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13" r:id="rId2"/>
    <p:sldId id="276" r:id="rId3"/>
    <p:sldId id="312" r:id="rId4"/>
    <p:sldId id="327" r:id="rId5"/>
    <p:sldId id="328" r:id="rId6"/>
    <p:sldId id="329" r:id="rId7"/>
    <p:sldId id="330" r:id="rId8"/>
    <p:sldId id="331" r:id="rId9"/>
    <p:sldId id="315" r:id="rId10"/>
    <p:sldId id="332" r:id="rId11"/>
    <p:sldId id="316" r:id="rId12"/>
    <p:sldId id="333" r:id="rId13"/>
    <p:sldId id="360" r:id="rId14"/>
    <p:sldId id="296" r:id="rId15"/>
    <p:sldId id="346" r:id="rId16"/>
    <p:sldId id="363" r:id="rId17"/>
    <p:sldId id="338" r:id="rId18"/>
    <p:sldId id="334" r:id="rId19"/>
    <p:sldId id="335" r:id="rId20"/>
    <p:sldId id="336" r:id="rId21"/>
    <p:sldId id="321" r:id="rId22"/>
    <p:sldId id="337" r:id="rId23"/>
    <p:sldId id="361" r:id="rId24"/>
    <p:sldId id="339" r:id="rId25"/>
    <p:sldId id="340" r:id="rId26"/>
    <p:sldId id="341" r:id="rId27"/>
    <p:sldId id="342" r:id="rId28"/>
    <p:sldId id="344" r:id="rId29"/>
    <p:sldId id="297" r:id="rId30"/>
    <p:sldId id="298" r:id="rId31"/>
    <p:sldId id="345" r:id="rId32"/>
    <p:sldId id="299" r:id="rId33"/>
    <p:sldId id="300" r:id="rId34"/>
    <p:sldId id="347" r:id="rId35"/>
    <p:sldId id="348" r:id="rId36"/>
    <p:sldId id="349" r:id="rId37"/>
    <p:sldId id="350" r:id="rId38"/>
    <p:sldId id="362" r:id="rId39"/>
    <p:sldId id="351" r:id="rId40"/>
    <p:sldId id="354" r:id="rId41"/>
    <p:sldId id="352" r:id="rId42"/>
    <p:sldId id="353" r:id="rId43"/>
    <p:sldId id="355" r:id="rId44"/>
    <p:sldId id="304" r:id="rId45"/>
    <p:sldId id="307" r:id="rId46"/>
    <p:sldId id="306" r:id="rId47"/>
    <p:sldId id="364" r:id="rId48"/>
    <p:sldId id="356" r:id="rId49"/>
    <p:sldId id="358" r:id="rId50"/>
    <p:sldId id="357" r:id="rId51"/>
    <p:sldId id="359" r:id="rId52"/>
    <p:sldId id="308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FF"/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58" autoAdjust="0"/>
    <p:restoredTop sz="94690" autoAdjust="0"/>
  </p:normalViewPr>
  <p:slideViewPr>
    <p:cSldViewPr>
      <p:cViewPr varScale="1">
        <p:scale>
          <a:sx n="70" d="100"/>
          <a:sy n="70" d="100"/>
        </p:scale>
        <p:origin x="-9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6.xml"/><Relationship Id="rId1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0AAD0-8127-4E39-B443-6A5980CA9891}" type="datetimeFigureOut">
              <a:rPr lang="en-US" smtClean="0"/>
              <a:pPr/>
              <a:t>7/1/2009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6466B-237E-4D57-8500-D083760D8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6466B-237E-4D57-8500-D083760D8E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D76A8-F427-47B1-92C8-59553D9801B5}" type="slidenum">
              <a:rPr lang="en-US"/>
              <a:pPr/>
              <a:t>10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10100" cy="3457575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23" y="4358822"/>
            <a:ext cx="5011043" cy="413354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AC263-A028-4065-8D98-CECDDA69CA8B}" type="slidenum">
              <a:rPr lang="en-US"/>
              <a:pPr/>
              <a:t>13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76275"/>
            <a:ext cx="4608512" cy="34575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257" y="4359058"/>
            <a:ext cx="5011257" cy="4133589"/>
          </a:xfrm>
          <a:noFill/>
          <a:ln/>
        </p:spPr>
        <p:txBody>
          <a:bodyPr lIns="89955" tIns="44978" rIns="89955" bIns="449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D5A25-2D2C-4936-ABA0-74574ABF52C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927" tIns="44963" rIns="89927" bIns="4496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B122D-A0E7-46CC-84E0-C28C0B75B27C}" type="slidenum">
              <a:rPr lang="en-US"/>
              <a:pPr/>
              <a:t>26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 lIns="89919" tIns="44959" rIns="89919" bIns="4495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B9D470-E19F-45F1-A7F3-4405643B19BD}" type="slidenum">
              <a:rPr lang="en-US"/>
              <a:pPr/>
              <a:t>40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802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177F5-6A4E-469C-87FD-FA958E90199C}" type="slidenum">
              <a:rPr lang="en-US"/>
              <a:pPr/>
              <a:t>49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91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5503" y="4352795"/>
            <a:ext cx="4771662" cy="3479104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53999-70E8-4C51-992D-AA09EACEC8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8390-9D70-4117-AC67-AB0CE2229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E05DB-54FC-4709-A53A-4773C6C88B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C3F95-BED1-4F3B-93F3-F55AF9CC9A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374EE-5570-4B46-BBF6-6CC8B4265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6EDB-3765-47A0-81D9-6F9FE00DF8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CBC6-EAB8-4A68-97A2-A99A525550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3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fld id="{B713C23D-753B-41B3-B76A-E7E70B7783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Office_Word_97_-_2003_Document1.doc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3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89.png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4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4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3.bin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Hadron</a:t>
            </a:r>
            <a:r>
              <a:rPr lang="en-US" dirty="0" smtClean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114485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#1:    The quark model, QCD, and </a:t>
            </a:r>
            <a:r>
              <a:rPr lang="en-US" sz="2400" dirty="0" err="1" smtClean="0">
                <a:latin typeface="+mn-lt"/>
              </a:rPr>
              <a:t>hadron</a:t>
            </a:r>
            <a:r>
              <a:rPr lang="en-US" sz="2400" dirty="0" smtClean="0">
                <a:latin typeface="+mn-lt"/>
              </a:rPr>
              <a:t> spectroscopy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#2:   Internal structure of hadrons:  momentum and spin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#3:    Internal structure of hadrons:  charge, magnetism, </a:t>
            </a:r>
            <a:r>
              <a:rPr lang="en-US" sz="2400" dirty="0" err="1" smtClean="0">
                <a:latin typeface="+mn-lt"/>
              </a:rPr>
              <a:t>polarizability</a:t>
            </a:r>
            <a:endParaRPr lang="en-US" sz="2400" dirty="0" smtClean="0">
              <a:latin typeface="+mn-lt"/>
            </a:endParaRP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solidFill>
                  <a:srgbClr val="FFFF99"/>
                </a:solidFill>
                <a:latin typeface="+mn-lt"/>
              </a:rPr>
              <a:t>Lecture #4:   Hadrons  as laboratories (weak interactions, fundamental symmetries, and other miscellaneous  topics)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638800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FF"/>
                </a:solidFill>
              </a:rPr>
              <a:t>(much of this material is from my seminar at NNPSS 2008)</a:t>
            </a:r>
            <a:endParaRPr lang="en-US" i="1" dirty="0">
              <a:solidFill>
                <a:srgbClr val="FFCC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457200"/>
          </a:xfrm>
        </p:spPr>
        <p:txBody>
          <a:bodyPr lIns="84216" tIns="42108" rIns="84216" bIns="42108" anchor="t"/>
          <a:lstStyle/>
          <a:p>
            <a:r>
              <a:rPr lang="en-US" sz="3200"/>
              <a:t>Weak nucleon form factors 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1951038" y="2427288"/>
            <a:ext cx="246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en-US" i="0"/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/>
        </p:nvGraphicFramePr>
        <p:xfrm>
          <a:off x="685800" y="5486400"/>
          <a:ext cx="4983163" cy="879475"/>
        </p:xfrm>
        <a:graphic>
          <a:graphicData uri="http://schemas.openxmlformats.org/presentationml/2006/ole">
            <p:oleObj spid="_x0000_s184322" name="Equation" r:id="rId4" imgW="2616120" imgH="482400" progId="Equation.3">
              <p:embed/>
            </p:oleObj>
          </a:graphicData>
        </a:graphic>
      </p:graphicFrame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304800" y="2667000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FF00"/>
                </a:solidFill>
              </a:rPr>
              <a:t>nucleons: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61938" y="736600"/>
            <a:ext cx="2314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FF00"/>
                </a:solidFill>
              </a:rPr>
              <a:t>point-like fermions:</a:t>
            </a:r>
          </a:p>
        </p:txBody>
      </p:sp>
      <p:graphicFrame>
        <p:nvGraphicFramePr>
          <p:cNvPr id="203785" name="Object 9"/>
          <p:cNvGraphicFramePr>
            <a:graphicFrameLocks noChangeAspect="1"/>
          </p:cNvGraphicFramePr>
          <p:nvPr/>
        </p:nvGraphicFramePr>
        <p:xfrm>
          <a:off x="304800" y="1143000"/>
          <a:ext cx="3449638" cy="1293813"/>
        </p:xfrm>
        <a:graphic>
          <a:graphicData uri="http://schemas.openxmlformats.org/presentationml/2006/ole">
            <p:oleObj spid="_x0000_s184323" name="Equation" r:id="rId5" imgW="1828800" imgH="685800" progId="Equation.3">
              <p:embed/>
            </p:oleObj>
          </a:graphicData>
        </a:graphic>
      </p:graphicFrame>
      <p:graphicFrame>
        <p:nvGraphicFramePr>
          <p:cNvPr id="203786" name="Object 10"/>
          <p:cNvGraphicFramePr>
            <a:graphicFrameLocks noChangeAspect="1"/>
          </p:cNvGraphicFramePr>
          <p:nvPr/>
        </p:nvGraphicFramePr>
        <p:xfrm>
          <a:off x="3962400" y="685800"/>
          <a:ext cx="5181600" cy="2263775"/>
        </p:xfrm>
        <a:graphic>
          <a:graphicData uri="http://schemas.openxmlformats.org/presentationml/2006/ole">
            <p:oleObj spid="_x0000_s184324" name="Document" r:id="rId6" imgW="5430545" imgH="2367217" progId="Word.Document.8">
              <p:embed/>
            </p:oleObj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733800" y="5638800"/>
            <a:ext cx="1143000" cy="838200"/>
            <a:chOff x="4128" y="2496"/>
            <a:chExt cx="720" cy="528"/>
          </a:xfrm>
        </p:grpSpPr>
        <p:sp>
          <p:nvSpPr>
            <p:cNvPr id="203791" name="Line 15"/>
            <p:cNvSpPr>
              <a:spLocks noChangeShapeType="1"/>
            </p:cNvSpPr>
            <p:nvPr/>
          </p:nvSpPr>
          <p:spPr bwMode="auto">
            <a:xfrm>
              <a:off x="4176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03792" name="Line 16"/>
            <p:cNvSpPr>
              <a:spLocks noChangeShapeType="1"/>
            </p:cNvSpPr>
            <p:nvPr/>
          </p:nvSpPr>
          <p:spPr bwMode="auto">
            <a:xfrm flipH="1">
              <a:off x="4128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203794" name="Text Box 18"/>
          <p:cNvSpPr txBox="1">
            <a:spLocks noChangeArrowheads="1"/>
          </p:cNvSpPr>
          <p:nvPr/>
        </p:nvSpPr>
        <p:spPr bwMode="auto">
          <a:xfrm>
            <a:off x="4800600" y="63246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/>
              <a:t>ignore</a:t>
            </a:r>
          </a:p>
        </p:txBody>
      </p:sp>
      <p:sp>
        <p:nvSpPr>
          <p:cNvPr id="203799" name="Text Box 23"/>
          <p:cNvSpPr txBox="1">
            <a:spLocks noChangeArrowheads="1"/>
          </p:cNvSpPr>
          <p:nvPr/>
        </p:nvSpPr>
        <p:spPr bwMode="auto">
          <a:xfrm>
            <a:off x="6400800" y="3352800"/>
            <a:ext cx="2438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combine weak and EM information to separate (u,d,s) contributions to proton’s charge and magnetism</a:t>
            </a:r>
          </a:p>
        </p:txBody>
      </p:sp>
      <p:sp>
        <p:nvSpPr>
          <p:cNvPr id="203800" name="AutoShape 24"/>
          <p:cNvSpPr>
            <a:spLocks/>
          </p:cNvSpPr>
          <p:nvPr/>
        </p:nvSpPr>
        <p:spPr bwMode="auto">
          <a:xfrm>
            <a:off x="5943600" y="3352800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03801" name="Text Box 25"/>
          <p:cNvSpPr txBox="1">
            <a:spLocks noChangeArrowheads="1"/>
          </p:cNvSpPr>
          <p:nvPr/>
        </p:nvSpPr>
        <p:spPr bwMode="auto">
          <a:xfrm>
            <a:off x="5943600" y="5562600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axial part is </a:t>
            </a:r>
          </a:p>
          <a:p>
            <a:r>
              <a:rPr lang="en-US" b="1"/>
              <a:t>related to proton’s spin</a:t>
            </a:r>
          </a:p>
        </p:txBody>
      </p:sp>
      <p:graphicFrame>
        <p:nvGraphicFramePr>
          <p:cNvPr id="203802" name="Object 26"/>
          <p:cNvGraphicFramePr>
            <a:graphicFrameLocks noChangeAspect="1"/>
          </p:cNvGraphicFramePr>
          <p:nvPr/>
        </p:nvGraphicFramePr>
        <p:xfrm>
          <a:off x="304800" y="3352800"/>
          <a:ext cx="5257800" cy="1752600"/>
        </p:xfrm>
        <a:graphic>
          <a:graphicData uri="http://schemas.openxmlformats.org/presentationml/2006/ole">
            <p:oleObj spid="_x0000_s184325" name="Equation" r:id="rId7" imgW="2400120" imgH="799920" progId="Equation.3">
              <p:embed/>
            </p:oleObj>
          </a:graphicData>
        </a:graphic>
      </p:graphicFrame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9075"/>
            <a:ext cx="7772400" cy="542925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Strange Quark Observables</a:t>
            </a:r>
          </a:p>
        </p:txBody>
      </p:sp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0" y="914400"/>
            <a:ext cx="5257800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dirty="0">
                <a:solidFill>
                  <a:srgbClr val="CC0000"/>
                </a:solidFill>
              </a:rPr>
              <a:t>momentum: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2 </a:t>
            </a:r>
            <a:r>
              <a:rPr lang="en-US" dirty="0" err="1">
                <a:solidFill>
                  <a:srgbClr val="006600"/>
                </a:solidFill>
              </a:rPr>
              <a:t>muons</a:t>
            </a:r>
            <a:r>
              <a:rPr lang="en-US" dirty="0">
                <a:solidFill>
                  <a:srgbClr val="006600"/>
                </a:solidFill>
              </a:rPr>
              <a:t> from charm quark 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production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 + s 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 c + X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aseline="300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-</a:t>
            </a:r>
          </a:p>
          <a:p>
            <a:pPr algn="l" eaLnBrk="0" hangingPunct="0"/>
            <a:endParaRPr lang="en-US" dirty="0">
              <a:solidFill>
                <a:schemeClr val="bg1"/>
              </a:solidFill>
              <a:sym typeface="Symbol" pitchFamily="18" charset="2"/>
            </a:endParaRPr>
          </a:p>
          <a:p>
            <a:pPr algn="l" eaLnBrk="0" hangingPunct="0"/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		      	         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aseline="30000" dirty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endParaRPr lang="en-US" dirty="0">
              <a:solidFill>
                <a:schemeClr val="bg1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418820" name="Rectangle 4"/>
          <p:cNvSpPr>
            <a:spLocks noChangeArrowheads="1"/>
          </p:cNvSpPr>
          <p:nvPr/>
        </p:nvSpPr>
        <p:spPr bwMode="auto">
          <a:xfrm>
            <a:off x="0" y="2743200"/>
            <a:ext cx="2703513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dirty="0">
                <a:solidFill>
                  <a:srgbClr val="CC0000"/>
                </a:solidFill>
              </a:rPr>
              <a:t>mass: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6600"/>
                </a:solidFill>
              </a:rPr>
              <a:t>-N scattering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(and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L</a:t>
            </a:r>
            <a:r>
              <a:rPr lang="en-US" dirty="0">
                <a:solidFill>
                  <a:srgbClr val="006600"/>
                </a:solidFill>
              </a:rPr>
              <a:t>,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X </a:t>
            </a:r>
            <a:r>
              <a:rPr lang="en-US" dirty="0">
                <a:solidFill>
                  <a:srgbClr val="006600"/>
                </a:solidFill>
              </a:rPr>
              <a:t>masses)</a:t>
            </a:r>
          </a:p>
        </p:txBody>
      </p:sp>
      <p:sp>
        <p:nvSpPr>
          <p:cNvPr id="418821" name="Text Box 5"/>
          <p:cNvSpPr txBox="1">
            <a:spLocks noChangeArrowheads="1"/>
          </p:cNvSpPr>
          <p:nvPr/>
        </p:nvSpPr>
        <p:spPr bwMode="auto">
          <a:xfrm>
            <a:off x="0" y="43434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spin: </a:t>
            </a:r>
          </a:p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     </a:t>
            </a:r>
          </a:p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Polarized deep-inelastic inclusive scattering</a:t>
            </a:r>
            <a:endParaRPr lang="en-US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418822" name="Line 6"/>
          <p:cNvSpPr>
            <a:spLocks noChangeShapeType="1"/>
          </p:cNvSpPr>
          <p:nvPr/>
        </p:nvSpPr>
        <p:spPr bwMode="auto">
          <a:xfrm>
            <a:off x="2895600" y="1828800"/>
            <a:ext cx="457200" cy="292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18825" name="Object 9"/>
          <p:cNvGraphicFramePr>
            <a:graphicFrameLocks noChangeAspect="1"/>
          </p:cNvGraphicFramePr>
          <p:nvPr/>
        </p:nvGraphicFramePr>
        <p:xfrm>
          <a:off x="5715000" y="4572000"/>
          <a:ext cx="3124200" cy="768350"/>
        </p:xfrm>
        <a:graphic>
          <a:graphicData uri="http://schemas.openxmlformats.org/presentationml/2006/ole">
            <p:oleObj spid="_x0000_s144386" name="Equation" r:id="rId3" imgW="1650960" imgH="406080" progId="Equation.3">
              <p:embed/>
            </p:oleObj>
          </a:graphicData>
        </a:graphic>
      </p:graphicFrame>
      <p:graphicFrame>
        <p:nvGraphicFramePr>
          <p:cNvPr id="418826" name="Object 10"/>
          <p:cNvGraphicFramePr>
            <a:graphicFrameLocks noChangeAspect="1"/>
          </p:cNvGraphicFramePr>
          <p:nvPr/>
        </p:nvGraphicFramePr>
        <p:xfrm>
          <a:off x="5715000" y="5486400"/>
          <a:ext cx="2116138" cy="327025"/>
        </p:xfrm>
        <a:graphic>
          <a:graphicData uri="http://schemas.openxmlformats.org/presentationml/2006/ole">
            <p:oleObj spid="_x0000_s144387" name="Equation" r:id="rId4" imgW="1104840" imgH="177480" progId="Equation.3">
              <p:embed/>
            </p:oleObj>
          </a:graphicData>
        </a:graphic>
      </p:graphicFrame>
      <p:graphicFrame>
        <p:nvGraphicFramePr>
          <p:cNvPr id="418827" name="Object 11"/>
          <p:cNvGraphicFramePr>
            <a:graphicFrameLocks noChangeAspect="1"/>
          </p:cNvGraphicFramePr>
          <p:nvPr/>
        </p:nvGraphicFramePr>
        <p:xfrm>
          <a:off x="1524000" y="4191000"/>
          <a:ext cx="3352800" cy="706438"/>
        </p:xfrm>
        <a:graphic>
          <a:graphicData uri="http://schemas.openxmlformats.org/presentationml/2006/ole">
            <p:oleObj spid="_x0000_s144388" name="Equation" r:id="rId5" imgW="1866600" imgH="393480" progId="Equation.3">
              <p:embed/>
            </p:oleObj>
          </a:graphicData>
        </a:graphic>
      </p:graphicFrame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130175" y="5486400"/>
            <a:ext cx="415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eaLnBrk="0" hangingPunct="0"/>
            <a:r>
              <a:rPr lang="en-US" dirty="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FFFF00"/>
                </a:solidFill>
              </a:rPr>
              <a:t>-p elastic scattering (BNL E-734) </a:t>
            </a:r>
          </a:p>
        </p:txBody>
      </p:sp>
      <p:sp>
        <p:nvSpPr>
          <p:cNvPr id="418829" name="Rectangle 13"/>
          <p:cNvSpPr>
            <a:spLocks noChangeArrowheads="1"/>
          </p:cNvSpPr>
          <p:nvPr/>
        </p:nvSpPr>
        <p:spPr bwMode="auto">
          <a:xfrm>
            <a:off x="152400" y="6019800"/>
            <a:ext cx="4891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Polarized semi-inclusive DIS (HERMES 2005)</a:t>
            </a:r>
          </a:p>
        </p:txBody>
      </p:sp>
      <p:graphicFrame>
        <p:nvGraphicFramePr>
          <p:cNvPr id="418830" name="Object 14"/>
          <p:cNvGraphicFramePr>
            <a:graphicFrameLocks noChangeAspect="1"/>
          </p:cNvGraphicFramePr>
          <p:nvPr/>
        </p:nvGraphicFramePr>
        <p:xfrm>
          <a:off x="5715000" y="6019800"/>
          <a:ext cx="2752725" cy="336550"/>
        </p:xfrm>
        <a:graphic>
          <a:graphicData uri="http://schemas.openxmlformats.org/presentationml/2006/ole">
            <p:oleObj spid="_x0000_s144389" name="Equation" r:id="rId6" imgW="1396800" imgH="177480" progId="Equation.3">
              <p:embed/>
            </p:oleObj>
          </a:graphicData>
        </a:graphic>
      </p:graphicFrame>
      <p:sp>
        <p:nvSpPr>
          <p:cNvPr id="418831" name="AutoShape 15"/>
          <p:cNvSpPr>
            <a:spLocks/>
          </p:cNvSpPr>
          <p:nvPr/>
        </p:nvSpPr>
        <p:spPr bwMode="auto">
          <a:xfrm>
            <a:off x="4419600" y="12954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ln>
            <a:solidFill>
              <a:srgbClr val="C0000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418832" name="Object 16"/>
          <p:cNvGraphicFramePr>
            <a:graphicFrameLocks noChangeAspect="1"/>
          </p:cNvGraphicFramePr>
          <p:nvPr/>
        </p:nvGraphicFramePr>
        <p:xfrm>
          <a:off x="4724400" y="1676400"/>
          <a:ext cx="1219200" cy="477838"/>
        </p:xfrm>
        <a:graphic>
          <a:graphicData uri="http://schemas.openxmlformats.org/presentationml/2006/ole">
            <p:oleObj spid="_x0000_s144390" name="Equation" r:id="rId7" imgW="609480" imgH="203040" progId="Equation.3">
              <p:embed/>
            </p:oleObj>
          </a:graphicData>
        </a:graphic>
      </p:graphicFrame>
      <p:sp>
        <p:nvSpPr>
          <p:cNvPr id="418833" name="Text Box 17"/>
          <p:cNvSpPr txBox="1">
            <a:spLocks noChangeArrowheads="1"/>
          </p:cNvSpPr>
          <p:nvPr/>
        </p:nvSpPr>
        <p:spPr bwMode="auto">
          <a:xfrm>
            <a:off x="6146800" y="1371600"/>
            <a:ext cx="299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20% of non-strange sea</a:t>
            </a:r>
          </a:p>
        </p:txBody>
      </p:sp>
      <p:sp>
        <p:nvSpPr>
          <p:cNvPr id="418834" name="Text Box 18"/>
          <p:cNvSpPr txBox="1">
            <a:spLocks noChangeArrowheads="1"/>
          </p:cNvSpPr>
          <p:nvPr/>
        </p:nvSpPr>
        <p:spPr bwMode="auto">
          <a:xfrm>
            <a:off x="6705600" y="1828800"/>
            <a:ext cx="153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2% of total</a:t>
            </a:r>
          </a:p>
        </p:txBody>
      </p:sp>
      <p:sp>
        <p:nvSpPr>
          <p:cNvPr id="418836" name="AutoShape 20"/>
          <p:cNvSpPr>
            <a:spLocks/>
          </p:cNvSpPr>
          <p:nvPr/>
        </p:nvSpPr>
        <p:spPr bwMode="auto">
          <a:xfrm flipH="1">
            <a:off x="6019800" y="12954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18837" name="Line 21"/>
          <p:cNvSpPr>
            <a:spLocks noChangeShapeType="1"/>
          </p:cNvSpPr>
          <p:nvPr/>
        </p:nvSpPr>
        <p:spPr bwMode="auto">
          <a:xfrm>
            <a:off x="3124200" y="3352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18838" name="Text Box 22"/>
          <p:cNvSpPr txBox="1">
            <a:spLocks noChangeArrowheads="1"/>
          </p:cNvSpPr>
          <p:nvPr/>
        </p:nvSpPr>
        <p:spPr bwMode="auto">
          <a:xfrm>
            <a:off x="4535488" y="3200400"/>
            <a:ext cx="43799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10-30% of proton’ s </a:t>
            </a:r>
            <a:r>
              <a:rPr lang="en-US" dirty="0" smtClean="0"/>
              <a:t>mass</a:t>
            </a:r>
          </a:p>
          <a:p>
            <a:r>
              <a:rPr lang="en-US" sz="1600" dirty="0" smtClean="0"/>
              <a:t>(for recent theory update see R. Young, CIPANP 2009)</a:t>
            </a:r>
            <a:endParaRPr lang="en-US" sz="1600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609600" y="106363"/>
            <a:ext cx="7764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i="0"/>
              <a:t>Parity Violating Electron-Proton Scattering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3473450" y="6842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400" i="0"/>
          </a:p>
        </p:txBody>
      </p:sp>
      <p:graphicFrame>
        <p:nvGraphicFramePr>
          <p:cNvPr id="118798" name="Object 14"/>
          <p:cNvGraphicFramePr>
            <a:graphicFrameLocks noChangeAspect="1"/>
          </p:cNvGraphicFramePr>
          <p:nvPr/>
        </p:nvGraphicFramePr>
        <p:xfrm>
          <a:off x="6105525" y="755650"/>
          <a:ext cx="2733675" cy="1758950"/>
        </p:xfrm>
        <a:graphic>
          <a:graphicData uri="http://schemas.openxmlformats.org/presentationml/2006/ole">
            <p:oleObj spid="_x0000_s185346" name="VISIO" r:id="rId3" imgW="3548880" imgH="2368080" progId="">
              <p:embed/>
            </p:oleObj>
          </a:graphicData>
        </a:graphic>
      </p:graphicFrame>
      <p:graphicFrame>
        <p:nvGraphicFramePr>
          <p:cNvPr id="118799" name="Object 15"/>
          <p:cNvGraphicFramePr>
            <a:graphicFrameLocks noChangeAspect="1"/>
          </p:cNvGraphicFramePr>
          <p:nvPr/>
        </p:nvGraphicFramePr>
        <p:xfrm>
          <a:off x="457200" y="1371600"/>
          <a:ext cx="1524000" cy="935038"/>
        </p:xfrm>
        <a:graphic>
          <a:graphicData uri="http://schemas.openxmlformats.org/presentationml/2006/ole">
            <p:oleObj spid="_x0000_s185347" name="Equation" r:id="rId4" imgW="812520" imgH="431640" progId="Equation.3">
              <p:embed/>
            </p:oleObj>
          </a:graphicData>
        </a:graphic>
      </p:graphicFrame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304800" y="838200"/>
            <a:ext cx="492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000" i="0">
                <a:solidFill>
                  <a:schemeClr val="folHlink"/>
                </a:solidFill>
              </a:rPr>
              <a:t>polarized electrons, unpolarized target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2209800" y="1590675"/>
            <a:ext cx="265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ym typeface="Symbol" pitchFamily="18" charset="2"/>
              </a:rPr>
              <a:t> </a:t>
            </a:r>
            <a:r>
              <a:rPr lang="en-US" sz="2000"/>
              <a:t>few parts per million</a:t>
            </a:r>
          </a:p>
        </p:txBody>
      </p:sp>
      <p:sp>
        <p:nvSpPr>
          <p:cNvPr id="118807" name="Rectangle 23"/>
          <p:cNvSpPr>
            <a:spLocks noChangeArrowheads="1"/>
          </p:cNvSpPr>
          <p:nvPr/>
        </p:nvSpPr>
        <p:spPr bwMode="auto">
          <a:xfrm>
            <a:off x="228600" y="3200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i="0"/>
              <a:t>Statistics : 10</a:t>
            </a:r>
            <a:r>
              <a:rPr lang="fr-FR" sz="2000" i="0" baseline="30000"/>
              <a:t>13</a:t>
            </a:r>
            <a:r>
              <a:rPr lang="fr-FR" sz="2000" i="0"/>
              <a:t>-10</a:t>
            </a:r>
            <a:r>
              <a:rPr lang="fr-FR" sz="2000" i="0" baseline="30000"/>
              <a:t>14</a:t>
            </a:r>
            <a:r>
              <a:rPr lang="fr-FR" sz="2000" i="0"/>
              <a:t> counts for precision measurement</a:t>
            </a:r>
          </a:p>
          <a:p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	high beam intensity, very thick targets, large acceptance detector</a:t>
            </a:r>
          </a:p>
          <a:p>
            <a:r>
              <a:rPr lang="fr-FR" sz="2000" i="0">
                <a:solidFill>
                  <a:srgbClr val="A50021"/>
                </a:solidFill>
                <a:sym typeface="Symbol" pitchFamily="18" charset="2"/>
              </a:rPr>
              <a:t>	</a:t>
            </a: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(sometimes can’t count individually scattered particles....)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28600" y="4343400"/>
            <a:ext cx="891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ym typeface="Symbol" pitchFamily="18" charset="2"/>
              </a:rPr>
              <a:t>Systematic Effects:</a:t>
            </a:r>
          </a:p>
          <a:p>
            <a:pPr lvl="1"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High quality beam (intensity, position, energy) over a long time</a:t>
            </a:r>
          </a:p>
          <a:p>
            <a:pPr lvl="1"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Minimize systematic effects in detection  that depend on initial beam state (feedback on energy, position, angle and intensity of incident beam)	</a:t>
            </a:r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2209800" y="2362200"/>
            <a:ext cx="316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 want to measure to ~ 5%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7" grpId="0"/>
      <p:bldP spid="1188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E. Beise, U Maryland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807F69-40E9-46C5-B62D-927C58D26556}" type="slidenum">
              <a:rPr lang="en-US"/>
              <a:pPr/>
              <a:t>13</a:t>
            </a:fld>
            <a:endParaRPr lang="en-US"/>
          </a:p>
        </p:txBody>
      </p:sp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Parity Violating elastic e-N scattering</a:t>
            </a:r>
          </a:p>
        </p:txBody>
      </p:sp>
      <p:sp>
        <p:nvSpPr>
          <p:cNvPr id="13320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851400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120000"/>
              </a:lnSpc>
            </a:pPr>
            <a:r>
              <a:rPr lang="en-US" dirty="0">
                <a:solidFill>
                  <a:srgbClr val="FFFF99"/>
                </a:solidFill>
              </a:rPr>
              <a:t>polarized electrons, </a:t>
            </a:r>
            <a:r>
              <a:rPr lang="en-US" dirty="0" err="1">
                <a:solidFill>
                  <a:srgbClr val="FFFF99"/>
                </a:solidFill>
              </a:rPr>
              <a:t>unpolarized</a:t>
            </a:r>
            <a:r>
              <a:rPr lang="en-US" dirty="0">
                <a:solidFill>
                  <a:srgbClr val="FFFF99"/>
                </a:solidFill>
              </a:rPr>
              <a:t> target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5943600" y="685800"/>
          <a:ext cx="2997200" cy="1785938"/>
        </p:xfrm>
        <a:graphic>
          <a:graphicData uri="http://schemas.openxmlformats.org/presentationml/2006/ole">
            <p:oleObj spid="_x0000_s197634" name="VISIO" r:id="rId4" imgW="3548880" imgH="2368080" progId="">
              <p:embed/>
            </p:oleObj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381000" y="1371600"/>
          <a:ext cx="4419600" cy="954088"/>
        </p:xfrm>
        <a:graphic>
          <a:graphicData uri="http://schemas.openxmlformats.org/presentationml/2006/ole">
            <p:oleObj spid="_x0000_s197635" name="Equation" r:id="rId5" imgW="2450880" imgH="482400" progId="Equation.3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025" y="2441575"/>
            <a:ext cx="1933575" cy="396875"/>
            <a:chOff x="126" y="1538"/>
            <a:chExt cx="1218" cy="250"/>
          </a:xfrm>
        </p:grpSpPr>
        <p:sp>
          <p:nvSpPr>
            <p:cNvPr id="13362" name="Line 7"/>
            <p:cNvSpPr>
              <a:spLocks noChangeShapeType="1"/>
            </p:cNvSpPr>
            <p:nvPr/>
          </p:nvSpPr>
          <p:spPr bwMode="auto">
            <a:xfrm>
              <a:off x="864" y="17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3363" name="Text Box 8"/>
            <p:cNvSpPr txBox="1">
              <a:spLocks noChangeArrowheads="1"/>
            </p:cNvSpPr>
            <p:nvPr/>
          </p:nvSpPr>
          <p:spPr bwMode="auto">
            <a:xfrm>
              <a:off x="126" y="1538"/>
              <a:ext cx="8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forward, H</a:t>
              </a:r>
            </a:p>
          </p:txBody>
        </p:sp>
      </p:grp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99"/>
                </a:solidFill>
              </a:rPr>
              <a:t>e.g.: G0 at 687 </a:t>
            </a:r>
            <a:r>
              <a:rPr lang="en-US" dirty="0" err="1">
                <a:solidFill>
                  <a:srgbClr val="FFFF99"/>
                </a:solidFill>
              </a:rPr>
              <a:t>MeV</a:t>
            </a:r>
            <a:r>
              <a:rPr lang="en-US" dirty="0">
                <a:solidFill>
                  <a:srgbClr val="FFFF99"/>
                </a:solidFill>
              </a:rPr>
              <a:t>  (Q</a:t>
            </a:r>
            <a:r>
              <a:rPr lang="en-US" baseline="30000" dirty="0">
                <a:solidFill>
                  <a:srgbClr val="FFFF99"/>
                </a:solidFill>
              </a:rPr>
              <a:t>2</a:t>
            </a:r>
            <a:r>
              <a:rPr lang="en-US" dirty="0">
                <a:solidFill>
                  <a:srgbClr val="FFFF99"/>
                </a:solidFill>
              </a:rPr>
              <a:t>= 0.6 GeV</a:t>
            </a:r>
            <a:r>
              <a:rPr lang="en-US" baseline="30000" dirty="0">
                <a:solidFill>
                  <a:srgbClr val="FFFF99"/>
                </a:solidFill>
              </a:rPr>
              <a:t>2</a:t>
            </a:r>
            <a:r>
              <a:rPr lang="en-US" dirty="0">
                <a:solidFill>
                  <a:srgbClr val="FFFF99"/>
                </a:solidFill>
              </a:rPr>
              <a:t>)</a:t>
            </a:r>
          </a:p>
        </p:txBody>
      </p:sp>
      <p:graphicFrame>
        <p:nvGraphicFramePr>
          <p:cNvPr id="13316" name="Object 10"/>
          <p:cNvGraphicFramePr>
            <a:graphicFrameLocks noChangeAspect="1"/>
          </p:cNvGraphicFramePr>
          <p:nvPr/>
        </p:nvGraphicFramePr>
        <p:xfrm>
          <a:off x="2286000" y="2514600"/>
          <a:ext cx="4953000" cy="1614488"/>
        </p:xfrm>
        <a:graphic>
          <a:graphicData uri="http://schemas.openxmlformats.org/presentationml/2006/ole">
            <p:oleObj spid="_x0000_s197636" name="Equation" r:id="rId6" imgW="2260440" imgH="736560" progId="Equation.3">
              <p:embed/>
            </p:oleObj>
          </a:graphicData>
        </a:graphic>
      </p:graphicFrame>
      <p:graphicFrame>
        <p:nvGraphicFramePr>
          <p:cNvPr id="202803" name="Group 51"/>
          <p:cNvGraphicFramePr>
            <a:graphicFrameLocks noGrp="1"/>
          </p:cNvGraphicFramePr>
          <p:nvPr/>
        </p:nvGraphicFramePr>
        <p:xfrm>
          <a:off x="3124200" y="4343400"/>
          <a:ext cx="5334000" cy="2028826"/>
        </p:xfrm>
        <a:graphic>
          <a:graphicData uri="http://schemas.openxmlformats.org/drawingml/2006/table">
            <a:tbl>
              <a:tblPr/>
              <a:tblGrid>
                <a:gridCol w="542925"/>
                <a:gridCol w="1265238"/>
                <a:gridCol w="1163637"/>
                <a:gridCol w="1138238"/>
                <a:gridCol w="1223962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x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-23.6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79.5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42.9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-38.9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62.7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-50.0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14.2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19088" y="2898775"/>
            <a:ext cx="1814512" cy="454025"/>
            <a:chOff x="201" y="1826"/>
            <a:chExt cx="1143" cy="286"/>
          </a:xfrm>
        </p:grpSpPr>
        <p:sp>
          <p:nvSpPr>
            <p:cNvPr id="13360" name="Line 44"/>
            <p:cNvSpPr>
              <a:spLocks noChangeShapeType="1"/>
            </p:cNvSpPr>
            <p:nvPr/>
          </p:nvSpPr>
          <p:spPr bwMode="auto">
            <a:xfrm>
              <a:off x="864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3361" name="Text Box 45"/>
            <p:cNvSpPr txBox="1">
              <a:spLocks noChangeArrowheads="1"/>
            </p:cNvSpPr>
            <p:nvPr/>
          </p:nvSpPr>
          <p:spPr bwMode="auto">
            <a:xfrm>
              <a:off x="201" y="1826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back, H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63550" y="3432175"/>
            <a:ext cx="1670050" cy="530225"/>
            <a:chOff x="292" y="2162"/>
            <a:chExt cx="1052" cy="334"/>
          </a:xfrm>
        </p:grpSpPr>
        <p:sp>
          <p:nvSpPr>
            <p:cNvPr id="13358" name="Text Box 47"/>
            <p:cNvSpPr txBox="1">
              <a:spLocks noChangeArrowheads="1"/>
            </p:cNvSpPr>
            <p:nvPr/>
          </p:nvSpPr>
          <p:spPr bwMode="auto">
            <a:xfrm>
              <a:off x="292" y="2162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back, D</a:t>
              </a:r>
            </a:p>
          </p:txBody>
        </p:sp>
        <p:sp>
          <p:nvSpPr>
            <p:cNvPr id="13359" name="Line 48"/>
            <p:cNvSpPr>
              <a:spLocks noChangeShapeType="1"/>
            </p:cNvSpPr>
            <p:nvPr/>
          </p:nvSpPr>
          <p:spPr bwMode="auto">
            <a:xfrm>
              <a:off x="864" y="24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3357" name="Line 49"/>
          <p:cNvSpPr>
            <a:spLocks noChangeShapeType="1"/>
          </p:cNvSpPr>
          <p:nvPr/>
        </p:nvSpPr>
        <p:spPr bwMode="auto">
          <a:xfrm>
            <a:off x="4876800" y="1828800"/>
            <a:ext cx="762000" cy="685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lg" len="lg"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SLAC-dispv"/>
          <p:cNvPicPr>
            <a:picLocks noChangeAspect="1" noChangeArrowheads="1"/>
          </p:cNvPicPr>
          <p:nvPr/>
        </p:nvPicPr>
        <p:blipFill>
          <a:blip r:embed="rId2" cstate="print"/>
          <a:srcRect l="-1923" t="-4546" r="-1923" b="-4546"/>
          <a:stretch>
            <a:fillRect/>
          </a:stretch>
        </p:blipFill>
        <p:spPr bwMode="auto">
          <a:xfrm>
            <a:off x="304800" y="1752600"/>
            <a:ext cx="8305800" cy="4006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2743200" y="533400"/>
            <a:ext cx="3700463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000000"/>
                </a:solidFill>
              </a:rPr>
              <a:t>C.Y. Prescott, et al, PL 77B (1978) 347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868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SLAC 1978:   	e + d  (DIS) : 			 A ~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-</a:t>
            </a:r>
            <a:r>
              <a:rPr lang="en-US" sz="2000" i="0">
                <a:solidFill>
                  <a:schemeClr val="folHlink"/>
                </a:solidFill>
              </a:rPr>
              <a:t>60 ± 10 ppm 	</a:t>
            </a:r>
          </a:p>
          <a:p>
            <a:pPr eaLnBrk="0" hangingPunct="0"/>
            <a:r>
              <a:rPr lang="en-US" sz="2000">
                <a:solidFill>
                  <a:srgbClr val="FFCCCC"/>
                </a:solidFill>
              </a:rPr>
              <a:t>led to correct description of neutral weak force:</a:t>
            </a:r>
            <a:r>
              <a:rPr lang="en-US" sz="2000" i="0">
                <a:solidFill>
                  <a:schemeClr val="folHlink"/>
                </a:solidFill>
              </a:rPr>
              <a:t>	 sin</a:t>
            </a:r>
            <a:r>
              <a:rPr lang="en-US" sz="2000" i="0" baseline="30000">
                <a:solidFill>
                  <a:schemeClr val="folHlink"/>
                </a:solidFill>
              </a:rPr>
              <a:t>2 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θ</a:t>
            </a:r>
            <a:r>
              <a:rPr lang="en-US" sz="2000" i="0" baseline="-25000">
                <a:solidFill>
                  <a:schemeClr val="folHlink"/>
                </a:solidFill>
                <a:cs typeface="Times New Roman" pitchFamily="18" charset="0"/>
              </a:rPr>
              <a:t>W 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= 0.20 </a:t>
            </a:r>
            <a:r>
              <a:rPr lang="en-US" sz="2000" i="0">
                <a:solidFill>
                  <a:schemeClr val="folHlink"/>
                </a:solidFill>
              </a:rPr>
              <a:t>±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 0.03</a:t>
            </a:r>
            <a:r>
              <a:rPr lang="en-US" sz="2000" i="0">
                <a:solidFill>
                  <a:schemeClr val="folHlink"/>
                </a:solidFill>
              </a:rPr>
              <a:t>	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2057400" y="0"/>
            <a:ext cx="4738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i="0"/>
              <a:t>Deep inelastic e-D scattering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3473450" y="6842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400" i="0"/>
          </a:p>
        </p:txBody>
      </p:sp>
      <p:pic>
        <p:nvPicPr>
          <p:cNvPr id="210955" name="Picture 11" descr="perkins_prescot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752600"/>
            <a:ext cx="65532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6" name="Line 12"/>
          <p:cNvSpPr>
            <a:spLocks noChangeShapeType="1"/>
          </p:cNvSpPr>
          <p:nvPr/>
        </p:nvSpPr>
        <p:spPr bwMode="auto">
          <a:xfrm flipV="1">
            <a:off x="1905000" y="4876800"/>
            <a:ext cx="457200" cy="8382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457200" y="5867400"/>
            <a:ext cx="2835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reverse handedness of </a:t>
            </a:r>
          </a:p>
          <a:p>
            <a:r>
              <a:rPr lang="en-US" sz="2000" i="0"/>
              <a:t>electron beam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 flipV="1">
            <a:off x="5791200" y="4648200"/>
            <a:ext cx="0" cy="9906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4953000" y="5842000"/>
            <a:ext cx="2200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reverse beam via </a:t>
            </a:r>
          </a:p>
          <a:p>
            <a:r>
              <a:rPr lang="en-US" sz="2000" i="0"/>
              <a:t>g-2 precession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6" grpId="0" animBg="1"/>
      <p:bldP spid="210957" grpId="0"/>
      <p:bldP spid="210958" grpId="0" animBg="1"/>
      <p:bldP spid="2109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SLAC 1978 and </a:t>
            </a:r>
            <a:r>
              <a:rPr lang="en-US" sz="2800" dirty="0" err="1">
                <a:solidFill>
                  <a:schemeClr val="tx1"/>
                </a:solidFill>
              </a:rPr>
              <a:t>JLab</a:t>
            </a:r>
            <a:r>
              <a:rPr lang="en-US" sz="2800" dirty="0">
                <a:solidFill>
                  <a:schemeClr val="tx1"/>
                </a:solidFill>
              </a:rPr>
              <a:t> 2006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029200" y="914400"/>
            <a:ext cx="2286000" cy="533400"/>
            <a:chOff x="3216" y="816"/>
            <a:chExt cx="1872" cy="480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216" y="816"/>
              <a:ext cx="960" cy="480"/>
              <a:chOff x="3216" y="816"/>
              <a:chExt cx="960" cy="480"/>
            </a:xfrm>
          </p:grpSpPr>
          <p:sp>
            <p:nvSpPr>
              <p:cNvPr id="454666" name="Line 10"/>
              <p:cNvSpPr>
                <a:spLocks noChangeShapeType="1"/>
              </p:cNvSpPr>
              <p:nvPr/>
            </p:nvSpPr>
            <p:spPr bwMode="auto">
              <a:xfrm>
                <a:off x="3216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7" name="Line 11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8" name="Line 12"/>
              <p:cNvSpPr>
                <a:spLocks noChangeShapeType="1"/>
              </p:cNvSpPr>
              <p:nvPr/>
            </p:nvSpPr>
            <p:spPr bwMode="auto">
              <a:xfrm>
                <a:off x="3744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9" name="Line 13"/>
              <p:cNvSpPr>
                <a:spLocks noChangeShapeType="1"/>
              </p:cNvSpPr>
              <p:nvPr/>
            </p:nvSpPr>
            <p:spPr bwMode="auto">
              <a:xfrm>
                <a:off x="3744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0" name="Line 14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128" y="816"/>
              <a:ext cx="960" cy="480"/>
              <a:chOff x="3216" y="816"/>
              <a:chExt cx="960" cy="480"/>
            </a:xfrm>
          </p:grpSpPr>
          <p:sp>
            <p:nvSpPr>
              <p:cNvPr id="454673" name="Line 17"/>
              <p:cNvSpPr>
                <a:spLocks noChangeShapeType="1"/>
              </p:cNvSpPr>
              <p:nvPr/>
            </p:nvSpPr>
            <p:spPr bwMode="auto">
              <a:xfrm>
                <a:off x="3216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4" name="Line 18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5" name="Line 19"/>
              <p:cNvSpPr>
                <a:spLocks noChangeShapeType="1"/>
              </p:cNvSpPr>
              <p:nvPr/>
            </p:nvSpPr>
            <p:spPr bwMode="auto">
              <a:xfrm>
                <a:off x="3744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6" name="Line 20"/>
              <p:cNvSpPr>
                <a:spLocks noChangeShapeType="1"/>
              </p:cNvSpPr>
              <p:nvPr/>
            </p:nvSpPr>
            <p:spPr bwMode="auto">
              <a:xfrm>
                <a:off x="3744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7" name="Line 21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</p:grpSp>
      <p:pic>
        <p:nvPicPr>
          <p:cNvPr id="454678" name="Picture 22" descr="SLAC-dispv"/>
          <p:cNvPicPr>
            <a:picLocks noChangeAspect="1" noChangeArrowheads="1"/>
          </p:cNvPicPr>
          <p:nvPr/>
        </p:nvPicPr>
        <p:blipFill>
          <a:blip r:embed="rId2" cstate="print"/>
          <a:srcRect l="48077" t="11363" r="-1923" b="-4546"/>
          <a:stretch>
            <a:fillRect/>
          </a:stretch>
        </p:blipFill>
        <p:spPr bwMode="auto">
          <a:xfrm>
            <a:off x="5638800" y="1600200"/>
            <a:ext cx="30480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80" name="Picture 24" descr="schematic_g0"/>
          <p:cNvPicPr>
            <a:picLocks noChangeAspect="1" noChangeArrowheads="1"/>
          </p:cNvPicPr>
          <p:nvPr/>
        </p:nvPicPr>
        <p:blipFill>
          <a:blip r:embed="rId3"/>
          <a:srcRect l="10588" t="7843" r="15294" b="10588"/>
          <a:stretch>
            <a:fillRect/>
          </a:stretch>
        </p:blipFill>
        <p:spPr bwMode="auto">
          <a:xfrm>
            <a:off x="5181600" y="4006850"/>
            <a:ext cx="3733800" cy="2851150"/>
          </a:xfrm>
          <a:prstGeom prst="rect">
            <a:avLst/>
          </a:prstGeom>
          <a:noFill/>
        </p:spPr>
      </p:pic>
      <p:sp>
        <p:nvSpPr>
          <p:cNvPr id="454681" name="Text Box 25"/>
          <p:cNvSpPr txBox="1">
            <a:spLocks noChangeArrowheads="1"/>
          </p:cNvSpPr>
          <p:nvPr/>
        </p:nvSpPr>
        <p:spPr bwMode="auto">
          <a:xfrm>
            <a:off x="6810375" y="990600"/>
            <a:ext cx="2333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1.5 </a:t>
            </a:r>
            <a:r>
              <a:rPr lang="en-US" sz="1800" dirty="0">
                <a:latin typeface="Symbol" pitchFamily="18" charset="2"/>
              </a:rPr>
              <a:t>m</a:t>
            </a:r>
            <a:r>
              <a:rPr lang="en-US" sz="1800" dirty="0"/>
              <a:t>s/pulse, 120 Hz</a:t>
            </a:r>
          </a:p>
        </p:txBody>
      </p:sp>
      <p:sp>
        <p:nvSpPr>
          <p:cNvPr id="454682" name="Text Box 26"/>
          <p:cNvSpPr txBox="1">
            <a:spLocks noChangeArrowheads="1"/>
          </p:cNvSpPr>
          <p:nvPr/>
        </p:nvSpPr>
        <p:spPr bwMode="auto">
          <a:xfrm>
            <a:off x="457200" y="6019800"/>
            <a:ext cx="399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30000" dirty="0"/>
              <a:t>2</a:t>
            </a:r>
            <a:r>
              <a:rPr lang="en-US" sz="2000" dirty="0"/>
              <a:t> (L) (</a:t>
            </a:r>
            <a:r>
              <a:rPr lang="en-US" sz="2000" dirty="0">
                <a:latin typeface="Symbol" pitchFamily="18" charset="2"/>
              </a:rPr>
              <a:t>DW</a:t>
            </a:r>
            <a:r>
              <a:rPr lang="en-US" sz="2000" dirty="0"/>
              <a:t>) = (JLAB/SLAC) = 10</a:t>
            </a:r>
            <a:r>
              <a:rPr lang="en-US" sz="2000" baseline="30000" dirty="0"/>
              <a:t>5</a:t>
            </a:r>
            <a:endParaRPr lang="en-US" sz="2000" dirty="0"/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4953000" cy="2031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Prescott et al., SLAC DIS e-d:  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 = 37%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 =  (7 </a:t>
            </a:r>
            <a:r>
              <a:rPr lang="en-US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, pulsed) x (30 cm target)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DW</a:t>
            </a:r>
            <a:r>
              <a:rPr lang="en-US" dirty="0">
                <a:solidFill>
                  <a:schemeClr val="bg1"/>
                </a:solidFill>
              </a:rPr>
              <a:t>  = 5 x 10</a:t>
            </a:r>
            <a:r>
              <a:rPr lang="en-US" baseline="30000" dirty="0">
                <a:solidFill>
                  <a:schemeClr val="bg1"/>
                </a:solidFill>
              </a:rPr>
              <a:t>-4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1000 scattered electrons/pulse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integrate</a:t>
            </a: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228600" y="3657600"/>
            <a:ext cx="4953000" cy="2031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JLAB G0 </a:t>
            </a:r>
            <a:r>
              <a:rPr lang="en-US" dirty="0" smtClean="0">
                <a:solidFill>
                  <a:srgbClr val="C00000"/>
                </a:solidFill>
              </a:rPr>
              <a:t>Experiment (representative):  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 = 83%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 = (60 </a:t>
            </a:r>
            <a:r>
              <a:rPr lang="en-US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, CW) x (20 cm target) 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DW</a:t>
            </a:r>
            <a:r>
              <a:rPr lang="en-US" dirty="0">
                <a:solidFill>
                  <a:schemeClr val="bg1"/>
                </a:solidFill>
              </a:rPr>
              <a:t> = 2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rate ~ maximum few MHz per detector 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count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2008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Elizabeth Beise, U Md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5477-60F6-4450-AEB0-52AAF8FBAF97}" type="slidenum">
              <a:rPr lang="en-US"/>
              <a:pPr/>
              <a:t>16</a:t>
            </a:fld>
            <a:endParaRPr lang="en-US"/>
          </a:p>
        </p:txBody>
      </p:sp>
      <p:pic>
        <p:nvPicPr>
          <p:cNvPr id="214018" name="Picture 2" descr="pi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3276600" cy="2455863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105400" cy="539750"/>
          </a:xfrm>
        </p:spPr>
        <p:txBody>
          <a:bodyPr/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Polarized Electrons</a:t>
            </a:r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457200" y="3962400"/>
            <a:ext cx="3505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Reverse pol’n of beam </a:t>
            </a:r>
          </a:p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at rate of  30 Hz</a:t>
            </a:r>
          </a:p>
          <a:p>
            <a:pPr eaLnBrk="0" hangingPunct="0"/>
            <a:endParaRPr lang="en-US" sz="2000" i="0">
              <a:solidFill>
                <a:schemeClr val="folHlink"/>
              </a:solidFill>
            </a:endParaRPr>
          </a:p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Feedback on laser intensity and position at high rate</a:t>
            </a:r>
          </a:p>
        </p:txBody>
      </p:sp>
      <p:pic>
        <p:nvPicPr>
          <p:cNvPr id="214021" name="Picture 5" descr="cernnews3_2-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05200"/>
            <a:ext cx="4495800" cy="3046413"/>
          </a:xfrm>
          <a:prstGeom prst="rect">
            <a:avLst/>
          </a:prstGeom>
          <a:noFill/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4648200" y="2787650"/>
            <a:ext cx="449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0">
                <a:solidFill>
                  <a:schemeClr val="folHlink"/>
                </a:solidFill>
              </a:rPr>
              <a:t>Electron retains circular polarization of laser beam:   P</a:t>
            </a:r>
            <a:r>
              <a:rPr lang="en-US" i="0" baseline="-25000">
                <a:solidFill>
                  <a:schemeClr val="folHlink"/>
                </a:solidFill>
              </a:rPr>
              <a:t>e</a:t>
            </a:r>
            <a:r>
              <a:rPr lang="en-US" i="0">
                <a:solidFill>
                  <a:schemeClr val="folHlink"/>
                </a:solidFill>
              </a:rPr>
              <a:t> </a:t>
            </a:r>
            <a:r>
              <a:rPr lang="en-US" i="0">
                <a:solidFill>
                  <a:schemeClr val="folHlink"/>
                </a:solidFill>
                <a:cs typeface="Arial" charset="0"/>
              </a:rPr>
              <a:t>~ </a:t>
            </a:r>
            <a:r>
              <a:rPr lang="en-US" i="0">
                <a:solidFill>
                  <a:schemeClr val="folHlink"/>
                </a:solidFill>
              </a:rPr>
              <a:t>85%</a:t>
            </a:r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81000"/>
            <a:ext cx="3886200" cy="2357438"/>
          </a:xfrm>
          <a:prstGeom prst="rect">
            <a:avLst/>
          </a:prstGeom>
          <a:noFill/>
        </p:spPr>
      </p:pic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0" y="60960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rgbClr val="FFCCCC"/>
                </a:solidFill>
              </a:rPr>
              <a:t>See also Physics Today, Dec 2007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228600" y="60960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i="0">
                <a:solidFill>
                  <a:srgbClr val="FFCCCC"/>
                </a:solidFill>
              </a:rPr>
              <a:t>D.T. Pierce et al., Phys. Lett. 51A (1975) 465.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A Typical </a:t>
            </a:r>
            <a:r>
              <a:rPr lang="en-US" sz="3200" dirty="0" smtClean="0">
                <a:solidFill>
                  <a:schemeClr val="tx2"/>
                </a:solidFill>
              </a:rPr>
              <a:t>beam line for PV experiments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269875" y="1295400"/>
            <a:ext cx="533400" cy="1143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124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Polarized</a:t>
            </a:r>
          </a:p>
          <a:p>
            <a:pPr algn="l"/>
            <a:r>
              <a:rPr lang="en-US"/>
              <a:t>Injector</a:t>
            </a:r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>
            <a:off x="536575" y="2438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15925" y="2819400"/>
            <a:ext cx="2286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84213" y="2709863"/>
            <a:ext cx="763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Wien</a:t>
            </a:r>
          </a:p>
          <a:p>
            <a:pPr algn="l"/>
            <a:r>
              <a:rPr lang="en-US"/>
              <a:t>filter</a:t>
            </a:r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>
            <a:off x="536575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530225" y="41021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987425" y="45593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1412875" y="4216400"/>
            <a:ext cx="19050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1600200" y="4343400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Accelerator</a:t>
            </a:r>
          </a:p>
        </p:txBody>
      </p:sp>
      <p:sp>
        <p:nvSpPr>
          <p:cNvPr id="134157" name="Oval 13"/>
          <p:cNvSpPr>
            <a:spLocks noChangeArrowheads="1"/>
          </p:cNvSpPr>
          <p:nvPr/>
        </p:nvSpPr>
        <p:spPr bwMode="auto">
          <a:xfrm>
            <a:off x="3470275" y="4432300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3317875" y="45593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>
            <a:off x="3697288" y="4559300"/>
            <a:ext cx="738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0" name="Line 16"/>
          <p:cNvSpPr>
            <a:spLocks noChangeShapeType="1"/>
          </p:cNvSpPr>
          <p:nvPr/>
        </p:nvSpPr>
        <p:spPr bwMode="auto">
          <a:xfrm>
            <a:off x="4435475" y="45593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1" name="Line 17"/>
          <p:cNvSpPr>
            <a:spLocks noChangeShapeType="1"/>
          </p:cNvSpPr>
          <p:nvPr/>
        </p:nvSpPr>
        <p:spPr bwMode="auto">
          <a:xfrm>
            <a:off x="4660900" y="51689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2" name="Line 18"/>
          <p:cNvSpPr>
            <a:spLocks noChangeShapeType="1"/>
          </p:cNvSpPr>
          <p:nvPr/>
        </p:nvSpPr>
        <p:spPr bwMode="auto">
          <a:xfrm flipH="1">
            <a:off x="5114925" y="45593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4876800" y="525780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Energy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3679825" y="3902075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Beam</a:t>
            </a:r>
          </a:p>
          <a:p>
            <a:pPr algn="l"/>
            <a:r>
              <a:rPr lang="en-US" sz="1800" b="1"/>
              <a:t>Current</a:t>
            </a:r>
          </a:p>
        </p:txBody>
      </p:sp>
      <p:sp>
        <p:nvSpPr>
          <p:cNvPr id="134165" name="Line 21"/>
          <p:cNvSpPr>
            <a:spLocks noChangeShapeType="1"/>
          </p:cNvSpPr>
          <p:nvPr/>
        </p:nvSpPr>
        <p:spPr bwMode="auto">
          <a:xfrm flipV="1">
            <a:off x="3584575" y="2139950"/>
            <a:ext cx="0" cy="22987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6" name="Line 22"/>
          <p:cNvSpPr>
            <a:spLocks noChangeShapeType="1"/>
          </p:cNvSpPr>
          <p:nvPr/>
        </p:nvSpPr>
        <p:spPr bwMode="auto">
          <a:xfrm flipH="1">
            <a:off x="803275" y="2146300"/>
            <a:ext cx="277495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7" name="Line 23"/>
          <p:cNvSpPr>
            <a:spLocks noChangeShapeType="1"/>
          </p:cNvSpPr>
          <p:nvPr/>
        </p:nvSpPr>
        <p:spPr bwMode="auto">
          <a:xfrm>
            <a:off x="4889500" y="5286375"/>
            <a:ext cx="0" cy="574675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8" name="Line 24"/>
          <p:cNvSpPr>
            <a:spLocks noChangeShapeType="1"/>
          </p:cNvSpPr>
          <p:nvPr/>
        </p:nvSpPr>
        <p:spPr bwMode="auto">
          <a:xfrm flipH="1">
            <a:off x="3046413" y="5861050"/>
            <a:ext cx="1843087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9" name="Line 25"/>
          <p:cNvSpPr>
            <a:spLocks noChangeShapeType="1"/>
          </p:cNvSpPr>
          <p:nvPr/>
        </p:nvSpPr>
        <p:spPr bwMode="auto">
          <a:xfrm flipV="1">
            <a:off x="3046413" y="4895850"/>
            <a:ext cx="0" cy="9652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830638" y="5657850"/>
            <a:ext cx="228600" cy="395288"/>
            <a:chOff x="2567" y="3564"/>
            <a:chExt cx="144" cy="249"/>
          </a:xfrm>
        </p:grpSpPr>
        <p:sp>
          <p:nvSpPr>
            <p:cNvPr id="134171" name="Oval 27"/>
            <p:cNvSpPr>
              <a:spLocks noChangeArrowheads="1"/>
            </p:cNvSpPr>
            <p:nvPr/>
          </p:nvSpPr>
          <p:spPr bwMode="auto">
            <a:xfrm>
              <a:off x="2567" y="3622"/>
              <a:ext cx="144" cy="14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2" name="Line 28"/>
            <p:cNvSpPr>
              <a:spLocks noChangeShapeType="1"/>
            </p:cNvSpPr>
            <p:nvPr/>
          </p:nvSpPr>
          <p:spPr bwMode="auto">
            <a:xfrm flipH="1" flipV="1">
              <a:off x="2573" y="3564"/>
              <a:ext cx="12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2828925" y="5964238"/>
            <a:ext cx="222885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Fast phase shift</a:t>
            </a:r>
          </a:p>
          <a:p>
            <a:r>
              <a:rPr lang="en-US"/>
              <a:t>(energy) feedback</a:t>
            </a:r>
          </a:p>
        </p:txBody>
      </p:sp>
      <p:sp>
        <p:nvSpPr>
          <p:cNvPr id="134175" name="Text Box 31"/>
          <p:cNvSpPr txBox="1">
            <a:spLocks noChangeArrowheads="1"/>
          </p:cNvSpPr>
          <p:nvPr/>
        </p:nvSpPr>
        <p:spPr bwMode="auto">
          <a:xfrm>
            <a:off x="1447800" y="2209800"/>
            <a:ext cx="1706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Beam current</a:t>
            </a:r>
          </a:p>
          <a:p>
            <a:r>
              <a:rPr lang="en-US"/>
              <a:t>feedback</a:t>
            </a:r>
          </a:p>
        </p:txBody>
      </p:sp>
      <p:sp>
        <p:nvSpPr>
          <p:cNvPr id="134176" name="Line 32"/>
          <p:cNvSpPr>
            <a:spLocks noChangeShapeType="1"/>
          </p:cNvSpPr>
          <p:nvPr/>
        </p:nvSpPr>
        <p:spPr bwMode="auto">
          <a:xfrm flipV="1">
            <a:off x="5345113" y="4541838"/>
            <a:ext cx="827087" cy="17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7" name="Line 33"/>
          <p:cNvSpPr>
            <a:spLocks noChangeShapeType="1"/>
          </p:cNvSpPr>
          <p:nvPr/>
        </p:nvSpPr>
        <p:spPr bwMode="auto">
          <a:xfrm rot="19200000">
            <a:off x="5710238" y="3429000"/>
            <a:ext cx="3565525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8" name="Rectangle 34"/>
          <p:cNvSpPr>
            <a:spLocks noChangeArrowheads="1"/>
          </p:cNvSpPr>
          <p:nvPr/>
        </p:nvSpPr>
        <p:spPr bwMode="auto">
          <a:xfrm rot="19200000">
            <a:off x="6273800" y="3970338"/>
            <a:ext cx="304800" cy="609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9" name="Oval 35"/>
          <p:cNvSpPr>
            <a:spLocks noChangeArrowheads="1"/>
          </p:cNvSpPr>
          <p:nvPr/>
        </p:nvSpPr>
        <p:spPr bwMode="auto">
          <a:xfrm rot="19200000">
            <a:off x="6629400" y="3886200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0" name="Oval 36"/>
          <p:cNvSpPr>
            <a:spLocks noChangeArrowheads="1"/>
          </p:cNvSpPr>
          <p:nvPr/>
        </p:nvSpPr>
        <p:spPr bwMode="auto">
          <a:xfrm rot="19200000">
            <a:off x="7235825" y="3375025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1" name="Oval 37"/>
          <p:cNvSpPr>
            <a:spLocks noChangeArrowheads="1"/>
          </p:cNvSpPr>
          <p:nvPr/>
        </p:nvSpPr>
        <p:spPr bwMode="auto">
          <a:xfrm rot="19200000">
            <a:off x="6934200" y="3657600"/>
            <a:ext cx="228600" cy="2286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2" name="Rectangle 38"/>
          <p:cNvSpPr>
            <a:spLocks noChangeArrowheads="1"/>
          </p:cNvSpPr>
          <p:nvPr/>
        </p:nvSpPr>
        <p:spPr bwMode="auto">
          <a:xfrm rot="19200000">
            <a:off x="7491413" y="2311400"/>
            <a:ext cx="762000" cy="1447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3" name="Rectangle 39"/>
          <p:cNvSpPr>
            <a:spLocks noChangeArrowheads="1"/>
          </p:cNvSpPr>
          <p:nvPr/>
        </p:nvSpPr>
        <p:spPr bwMode="auto">
          <a:xfrm rot="20400000">
            <a:off x="8440738" y="2736850"/>
            <a:ext cx="3810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4" name="Rectangle 40"/>
          <p:cNvSpPr>
            <a:spLocks noChangeArrowheads="1"/>
          </p:cNvSpPr>
          <p:nvPr/>
        </p:nvSpPr>
        <p:spPr bwMode="auto">
          <a:xfrm rot="18000000" flipV="1">
            <a:off x="8048625" y="2270125"/>
            <a:ext cx="3810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5" name="Oval 41"/>
          <p:cNvSpPr>
            <a:spLocks noChangeArrowheads="1"/>
          </p:cNvSpPr>
          <p:nvPr/>
        </p:nvSpPr>
        <p:spPr bwMode="auto">
          <a:xfrm>
            <a:off x="4773613" y="5053013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6" name="Text Box 42"/>
          <p:cNvSpPr txBox="1">
            <a:spLocks noChangeArrowheads="1"/>
          </p:cNvSpPr>
          <p:nvPr/>
        </p:nvSpPr>
        <p:spPr bwMode="auto">
          <a:xfrm>
            <a:off x="7772400" y="3886200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/>
              <a:t>Detector</a:t>
            </a:r>
          </a:p>
        </p:txBody>
      </p:sp>
      <p:sp>
        <p:nvSpPr>
          <p:cNvPr id="134187" name="Text Box 43"/>
          <p:cNvSpPr txBox="1">
            <a:spLocks noChangeArrowheads="1"/>
          </p:cNvSpPr>
          <p:nvPr/>
        </p:nvSpPr>
        <p:spPr bwMode="auto">
          <a:xfrm>
            <a:off x="7620000" y="1447800"/>
            <a:ext cx="13255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/>
              <a:t>Luminosity </a:t>
            </a:r>
          </a:p>
          <a:p>
            <a:pPr algn="r"/>
            <a:r>
              <a:rPr lang="en-US" sz="1600" b="1"/>
              <a:t>Monitors</a:t>
            </a:r>
          </a:p>
        </p:txBody>
      </p:sp>
      <p:sp>
        <p:nvSpPr>
          <p:cNvPr id="134188" name="Text Box 44"/>
          <p:cNvSpPr txBox="1">
            <a:spLocks noChangeArrowheads="1"/>
          </p:cNvSpPr>
          <p:nvPr/>
        </p:nvSpPr>
        <p:spPr bwMode="auto">
          <a:xfrm>
            <a:off x="6019800" y="2908300"/>
            <a:ext cx="1149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Position,</a:t>
            </a:r>
          </a:p>
          <a:p>
            <a:pPr algn="l"/>
            <a:r>
              <a:rPr lang="en-US" sz="1800" b="1"/>
              <a:t>Angle,</a:t>
            </a:r>
          </a:p>
          <a:p>
            <a:pPr algn="l"/>
            <a:r>
              <a:rPr lang="en-US" sz="1800" b="1"/>
              <a:t>Charge</a:t>
            </a:r>
          </a:p>
        </p:txBody>
      </p:sp>
      <p:sp>
        <p:nvSpPr>
          <p:cNvPr id="134189" name="Text Box 45"/>
          <p:cNvSpPr txBox="1">
            <a:spLocks noChangeArrowheads="1"/>
          </p:cNvSpPr>
          <p:nvPr/>
        </p:nvSpPr>
        <p:spPr bwMode="auto">
          <a:xfrm>
            <a:off x="7086600" y="3709988"/>
            <a:ext cx="6540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Halo</a:t>
            </a:r>
          </a:p>
        </p:txBody>
      </p:sp>
      <p:sp>
        <p:nvSpPr>
          <p:cNvPr id="134190" name="Text Box 46"/>
          <p:cNvSpPr txBox="1">
            <a:spLocks noChangeArrowheads="1"/>
          </p:cNvSpPr>
          <p:nvPr/>
        </p:nvSpPr>
        <p:spPr bwMode="auto">
          <a:xfrm>
            <a:off x="6096000" y="4648200"/>
            <a:ext cx="167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Beam pol’n</a:t>
            </a:r>
          </a:p>
          <a:p>
            <a:pPr algn="l"/>
            <a:r>
              <a:rPr lang="en-US" sz="1800" b="1"/>
              <a:t>measurement</a:t>
            </a:r>
          </a:p>
        </p:txBody>
      </p:sp>
      <p:sp>
        <p:nvSpPr>
          <p:cNvPr id="134191" name="Line 47"/>
          <p:cNvSpPr>
            <a:spLocks noChangeShapeType="1"/>
          </p:cNvSpPr>
          <p:nvPr/>
        </p:nvSpPr>
        <p:spPr bwMode="auto">
          <a:xfrm>
            <a:off x="806450" y="1638300"/>
            <a:ext cx="581025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92" name="Line 48"/>
          <p:cNvSpPr>
            <a:spLocks noChangeShapeType="1"/>
          </p:cNvSpPr>
          <p:nvPr/>
        </p:nvSpPr>
        <p:spPr bwMode="auto">
          <a:xfrm>
            <a:off x="6616700" y="1638300"/>
            <a:ext cx="0" cy="12954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93" name="Text Box 49"/>
          <p:cNvSpPr txBox="1">
            <a:spLocks noChangeArrowheads="1"/>
          </p:cNvSpPr>
          <p:nvPr/>
        </p:nvSpPr>
        <p:spPr bwMode="auto">
          <a:xfrm>
            <a:off x="2895600" y="914400"/>
            <a:ext cx="2630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Beam position</a:t>
            </a:r>
          </a:p>
          <a:p>
            <a:r>
              <a:rPr lang="en-US"/>
              <a:t>feedback</a:t>
            </a: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r>
              <a:rPr lang="en-US" sz="3200"/>
              <a:t>False asymmetries from the beam</a:t>
            </a:r>
          </a:p>
        </p:txBody>
      </p:sp>
      <p:graphicFrame>
        <p:nvGraphicFramePr>
          <p:cNvPr id="219140" name="Object 4"/>
          <p:cNvGraphicFramePr>
            <a:graphicFrameLocks noChangeAspect="1"/>
          </p:cNvGraphicFramePr>
          <p:nvPr/>
        </p:nvGraphicFramePr>
        <p:xfrm>
          <a:off x="2209800" y="838200"/>
          <a:ext cx="4070350" cy="962025"/>
        </p:xfrm>
        <a:graphic>
          <a:graphicData uri="http://schemas.openxmlformats.org/presentationml/2006/ole">
            <p:oleObj spid="_x0000_s186370" name="Equation" r:id="rId3" imgW="2044440" imgH="482400" progId="Equation.3">
              <p:embed/>
            </p:oleObj>
          </a:graphicData>
        </a:graphic>
      </p:graphicFrame>
      <p:sp>
        <p:nvSpPr>
          <p:cNvPr id="219141" name="Line 5"/>
          <p:cNvSpPr>
            <a:spLocks noChangeShapeType="1"/>
          </p:cNvSpPr>
          <p:nvPr/>
        </p:nvSpPr>
        <p:spPr bwMode="auto">
          <a:xfrm rot="-621914" flipH="1" flipV="1">
            <a:off x="5830888" y="944563"/>
            <a:ext cx="823912" cy="28575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6705600" y="990600"/>
            <a:ext cx="2271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CCCC"/>
                </a:solidFill>
              </a:rPr>
              <a:t>detector sensitivity</a:t>
            </a: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6731000" y="1600200"/>
            <a:ext cx="1922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CCCC"/>
                </a:solidFill>
              </a:rPr>
              <a:t>beam property</a:t>
            </a:r>
          </a:p>
          <a:p>
            <a:pPr algn="ctr"/>
            <a:r>
              <a:rPr lang="en-US" sz="2000" i="0">
                <a:solidFill>
                  <a:srgbClr val="FFCCCC"/>
                </a:solidFill>
              </a:rPr>
              <a:t>(x,</a:t>
            </a:r>
            <a:r>
              <a:rPr lang="en-US" sz="2000" i="0">
                <a:solidFill>
                  <a:srgbClr val="FFCCCC"/>
                </a:solidFill>
                <a:latin typeface="Symbol" pitchFamily="18" charset="2"/>
              </a:rPr>
              <a:t>q</a:t>
            </a:r>
            <a:r>
              <a:rPr lang="en-US" sz="2000" i="0">
                <a:solidFill>
                  <a:srgbClr val="FFCCCC"/>
                </a:solidFill>
              </a:rPr>
              <a:t>,E,intensity)</a:t>
            </a:r>
          </a:p>
        </p:txBody>
      </p:sp>
      <p:sp>
        <p:nvSpPr>
          <p:cNvPr id="219144" name="Line 8"/>
          <p:cNvSpPr>
            <a:spLocks noChangeShapeType="1"/>
          </p:cNvSpPr>
          <p:nvPr/>
        </p:nvSpPr>
        <p:spPr bwMode="auto">
          <a:xfrm rot="1488957" flipH="1" flipV="1">
            <a:off x="6148388" y="1627188"/>
            <a:ext cx="609600" cy="762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pic>
        <p:nvPicPr>
          <p:cNvPr id="2191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962400"/>
            <a:ext cx="68802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304800" y="3124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At the injector: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D</a:t>
            </a:r>
            <a:r>
              <a:rPr lang="en-US" sz="2000" i="0">
                <a:solidFill>
                  <a:schemeClr val="folHlink"/>
                </a:solidFill>
              </a:rPr>
              <a:t>x &lt; 1 micron </a:t>
            </a:r>
          </a:p>
        </p:txBody>
      </p:sp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6096000" y="3124200"/>
            <a:ext cx="304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Measurement at &gt; 1 km: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 D</a:t>
            </a:r>
            <a:r>
              <a:rPr lang="en-US" sz="2000" i="0">
                <a:solidFill>
                  <a:schemeClr val="folHlink"/>
                </a:solidFill>
              </a:rPr>
              <a:t>x </a:t>
            </a:r>
            <a:r>
              <a:rPr lang="en-US" sz="2000" i="0">
                <a:solidFill>
                  <a:schemeClr val="folHlink"/>
                </a:solidFill>
                <a:cs typeface="Arial" charset="0"/>
              </a:rPr>
              <a:t>~</a:t>
            </a:r>
            <a:r>
              <a:rPr lang="en-US" sz="2000" i="0">
                <a:solidFill>
                  <a:schemeClr val="folHlink"/>
                </a:solidFill>
              </a:rPr>
              <a:t>5 – 10  nm </a:t>
            </a:r>
          </a:p>
        </p:txBody>
      </p:sp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011363"/>
            <a:ext cx="25908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  <p:bldP spid="219142" grpId="0"/>
      <p:bldP spid="219143" grpId="0"/>
      <p:bldP spid="2191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3200"/>
              <a:t>JLab polarized beam : 2005</a:t>
            </a:r>
          </a:p>
        </p:txBody>
      </p:sp>
      <p:graphicFrame>
        <p:nvGraphicFramePr>
          <p:cNvPr id="215043" name="Group 3"/>
          <p:cNvGraphicFramePr>
            <a:graphicFrameLocks noGrp="1"/>
          </p:cNvGraphicFramePr>
          <p:nvPr/>
        </p:nvGraphicFramePr>
        <p:xfrm>
          <a:off x="685800" y="2209800"/>
          <a:ext cx="7620000" cy="4293553"/>
        </p:xfrm>
        <a:graphic>
          <a:graphicData uri="http://schemas.openxmlformats.org/drawingml/2006/table">
            <a:tbl>
              <a:tblPr/>
              <a:tblGrid>
                <a:gridCol w="2466975"/>
                <a:gridCol w="2540000"/>
                <a:gridCol w="2613025"/>
              </a:tblGrid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Beam 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G0 beam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HAPPEX  beam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Charge asymmetry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0.14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0.32 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2.6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0.15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Position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4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Angle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1.5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1 nrad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2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nrad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Energy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29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4 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66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3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Total correction to Asymmetry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0.02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0.01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0.08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0.03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</a:tr>
            </a:tbl>
          </a:graphicData>
        </a:graphic>
      </p:graphicFrame>
      <p:sp>
        <p:nvSpPr>
          <p:cNvPr id="2150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85800"/>
            <a:ext cx="3581400" cy="1447800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G0 beam: </a:t>
            </a:r>
          </a:p>
          <a:p>
            <a:r>
              <a:rPr lang="en-US" sz="2000">
                <a:solidFill>
                  <a:srgbClr val="000000"/>
                </a:solidFill>
              </a:rPr>
              <a:t>strained GaAs (P</a:t>
            </a:r>
            <a:r>
              <a:rPr lang="en-US" sz="2000" baseline="-25000">
                <a:solidFill>
                  <a:srgbClr val="000000"/>
                </a:solidFill>
              </a:rPr>
              <a:t>B</a:t>
            </a:r>
            <a:r>
              <a:rPr lang="en-US" sz="2000">
                <a:solidFill>
                  <a:srgbClr val="000000"/>
                </a:solidFill>
              </a:rPr>
              <a:t> ~ 73%)</a:t>
            </a:r>
          </a:p>
          <a:p>
            <a:r>
              <a:rPr lang="en-US" sz="2000">
                <a:solidFill>
                  <a:srgbClr val="000000"/>
                </a:solidFill>
              </a:rPr>
              <a:t>32 ns pulse spacing </a:t>
            </a:r>
          </a:p>
          <a:p>
            <a:r>
              <a:rPr lang="en-US" sz="2000">
                <a:solidFill>
                  <a:srgbClr val="000000"/>
                </a:solidFill>
              </a:rPr>
              <a:t>40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000000"/>
                </a:solidFill>
              </a:rPr>
              <a:t>A beam current</a:t>
            </a:r>
          </a:p>
        </p:txBody>
      </p:sp>
      <p:sp>
        <p:nvSpPr>
          <p:cNvPr id="215074" name="Rectangle 34"/>
          <p:cNvSpPr>
            <a:spLocks noChangeArrowheads="1"/>
          </p:cNvSpPr>
          <p:nvPr/>
        </p:nvSpPr>
        <p:spPr bwMode="auto">
          <a:xfrm>
            <a:off x="4724400" y="685800"/>
            <a:ext cx="3581400" cy="1447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0">
                <a:solidFill>
                  <a:srgbClr val="000000"/>
                </a:solidFill>
              </a:rPr>
              <a:t>HAPPEX-II beam: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superlattice (P</a:t>
            </a:r>
            <a:r>
              <a:rPr lang="en-US" sz="2000" i="0" baseline="-25000">
                <a:solidFill>
                  <a:srgbClr val="000000"/>
                </a:solidFill>
              </a:rPr>
              <a:t>B</a:t>
            </a:r>
            <a:r>
              <a:rPr lang="en-US" sz="2000" i="0">
                <a:solidFill>
                  <a:srgbClr val="000000"/>
                </a:solidFill>
              </a:rPr>
              <a:t> &gt; 85%)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2 ns pulse spacing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35 </a:t>
            </a:r>
            <a:r>
              <a:rPr lang="en-US" sz="2000" i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i="0">
                <a:solidFill>
                  <a:srgbClr val="000000"/>
                </a:solidFill>
              </a:rPr>
              <a:t>A beam current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Hadrons as Laboratories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0"/>
            <a:ext cx="69227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 interactions inside the nucleon</a:t>
            </a:r>
          </a:p>
          <a:p>
            <a:endParaRPr lang="en-US" sz="2400" dirty="0" smtClean="0"/>
          </a:p>
          <a:p>
            <a:r>
              <a:rPr lang="en-US" sz="2400" dirty="0" smtClean="0"/>
              <a:t>Weak NN interactions</a:t>
            </a:r>
          </a:p>
          <a:p>
            <a:endParaRPr lang="en-US" sz="2400" dirty="0" smtClean="0"/>
          </a:p>
          <a:p>
            <a:r>
              <a:rPr lang="en-US" sz="2400" dirty="0" smtClean="0"/>
              <a:t>Fundamental symmetry tests with A=1  (Z=1 or 0)</a:t>
            </a:r>
          </a:p>
          <a:p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762000" y="42672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sym typeface="Wingdings" pitchFamily="2" charset="2"/>
              </a:rPr>
              <a:t> see also seminars by Tim </a:t>
            </a:r>
            <a:r>
              <a:rPr lang="en-US" sz="2400" i="1" dirty="0" err="1" smtClean="0">
                <a:solidFill>
                  <a:srgbClr val="FFFF00"/>
                </a:solidFill>
                <a:sym typeface="Wingdings" pitchFamily="2" charset="2"/>
              </a:rPr>
              <a:t>Chupp</a:t>
            </a:r>
            <a:r>
              <a:rPr lang="en-US" sz="2400" i="1" dirty="0" smtClean="0">
                <a:solidFill>
                  <a:srgbClr val="FFFF00"/>
                </a:solidFill>
                <a:sym typeface="Wingdings" pitchFamily="2" charset="2"/>
              </a:rPr>
              <a:t>, John Hardy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i="0" dirty="0" smtClean="0"/>
              <a:t>Electron accelerators (for nuclear physics</a:t>
            </a:r>
            <a:r>
              <a:rPr lang="en-US" sz="2800" b="1" i="0" dirty="0" smtClean="0"/>
              <a:t>)</a:t>
            </a:r>
            <a:endParaRPr lang="en-US" sz="2800" b="1" i="0" dirty="0"/>
          </a:p>
        </p:txBody>
      </p:sp>
      <p:pic>
        <p:nvPicPr>
          <p:cNvPr id="93193" name="Picture 9" descr="acc1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33400"/>
            <a:ext cx="4648200" cy="3508375"/>
          </a:xfrm>
          <a:prstGeom prst="rect">
            <a:avLst/>
          </a:prstGeom>
          <a:noFill/>
        </p:spPr>
      </p:pic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82550" y="533400"/>
            <a:ext cx="2103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00"/>
                </a:solidFill>
              </a:rPr>
              <a:t>Jefferson Lab, </a:t>
            </a:r>
          </a:p>
          <a:p>
            <a:r>
              <a:rPr lang="en-US" i="0" dirty="0">
                <a:solidFill>
                  <a:srgbClr val="FFFF00"/>
                </a:solidFill>
              </a:rPr>
              <a:t>Newport News, VA</a:t>
            </a:r>
          </a:p>
        </p:txBody>
      </p:sp>
      <p:pic>
        <p:nvPicPr>
          <p:cNvPr id="93201" name="Picture 17" descr="aerial-bates"/>
          <p:cNvPicPr>
            <a:picLocks noChangeAspect="1" noChangeArrowheads="1"/>
          </p:cNvPicPr>
          <p:nvPr/>
        </p:nvPicPr>
        <p:blipFill>
          <a:blip r:embed="rId3" cstate="print"/>
          <a:srcRect b="12653"/>
          <a:stretch>
            <a:fillRect/>
          </a:stretch>
        </p:blipFill>
        <p:spPr bwMode="auto">
          <a:xfrm>
            <a:off x="4724400" y="3581400"/>
            <a:ext cx="43434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6934200" y="358140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0" dirty="0">
                <a:solidFill>
                  <a:srgbClr val="FFFF00"/>
                </a:solidFill>
              </a:rPr>
              <a:t>MIT-Bates Lab, </a:t>
            </a:r>
          </a:p>
          <a:p>
            <a:pPr eaLnBrk="0" hangingPunct="0"/>
            <a:r>
              <a:rPr lang="en-US" i="0" dirty="0">
                <a:solidFill>
                  <a:srgbClr val="FFFF00"/>
                </a:solidFill>
              </a:rPr>
              <a:t>Middleton, MA</a:t>
            </a:r>
          </a:p>
        </p:txBody>
      </p:sp>
      <p:pic>
        <p:nvPicPr>
          <p:cNvPr id="93203" name="Picture 19" descr="mami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685800"/>
            <a:ext cx="364013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5181600" y="762000"/>
            <a:ext cx="200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2"/>
                </a:solidFill>
              </a:rPr>
              <a:t>Mainz Microtron </a:t>
            </a:r>
          </a:p>
          <a:p>
            <a:r>
              <a:rPr lang="en-US" b="1" i="0">
                <a:solidFill>
                  <a:schemeClr val="bg2"/>
                </a:solidFill>
              </a:rPr>
              <a:t>(Germany)</a:t>
            </a:r>
          </a:p>
        </p:txBody>
      </p:sp>
      <p:pic>
        <p:nvPicPr>
          <p:cNvPr id="93205" name="Picture 21" descr="pva4-d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676400"/>
            <a:ext cx="1257300" cy="1676400"/>
          </a:xfrm>
          <a:prstGeom prst="rect">
            <a:avLst/>
          </a:prstGeom>
          <a:noFill/>
        </p:spPr>
      </p:pic>
      <p:sp>
        <p:nvSpPr>
          <p:cNvPr id="93206" name="Line 22"/>
          <p:cNvSpPr>
            <a:spLocks noChangeShapeType="1"/>
          </p:cNvSpPr>
          <p:nvPr/>
        </p:nvSpPr>
        <p:spPr bwMode="auto">
          <a:xfrm flipV="1">
            <a:off x="6934200" y="1143000"/>
            <a:ext cx="13716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5334000" y="28956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2"/>
                </a:solidFill>
              </a:rPr>
              <a:t>PVA4</a:t>
            </a:r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228600" y="5257800"/>
            <a:ext cx="396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Also, parity-violating Moller scattering</a:t>
            </a:r>
          </a:p>
          <a:p>
            <a:r>
              <a:rPr lang="en-US" i="0"/>
              <a:t>(E158) carried out at SLAC….</a:t>
            </a: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6248400" y="6019800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/>
              <a:t>now the MIT R&amp;E center</a:t>
            </a: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365125" y="42275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JLab:  6 GeV beam, getting ready</a:t>
            </a:r>
          </a:p>
          <a:p>
            <a:r>
              <a:rPr lang="en-US" i="0"/>
              <a:t>for upgrade to 12 GeV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44196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exp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5448300" y="5067300"/>
            <a:ext cx="6096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362200" y="2971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71800" y="2971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81400" y="2971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Weak form factors at JLAB</a:t>
            </a:r>
          </a:p>
        </p:txBody>
      </p:sp>
      <p:pic>
        <p:nvPicPr>
          <p:cNvPr id="15365" name="Picture 2" descr="kumar-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66800"/>
            <a:ext cx="46482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G0Assembly"/>
          <p:cNvPicPr>
            <a:picLocks noChangeAspect="1" noChangeArrowheads="1"/>
          </p:cNvPicPr>
          <p:nvPr/>
        </p:nvPicPr>
        <p:blipFill>
          <a:blip r:embed="rId5"/>
          <a:srcRect l="9589" r="13699"/>
          <a:stretch>
            <a:fillRect/>
          </a:stretch>
        </p:blipFill>
        <p:spPr bwMode="auto">
          <a:xfrm>
            <a:off x="5029200" y="2057400"/>
            <a:ext cx="38862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39"/>
          <p:cNvGraphicFramePr>
            <a:graphicFrameLocks noChangeAspect="1"/>
          </p:cNvGraphicFramePr>
          <p:nvPr/>
        </p:nvGraphicFramePr>
        <p:xfrm>
          <a:off x="5410200" y="1219200"/>
          <a:ext cx="3505200" cy="681038"/>
        </p:xfrm>
        <a:graphic>
          <a:graphicData uri="http://schemas.openxmlformats.org/presentationml/2006/ole">
            <p:oleObj spid="_x0000_s171010" name="Equation" r:id="rId6" imgW="2197080" imgH="482400" progId="Equation.3">
              <p:embed/>
            </p:oleObj>
          </a:graphicData>
        </a:graphic>
      </p:graphicFrame>
      <p:sp>
        <p:nvSpPr>
          <p:cNvPr id="15368" name="Text Box 40"/>
          <p:cNvSpPr txBox="1">
            <a:spLocks noChangeArrowheads="1"/>
          </p:cNvSpPr>
          <p:nvPr/>
        </p:nvSpPr>
        <p:spPr bwMode="auto">
          <a:xfrm>
            <a:off x="6132513" y="67945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G-Zero in Hall C</a:t>
            </a:r>
          </a:p>
        </p:txBody>
      </p:sp>
      <p:sp>
        <p:nvSpPr>
          <p:cNvPr id="15369" name="Text Box 41"/>
          <p:cNvSpPr txBox="1">
            <a:spLocks noChangeArrowheads="1"/>
          </p:cNvSpPr>
          <p:nvPr/>
        </p:nvSpPr>
        <p:spPr bwMode="auto">
          <a:xfrm>
            <a:off x="5715000" y="5937250"/>
            <a:ext cx="300672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H and D targets, </a:t>
            </a:r>
          </a:p>
          <a:p>
            <a:pPr algn="l"/>
            <a:r>
              <a:rPr lang="en-US"/>
              <a:t>forward/backward angles</a:t>
            </a:r>
          </a:p>
        </p:txBody>
      </p:sp>
      <p:sp>
        <p:nvSpPr>
          <p:cNvPr id="15370" name="Text Box 42"/>
          <p:cNvSpPr txBox="1">
            <a:spLocks noChangeArrowheads="1"/>
          </p:cNvSpPr>
          <p:nvPr/>
        </p:nvSpPr>
        <p:spPr bwMode="auto">
          <a:xfrm>
            <a:off x="533400" y="5022850"/>
            <a:ext cx="2193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High precision,</a:t>
            </a:r>
          </a:p>
          <a:p>
            <a:pPr algn="l"/>
            <a:r>
              <a:rPr lang="en-US"/>
              <a:t>forward angles,</a:t>
            </a:r>
          </a:p>
          <a:p>
            <a:pPr algn="l"/>
            <a:r>
              <a:rPr lang="en-US"/>
              <a:t>selected Q</a:t>
            </a:r>
            <a:r>
              <a:rPr lang="en-US" baseline="30000"/>
              <a:t>2</a:t>
            </a:r>
            <a:endParaRPr lang="en-US"/>
          </a:p>
          <a:p>
            <a:pPr algn="l"/>
            <a:r>
              <a:rPr lang="en-US"/>
              <a:t>H and </a:t>
            </a:r>
            <a:r>
              <a:rPr lang="en-US" baseline="30000"/>
              <a:t>4</a:t>
            </a:r>
            <a:r>
              <a:rPr lang="en-US"/>
              <a:t>He targets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486025" y="86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800" i="0">
              <a:solidFill>
                <a:srgbClr val="CC0000"/>
              </a:solidFill>
            </a:endParaRPr>
          </a:p>
        </p:txBody>
      </p:sp>
      <p:sp>
        <p:nvSpPr>
          <p:cNvPr id="16180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PV-A4 at Mainz</a:t>
            </a:r>
          </a:p>
        </p:txBody>
      </p: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6477000" y="3810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i="0">
                <a:solidFill>
                  <a:schemeClr val="folHlink"/>
                </a:solidFill>
              </a:rPr>
              <a:t>PbF</a:t>
            </a:r>
            <a:r>
              <a:rPr lang="en-US" sz="2000" i="0" baseline="-25000">
                <a:solidFill>
                  <a:schemeClr val="folHlink"/>
                </a:solidFill>
              </a:rPr>
              <a:t>2</a:t>
            </a:r>
            <a:r>
              <a:rPr lang="en-US" sz="2000" i="0">
                <a:solidFill>
                  <a:schemeClr val="folHlink"/>
                </a:solidFill>
              </a:rPr>
              <a:t> Calorimeter</a:t>
            </a: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 rot="5400000">
            <a:off x="1553369" y="1799431"/>
            <a:ext cx="1008062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b="1" i="0" dirty="0"/>
              <a:t>F. Maas et al., </a:t>
            </a:r>
          </a:p>
          <a:p>
            <a:r>
              <a:rPr lang="en-US" b="1" i="0" dirty="0"/>
              <a:t>PRL 93 (2004) 022002, </a:t>
            </a:r>
          </a:p>
          <a:p>
            <a:r>
              <a:rPr lang="en-US" b="1" i="0" dirty="0"/>
              <a:t>PRL 94 (2005) 152001</a:t>
            </a:r>
          </a:p>
        </p:txBody>
      </p: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304800" y="1219200"/>
            <a:ext cx="3505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 dirty="0">
                <a:solidFill>
                  <a:schemeClr val="folHlink"/>
                </a:solidFill>
              </a:rPr>
              <a:t>phases I  &amp;II:   </a:t>
            </a:r>
          </a:p>
          <a:p>
            <a:r>
              <a:rPr lang="en-US" sz="2400" i="0" dirty="0">
                <a:solidFill>
                  <a:schemeClr val="folHlink"/>
                </a:solidFill>
              </a:rPr>
              <a:t>forward angles, H target</a:t>
            </a:r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228600" y="4267200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folHlink"/>
                </a:solidFill>
              </a:rPr>
              <a:t>phase III: </a:t>
            </a:r>
          </a:p>
          <a:p>
            <a:r>
              <a:rPr lang="en-US" sz="2400" i="0" dirty="0">
                <a:solidFill>
                  <a:schemeClr val="folHlink"/>
                </a:solidFill>
              </a:rPr>
              <a:t>backward </a:t>
            </a:r>
            <a:r>
              <a:rPr lang="en-US" sz="2400" i="0" dirty="0" smtClean="0">
                <a:solidFill>
                  <a:schemeClr val="folHlink"/>
                </a:solidFill>
              </a:rPr>
              <a:t>angles, higher E</a:t>
            </a:r>
            <a:endParaRPr lang="en-US" sz="2400" i="0" dirty="0">
              <a:solidFill>
                <a:schemeClr val="folHlink"/>
              </a:solidFill>
            </a:endParaRPr>
          </a:p>
        </p:txBody>
      </p:sp>
      <p:graphicFrame>
        <p:nvGraphicFramePr>
          <p:cNvPr id="161820" name="Object 28"/>
          <p:cNvGraphicFramePr>
            <a:graphicFrameLocks noChangeAspect="1"/>
          </p:cNvGraphicFramePr>
          <p:nvPr/>
        </p:nvGraphicFramePr>
        <p:xfrm>
          <a:off x="228600" y="2209800"/>
          <a:ext cx="3733800" cy="912813"/>
        </p:xfrm>
        <a:graphic>
          <a:graphicData uri="http://schemas.openxmlformats.org/presentationml/2006/ole">
            <p:oleObj spid="_x0000_s187394" name="Equation" r:id="rId3" imgW="2108160" imgH="482400" progId="Equation.3">
              <p:embed/>
            </p:oleObj>
          </a:graphicData>
        </a:graphic>
      </p:graphicFrame>
      <p:pic>
        <p:nvPicPr>
          <p:cNvPr id="161821" name="Picture 29"/>
          <p:cNvPicPr>
            <a:picLocks noChangeAspect="1" noChangeArrowheads="1"/>
          </p:cNvPicPr>
          <p:nvPr/>
        </p:nvPicPr>
        <p:blipFill>
          <a:blip r:embed="rId4"/>
          <a:srcRect r="33540"/>
          <a:stretch>
            <a:fillRect/>
          </a:stretch>
        </p:blipFill>
        <p:spPr bwMode="auto">
          <a:xfrm>
            <a:off x="4243388" y="914400"/>
            <a:ext cx="4824412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152400" y="5257800"/>
          <a:ext cx="3886200" cy="443785"/>
        </p:xfrm>
        <a:graphic>
          <a:graphicData uri="http://schemas.openxmlformats.org/presentationml/2006/ole">
            <p:oleObj spid="_x0000_s187395" name="Equation" r:id="rId5" imgW="2260440" imgH="241200" progId="Equation.3">
              <p:embed/>
            </p:oleObj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39762"/>
          </a:xfrm>
        </p:spPr>
        <p:txBody>
          <a:bodyPr/>
          <a:lstStyle/>
          <a:p>
            <a:r>
              <a:rPr lang="en-US" dirty="0" smtClean="0"/>
              <a:t>Cryogenic Targets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8200" y="76200"/>
            <a:ext cx="3657600" cy="4876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graphicFrame>
        <p:nvGraphicFramePr>
          <p:cNvPr id="240643" name="Object 3"/>
          <p:cNvGraphicFramePr>
            <a:graphicFrameLocks noChangeAspect="1"/>
          </p:cNvGraphicFramePr>
          <p:nvPr/>
        </p:nvGraphicFramePr>
        <p:xfrm>
          <a:off x="5181600" y="4267200"/>
          <a:ext cx="3633788" cy="2179638"/>
        </p:xfrm>
        <a:graphic>
          <a:graphicData uri="http://schemas.openxmlformats.org/presentationml/2006/ole">
            <p:oleObj spid="_x0000_s240643" name="Photo Editor Photo" r:id="rId4" imgW="6095238" imgH="4571429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8800" y="6858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 C targets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3733800" y="1676400"/>
            <a:ext cx="2057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657600" y="2362200"/>
            <a:ext cx="2057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905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Hydrogen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67400" y="25908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deuterium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3276600" y="33528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943600" y="32004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targets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43800" y="38100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G0 target</a:t>
            </a:r>
            <a:endParaRPr lang="en-US" dirty="0"/>
          </a:p>
        </p:txBody>
      </p:sp>
      <p:graphicFrame>
        <p:nvGraphicFramePr>
          <p:cNvPr id="240644" name="Object 4"/>
          <p:cNvGraphicFramePr>
            <a:graphicFrameLocks noChangeAspect="1"/>
          </p:cNvGraphicFramePr>
          <p:nvPr/>
        </p:nvGraphicFramePr>
        <p:xfrm>
          <a:off x="914400" y="4462462"/>
          <a:ext cx="3074987" cy="1328738"/>
        </p:xfrm>
        <a:graphic>
          <a:graphicData uri="http://schemas.openxmlformats.org/presentationml/2006/ole">
            <p:oleObj spid="_x0000_s240644" name="Equation" r:id="rId5" imgW="1587240" imgH="685800" progId="Equation.3">
              <p:embed/>
            </p:oleObj>
          </a:graphicData>
        </a:graphic>
      </p:graphicFrame>
      <p:graphicFrame>
        <p:nvGraphicFramePr>
          <p:cNvPr id="240645" name="Object 5"/>
          <p:cNvGraphicFramePr>
            <a:graphicFrameLocks noChangeAspect="1"/>
          </p:cNvGraphicFramePr>
          <p:nvPr/>
        </p:nvGraphicFramePr>
        <p:xfrm>
          <a:off x="304800" y="6007100"/>
          <a:ext cx="3986212" cy="393700"/>
        </p:xfrm>
        <a:graphic>
          <a:graphicData uri="http://schemas.openxmlformats.org/presentationml/2006/ole">
            <p:oleObj spid="_x0000_s240645" name="Equation" r:id="rId6" imgW="20574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4" descr="GEsGMs_LR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685801"/>
            <a:ext cx="5257800" cy="504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Summary of data at Q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=0.1 GeV</a:t>
            </a:r>
            <a:r>
              <a:rPr lang="en-US" sz="2800" baseline="30000" dirty="0" smtClean="0"/>
              <a:t>2</a:t>
            </a:r>
            <a:endParaRPr lang="en-US" sz="2800" dirty="0" smtClean="0"/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152400" y="685800"/>
            <a:ext cx="320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Solid ellipse: </a:t>
            </a:r>
          </a:p>
          <a:p>
            <a:r>
              <a:rPr lang="en-US" sz="1600" dirty="0">
                <a:latin typeface="+mn-lt"/>
              </a:rPr>
              <a:t>K. </a:t>
            </a:r>
            <a:r>
              <a:rPr lang="en-US" sz="1600" dirty="0" err="1">
                <a:latin typeface="+mn-lt"/>
              </a:rPr>
              <a:t>Pashke</a:t>
            </a:r>
            <a:r>
              <a:rPr lang="en-US" sz="1600" dirty="0">
                <a:latin typeface="+mn-lt"/>
              </a:rPr>
              <a:t>, private </a:t>
            </a:r>
            <a:r>
              <a:rPr lang="en-US" sz="1600" dirty="0" err="1">
                <a:latin typeface="+mn-lt"/>
              </a:rPr>
              <a:t>comm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[same as J</a:t>
            </a:r>
            <a:r>
              <a:rPr lang="en-US" sz="1600" dirty="0">
                <a:latin typeface="+mn-lt"/>
              </a:rPr>
              <a:t>. </a:t>
            </a:r>
            <a:r>
              <a:rPr lang="en-US" sz="1600" dirty="0" smtClean="0">
                <a:latin typeface="+mn-lt"/>
              </a:rPr>
              <a:t>Liu, et al 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PRC 76, 025202 (2007</a:t>
            </a:r>
            <a:r>
              <a:rPr lang="en-US" sz="1600" dirty="0" smtClean="0">
                <a:latin typeface="+mn-lt"/>
              </a:rPr>
              <a:t>)],</a:t>
            </a:r>
          </a:p>
          <a:p>
            <a:r>
              <a:rPr lang="en-US" sz="1600" dirty="0" smtClean="0">
                <a:latin typeface="+mn-lt"/>
              </a:rPr>
              <a:t>uses theoretical constraints</a:t>
            </a:r>
          </a:p>
          <a:p>
            <a:r>
              <a:rPr lang="en-US" sz="1600" dirty="0" smtClean="0">
                <a:latin typeface="+mn-lt"/>
              </a:rPr>
              <a:t>on the axial form factor</a:t>
            </a:r>
            <a:endParaRPr lang="en-US" sz="1600" dirty="0">
              <a:latin typeface="+mn-lt"/>
            </a:endParaRP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228600" y="2209800"/>
            <a:ext cx="297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Dashed ellipse: </a:t>
            </a:r>
          </a:p>
          <a:p>
            <a:r>
              <a:rPr lang="en-US" sz="1600" dirty="0">
                <a:latin typeface="+mn-lt"/>
              </a:rPr>
              <a:t>R. Young </a:t>
            </a:r>
            <a:r>
              <a:rPr lang="en-US" sz="1600" dirty="0" smtClean="0">
                <a:latin typeface="+mn-lt"/>
              </a:rPr>
              <a:t>,et al.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PRL 97 (2006) </a:t>
            </a:r>
            <a:r>
              <a:rPr lang="en-US" sz="1600" dirty="0" smtClean="0">
                <a:latin typeface="+mn-lt"/>
              </a:rPr>
              <a:t>102002, </a:t>
            </a:r>
          </a:p>
          <a:p>
            <a:r>
              <a:rPr lang="en-US" sz="1600" dirty="0" smtClean="0">
                <a:latin typeface="+mn-lt"/>
              </a:rPr>
              <a:t>does not constrain G</a:t>
            </a:r>
            <a:r>
              <a:rPr lang="en-US" sz="1600" baseline="-25000" dirty="0" smtClean="0">
                <a:latin typeface="+mn-lt"/>
              </a:rPr>
              <a:t>A</a:t>
            </a: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791200" y="5791200"/>
          <a:ext cx="2703767" cy="685800"/>
        </p:xfrm>
        <a:graphic>
          <a:graphicData uri="http://schemas.openxmlformats.org/presentationml/2006/ole">
            <p:oleObj spid="_x0000_s188418" name="Equation" r:id="rId4" imgW="1904760" imgH="482400" progId="Equation.3">
              <p:embed/>
            </p:oleObj>
          </a:graphicData>
        </a:graphic>
      </p:graphicFrame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343400" y="4724400"/>
            <a:ext cx="1735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2007 Long Range Plan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2971800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99"/>
                </a:solidFill>
                <a:latin typeface="+mn-lt"/>
              </a:rPr>
              <a:t>Placement of SAMPLE band on the graph depends on choice for G</a:t>
            </a:r>
            <a:r>
              <a:rPr lang="en-US" sz="1600" baseline="-25000" dirty="0" smtClean="0">
                <a:solidFill>
                  <a:srgbClr val="FFFF99"/>
                </a:solidFill>
                <a:latin typeface="+mn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46482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at Q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=0.23 GeV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r>
              <a:rPr lang="en-US" dirty="0" smtClean="0">
                <a:latin typeface="+mn-lt"/>
              </a:rPr>
              <a:t>% contribution to proton:</a:t>
            </a:r>
          </a:p>
          <a:p>
            <a:r>
              <a:rPr lang="en-US" dirty="0" smtClean="0">
                <a:latin typeface="+mn-lt"/>
              </a:rPr>
              <a:t>electric:      </a:t>
            </a:r>
            <a:r>
              <a:rPr lang="en-US" dirty="0" smtClean="0">
                <a:latin typeface="Symbol" pitchFamily="18" charset="2"/>
              </a:rPr>
              <a:t>-</a:t>
            </a:r>
            <a:r>
              <a:rPr lang="en-US" dirty="0" smtClean="0">
                <a:latin typeface="+mn-lt"/>
              </a:rPr>
              <a:t>3.0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2.5 %</a:t>
            </a:r>
          </a:p>
          <a:p>
            <a:r>
              <a:rPr lang="en-US" dirty="0" smtClean="0">
                <a:latin typeface="+mn-lt"/>
              </a:rPr>
              <a:t>magnetic:   </a:t>
            </a:r>
            <a:r>
              <a:rPr lang="en-US" dirty="0" smtClean="0">
                <a:latin typeface="Symbol" pitchFamily="18" charset="2"/>
              </a:rPr>
              <a:t>+</a:t>
            </a:r>
            <a:r>
              <a:rPr lang="en-US" dirty="0" smtClean="0">
                <a:latin typeface="+mn-lt"/>
              </a:rPr>
              <a:t>2.9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3.2 %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Similar to Q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=0.1 GeV</a:t>
            </a:r>
            <a:r>
              <a:rPr lang="en-US" baseline="30000" dirty="0" smtClean="0">
                <a:latin typeface="+mn-lt"/>
              </a:rPr>
              <a:t>2</a:t>
            </a:r>
            <a:endParaRPr lang="en-US" baseline="30000" dirty="0">
              <a:latin typeface="+mn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es-gms-pva4-3.png"/>
          <p:cNvPicPr>
            <a:picLocks noChangeAspect="1"/>
          </p:cNvPicPr>
          <p:nvPr/>
        </p:nvPicPr>
        <p:blipFill>
          <a:blip r:embed="rId3"/>
          <a:srcRect l="3529" t="9091" r="11765" b="27273"/>
          <a:stretch>
            <a:fillRect/>
          </a:stretch>
        </p:blipFill>
        <p:spPr>
          <a:xfrm>
            <a:off x="3810000" y="1219200"/>
            <a:ext cx="5410200" cy="5259918"/>
          </a:xfrm>
          <a:prstGeom prst="rect">
            <a:avLst/>
          </a:prstGeom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/>
              <a:t>New Results from PVA4</a:t>
            </a: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152400" y="1524001"/>
            <a:ext cx="4114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Q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0.22 GeV</a:t>
            </a:r>
            <a:r>
              <a:rPr lang="en-US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, q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= 145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°</a:t>
            </a:r>
            <a:endParaRPr lang="en-US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latin typeface="+mn-lt"/>
              </a:rPr>
              <a:t>A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meas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17.23 </a:t>
            </a:r>
            <a:r>
              <a:rPr lang="en-US" dirty="0">
                <a:solidFill>
                  <a:schemeClr val="tx1"/>
                </a:solidFill>
                <a:latin typeface="+mn-lt"/>
                <a:cs typeface="Arial" pitchFamily="34" charset="0"/>
              </a:rPr>
              <a:t>±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0.82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±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0.89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ppm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/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latin typeface="+mn-lt"/>
              </a:rPr>
              <a:t>A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nvs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 </a:t>
            </a:r>
            <a:r>
              <a:rPr lang="en-US" dirty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15.87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±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1.22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ppm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(uses theoretical constraint of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Zhu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et al., for the axial FF)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152400" y="9144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S. </a:t>
            </a:r>
            <a:r>
              <a:rPr lang="en-US" sz="1800" dirty="0" err="1" smtClean="0">
                <a:latin typeface="+mn-lt"/>
              </a:rPr>
              <a:t>Baunack</a:t>
            </a:r>
            <a:r>
              <a:rPr lang="en-US" sz="1800" dirty="0" smtClean="0">
                <a:latin typeface="+mn-lt"/>
              </a:rPr>
              <a:t> et al., PRL 102 (2009) 151803</a:t>
            </a:r>
            <a:endParaRPr lang="en-US" sz="1800" dirty="0">
              <a:latin typeface="+mn-lt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04800" y="3657600"/>
          <a:ext cx="3176337" cy="914400"/>
        </p:xfrm>
        <a:graphic>
          <a:graphicData uri="http://schemas.openxmlformats.org/presentationml/2006/ole">
            <p:oleObj spid="_x0000_s189442" name="Equation" r:id="rId4" imgW="1676160" imgH="482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51054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% contribution to proton:</a:t>
            </a:r>
          </a:p>
          <a:p>
            <a:r>
              <a:rPr lang="en-US" dirty="0" smtClean="0">
                <a:latin typeface="+mn-lt"/>
              </a:rPr>
              <a:t>electric:      </a:t>
            </a:r>
            <a:r>
              <a:rPr lang="en-US" dirty="0" smtClean="0">
                <a:latin typeface="Symbol" pitchFamily="18" charset="2"/>
              </a:rPr>
              <a:t>-</a:t>
            </a:r>
            <a:r>
              <a:rPr lang="en-US" dirty="0" smtClean="0">
                <a:latin typeface="+mn-lt"/>
              </a:rPr>
              <a:t>3.0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2.5 %</a:t>
            </a:r>
          </a:p>
          <a:p>
            <a:r>
              <a:rPr lang="en-US" dirty="0" smtClean="0">
                <a:latin typeface="+mn-lt"/>
              </a:rPr>
              <a:t>magnetic:   </a:t>
            </a:r>
            <a:r>
              <a:rPr lang="en-US" dirty="0" smtClean="0">
                <a:latin typeface="Symbol" pitchFamily="18" charset="2"/>
              </a:rPr>
              <a:t>+</a:t>
            </a:r>
            <a:r>
              <a:rPr lang="en-US" dirty="0" smtClean="0">
                <a:latin typeface="+mn-lt"/>
              </a:rPr>
              <a:t>2.9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3.2 %</a:t>
            </a:r>
            <a:endParaRPr lang="en-US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G0Assemb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43000"/>
            <a:ext cx="41148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dirty="0" smtClean="0"/>
              <a:t>The “G0” experiment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09600" y="5486400"/>
            <a:ext cx="72390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i="0"/>
              <a:t> H and D targets, wide range of distance scales</a:t>
            </a:r>
          </a:p>
          <a:p>
            <a:pPr>
              <a:buFontTx/>
              <a:buChar char="•"/>
            </a:pPr>
            <a:r>
              <a:rPr lang="en-US" sz="2000" i="0"/>
              <a:t> Independently determine neutral weak charge, magnetism </a:t>
            </a:r>
          </a:p>
          <a:p>
            <a:r>
              <a:rPr lang="en-US" sz="2000" i="0"/>
              <a:t>	and axial form factors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19600" y="1981200"/>
            <a:ext cx="4648200" cy="3368675"/>
            <a:chOff x="2736" y="1920"/>
            <a:chExt cx="2928" cy="2122"/>
          </a:xfrm>
        </p:grpSpPr>
        <p:pic>
          <p:nvPicPr>
            <p:cNvPr id="99339" name="Picture 11" descr="g0_result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36" y="1920"/>
              <a:ext cx="2928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>
              <a:off x="3264" y="3840"/>
              <a:ext cx="1536" cy="0"/>
            </a:xfrm>
            <a:prstGeom prst="line">
              <a:avLst/>
            </a:prstGeom>
            <a:noFill/>
            <a:ln w="9525">
              <a:solidFill>
                <a:srgbClr val="FF7C8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Text Box 13"/>
            <p:cNvSpPr txBox="1">
              <a:spLocks noChangeArrowheads="1"/>
            </p:cNvSpPr>
            <p:nvPr/>
          </p:nvSpPr>
          <p:spPr bwMode="auto">
            <a:xfrm>
              <a:off x="3408" y="3792"/>
              <a:ext cx="12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CCCC"/>
                  </a:solidFill>
                </a:rPr>
                <a:t>smaller distance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181600" y="914400"/>
            <a:ext cx="3352800" cy="493713"/>
            <a:chOff x="2784" y="528"/>
            <a:chExt cx="2112" cy="311"/>
          </a:xfrm>
        </p:grpSpPr>
        <p:graphicFrame>
          <p:nvGraphicFramePr>
            <p:cNvPr id="99344" name="Object 16"/>
            <p:cNvGraphicFramePr>
              <a:graphicFrameLocks noChangeAspect="1"/>
            </p:cNvGraphicFramePr>
            <p:nvPr/>
          </p:nvGraphicFramePr>
          <p:xfrm>
            <a:off x="3840" y="528"/>
            <a:ext cx="528" cy="311"/>
          </p:xfrm>
          <a:graphic>
            <a:graphicData uri="http://schemas.openxmlformats.org/presentationml/2006/ole">
              <p:oleObj spid="_x0000_s190466" name="Photo Editor Photo" r:id="rId6" imgW="4200000" imgH="2142857" progId="">
                <p:embed/>
              </p:oleObj>
            </a:graphicData>
          </a:graphic>
        </p:graphicFrame>
        <p:graphicFrame>
          <p:nvGraphicFramePr>
            <p:cNvPr id="99345" name="Object 17"/>
            <p:cNvGraphicFramePr>
              <a:graphicFrameLocks noChangeAspect="1"/>
            </p:cNvGraphicFramePr>
            <p:nvPr/>
          </p:nvGraphicFramePr>
          <p:xfrm>
            <a:off x="3312" y="528"/>
            <a:ext cx="480" cy="309"/>
          </p:xfrm>
          <a:graphic>
            <a:graphicData uri="http://schemas.openxmlformats.org/presentationml/2006/ole">
              <p:oleObj spid="_x0000_s190467" name="Photo Editor Photo" r:id="rId7" imgW="4258269" imgH="2847619" progId="">
                <p:embed/>
              </p:oleObj>
            </a:graphicData>
          </a:graphic>
        </p:graphicFrame>
        <p:graphicFrame>
          <p:nvGraphicFramePr>
            <p:cNvPr id="99346" name="Object 18"/>
            <p:cNvGraphicFramePr>
              <a:graphicFrameLocks noChangeAspect="1"/>
            </p:cNvGraphicFramePr>
            <p:nvPr/>
          </p:nvGraphicFramePr>
          <p:xfrm>
            <a:off x="2784" y="528"/>
            <a:ext cx="495" cy="304"/>
          </p:xfrm>
          <a:graphic>
            <a:graphicData uri="http://schemas.openxmlformats.org/presentationml/2006/ole">
              <p:oleObj spid="_x0000_s190468" name="Photo Editor Photo" r:id="rId8" imgW="4600000" imgH="2828571" progId="">
                <p:embed/>
              </p:oleObj>
            </a:graphicData>
          </a:graphic>
        </p:graphicFrame>
        <p:pic>
          <p:nvPicPr>
            <p:cNvPr id="99347" name="Picture 19"/>
            <p:cNvPicPr>
              <a:picLocks noChangeAspect="1" noChangeArrowheads="1"/>
            </p:cNvPicPr>
            <p:nvPr/>
          </p:nvPicPr>
          <p:blipFill>
            <a:blip r:embed="rId9"/>
            <a:srcRect r="22917"/>
            <a:stretch>
              <a:fillRect/>
            </a:stretch>
          </p:blipFill>
          <p:spPr bwMode="auto">
            <a:xfrm>
              <a:off x="4416" y="528"/>
              <a:ext cx="480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9350" name="Rectangle 22"/>
          <p:cNvSpPr>
            <a:spLocks noChangeArrowheads="1"/>
          </p:cNvSpPr>
          <p:nvPr/>
        </p:nvSpPr>
        <p:spPr bwMode="auto">
          <a:xfrm>
            <a:off x="4419600" y="15240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folHlink"/>
                </a:solidFill>
              </a:rPr>
              <a:t>D.S. Armstrong etal, PRL 95 (2005) 092001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G0 Backward Angle (at </a:t>
            </a:r>
            <a:r>
              <a:rPr lang="en-US" sz="2800" dirty="0" err="1" smtClean="0"/>
              <a:t>Jlab</a:t>
            </a:r>
            <a:r>
              <a:rPr lang="en-US" sz="2800" dirty="0" smtClean="0"/>
              <a:t>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82588" y="838200"/>
            <a:ext cx="8305800" cy="13843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Electron detection: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q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= 108°,  H and D targets  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Add Cryostat Exit Detectors (CED) to define electron trajectory</a:t>
            </a:r>
          </a:p>
          <a:p>
            <a:pPr>
              <a:defRPr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Aerogel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Cerenkov detector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/e separation (p</a:t>
            </a:r>
            <a:r>
              <a:rPr lang="en-US" baseline="-250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&lt; 380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/c)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scaler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per channel FPD/CED pair  (w/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wo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 CER) </a:t>
            </a:r>
          </a:p>
        </p:txBody>
      </p:sp>
      <p:graphicFrame>
        <p:nvGraphicFramePr>
          <p:cNvPr id="220174" name="Group 14"/>
          <p:cNvGraphicFramePr>
            <a:graphicFrameLocks noGrp="1"/>
          </p:cNvGraphicFramePr>
          <p:nvPr/>
        </p:nvGraphicFramePr>
        <p:xfrm>
          <a:off x="457200" y="2743200"/>
          <a:ext cx="2895600" cy="1752600"/>
        </p:xfrm>
        <a:graphic>
          <a:graphicData uri="http://schemas.openxmlformats.org/drawingml/2006/table">
            <a:tbl>
              <a:tblPr/>
              <a:tblGrid>
                <a:gridCol w="1477963"/>
                <a:gridCol w="1417637"/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(GeV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23571" name="Text Box 29"/>
          <p:cNvSpPr txBox="1">
            <a:spLocks noChangeArrowheads="1"/>
          </p:cNvSpPr>
          <p:nvPr/>
        </p:nvSpPr>
        <p:spPr bwMode="auto">
          <a:xfrm>
            <a:off x="288925" y="4992688"/>
            <a:ext cx="41306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algn="dist" eaLnBrk="0" fontAlgn="ctr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SzPct val="70000"/>
              <a:buFont typeface="Wingdings" pitchFamily="2" charset="2"/>
              <a:buNone/>
            </a:pPr>
            <a:endParaRPr lang="en-US"/>
          </a:p>
        </p:txBody>
      </p:sp>
      <p:sp>
        <p:nvSpPr>
          <p:cNvPr id="31764" name="Text Box 30"/>
          <p:cNvSpPr txBox="1">
            <a:spLocks noChangeArrowheads="1"/>
          </p:cNvSpPr>
          <p:nvPr/>
        </p:nvSpPr>
        <p:spPr bwMode="auto">
          <a:xfrm>
            <a:off x="381000" y="5546725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Common Q</a:t>
            </a:r>
            <a:r>
              <a:rPr lang="en-US" baseline="30000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 with </a:t>
            </a: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HAPPEX-III and PVA4</a:t>
            </a:r>
          </a:p>
        </p:txBody>
      </p:sp>
      <p:pic>
        <p:nvPicPr>
          <p:cNvPr id="23573" name="Picture 44" descr="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362200"/>
            <a:ext cx="533400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81000" y="47244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Both H and D</a:t>
            </a: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at each kinematic setting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dirty="0" smtClean="0"/>
              <a:t>G0 fun facts</a:t>
            </a:r>
          </a:p>
        </p:txBody>
      </p:sp>
      <p:pic>
        <p:nvPicPr>
          <p:cNvPr id="6" name="Picture 4" descr="625px-Larget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386" y="1295400"/>
            <a:ext cx="1351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9600" y="2895600"/>
            <a:ext cx="4495800" cy="20313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3.5 Tb </a:t>
            </a:r>
            <a:r>
              <a:rPr lang="en-US" dirty="0">
                <a:cs typeface="Arial" pitchFamily="34" charset="0"/>
              </a:rPr>
              <a:t>~</a:t>
            </a:r>
            <a:r>
              <a:rPr lang="en-US" dirty="0"/>
              <a:t> 5.5 x 10</a:t>
            </a:r>
            <a:r>
              <a:rPr lang="en-US" baseline="30000" dirty="0"/>
              <a:t>8</a:t>
            </a:r>
            <a:r>
              <a:rPr lang="en-US" dirty="0"/>
              <a:t> inches of 6250 bpi tape </a:t>
            </a:r>
          </a:p>
          <a:p>
            <a:pPr algn="ctr"/>
            <a:r>
              <a:rPr lang="en-US" dirty="0"/>
              <a:t>~ 14,000 km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distance from Newport </a:t>
            </a:r>
            <a:r>
              <a:rPr lang="en-US" dirty="0" smtClean="0"/>
              <a:t>News, VA  </a:t>
            </a:r>
            <a:r>
              <a:rPr lang="en-US" dirty="0"/>
              <a:t>to </a:t>
            </a:r>
            <a:r>
              <a:rPr lang="en-US" dirty="0" smtClean="0"/>
              <a:t>	Katmandu</a:t>
            </a:r>
            <a:r>
              <a:rPr lang="en-US" dirty="0"/>
              <a:t>, Nepal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	~ </a:t>
            </a:r>
            <a:r>
              <a:rPr lang="en-US" dirty="0"/>
              <a:t>14,000 data tapes</a:t>
            </a:r>
          </a:p>
        </p:txBody>
      </p:sp>
      <p:sp>
        <p:nvSpPr>
          <p:cNvPr id="9" name="Text Box 122"/>
          <p:cNvSpPr txBox="1">
            <a:spLocks noChangeArrowheads="1"/>
          </p:cNvSpPr>
          <p:nvPr/>
        </p:nvSpPr>
        <p:spPr bwMode="auto">
          <a:xfrm>
            <a:off x="762000" y="685800"/>
            <a:ext cx="75554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Run start to run end </a:t>
            </a:r>
            <a:r>
              <a:rPr lang="en-US" sz="2000" dirty="0">
                <a:cs typeface="Arial" pitchFamily="34" charset="0"/>
              </a:rPr>
              <a:t>~ </a:t>
            </a:r>
            <a:r>
              <a:rPr lang="en-US" sz="2000" dirty="0"/>
              <a:t>8940 </a:t>
            </a:r>
            <a:r>
              <a:rPr lang="en-US" sz="2000" dirty="0" smtClean="0"/>
              <a:t>hours, 330 C of beam, 3.5 Tb of data</a:t>
            </a:r>
            <a:endParaRPr lang="en-US" sz="20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2286000"/>
            <a:ext cx="632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</a:rPr>
              <a:t>measured </a:t>
            </a:r>
            <a:r>
              <a:rPr lang="en-US" sz="2000" dirty="0">
                <a:solidFill>
                  <a:srgbClr val="FFFF99"/>
                </a:solidFill>
              </a:rPr>
              <a:t>2,000 asymmetries 15 </a:t>
            </a:r>
            <a:r>
              <a:rPr lang="en-US" sz="2000" dirty="0" smtClean="0">
                <a:solidFill>
                  <a:srgbClr val="FFFF99"/>
                </a:solidFill>
              </a:rPr>
              <a:t>times / second</a:t>
            </a:r>
            <a:endParaRPr lang="en-US" sz="2000" dirty="0">
              <a:solidFill>
                <a:srgbClr val="FFFF99"/>
              </a:solidFill>
            </a:endParaRPr>
          </a:p>
        </p:txBody>
      </p:sp>
      <p:graphicFrame>
        <p:nvGraphicFramePr>
          <p:cNvPr id="192514" name="Object 2"/>
          <p:cNvGraphicFramePr>
            <a:graphicFrameLocks noChangeAspect="1"/>
          </p:cNvGraphicFramePr>
          <p:nvPr/>
        </p:nvGraphicFramePr>
        <p:xfrm>
          <a:off x="457200" y="1295400"/>
          <a:ext cx="5029200" cy="846058"/>
        </p:xfrm>
        <a:graphic>
          <a:graphicData uri="http://schemas.openxmlformats.org/presentationml/2006/ole">
            <p:oleObj spid="_x0000_s192514" name="Equation" r:id="rId4" imgW="2565360" imgH="431640" progId="Equation.3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4800" y="2743200"/>
            <a:ext cx="3886200" cy="1261884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99"/>
                </a:solidFill>
              </a:rPr>
              <a:t>In  2400 hours, we measured 250 billion asymmetries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(</a:t>
            </a:r>
            <a:r>
              <a:rPr lang="en-US" dirty="0">
                <a:solidFill>
                  <a:srgbClr val="FFCCFF"/>
                </a:solidFill>
              </a:rPr>
              <a:t>or, each asymmetry is measured 13 million times) </a:t>
            </a:r>
          </a:p>
        </p:txBody>
      </p:sp>
      <p:pic>
        <p:nvPicPr>
          <p:cNvPr id="13" name="Picture 25" descr="H687-asym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276725"/>
            <a:ext cx="55054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401762" y="6519862"/>
            <a:ext cx="3094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octant # (</a:t>
            </a:r>
            <a:r>
              <a:rPr lang="en-US" sz="1600" dirty="0" err="1">
                <a:latin typeface="Calibri" pitchFamily="34" charset="0"/>
              </a:rPr>
              <a:t>azimuthal</a:t>
            </a:r>
            <a:r>
              <a:rPr lang="en-US" sz="1600" dirty="0">
                <a:latin typeface="Calibri" pitchFamily="34" charset="0"/>
              </a:rPr>
              <a:t> distribution) </a:t>
            </a:r>
          </a:p>
        </p:txBody>
      </p:sp>
      <p:cxnSp>
        <p:nvCxnSpPr>
          <p:cNvPr id="15" name="Straight Arrow Connector 21"/>
          <p:cNvCxnSpPr>
            <a:cxnSpLocks noChangeShapeType="1"/>
          </p:cNvCxnSpPr>
          <p:nvPr/>
        </p:nvCxnSpPr>
        <p:spPr bwMode="auto">
          <a:xfrm>
            <a:off x="3810000" y="6477000"/>
            <a:ext cx="533400" cy="1588"/>
          </a:xfrm>
          <a:prstGeom prst="straightConnector1">
            <a:avLst/>
          </a:pr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16" name="Rectangle 15"/>
          <p:cNvSpPr/>
          <p:nvPr/>
        </p:nvSpPr>
        <p:spPr>
          <a:xfrm>
            <a:off x="533400" y="4114800"/>
            <a:ext cx="46482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+mn-lt"/>
                <a:cs typeface="Comic Sans MS"/>
              </a:rPr>
              <a:t> 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blinded raw asymmetries (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ppm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/>
              </a:solidFill>
              <a:latin typeface="+mn-lt"/>
              <a:cs typeface="Comic Sans M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943600" y="5943600"/>
            <a:ext cx="2743200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27" tIns="41464" rIns="82927" bIns="41464">
            <a:spAutoFit/>
          </a:bodyPr>
          <a:lstStyle/>
          <a:p>
            <a:pPr defTabSz="828675" eaLnBrk="0" hangingPunct="0">
              <a:buClr>
                <a:srgbClr val="CC0000"/>
              </a:buClr>
              <a:buSzPct val="100000"/>
              <a:buFont typeface="Arial" pitchFamily="34" charset="0"/>
              <a:buNone/>
              <a:defRPr/>
            </a:pPr>
            <a:r>
              <a:rPr lang="en-GB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H-687 </a:t>
            </a:r>
            <a:r>
              <a:rPr lang="en-GB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MeV</a:t>
            </a:r>
            <a:r>
              <a:rPr lang="en-GB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data sample</a:t>
            </a:r>
            <a:endParaRPr lang="en-GB" sz="2800" dirty="0">
              <a:solidFill>
                <a:srgbClr val="FFFF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NNPSS 2009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447800" y="6521450"/>
            <a:ext cx="1227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from M. Pitt</a:t>
            </a: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438400"/>
            <a:ext cx="5521325" cy="360997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04800" y="1828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Case 1:  electron-electron scattering (Moller) </a:t>
            </a:r>
            <a:r>
              <a:rPr lang="en-US" sz="2400">
                <a:solidFill>
                  <a:schemeClr val="tx2"/>
                </a:solidFill>
                <a:sym typeface="Wingdings" pitchFamily="2" charset="2"/>
              </a:rPr>
              <a:t> SLAC E158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>
            <a:off x="152400" y="7620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>
                <a:solidFill>
                  <a:schemeClr val="folHlink"/>
                </a:solidFill>
              </a:rPr>
              <a:t>Indirect searches for extensions to Standard Model of particle physics using precision measurements of sin</a:t>
            </a:r>
            <a:r>
              <a:rPr lang="en-US" sz="2000" i="0" baseline="30000" dirty="0">
                <a:solidFill>
                  <a:schemeClr val="folHlink"/>
                </a:solidFill>
              </a:rPr>
              <a:t>2</a:t>
            </a:r>
            <a:r>
              <a:rPr lang="en-US" sz="2000" i="0" dirty="0">
                <a:solidFill>
                  <a:schemeClr val="folHlink"/>
                </a:solidFill>
                <a:latin typeface="Symbol" pitchFamily="18" charset="2"/>
              </a:rPr>
              <a:t>q</a:t>
            </a:r>
            <a:r>
              <a:rPr lang="en-US" sz="2000" i="0" baseline="-25000" dirty="0">
                <a:solidFill>
                  <a:schemeClr val="folHlink"/>
                </a:solidFill>
              </a:rPr>
              <a:t>W</a:t>
            </a:r>
            <a:r>
              <a:rPr lang="en-US" sz="2000" i="0" dirty="0">
                <a:solidFill>
                  <a:schemeClr val="folHlink"/>
                </a:solidFill>
              </a:rPr>
              <a:t> at several energy scales are complementary to experiments at the LHC. </a:t>
            </a:r>
          </a:p>
        </p:txBody>
      </p:sp>
      <p:sp>
        <p:nvSpPr>
          <p:cNvPr id="157714" name="Rectangle 18"/>
          <p:cNvSpPr>
            <a:spLocks noChangeArrowheads="1"/>
          </p:cNvSpPr>
          <p:nvPr/>
        </p:nvSpPr>
        <p:spPr bwMode="auto">
          <a:xfrm>
            <a:off x="381000" y="3581400"/>
            <a:ext cx="257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b="1"/>
              <a:t>P. Anthony et al.,</a:t>
            </a:r>
          </a:p>
          <a:p>
            <a:r>
              <a:rPr lang="en-US" b="1"/>
              <a:t> PRL 95 (2005) 081601</a:t>
            </a:r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76200" y="2514600"/>
            <a:ext cx="3424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folHlink"/>
                </a:solidFill>
              </a:rPr>
              <a:t>A</a:t>
            </a:r>
            <a:r>
              <a:rPr lang="en-US" sz="2400" i="0" baseline="-25000">
                <a:solidFill>
                  <a:schemeClr val="folHlink"/>
                </a:solidFill>
              </a:rPr>
              <a:t>meas</a:t>
            </a:r>
            <a:r>
              <a:rPr lang="en-US" sz="2400" i="0">
                <a:solidFill>
                  <a:schemeClr val="folHlink"/>
                </a:solidFill>
              </a:rPr>
              <a:t> =  </a:t>
            </a:r>
            <a:r>
              <a:rPr lang="en-US" sz="2400" i="0">
                <a:solidFill>
                  <a:schemeClr val="folHlink"/>
                </a:solidFill>
                <a:latin typeface="Symbol" pitchFamily="18" charset="2"/>
              </a:rPr>
              <a:t>-</a:t>
            </a:r>
            <a:r>
              <a:rPr lang="en-US" sz="2400" i="0">
                <a:solidFill>
                  <a:schemeClr val="folHlink"/>
                </a:solidFill>
              </a:rPr>
              <a:t>131 ± 14 ± 10 </a:t>
            </a:r>
          </a:p>
          <a:p>
            <a:r>
              <a:rPr lang="en-US" sz="2400" i="0">
                <a:solidFill>
                  <a:schemeClr val="folHlink"/>
                </a:solidFill>
              </a:rPr>
              <a:t>parts per billion 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304800" y="4648200"/>
            <a:ext cx="3429000" cy="10350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>
                <a:solidFill>
                  <a:srgbClr val="000000"/>
                </a:solidFill>
              </a:rPr>
              <a:t>Limits existence of new</a:t>
            </a:r>
          </a:p>
          <a:p>
            <a:r>
              <a:rPr lang="en-US" sz="2000" i="0" dirty="0">
                <a:solidFill>
                  <a:srgbClr val="000000"/>
                </a:solidFill>
              </a:rPr>
              <a:t> e-e interactions on scale</a:t>
            </a:r>
          </a:p>
          <a:p>
            <a:r>
              <a:rPr lang="en-US" sz="2000" i="0" dirty="0">
                <a:solidFill>
                  <a:srgbClr val="000000"/>
                </a:solidFill>
              </a:rPr>
              <a:t>of 7-16 </a:t>
            </a:r>
            <a:r>
              <a:rPr lang="en-US" sz="2000" i="0" dirty="0" err="1">
                <a:solidFill>
                  <a:srgbClr val="000000"/>
                </a:solidFill>
              </a:rPr>
              <a:t>TeV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dirty="0" smtClean="0"/>
              <a:t>references for this section</a:t>
            </a:r>
            <a:endParaRPr lang="en-US" dirty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686800" cy="4419600"/>
          </a:xfrm>
        </p:spPr>
        <p:txBody>
          <a:bodyPr/>
          <a:lstStyle/>
          <a:p>
            <a:r>
              <a:rPr lang="en-US" sz="2400" dirty="0"/>
              <a:t>General:</a:t>
            </a:r>
          </a:p>
          <a:p>
            <a:pPr lvl="1"/>
            <a:r>
              <a:rPr lang="en-US" sz="2000" dirty="0"/>
              <a:t>“</a:t>
            </a:r>
            <a:r>
              <a:rPr lang="en-US" sz="1800" dirty="0"/>
              <a:t>Subatomic Physics 3</a:t>
            </a:r>
            <a:r>
              <a:rPr lang="en-US" sz="1800" baseline="30000" dirty="0"/>
              <a:t>rd</a:t>
            </a:r>
            <a:r>
              <a:rPr lang="en-US" sz="1800" dirty="0"/>
              <a:t> edition”, Henley &amp; Garcia (2007)</a:t>
            </a:r>
          </a:p>
          <a:p>
            <a:pPr lvl="1"/>
            <a:r>
              <a:rPr lang="en-US" sz="1800" dirty="0"/>
              <a:t>“Quarks &amp; Leptons”, </a:t>
            </a:r>
            <a:r>
              <a:rPr lang="en-US" sz="1800" dirty="0" err="1"/>
              <a:t>Halzen</a:t>
            </a:r>
            <a:r>
              <a:rPr lang="en-US" sz="1800" dirty="0"/>
              <a:t> &amp; Martin</a:t>
            </a:r>
          </a:p>
          <a:p>
            <a:pPr lvl="1"/>
            <a:r>
              <a:rPr lang="en-US" sz="1800" dirty="0"/>
              <a:t>“Experimental Foundations of Particle Physics”, Cahn &amp; </a:t>
            </a:r>
            <a:r>
              <a:rPr lang="en-US" sz="1800" dirty="0" err="1"/>
              <a:t>Goldhaber</a:t>
            </a:r>
            <a:endParaRPr lang="en-US" sz="1800" dirty="0"/>
          </a:p>
          <a:p>
            <a:r>
              <a:rPr lang="en-US" sz="2400" dirty="0"/>
              <a:t>PV electron scattering:</a:t>
            </a:r>
          </a:p>
          <a:p>
            <a:pPr lvl="1"/>
            <a:r>
              <a:rPr lang="en-US" sz="1800" dirty="0"/>
              <a:t>M.J. </a:t>
            </a:r>
            <a:r>
              <a:rPr lang="en-US" sz="1800" dirty="0" err="1"/>
              <a:t>Musolf</a:t>
            </a:r>
            <a:r>
              <a:rPr lang="en-US" sz="1800" dirty="0"/>
              <a:t> et al., Phys. Rep. 239 (1994) 1.</a:t>
            </a:r>
          </a:p>
          <a:p>
            <a:pPr lvl="1"/>
            <a:r>
              <a:rPr lang="en-US" sz="1800" dirty="0"/>
              <a:t>E. Beise, </a:t>
            </a:r>
            <a:r>
              <a:rPr lang="en-US" sz="1800" dirty="0" smtClean="0"/>
              <a:t> M.L</a:t>
            </a:r>
            <a:r>
              <a:rPr lang="en-US" sz="1800" dirty="0"/>
              <a:t>. Pitt and </a:t>
            </a:r>
            <a:r>
              <a:rPr lang="en-US" sz="1800" dirty="0" smtClean="0"/>
              <a:t> D.T</a:t>
            </a:r>
            <a:r>
              <a:rPr lang="en-US" sz="1800" dirty="0"/>
              <a:t>. </a:t>
            </a:r>
            <a:r>
              <a:rPr lang="en-US" sz="1800" dirty="0" err="1"/>
              <a:t>Spayde</a:t>
            </a:r>
            <a:r>
              <a:rPr lang="en-US" sz="1800" dirty="0"/>
              <a:t>, </a:t>
            </a:r>
            <a:r>
              <a:rPr lang="en-US" sz="1800" dirty="0" err="1"/>
              <a:t>Prog</a:t>
            </a:r>
            <a:r>
              <a:rPr lang="en-US" sz="1800" dirty="0"/>
              <a:t>. Part. </a:t>
            </a:r>
            <a:r>
              <a:rPr lang="en-US" sz="1800" dirty="0" err="1"/>
              <a:t>Nucl</a:t>
            </a:r>
            <a:r>
              <a:rPr lang="en-US" sz="1800" dirty="0"/>
              <a:t>. Phys. 54 (2005) 289.</a:t>
            </a:r>
          </a:p>
          <a:p>
            <a:pPr lvl="1"/>
            <a:r>
              <a:rPr lang="en-US" sz="1800" dirty="0"/>
              <a:t>M. Pitt, </a:t>
            </a:r>
            <a:r>
              <a:rPr lang="en-US" sz="1800" dirty="0" smtClean="0"/>
              <a:t>NNPSS 2004 </a:t>
            </a:r>
            <a:r>
              <a:rPr lang="en-US" sz="1800" dirty="0"/>
              <a:t>Lecture notes (Bar Harbor, ME)</a:t>
            </a:r>
          </a:p>
          <a:p>
            <a:r>
              <a:rPr lang="en-US" sz="2400" dirty="0"/>
              <a:t>Neutrons:</a:t>
            </a:r>
          </a:p>
          <a:p>
            <a:pPr lvl="1"/>
            <a:r>
              <a:rPr lang="en-US" sz="1800" dirty="0"/>
              <a:t>J. </a:t>
            </a:r>
            <a:r>
              <a:rPr lang="en-US" sz="1800" dirty="0" err="1"/>
              <a:t>Nico</a:t>
            </a:r>
            <a:r>
              <a:rPr lang="en-US" sz="1800" dirty="0"/>
              <a:t> and W.M. Snow, Ann. Rev. </a:t>
            </a:r>
            <a:r>
              <a:rPr lang="en-US" sz="1800" dirty="0" err="1"/>
              <a:t>Nucl</a:t>
            </a:r>
            <a:r>
              <a:rPr lang="en-US" sz="1800" dirty="0"/>
              <a:t>. Part. Sci. 55 (2005) 27.</a:t>
            </a:r>
            <a:endParaRPr lang="en-US" sz="1600" dirty="0"/>
          </a:p>
          <a:p>
            <a:pPr lvl="1"/>
            <a:r>
              <a:rPr lang="en-US" sz="1800" dirty="0"/>
              <a:t>M.J. Ramsey-</a:t>
            </a:r>
            <a:r>
              <a:rPr lang="en-US" sz="1800" dirty="0" err="1"/>
              <a:t>Musolf</a:t>
            </a:r>
            <a:r>
              <a:rPr lang="en-US" sz="1800" dirty="0"/>
              <a:t> &amp; S. Page, Ann. Rev. of </a:t>
            </a:r>
            <a:r>
              <a:rPr lang="en-US" sz="1800" dirty="0" err="1"/>
              <a:t>Nucl</a:t>
            </a:r>
            <a:r>
              <a:rPr lang="en-US" sz="1800" dirty="0"/>
              <a:t>. Part. Sci. 56 (2006) 1. </a:t>
            </a:r>
          </a:p>
          <a:p>
            <a:pPr lvl="1"/>
            <a:r>
              <a:rPr lang="en-US" sz="1800" dirty="0"/>
              <a:t>NNPSS 2007 Lecture notes, G. Greene.</a:t>
            </a:r>
            <a:r>
              <a:rPr lang="en-US" sz="2000" dirty="0"/>
              <a:t> </a:t>
            </a:r>
            <a:endParaRPr lang="en-US" sz="1800" dirty="0"/>
          </a:p>
          <a:p>
            <a:pPr lvl="1"/>
            <a:endParaRPr lang="en-US" sz="18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04800" y="563880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Thanks for slides, photos, etc.:  B. </a:t>
            </a:r>
            <a:r>
              <a:rPr lang="en-US" dirty="0" err="1">
                <a:solidFill>
                  <a:schemeClr val="folHlink"/>
                </a:solidFill>
              </a:rPr>
              <a:t>Filippone</a:t>
            </a:r>
            <a:r>
              <a:rPr lang="en-US" dirty="0">
                <a:solidFill>
                  <a:schemeClr val="folHlink"/>
                </a:solidFill>
              </a:rPr>
              <a:t>, P. </a:t>
            </a:r>
            <a:r>
              <a:rPr lang="en-US" dirty="0" err="1">
                <a:solidFill>
                  <a:schemeClr val="folHlink"/>
                </a:solidFill>
              </a:rPr>
              <a:t>Mumm</a:t>
            </a:r>
            <a:r>
              <a:rPr lang="en-US" dirty="0">
                <a:solidFill>
                  <a:schemeClr val="folHlink"/>
                </a:solidFill>
              </a:rPr>
              <a:t>, J. </a:t>
            </a:r>
            <a:r>
              <a:rPr lang="en-US" dirty="0" err="1">
                <a:solidFill>
                  <a:schemeClr val="folHlink"/>
                </a:solidFill>
              </a:rPr>
              <a:t>Nico</a:t>
            </a:r>
            <a:r>
              <a:rPr lang="en-US" dirty="0">
                <a:solidFill>
                  <a:schemeClr val="folHlink"/>
                </a:solidFill>
              </a:rPr>
              <a:t>, K. </a:t>
            </a:r>
            <a:r>
              <a:rPr lang="en-US" dirty="0" err="1">
                <a:solidFill>
                  <a:schemeClr val="folHlink"/>
                </a:solidFill>
              </a:rPr>
              <a:t>Pashke</a:t>
            </a:r>
            <a:r>
              <a:rPr lang="en-US" dirty="0">
                <a:solidFill>
                  <a:schemeClr val="folHlink"/>
                </a:solidFill>
              </a:rPr>
              <a:t>, M. Pitt, X. </a:t>
            </a:r>
            <a:r>
              <a:rPr lang="en-US" dirty="0" err="1">
                <a:solidFill>
                  <a:schemeClr val="folHlink"/>
                </a:solidFill>
              </a:rPr>
              <a:t>Zheng</a:t>
            </a:r>
            <a:r>
              <a:rPr lang="en-US" dirty="0">
                <a:solidFill>
                  <a:schemeClr val="folHlink"/>
                </a:solidFill>
              </a:rPr>
              <a:t>, P. Reimer, H. </a:t>
            </a:r>
            <a:r>
              <a:rPr lang="en-US" dirty="0" err="1">
                <a:solidFill>
                  <a:schemeClr val="folHlink"/>
                </a:solidFill>
              </a:rPr>
              <a:t>Gao</a:t>
            </a:r>
            <a:r>
              <a:rPr lang="en-US" dirty="0">
                <a:solidFill>
                  <a:schemeClr val="folHlink"/>
                </a:solidFill>
              </a:rPr>
              <a:t>, J. Martin, and many others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447800" y="6521450"/>
            <a:ext cx="1227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from M. Pitt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438400"/>
            <a:ext cx="5521325" cy="360997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Case 2:  e-p scattering: Weak Charge of the Proton</a:t>
            </a:r>
          </a:p>
        </p:txBody>
      </p:sp>
      <p:graphicFrame>
        <p:nvGraphicFramePr>
          <p:cNvPr id="158732" name="Object 12"/>
          <p:cNvGraphicFramePr>
            <a:graphicFrameLocks noChangeAspect="1"/>
          </p:cNvGraphicFramePr>
          <p:nvPr/>
        </p:nvGraphicFramePr>
        <p:xfrm>
          <a:off x="228600" y="1295400"/>
          <a:ext cx="8185150" cy="838200"/>
        </p:xfrm>
        <a:graphic>
          <a:graphicData uri="http://schemas.openxmlformats.org/presentationml/2006/ole">
            <p:oleObj spid="_x0000_s102402" name="Equation" r:id="rId4" imgW="4089240" imgH="457200" progId="Equation.3">
              <p:embed/>
            </p:oleObj>
          </a:graphicData>
        </a:graphic>
      </p:graphicFrame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4268788" y="1431925"/>
            <a:ext cx="447675" cy="615950"/>
          </a:xfrm>
          <a:prstGeom prst="ellipse">
            <a:avLst/>
          </a:prstGeom>
          <a:noFill/>
          <a:ln w="28575">
            <a:solidFill>
              <a:srgbClr val="FF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34" name="Rectangle 14"/>
          <p:cNvSpPr>
            <a:spLocks noChangeArrowheads="1"/>
          </p:cNvSpPr>
          <p:nvPr/>
        </p:nvSpPr>
        <p:spPr bwMode="auto">
          <a:xfrm>
            <a:off x="5614988" y="1295400"/>
            <a:ext cx="557212" cy="8207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228600" y="2971800"/>
            <a:ext cx="3048000" cy="1958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/>
              <a:t>precise measurement</a:t>
            </a:r>
          </a:p>
          <a:p>
            <a:r>
              <a:rPr lang="en-US" sz="2000" i="0" dirty="0"/>
              <a:t>of known e-q interactions  (C</a:t>
            </a:r>
            <a:r>
              <a:rPr lang="en-US" sz="2000" i="0" baseline="-25000" dirty="0"/>
              <a:t>1u</a:t>
            </a:r>
            <a:r>
              <a:rPr lang="en-US" sz="2000" i="0" dirty="0"/>
              <a:t>, C</a:t>
            </a:r>
            <a:r>
              <a:rPr lang="en-US" sz="2000" i="0" baseline="-25000" dirty="0"/>
              <a:t>1d</a:t>
            </a:r>
            <a:r>
              <a:rPr lang="en-US" sz="2000" i="0" dirty="0"/>
              <a:t>) can place limits on existence of  new ones on scale of a few </a:t>
            </a:r>
            <a:r>
              <a:rPr lang="en-US" sz="2000" i="0" dirty="0" err="1"/>
              <a:t>TeV</a:t>
            </a:r>
            <a:endParaRPr lang="en-US" sz="2000" i="0" dirty="0"/>
          </a:p>
        </p:txBody>
      </p:sp>
      <p:sp>
        <p:nvSpPr>
          <p:cNvPr id="158737" name="Line 17"/>
          <p:cNvSpPr>
            <a:spLocks noChangeShapeType="1"/>
          </p:cNvSpPr>
          <p:nvPr/>
        </p:nvSpPr>
        <p:spPr bwMode="auto">
          <a:xfrm>
            <a:off x="3048000" y="4343400"/>
            <a:ext cx="27432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38" name="Line 18"/>
          <p:cNvSpPr>
            <a:spLocks noChangeShapeType="1"/>
          </p:cNvSpPr>
          <p:nvPr/>
        </p:nvSpPr>
        <p:spPr bwMode="auto">
          <a:xfrm flipV="1">
            <a:off x="1905000" y="2057400"/>
            <a:ext cx="2438400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9971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QWeak: Parity violating e-p scattering </a:t>
            </a:r>
          </a:p>
        </p:txBody>
      </p:sp>
      <p:pic>
        <p:nvPicPr>
          <p:cNvPr id="1597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3779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12"/>
          <p:cNvPicPr>
            <a:picLocks noChangeAspect="1" noChangeArrowheads="1"/>
          </p:cNvPicPr>
          <p:nvPr/>
        </p:nvPicPr>
        <p:blipFill>
          <a:blip r:embed="rId3"/>
          <a:srcRect l="8740"/>
          <a:stretch>
            <a:fillRect/>
          </a:stretch>
        </p:blipFill>
        <p:spPr bwMode="auto">
          <a:xfrm>
            <a:off x="4343400" y="2133600"/>
            <a:ext cx="45212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152400" y="1143000"/>
            <a:ext cx="3868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folHlink"/>
                </a:solidFill>
              </a:rPr>
              <a:t>QWeak toroidal magnet at MIT-Bates lab</a:t>
            </a: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4648200" y="5943600"/>
            <a:ext cx="411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600" i="0"/>
              <a:t>R. Young et al., PRL 99 (2007) 122003 </a:t>
            </a:r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6400800" y="1828800"/>
            <a:ext cx="457200" cy="91440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60" name="Text Box 16"/>
          <p:cNvSpPr txBox="1">
            <a:spLocks noChangeArrowheads="1"/>
          </p:cNvSpPr>
          <p:nvPr/>
        </p:nvSpPr>
        <p:spPr bwMode="auto">
          <a:xfrm>
            <a:off x="4495800" y="685800"/>
            <a:ext cx="42592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combined existing PV electron</a:t>
            </a:r>
          </a:p>
          <a:p>
            <a:r>
              <a:rPr lang="en-US" sz="2000" i="0">
                <a:solidFill>
                  <a:schemeClr val="folHlink"/>
                </a:solidFill>
              </a:rPr>
              <a:t>scattering data provide most precise</a:t>
            </a:r>
          </a:p>
          <a:p>
            <a:r>
              <a:rPr lang="en-US" sz="2000" i="0">
                <a:solidFill>
                  <a:schemeClr val="folHlink"/>
                </a:solidFill>
              </a:rPr>
              <a:t>experimental limit on proton’s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weak charges</a:t>
            </a: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304800" y="5384800"/>
            <a:ext cx="372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expected asymmetry </a:t>
            </a:r>
            <a:r>
              <a:rPr lang="en-US" sz="2000" i="0">
                <a:solidFill>
                  <a:schemeClr val="folHlink"/>
                </a:solidFill>
                <a:cs typeface="Arial" pitchFamily="34" charset="0"/>
              </a:rPr>
              <a:t>~ 0.3 ppm</a:t>
            </a:r>
          </a:p>
          <a:p>
            <a:r>
              <a:rPr lang="en-US" sz="2000" i="0">
                <a:solidFill>
                  <a:schemeClr val="folHlink"/>
                </a:solidFill>
                <a:cs typeface="Arial" pitchFamily="34" charset="0"/>
              </a:rPr>
              <a:t>measure to few %.</a:t>
            </a:r>
          </a:p>
        </p:txBody>
      </p:sp>
      <p:sp>
        <p:nvSpPr>
          <p:cNvPr id="159762" name="Text Box 18"/>
          <p:cNvSpPr txBox="1">
            <a:spLocks noChangeArrowheads="1"/>
          </p:cNvSpPr>
          <p:nvPr/>
        </p:nvSpPr>
        <p:spPr bwMode="auto">
          <a:xfrm>
            <a:off x="533400" y="6096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R. Carlini, etal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939800" y="6272213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X. Zheng, U Va &amp; P.Reimer, ANL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0" y="7620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folHlink"/>
                </a:solidFill>
              </a:rPr>
              <a:t>Case 3:  Direct electron-quark scattering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858000" y="746125"/>
            <a:ext cx="2057400" cy="2835275"/>
            <a:chOff x="4320" y="528"/>
            <a:chExt cx="1296" cy="1786"/>
          </a:xfrm>
        </p:grpSpPr>
        <p:sp>
          <p:nvSpPr>
            <p:cNvPr id="160805" name="Rectangle 37"/>
            <p:cNvSpPr>
              <a:spLocks noChangeArrowheads="1"/>
            </p:cNvSpPr>
            <p:nvPr/>
          </p:nvSpPr>
          <p:spPr bwMode="auto">
            <a:xfrm>
              <a:off x="4320" y="528"/>
              <a:ext cx="1296" cy="17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464" y="576"/>
              <a:ext cx="1083" cy="1738"/>
              <a:chOff x="192" y="912"/>
              <a:chExt cx="1083" cy="1738"/>
            </a:xfrm>
          </p:grpSpPr>
          <p:pic>
            <p:nvPicPr>
              <p:cNvPr id="160781" name="Picture 13" descr="parity_z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1872"/>
                <a:ext cx="1083" cy="719"/>
              </a:xfrm>
              <a:prstGeom prst="rect">
                <a:avLst/>
              </a:prstGeom>
              <a:noFill/>
            </p:spPr>
          </p:pic>
          <p:sp>
            <p:nvSpPr>
              <p:cNvPr id="160783" name="Text Box 15"/>
              <p:cNvSpPr txBox="1">
                <a:spLocks noChangeArrowheads="1"/>
              </p:cNvSpPr>
              <p:nvPr/>
            </p:nvSpPr>
            <p:spPr bwMode="auto">
              <a:xfrm>
                <a:off x="624" y="2400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A</a:t>
                </a:r>
              </a:p>
            </p:txBody>
          </p:sp>
          <p:pic>
            <p:nvPicPr>
              <p:cNvPr id="160785" name="Picture 17" descr="parity_z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960"/>
                <a:ext cx="1083" cy="719"/>
              </a:xfrm>
              <a:prstGeom prst="rect">
                <a:avLst/>
              </a:prstGeom>
              <a:noFill/>
            </p:spPr>
          </p:pic>
          <p:sp>
            <p:nvSpPr>
              <p:cNvPr id="160786" name="Text Box 18"/>
              <p:cNvSpPr txBox="1">
                <a:spLocks noChangeArrowheads="1"/>
              </p:cNvSpPr>
              <p:nvPr/>
            </p:nvSpPr>
            <p:spPr bwMode="auto">
              <a:xfrm>
                <a:off x="624" y="1488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V</a:t>
                </a:r>
              </a:p>
            </p:txBody>
          </p:sp>
          <p:sp>
            <p:nvSpPr>
              <p:cNvPr id="160796" name="Text Box 28"/>
              <p:cNvSpPr txBox="1">
                <a:spLocks noChangeArrowheads="1"/>
              </p:cNvSpPr>
              <p:nvPr/>
            </p:nvSpPr>
            <p:spPr bwMode="auto">
              <a:xfrm>
                <a:off x="624" y="912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A</a:t>
                </a:r>
              </a:p>
            </p:txBody>
          </p:sp>
          <p:sp>
            <p:nvSpPr>
              <p:cNvPr id="160797" name="Text Box 29"/>
              <p:cNvSpPr txBox="1">
                <a:spLocks noChangeArrowheads="1"/>
              </p:cNvSpPr>
              <p:nvPr/>
            </p:nvSpPr>
            <p:spPr bwMode="auto">
              <a:xfrm>
                <a:off x="624" y="1824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V</a:t>
                </a:r>
              </a:p>
            </p:txBody>
          </p:sp>
        </p:grpSp>
        <p:graphicFrame>
          <p:nvGraphicFramePr>
            <p:cNvPr id="160799" name="Object 31"/>
            <p:cNvGraphicFramePr>
              <a:graphicFrameLocks noChangeAspect="1"/>
            </p:cNvGraphicFramePr>
            <p:nvPr/>
          </p:nvGraphicFramePr>
          <p:xfrm>
            <a:off x="4368" y="864"/>
            <a:ext cx="248" cy="279"/>
          </p:xfrm>
          <a:graphic>
            <a:graphicData uri="http://schemas.openxmlformats.org/presentationml/2006/ole">
              <p:oleObj spid="_x0000_s103429" name="Equation" r:id="rId4" imgW="203040" imgH="228600" progId="Equation.3">
                <p:embed/>
              </p:oleObj>
            </a:graphicData>
          </a:graphic>
        </p:graphicFrame>
        <p:graphicFrame>
          <p:nvGraphicFramePr>
            <p:cNvPr id="160800" name="Object 32"/>
            <p:cNvGraphicFramePr>
              <a:graphicFrameLocks noChangeAspect="1"/>
            </p:cNvGraphicFramePr>
            <p:nvPr/>
          </p:nvGraphicFramePr>
          <p:xfrm>
            <a:off x="4369" y="1728"/>
            <a:ext cx="287" cy="287"/>
          </p:xfrm>
          <a:graphic>
            <a:graphicData uri="http://schemas.openxmlformats.org/presentationml/2006/ole">
              <p:oleObj spid="_x0000_s103430" name="Equation" r:id="rId5" imgW="228600" imgH="228600" progId="Equation.3">
                <p:embed/>
              </p:oleObj>
            </a:graphicData>
          </a:graphic>
        </p:graphicFrame>
      </p:grpSp>
      <p:sp>
        <p:nvSpPr>
          <p:cNvPr id="160802" name="Text Box 34"/>
          <p:cNvSpPr txBox="1">
            <a:spLocks noChangeArrowheads="1"/>
          </p:cNvSpPr>
          <p:nvPr/>
        </p:nvSpPr>
        <p:spPr bwMode="auto">
          <a:xfrm>
            <a:off x="228600" y="1295400"/>
            <a:ext cx="575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/>
              <a:t>high precision return to SLAC 1978 measurement</a:t>
            </a:r>
          </a:p>
        </p:txBody>
      </p:sp>
      <p:graphicFrame>
        <p:nvGraphicFramePr>
          <p:cNvPr id="160803" name="Object 35"/>
          <p:cNvGraphicFramePr>
            <a:graphicFrameLocks noChangeAspect="1"/>
          </p:cNvGraphicFramePr>
          <p:nvPr/>
        </p:nvGraphicFramePr>
        <p:xfrm>
          <a:off x="4800600" y="3810000"/>
          <a:ext cx="4038600" cy="866775"/>
        </p:xfrm>
        <a:graphic>
          <a:graphicData uri="http://schemas.openxmlformats.org/presentationml/2006/ole">
            <p:oleObj spid="_x0000_s103426" name="Equation" r:id="rId6" imgW="1892300" imgH="406400" progId="Equation.3">
              <p:embed/>
            </p:oleObj>
          </a:graphicData>
        </a:graphic>
      </p:graphicFrame>
      <p:graphicFrame>
        <p:nvGraphicFramePr>
          <p:cNvPr id="160804" name="Object 36"/>
          <p:cNvGraphicFramePr>
            <a:graphicFrameLocks noChangeAspect="1"/>
          </p:cNvGraphicFramePr>
          <p:nvPr/>
        </p:nvGraphicFramePr>
        <p:xfrm>
          <a:off x="5410200" y="4800600"/>
          <a:ext cx="2971800" cy="546100"/>
        </p:xfrm>
        <a:graphic>
          <a:graphicData uri="http://schemas.openxmlformats.org/presentationml/2006/ole">
            <p:oleObj spid="_x0000_s103427" name="Equation" r:id="rId7" imgW="1244520" imgH="228600" progId="Equation.3">
              <p:embed/>
            </p:oleObj>
          </a:graphicData>
        </a:graphic>
      </p:graphicFrame>
      <p:graphicFrame>
        <p:nvGraphicFramePr>
          <p:cNvPr id="160807" name="Object 39"/>
          <p:cNvGraphicFramePr>
            <a:graphicFrameLocks noChangeAspect="1"/>
          </p:cNvGraphicFramePr>
          <p:nvPr/>
        </p:nvGraphicFramePr>
        <p:xfrm>
          <a:off x="5791200" y="3124200"/>
          <a:ext cx="990600" cy="568325"/>
        </p:xfrm>
        <a:graphic>
          <a:graphicData uri="http://schemas.openxmlformats.org/presentationml/2006/ole">
            <p:oleObj spid="_x0000_s103428" name="Equation" r:id="rId8" imgW="685800" imgH="393480" progId="Equation.3">
              <p:embed/>
            </p:oleObj>
          </a:graphicData>
        </a:graphic>
      </p:graphicFrame>
      <p:sp>
        <p:nvSpPr>
          <p:cNvPr id="160819" name="Text Box 51"/>
          <p:cNvSpPr txBox="1">
            <a:spLocks noChangeArrowheads="1"/>
          </p:cNvSpPr>
          <p:nvPr/>
        </p:nvSpPr>
        <p:spPr bwMode="auto">
          <a:xfrm>
            <a:off x="4800600" y="5486400"/>
            <a:ext cx="3962400" cy="7078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folHlink"/>
                </a:solidFill>
              </a:rPr>
              <a:t>w/ 6 </a:t>
            </a:r>
            <a:r>
              <a:rPr lang="en-US" sz="2000" dirty="0" err="1" smtClean="0">
                <a:solidFill>
                  <a:schemeClr val="folHlink"/>
                </a:solidFill>
              </a:rPr>
              <a:t>GeV</a:t>
            </a:r>
            <a:r>
              <a:rPr lang="en-US" sz="2000" dirty="0" smtClean="0">
                <a:solidFill>
                  <a:schemeClr val="folHlink"/>
                </a:solidFill>
              </a:rPr>
              <a:t>, strong interaction important </a:t>
            </a:r>
            <a:endParaRPr lang="en-US" sz="2000" i="0" dirty="0">
              <a:solidFill>
                <a:schemeClr val="folHlink"/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Beise, U Maryland</a:t>
            </a:r>
            <a:endParaRPr lang="en-US" dirty="0"/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828800"/>
            <a:ext cx="428871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sz="3200" dirty="0"/>
              <a:t>Weak interactions between nucleons</a:t>
            </a:r>
            <a:br>
              <a:rPr lang="en-US" sz="3200" dirty="0"/>
            </a:br>
            <a:endParaRPr lang="en-US" sz="2400" dirty="0"/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381000" y="2590800"/>
            <a:ext cx="800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/>
              <a:t>Fundamental interaction is q-q weak interactions, but these are buried inside strongly bound systems</a:t>
            </a:r>
          </a:p>
        </p:txBody>
      </p:sp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381000" y="3581400"/>
            <a:ext cx="4094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folHlink"/>
                </a:solidFill>
                <a:sym typeface="Symbol" pitchFamily="18" charset="2"/>
              </a:rPr>
              <a:t> typical size of effect &lt; 10</a:t>
            </a:r>
            <a:r>
              <a:rPr lang="en-US" sz="2400" baseline="30000">
                <a:solidFill>
                  <a:schemeClr val="folHlink"/>
                </a:solidFill>
                <a:sym typeface="Symbol" pitchFamily="18" charset="2"/>
              </a:rPr>
              <a:t>-7</a:t>
            </a:r>
            <a:endParaRPr lang="en-US" sz="2400">
              <a:solidFill>
                <a:schemeClr val="folHlink"/>
              </a:solidFill>
              <a:sym typeface="Symbol" pitchFamily="18" charset="2"/>
            </a:endParaRPr>
          </a:p>
          <a:p>
            <a:r>
              <a:rPr lang="en-US" sz="2400">
                <a:solidFill>
                  <a:schemeClr val="folHlink"/>
                </a:solidFill>
                <a:sym typeface="Symbol" pitchFamily="18" charset="2"/>
              </a:rPr>
              <a:t>5 leading contributions</a:t>
            </a:r>
          </a:p>
        </p:txBody>
      </p:sp>
      <p:pic>
        <p:nvPicPr>
          <p:cNvPr id="222227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276600"/>
            <a:ext cx="41910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4876800" y="4343400"/>
            <a:ext cx="3916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99"/>
                </a:solidFill>
              </a:rPr>
              <a:t>see H</a:t>
            </a:r>
            <a:r>
              <a:rPr lang="en-US" i="0" dirty="0">
                <a:solidFill>
                  <a:srgbClr val="FFFF99"/>
                </a:solidFill>
              </a:rPr>
              <a:t>. </a:t>
            </a:r>
            <a:r>
              <a:rPr lang="en-US" i="0" dirty="0" err="1">
                <a:solidFill>
                  <a:srgbClr val="FFFF99"/>
                </a:solidFill>
              </a:rPr>
              <a:t>Griesshammer</a:t>
            </a:r>
            <a:r>
              <a:rPr lang="en-US" i="0" dirty="0">
                <a:solidFill>
                  <a:srgbClr val="FFFF99"/>
                </a:solidFill>
              </a:rPr>
              <a:t>, </a:t>
            </a:r>
            <a:r>
              <a:rPr lang="en-US" i="0" dirty="0" smtClean="0">
                <a:solidFill>
                  <a:srgbClr val="FFFF99"/>
                </a:solidFill>
              </a:rPr>
              <a:t>NNPSS 2008</a:t>
            </a:r>
            <a:endParaRPr lang="en-US" i="0" dirty="0">
              <a:solidFill>
                <a:srgbClr val="FFFF99"/>
              </a:solidFill>
            </a:endParaRP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152400" y="4953000"/>
            <a:ext cx="8763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FontTx/>
              <a:buChar char="•"/>
            </a:pPr>
            <a:r>
              <a:rPr lang="en-US" sz="2200" i="0" dirty="0">
                <a:sym typeface="Symbol" pitchFamily="18" charset="2"/>
              </a:rPr>
              <a:t> need a minimum of 5 experiments  (more is better, and </a:t>
            </a:r>
            <a:r>
              <a:rPr lang="en-US" sz="2200" i="0" dirty="0" smtClean="0">
                <a:sym typeface="Symbol" pitchFamily="18" charset="2"/>
              </a:rPr>
              <a:t>preferably </a:t>
            </a:r>
            <a:r>
              <a:rPr lang="en-US" sz="2200" i="0" dirty="0">
                <a:sym typeface="Symbol" pitchFamily="18" charset="2"/>
              </a:rPr>
              <a:t>without too many nucleons)</a:t>
            </a:r>
          </a:p>
          <a:p>
            <a:pPr>
              <a:buFontTx/>
              <a:buChar char="•"/>
            </a:pPr>
            <a:r>
              <a:rPr lang="en-US" sz="2200" i="0" dirty="0">
                <a:sym typeface="Symbol" pitchFamily="18" charset="2"/>
              </a:rPr>
              <a:t> need a theoretical framework to interpret the results </a:t>
            </a:r>
            <a:r>
              <a:rPr lang="en-US" sz="2200" i="0" dirty="0">
                <a:sym typeface="Wingdings" pitchFamily="2" charset="2"/>
              </a:rPr>
              <a:t> </a:t>
            </a:r>
            <a:r>
              <a:rPr lang="en-US" sz="2200" i="0" dirty="0" err="1">
                <a:sym typeface="Wingdings" pitchFamily="2" charset="2"/>
              </a:rPr>
              <a:t>chiral</a:t>
            </a:r>
            <a:r>
              <a:rPr lang="en-US" sz="2200" i="0" dirty="0">
                <a:sym typeface="Wingdings" pitchFamily="2" charset="2"/>
              </a:rPr>
              <a:t> EFT</a:t>
            </a:r>
            <a:endParaRPr lang="en-US" sz="2200" i="0" dirty="0">
              <a:sym typeface="Symbol" pitchFamily="18" charset="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219200"/>
            <a:ext cx="3724275" cy="1219200"/>
            <a:chOff x="2514600" y="1219200"/>
            <a:chExt cx="3724275" cy="1219200"/>
          </a:xfrm>
        </p:grpSpPr>
        <p:pic>
          <p:nvPicPr>
            <p:cNvPr id="222231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600" y="1219200"/>
              <a:ext cx="3724275" cy="120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2232" name="Line 24"/>
            <p:cNvSpPr>
              <a:spLocks noChangeShapeType="1"/>
            </p:cNvSpPr>
            <p:nvPr/>
          </p:nvSpPr>
          <p:spPr bwMode="auto">
            <a:xfrm>
              <a:off x="3200400" y="2133600"/>
              <a:ext cx="609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2233" name="Text Box 25"/>
            <p:cNvSpPr txBox="1">
              <a:spLocks noChangeArrowheads="1"/>
            </p:cNvSpPr>
            <p:nvPr/>
          </p:nvSpPr>
          <p:spPr bwMode="auto">
            <a:xfrm>
              <a:off x="3200400" y="2101850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0" dirty="0">
                  <a:solidFill>
                    <a:srgbClr val="000000"/>
                  </a:solidFill>
                  <a:latin typeface="Comic Sans MS" pitchFamily="66" charset="0"/>
                </a:rPr>
                <a:t>1 fm</a:t>
              </a:r>
            </a:p>
          </p:txBody>
        </p:sp>
      </p:grp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6858000" y="2057400"/>
            <a:ext cx="2097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FF99"/>
                </a:solidFill>
              </a:rPr>
              <a:t>from P. </a:t>
            </a:r>
            <a:r>
              <a:rPr lang="en-US" sz="1600" i="0" dirty="0" err="1">
                <a:solidFill>
                  <a:srgbClr val="FFFF99"/>
                </a:solidFill>
              </a:rPr>
              <a:t>Mumm</a:t>
            </a:r>
            <a:r>
              <a:rPr lang="en-US" sz="1600" i="0" dirty="0">
                <a:solidFill>
                  <a:srgbClr val="FFFF99"/>
                </a:solidFill>
              </a:rPr>
              <a:t>, NIST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Required Experimental program</a:t>
            </a:r>
            <a:endParaRPr lang="en-US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6172200" cy="762000"/>
          </a:xfrm>
        </p:spPr>
        <p:txBody>
          <a:bodyPr/>
          <a:lstStyle/>
          <a:p>
            <a:r>
              <a:rPr lang="en-US" sz="2400" dirty="0"/>
              <a:t>Asymmetry in p-p and p-</a:t>
            </a:r>
            <a:r>
              <a:rPr lang="en-US" sz="2400" baseline="30000" dirty="0"/>
              <a:t>4</a:t>
            </a:r>
            <a:r>
              <a:rPr lang="en-US" sz="2400" dirty="0"/>
              <a:t>He scattering</a:t>
            </a:r>
          </a:p>
          <a:p>
            <a:pPr lvl="2">
              <a:buFontTx/>
              <a:buNone/>
            </a:pPr>
            <a:r>
              <a:rPr lang="en-US" dirty="0"/>
              <a:t>p-p measurement from TRIUMF 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304800" y="2438400"/>
            <a:ext cx="7010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i="0" dirty="0"/>
              <a:t>  spatial </a:t>
            </a:r>
            <a:r>
              <a:rPr lang="en-US" sz="2400" i="0" dirty="0">
                <a:latin typeface="Symbol" pitchFamily="18" charset="2"/>
              </a:rPr>
              <a:t>g</a:t>
            </a:r>
            <a:r>
              <a:rPr lang="en-US" sz="2400" i="0" dirty="0"/>
              <a:t> asymmetry in </a:t>
            </a:r>
            <a:r>
              <a:rPr lang="en-US" sz="2400" i="0" dirty="0" err="1"/>
              <a:t>n+p</a:t>
            </a:r>
            <a:r>
              <a:rPr lang="en-US" sz="2400" i="0" dirty="0">
                <a:sym typeface="Symbol" pitchFamily="18" charset="2"/>
              </a:rPr>
              <a:t> </a:t>
            </a:r>
            <a:r>
              <a:rPr lang="en-US" sz="2400" i="0" dirty="0" err="1">
                <a:sym typeface="Symbol" pitchFamily="18" charset="2"/>
              </a:rPr>
              <a:t>d+</a:t>
            </a:r>
            <a:r>
              <a:rPr lang="en-US" sz="24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2400" i="0" dirty="0"/>
              <a:t> and </a:t>
            </a:r>
            <a:r>
              <a:rPr lang="en-US" sz="2400" i="0" dirty="0" err="1"/>
              <a:t>n+d</a:t>
            </a:r>
            <a:r>
              <a:rPr lang="en-US" sz="2400" i="0" dirty="0"/>
              <a:t> </a:t>
            </a:r>
            <a:r>
              <a:rPr lang="en-US" sz="2400" i="0" dirty="0">
                <a:sym typeface="Symbol" pitchFamily="18" charset="2"/>
              </a:rPr>
              <a:t> </a:t>
            </a:r>
            <a:r>
              <a:rPr lang="en-US" sz="2400" i="0" dirty="0" err="1">
                <a:sym typeface="Symbol" pitchFamily="18" charset="2"/>
              </a:rPr>
              <a:t>t+</a:t>
            </a:r>
            <a:r>
              <a:rPr lang="en-US" sz="24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3200" i="0" dirty="0"/>
              <a:t> </a:t>
            </a:r>
          </a:p>
          <a:p>
            <a:pPr lvl="1"/>
            <a:r>
              <a:rPr lang="en-US" sz="2000" i="0" dirty="0"/>
              <a:t>	</a:t>
            </a:r>
            <a:r>
              <a:rPr lang="en-US" sz="2000" i="0" dirty="0" err="1"/>
              <a:t>n+p</a:t>
            </a:r>
            <a:r>
              <a:rPr lang="en-US" sz="2000" i="0" dirty="0">
                <a:sym typeface="Symbol" pitchFamily="18" charset="2"/>
              </a:rPr>
              <a:t> </a:t>
            </a:r>
            <a:r>
              <a:rPr lang="en-US" sz="2000" i="0" dirty="0" err="1">
                <a:sym typeface="Symbol" pitchFamily="18" charset="2"/>
              </a:rPr>
              <a:t>d+</a:t>
            </a:r>
            <a:r>
              <a:rPr lang="en-US" sz="20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i="0" dirty="0">
                <a:sym typeface="Symbol" pitchFamily="18" charset="2"/>
              </a:rPr>
              <a:t> underway, </a:t>
            </a:r>
            <a:r>
              <a:rPr lang="en-US" sz="2000" i="0" dirty="0" smtClean="0">
                <a:sym typeface="Symbol" pitchFamily="18" charset="2"/>
              </a:rPr>
              <a:t>moved from </a:t>
            </a:r>
            <a:r>
              <a:rPr lang="en-US" sz="2000" i="0" dirty="0">
                <a:sym typeface="Symbol" pitchFamily="18" charset="2"/>
              </a:rPr>
              <a:t>LANSCE to SNS</a:t>
            </a:r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3048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i="0"/>
              <a:t>  circular pol’n of </a:t>
            </a:r>
            <a:r>
              <a:rPr lang="en-US" sz="2400" i="0">
                <a:latin typeface="Symbol" pitchFamily="18" charset="2"/>
              </a:rPr>
              <a:t>g</a:t>
            </a:r>
            <a:r>
              <a:rPr lang="en-US" sz="2400" i="0"/>
              <a:t> in n+p </a:t>
            </a:r>
            <a:r>
              <a:rPr lang="en-US" sz="2400" i="0">
                <a:sym typeface="Symbol" pitchFamily="18" charset="2"/>
              </a:rPr>
              <a:t> d+</a:t>
            </a:r>
            <a:r>
              <a:rPr lang="en-US" sz="2400" i="0">
                <a:latin typeface="Symbol" pitchFamily="18" charset="2"/>
                <a:sym typeface="Symbol" pitchFamily="18" charset="2"/>
              </a:rPr>
              <a:t>g</a:t>
            </a:r>
            <a:endParaRPr lang="en-US" sz="2000" i="0"/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3657600" y="24384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4267202"/>
            <a:ext cx="5181600" cy="982663"/>
            <a:chOff x="240" y="2976"/>
            <a:chExt cx="3264" cy="619"/>
          </a:xfrm>
        </p:grpSpPr>
        <p:sp>
          <p:nvSpPr>
            <p:cNvPr id="224263" name="Rectangle 7"/>
            <p:cNvSpPr>
              <a:spLocks noChangeArrowheads="1"/>
            </p:cNvSpPr>
            <p:nvPr/>
          </p:nvSpPr>
          <p:spPr bwMode="auto">
            <a:xfrm>
              <a:off x="240" y="3072"/>
              <a:ext cx="326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sz="2400" i="0" dirty="0"/>
                <a:t>   spin rotation of n in </a:t>
              </a:r>
              <a:r>
                <a:rPr lang="en-US" sz="2400" i="0" baseline="30000" dirty="0"/>
                <a:t>4</a:t>
              </a:r>
              <a:r>
                <a:rPr lang="en-US" sz="2400" i="0" dirty="0"/>
                <a:t>He and n in p</a:t>
              </a:r>
            </a:p>
            <a:p>
              <a:pPr lvl="1"/>
              <a:r>
                <a:rPr lang="en-US" sz="2400" i="0" dirty="0"/>
                <a:t>	</a:t>
              </a:r>
              <a:r>
                <a:rPr lang="en-US" sz="2000" i="0" dirty="0" smtClean="0"/>
                <a:t>recently completed </a:t>
              </a:r>
              <a:r>
                <a:rPr lang="en-US" sz="2000" i="0" dirty="0"/>
                <a:t>at NIST </a:t>
              </a:r>
              <a:endParaRPr lang="en-US" sz="3600" i="0" dirty="0"/>
            </a:p>
          </p:txBody>
        </p:sp>
        <p:sp>
          <p:nvSpPr>
            <p:cNvPr id="224265" name="Text Box 9"/>
            <p:cNvSpPr txBox="1">
              <a:spLocks noChangeArrowheads="1"/>
            </p:cNvSpPr>
            <p:nvPr/>
          </p:nvSpPr>
          <p:spPr bwMode="auto">
            <a:xfrm>
              <a:off x="1776" y="2976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ym typeface="Symbol" pitchFamily="18" charset="2"/>
                </a:rPr>
                <a:t></a:t>
              </a:r>
            </a:p>
          </p:txBody>
        </p:sp>
        <p:sp>
          <p:nvSpPr>
            <p:cNvPr id="224266" name="Text Box 10"/>
            <p:cNvSpPr txBox="1">
              <a:spLocks noChangeArrowheads="1"/>
            </p:cNvSpPr>
            <p:nvPr/>
          </p:nvSpPr>
          <p:spPr bwMode="auto">
            <a:xfrm>
              <a:off x="2880" y="2976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ym typeface="Symbol" pitchFamily="18" charset="2"/>
                </a:rPr>
                <a:t></a:t>
              </a:r>
            </a:p>
          </p:txBody>
        </p:sp>
      </p:grp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5715000" y="24384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 dirty="0">
                <a:sym typeface="Symbol" pitchFamily="18" charset="2"/>
              </a:rPr>
              <a:t>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2514600" y="1143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3657600" y="1143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457200" y="5562600"/>
            <a:ext cx="77190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Also:  laser spectroscopy on heavy rare isotopes (e.g., Francium</a:t>
            </a:r>
            <a:r>
              <a:rPr lang="en-US" sz="2000" dirty="0" smtClean="0">
                <a:solidFill>
                  <a:schemeClr val="folHlink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folHlink"/>
                </a:solidFill>
              </a:rPr>
              <a:t>installation in progress at TRIUMF (L. Orozco, et al.)</a:t>
            </a:r>
            <a:endParaRPr lang="en-US" sz="2000" dirty="0">
              <a:solidFill>
                <a:schemeClr val="folHlink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/>
              <a:t>neutron spin rotation in </a:t>
            </a:r>
            <a:r>
              <a:rPr lang="en-US" sz="3200" baseline="30000" dirty="0"/>
              <a:t>4</a:t>
            </a:r>
            <a:r>
              <a:rPr lang="en-US" sz="3200" dirty="0"/>
              <a:t>He</a:t>
            </a:r>
            <a:br>
              <a:rPr lang="en-US" sz="3200" dirty="0"/>
            </a:br>
            <a:r>
              <a:rPr lang="en-US" sz="2400" dirty="0"/>
              <a:t>(at </a:t>
            </a:r>
            <a:r>
              <a:rPr lang="en-US" sz="2400" dirty="0" smtClean="0"/>
              <a:t>NIST, Gaithersburg, MD)</a:t>
            </a:r>
            <a:endParaRPr lang="en-US" sz="2400" dirty="0"/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1788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228600" y="4724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 dirty="0" err="1">
                <a:latin typeface="Symbol" pitchFamily="18" charset="2"/>
              </a:rPr>
              <a:t>f</a:t>
            </a:r>
            <a:r>
              <a:rPr lang="en-US" sz="2400" i="0" baseline="-25000" dirty="0" err="1"/>
              <a:t>PV</a:t>
            </a:r>
            <a:r>
              <a:rPr lang="en-US" sz="2400" i="0" dirty="0"/>
              <a:t> </a:t>
            </a:r>
            <a:r>
              <a:rPr lang="en-US" sz="2400" i="0" dirty="0">
                <a:sym typeface="Wingdings" pitchFamily="2" charset="2"/>
              </a:rPr>
              <a:t>from </a:t>
            </a:r>
            <a:r>
              <a:rPr lang="en-US" sz="2400" i="0" dirty="0" err="1">
                <a:latin typeface="Symbol" pitchFamily="18" charset="2"/>
                <a:sym typeface="Wingdings" pitchFamily="2" charset="2"/>
              </a:rPr>
              <a:t>s</a:t>
            </a:r>
            <a:r>
              <a:rPr lang="en-US" sz="2400" i="0" dirty="0" err="1">
                <a:cs typeface="Arial" charset="0"/>
                <a:sym typeface="Wingdings" pitchFamily="2" charset="2"/>
              </a:rPr>
              <a:t>•</a:t>
            </a:r>
            <a:r>
              <a:rPr lang="en-US" sz="2400" i="0" dirty="0" err="1">
                <a:sym typeface="Wingdings" pitchFamily="2" charset="2"/>
              </a:rPr>
              <a:t>p</a:t>
            </a:r>
            <a:r>
              <a:rPr lang="en-US" sz="2400" i="0" dirty="0">
                <a:sym typeface="Wingdings" pitchFamily="2" charset="2"/>
              </a:rPr>
              <a:t> term in forward scattering amplitude (P odd)</a:t>
            </a:r>
            <a:endParaRPr lang="en-US" sz="2400" i="0" dirty="0"/>
          </a:p>
        </p:txBody>
      </p:sp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3581400" y="5410200"/>
          <a:ext cx="2286000" cy="863600"/>
        </p:xfrm>
        <a:graphic>
          <a:graphicData uri="http://schemas.openxmlformats.org/presentationml/2006/ole">
            <p:oleObj spid="_x0000_s193538" name="Equation" r:id="rId4" imgW="1041120" imgH="393480" progId="Equation.3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5819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beta decay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4267200"/>
            <a:ext cx="8728075" cy="1387475"/>
            <a:chOff x="93" y="624"/>
            <a:chExt cx="5498" cy="874"/>
          </a:xfrm>
        </p:grpSpPr>
        <p:graphicFrame>
          <p:nvGraphicFramePr>
            <p:cNvPr id="240642" name="Object 2"/>
            <p:cNvGraphicFramePr>
              <a:graphicFrameLocks noChangeAspect="1"/>
            </p:cNvGraphicFramePr>
            <p:nvPr/>
          </p:nvGraphicFramePr>
          <p:xfrm>
            <a:off x="93" y="624"/>
            <a:ext cx="5498" cy="596"/>
          </p:xfrm>
          <a:graphic>
            <a:graphicData uri="http://schemas.openxmlformats.org/presentationml/2006/ole">
              <p:oleObj spid="_x0000_s194564" name="Equation" r:id="rId3" imgW="4686120" imgH="507960" progId="Equation.3">
                <p:embed/>
              </p:oleObj>
            </a:graphicData>
          </a:graphic>
        </p:graphicFrame>
        <p:sp>
          <p:nvSpPr>
            <p:cNvPr id="240645" name="Oval 5"/>
            <p:cNvSpPr>
              <a:spLocks noChangeArrowheads="1"/>
            </p:cNvSpPr>
            <p:nvPr/>
          </p:nvSpPr>
          <p:spPr bwMode="auto">
            <a:xfrm>
              <a:off x="1920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6" name="Oval 6"/>
            <p:cNvSpPr>
              <a:spLocks noChangeArrowheads="1"/>
            </p:cNvSpPr>
            <p:nvPr/>
          </p:nvSpPr>
          <p:spPr bwMode="auto">
            <a:xfrm>
              <a:off x="3552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7" name="Oval 7"/>
            <p:cNvSpPr>
              <a:spLocks noChangeArrowheads="1"/>
            </p:cNvSpPr>
            <p:nvPr/>
          </p:nvSpPr>
          <p:spPr bwMode="auto">
            <a:xfrm>
              <a:off x="4080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8" name="Text Box 8"/>
            <p:cNvSpPr txBox="1">
              <a:spLocks noChangeArrowheads="1"/>
            </p:cNvSpPr>
            <p:nvPr/>
          </p:nvSpPr>
          <p:spPr bwMode="auto">
            <a:xfrm>
              <a:off x="1920" y="1248"/>
              <a:ext cx="19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rgbClr val="FF99FF"/>
                  </a:solidFill>
                </a:rPr>
                <a:t>measurable and non-zero</a:t>
              </a:r>
            </a:p>
          </p:txBody>
        </p:sp>
        <p:sp>
          <p:nvSpPr>
            <p:cNvPr id="240650" name="Oval 10"/>
            <p:cNvSpPr>
              <a:spLocks noChangeArrowheads="1"/>
            </p:cNvSpPr>
            <p:nvPr/>
          </p:nvSpPr>
          <p:spPr bwMode="auto">
            <a:xfrm>
              <a:off x="4608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i="0">
                <a:solidFill>
                  <a:srgbClr val="FFFF00"/>
                </a:solidFill>
              </a:endParaRPr>
            </a:p>
          </p:txBody>
        </p:sp>
        <p:sp>
          <p:nvSpPr>
            <p:cNvPr id="240651" name="Text Box 11"/>
            <p:cNvSpPr txBox="1">
              <a:spLocks noChangeArrowheads="1"/>
            </p:cNvSpPr>
            <p:nvPr/>
          </p:nvSpPr>
          <p:spPr bwMode="auto">
            <a:xfrm>
              <a:off x="4416" y="1248"/>
              <a:ext cx="11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rgbClr val="FFFF00"/>
                  </a:solidFill>
                </a:rPr>
                <a:t>T odd, P even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638800" y="685800"/>
            <a:ext cx="3167063" cy="1954213"/>
            <a:chOff x="3312" y="912"/>
            <a:chExt cx="2140" cy="1379"/>
          </a:xfrm>
        </p:grpSpPr>
        <p:sp>
          <p:nvSpPr>
            <p:cNvPr id="240654" name="Oval 14"/>
            <p:cNvSpPr>
              <a:spLocks noChangeArrowheads="1"/>
            </p:cNvSpPr>
            <p:nvPr/>
          </p:nvSpPr>
          <p:spPr bwMode="auto">
            <a:xfrm>
              <a:off x="3312" y="1296"/>
              <a:ext cx="349" cy="693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 i="0">
                <a:solidFill>
                  <a:schemeClr val="tx2"/>
                </a:solidFill>
              </a:endParaRPr>
            </a:p>
          </p:txBody>
        </p:sp>
        <p:sp>
          <p:nvSpPr>
            <p:cNvPr id="240655" name="Oval 15"/>
            <p:cNvSpPr>
              <a:spLocks noChangeArrowheads="1"/>
            </p:cNvSpPr>
            <p:nvPr/>
          </p:nvSpPr>
          <p:spPr bwMode="auto">
            <a:xfrm>
              <a:off x="4767" y="912"/>
              <a:ext cx="321" cy="72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6" name="Freeform 16"/>
            <p:cNvSpPr>
              <a:spLocks/>
            </p:cNvSpPr>
            <p:nvPr/>
          </p:nvSpPr>
          <p:spPr bwMode="auto">
            <a:xfrm>
              <a:off x="3648" y="1048"/>
              <a:ext cx="1129" cy="392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768" y="480"/>
                </a:cxn>
                <a:cxn ang="0">
                  <a:pos x="1536" y="0"/>
                </a:cxn>
              </a:cxnLst>
              <a:rect l="0" t="0" r="r" b="b"/>
              <a:pathLst>
                <a:path w="1536" h="624">
                  <a:moveTo>
                    <a:pt x="0" y="624"/>
                  </a:moveTo>
                  <a:lnTo>
                    <a:pt x="768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FF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7" name="Freeform 17"/>
            <p:cNvSpPr>
              <a:spLocks/>
            </p:cNvSpPr>
            <p:nvPr/>
          </p:nvSpPr>
          <p:spPr bwMode="auto">
            <a:xfrm>
              <a:off x="3687" y="1206"/>
              <a:ext cx="1090" cy="44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816" y="480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816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8" name="Freeform 18"/>
            <p:cNvSpPr>
              <a:spLocks/>
            </p:cNvSpPr>
            <p:nvPr/>
          </p:nvSpPr>
          <p:spPr bwMode="auto">
            <a:xfrm>
              <a:off x="3648" y="1394"/>
              <a:ext cx="1129" cy="43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960" y="432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960" y="432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9" name="Line 19"/>
            <p:cNvSpPr>
              <a:spLocks noChangeShapeType="1"/>
            </p:cNvSpPr>
            <p:nvPr/>
          </p:nvSpPr>
          <p:spPr bwMode="auto">
            <a:xfrm>
              <a:off x="4357" y="1679"/>
              <a:ext cx="443" cy="2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60" name="Text Box 20"/>
            <p:cNvSpPr txBox="1">
              <a:spLocks noChangeArrowheads="1"/>
            </p:cNvSpPr>
            <p:nvPr/>
          </p:nvSpPr>
          <p:spPr bwMode="auto">
            <a:xfrm>
              <a:off x="3353" y="1363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1" name="Text Box 21"/>
            <p:cNvSpPr txBox="1">
              <a:spLocks noChangeArrowheads="1"/>
            </p:cNvSpPr>
            <p:nvPr/>
          </p:nvSpPr>
          <p:spPr bwMode="auto">
            <a:xfrm>
              <a:off x="3353" y="1584"/>
              <a:ext cx="21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i="0"/>
                <a:t>d</a:t>
              </a:r>
            </a:p>
          </p:txBody>
        </p:sp>
        <p:sp>
          <p:nvSpPr>
            <p:cNvPr id="240662" name="Text Box 22"/>
            <p:cNvSpPr txBox="1">
              <a:spLocks noChangeArrowheads="1"/>
            </p:cNvSpPr>
            <p:nvPr/>
          </p:nvSpPr>
          <p:spPr bwMode="auto">
            <a:xfrm>
              <a:off x="3360" y="1728"/>
              <a:ext cx="2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240663" name="Text Box 23"/>
            <p:cNvSpPr txBox="1">
              <a:spLocks noChangeArrowheads="1"/>
            </p:cNvSpPr>
            <p:nvPr/>
          </p:nvSpPr>
          <p:spPr bwMode="auto">
            <a:xfrm>
              <a:off x="4828" y="1015"/>
              <a:ext cx="220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4" name="Text Box 24"/>
            <p:cNvSpPr txBox="1">
              <a:spLocks noChangeArrowheads="1"/>
            </p:cNvSpPr>
            <p:nvPr/>
          </p:nvSpPr>
          <p:spPr bwMode="auto">
            <a:xfrm>
              <a:off x="4828" y="1205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240665" name="Text Box 25"/>
            <p:cNvSpPr txBox="1">
              <a:spLocks noChangeArrowheads="1"/>
            </p:cNvSpPr>
            <p:nvPr/>
          </p:nvSpPr>
          <p:spPr bwMode="auto">
            <a:xfrm>
              <a:off x="4828" y="1363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6" name="Text Box 26"/>
            <p:cNvSpPr txBox="1">
              <a:spLocks noChangeArrowheads="1"/>
            </p:cNvSpPr>
            <p:nvPr/>
          </p:nvSpPr>
          <p:spPr bwMode="auto">
            <a:xfrm>
              <a:off x="5173" y="1962"/>
              <a:ext cx="276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>
                  <a:latin typeface="Symbol" pitchFamily="18" charset="2"/>
                </a:rPr>
                <a:t>n</a:t>
              </a:r>
              <a:r>
                <a:rPr lang="en-US" sz="2000" i="0" baseline="-25000"/>
                <a:t>e</a:t>
              </a:r>
            </a:p>
          </p:txBody>
        </p:sp>
        <p:sp>
          <p:nvSpPr>
            <p:cNvPr id="240667" name="Text Box 27"/>
            <p:cNvSpPr txBox="1">
              <a:spLocks noChangeArrowheads="1"/>
            </p:cNvSpPr>
            <p:nvPr/>
          </p:nvSpPr>
          <p:spPr bwMode="auto">
            <a:xfrm>
              <a:off x="5171" y="1614"/>
              <a:ext cx="28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e</a:t>
              </a:r>
              <a:r>
                <a:rPr lang="en-US" sz="2000" i="0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240668" name="Line 28"/>
            <p:cNvSpPr>
              <a:spLocks noChangeShapeType="1"/>
            </p:cNvSpPr>
            <p:nvPr/>
          </p:nvSpPr>
          <p:spPr bwMode="auto">
            <a:xfrm>
              <a:off x="5254" y="2016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69" name="Text Box 29"/>
            <p:cNvSpPr txBox="1">
              <a:spLocks noChangeArrowheads="1"/>
            </p:cNvSpPr>
            <p:nvPr/>
          </p:nvSpPr>
          <p:spPr bwMode="auto">
            <a:xfrm>
              <a:off x="3448" y="1968"/>
              <a:ext cx="239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240670" name="Text Box 30"/>
            <p:cNvSpPr txBox="1">
              <a:spLocks noChangeArrowheads="1"/>
            </p:cNvSpPr>
            <p:nvPr/>
          </p:nvSpPr>
          <p:spPr bwMode="auto">
            <a:xfrm>
              <a:off x="5129" y="1152"/>
              <a:ext cx="239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240671" name="Text Box 31"/>
            <p:cNvSpPr txBox="1">
              <a:spLocks noChangeArrowheads="1"/>
            </p:cNvSpPr>
            <p:nvPr/>
          </p:nvSpPr>
          <p:spPr bwMode="auto">
            <a:xfrm>
              <a:off x="4204" y="1828"/>
              <a:ext cx="40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0">
                  <a:latin typeface="Times New Roman" pitchFamily="18" charset="0"/>
                </a:rPr>
                <a:t>W</a:t>
              </a:r>
              <a:r>
                <a:rPr lang="en-US" sz="2400" b="1" i="0" baseline="30000">
                  <a:latin typeface="Symbol" pitchFamily="18" charset="2"/>
                </a:rPr>
                <a:t>-</a:t>
              </a:r>
            </a:p>
          </p:txBody>
        </p:sp>
        <p:grpSp>
          <p:nvGrpSpPr>
            <p:cNvPr id="4" name="Group 32"/>
            <p:cNvGrpSpPr>
              <a:grpSpLocks/>
            </p:cNvGrpSpPr>
            <p:nvPr/>
          </p:nvGrpSpPr>
          <p:grpSpPr bwMode="auto">
            <a:xfrm rot="-1528635">
              <a:off x="4766" y="1836"/>
              <a:ext cx="443" cy="0"/>
              <a:chOff x="3120" y="3456"/>
              <a:chExt cx="624" cy="0"/>
            </a:xfrm>
          </p:grpSpPr>
          <p:sp>
            <p:nvSpPr>
              <p:cNvPr id="240673" name="Line 33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4" name="Line 34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35"/>
            <p:cNvGrpSpPr>
              <a:grpSpLocks/>
            </p:cNvGrpSpPr>
            <p:nvPr/>
          </p:nvGrpSpPr>
          <p:grpSpPr bwMode="auto">
            <a:xfrm rot="-9519289">
              <a:off x="4766" y="1994"/>
              <a:ext cx="443" cy="0"/>
              <a:chOff x="3120" y="3456"/>
              <a:chExt cx="624" cy="0"/>
            </a:xfrm>
          </p:grpSpPr>
          <p:sp>
            <p:nvSpPr>
              <p:cNvPr id="240676" name="Line 36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7" name="Line 37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40679" name="Object 39"/>
          <p:cNvGraphicFramePr>
            <a:graphicFrameLocks noChangeAspect="1"/>
          </p:cNvGraphicFramePr>
          <p:nvPr/>
        </p:nvGraphicFramePr>
        <p:xfrm>
          <a:off x="304800" y="1905000"/>
          <a:ext cx="2209800" cy="620713"/>
        </p:xfrm>
        <a:graphic>
          <a:graphicData uri="http://schemas.openxmlformats.org/presentationml/2006/ole">
            <p:oleObj spid="_x0000_s194562" name="Equation" r:id="rId4" imgW="901440" imgH="253800" progId="Equation.3">
              <p:embed/>
            </p:oleObj>
          </a:graphicData>
        </a:graphic>
      </p:graphicFrame>
      <p:sp>
        <p:nvSpPr>
          <p:cNvPr id="240680" name="Rectangle 40"/>
          <p:cNvSpPr>
            <a:spLocks noChangeArrowheads="1"/>
          </p:cNvSpPr>
          <p:nvPr/>
        </p:nvSpPr>
        <p:spPr bwMode="auto">
          <a:xfrm>
            <a:off x="304800" y="990600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</a:t>
            </a:r>
            <a:r>
              <a:rPr lang="en-US" sz="2000" baseline="-25000">
                <a:latin typeface="Times New Roman" pitchFamily="18" charset="0"/>
              </a:rPr>
              <a:t>F</a:t>
            </a:r>
            <a:r>
              <a:rPr lang="en-US" sz="2000" i="0"/>
              <a:t> from </a:t>
            </a:r>
            <a:r>
              <a:rPr lang="en-US" sz="2000" i="0">
                <a:latin typeface="Symbol" pitchFamily="18" charset="2"/>
              </a:rPr>
              <a:t>m</a:t>
            </a:r>
            <a:r>
              <a:rPr lang="en-US" sz="2000" i="0"/>
              <a:t>-decay, apparently the same for quarks and leptons</a:t>
            </a:r>
          </a:p>
        </p:txBody>
      </p:sp>
      <p:graphicFrame>
        <p:nvGraphicFramePr>
          <p:cNvPr id="240681" name="Object 41"/>
          <p:cNvGraphicFramePr>
            <a:graphicFrameLocks noChangeAspect="1"/>
          </p:cNvGraphicFramePr>
          <p:nvPr/>
        </p:nvGraphicFramePr>
        <p:xfrm>
          <a:off x="228600" y="2743200"/>
          <a:ext cx="3810000" cy="819150"/>
        </p:xfrm>
        <a:graphic>
          <a:graphicData uri="http://schemas.openxmlformats.org/presentationml/2006/ole">
            <p:oleObj spid="_x0000_s194563" name="Equation" r:id="rId5" imgW="2006280" imgH="431640" progId="Equation.3">
              <p:embed/>
            </p:oleObj>
          </a:graphicData>
        </a:graphic>
      </p:graphicFrame>
      <p:sp>
        <p:nvSpPr>
          <p:cNvPr id="240682" name="Text Box 42"/>
          <p:cNvSpPr txBox="1">
            <a:spLocks noChangeArrowheads="1"/>
          </p:cNvSpPr>
          <p:nvPr/>
        </p:nvSpPr>
        <p:spPr bwMode="auto">
          <a:xfrm>
            <a:off x="228600" y="37338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decay rate</a:t>
            </a:r>
          </a:p>
        </p:txBody>
      </p:sp>
      <p:pic>
        <p:nvPicPr>
          <p:cNvPr id="240683" name="Picture 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2743200"/>
            <a:ext cx="37782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0684" name="Text Box 44"/>
          <p:cNvSpPr txBox="1">
            <a:spLocks noChangeArrowheads="1"/>
          </p:cNvSpPr>
          <p:nvPr/>
        </p:nvSpPr>
        <p:spPr bwMode="auto">
          <a:xfrm>
            <a:off x="1127125" y="5802313"/>
            <a:ext cx="2441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00FF99"/>
                </a:solidFill>
              </a:rPr>
              <a:t>neutron lifetime</a:t>
            </a:r>
          </a:p>
          <a:p>
            <a:r>
              <a:rPr lang="en-US" sz="2000" i="0">
                <a:solidFill>
                  <a:srgbClr val="00FF99"/>
                </a:solidFill>
              </a:rPr>
              <a:t>measures this piece</a:t>
            </a:r>
          </a:p>
        </p:txBody>
      </p:sp>
      <p:sp>
        <p:nvSpPr>
          <p:cNvPr id="240685" name="Line 45"/>
          <p:cNvSpPr>
            <a:spLocks noChangeShapeType="1"/>
          </p:cNvSpPr>
          <p:nvPr/>
        </p:nvSpPr>
        <p:spPr bwMode="auto">
          <a:xfrm flipV="1">
            <a:off x="1447800" y="5029200"/>
            <a:ext cx="76200" cy="762000"/>
          </a:xfrm>
          <a:prstGeom prst="line">
            <a:avLst/>
          </a:prstGeom>
          <a:noFill/>
          <a:ln w="28575">
            <a:solidFill>
              <a:srgbClr val="00FF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267200" y="5943600"/>
            <a:ext cx="454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a, b, B, and A each depend differently on </a:t>
            </a:r>
            <a:r>
              <a:rPr lang="en-US" sz="2000" dirty="0" smtClean="0">
                <a:latin typeface="Symbol" pitchFamily="18" charset="2"/>
              </a:rPr>
              <a:t>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2008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Elizabeth Beise, U Md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966B-391A-4D72-9221-6CF4CB3CA819}" type="slidenum">
              <a:rPr lang="en-US"/>
              <a:pPr/>
              <a:t>38</a:t>
            </a:fld>
            <a:endParaRPr lang="en-US"/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47638" y="990600"/>
          <a:ext cx="8728075" cy="946150"/>
        </p:xfrm>
        <a:graphic>
          <a:graphicData uri="http://schemas.openxmlformats.org/presentationml/2006/ole">
            <p:oleObj spid="_x0000_s241666" name="Equation" r:id="rId3" imgW="4686120" imgH="507960" progId="Equation.3">
              <p:embed/>
            </p:oleObj>
          </a:graphicData>
        </a:graphic>
      </p:graphicFrame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4873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decay</a:t>
            </a: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762000" y="2514600"/>
          <a:ext cx="7758113" cy="2578100"/>
        </p:xfrm>
        <a:graphic>
          <a:graphicData uri="http://schemas.openxmlformats.org/presentationml/2006/ole">
            <p:oleObj spid="_x0000_s241667" name="Equation" r:id="rId4" imgW="4165560" imgH="1384200" progId="Equation.3">
              <p:embed/>
            </p:oleObj>
          </a:graphicData>
        </a:graphic>
      </p:graphicFrame>
      <p:sp>
        <p:nvSpPr>
          <p:cNvPr id="209926" name="Oval 6"/>
          <p:cNvSpPr>
            <a:spLocks noChangeArrowheads="1"/>
          </p:cNvSpPr>
          <p:nvPr/>
        </p:nvSpPr>
        <p:spPr bwMode="auto">
          <a:xfrm>
            <a:off x="3048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Oval 7"/>
          <p:cNvSpPr>
            <a:spLocks noChangeArrowheads="1"/>
          </p:cNvSpPr>
          <p:nvPr/>
        </p:nvSpPr>
        <p:spPr bwMode="auto">
          <a:xfrm>
            <a:off x="56388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477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048000" y="1981200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99FF"/>
                </a:solidFill>
              </a:rPr>
              <a:t>measurable and non-zero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4953000" y="60960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0">
                <a:solidFill>
                  <a:srgbClr val="FFFF00"/>
                </a:solidFill>
              </a:rPr>
              <a:t>from P. Mumm andT. Gentile, NIST, 2007</a:t>
            </a:r>
          </a:p>
        </p:txBody>
      </p:sp>
      <p:sp>
        <p:nvSpPr>
          <p:cNvPr id="209932" name="Oval 12"/>
          <p:cNvSpPr>
            <a:spLocks noChangeArrowheads="1"/>
          </p:cNvSpPr>
          <p:nvPr/>
        </p:nvSpPr>
        <p:spPr bwMode="auto">
          <a:xfrm>
            <a:off x="7315200" y="1219200"/>
            <a:ext cx="457200" cy="533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solidFill>
                <a:srgbClr val="FFFF00"/>
              </a:solidFill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010400" y="1981200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T odd, P even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sz="3200"/>
              <a:t>“cold” and “ultracold” neutrons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76200" y="889000"/>
            <a:ext cx="102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“cold”:  </a:t>
            </a:r>
          </a:p>
        </p:txBody>
      </p:sp>
      <p:graphicFrame>
        <p:nvGraphicFramePr>
          <p:cNvPr id="241671" name="Object 7"/>
          <p:cNvGraphicFramePr>
            <a:graphicFrameLocks noChangeAspect="1"/>
          </p:cNvGraphicFramePr>
          <p:nvPr/>
        </p:nvGraphicFramePr>
        <p:xfrm>
          <a:off x="990600" y="914400"/>
          <a:ext cx="3962400" cy="750888"/>
        </p:xfrm>
        <a:graphic>
          <a:graphicData uri="http://schemas.openxmlformats.org/presentationml/2006/ole">
            <p:oleObj spid="_x0000_s195586" name="Equation" r:id="rId3" imgW="2209680" imgH="419040" progId="Equation.3">
              <p:embed/>
            </p:oleObj>
          </a:graphicData>
        </a:graphic>
      </p:graphicFrame>
      <p:graphicFrame>
        <p:nvGraphicFramePr>
          <p:cNvPr id="241672" name="Object 8"/>
          <p:cNvGraphicFramePr>
            <a:graphicFrameLocks noChangeAspect="1"/>
          </p:cNvGraphicFramePr>
          <p:nvPr/>
        </p:nvGraphicFramePr>
        <p:xfrm>
          <a:off x="990600" y="1635125"/>
          <a:ext cx="3357563" cy="879475"/>
        </p:xfrm>
        <a:graphic>
          <a:graphicData uri="http://schemas.openxmlformats.org/presentationml/2006/ole">
            <p:oleObj spid="_x0000_s195587" name="Equation" r:id="rId4" imgW="1841400" imgH="482400" progId="Equation.3">
              <p:embed/>
            </p:oleObj>
          </a:graphicData>
        </a:graphic>
      </p:graphicFrame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990600" y="2514600"/>
          <a:ext cx="1714500" cy="725488"/>
        </p:xfrm>
        <a:graphic>
          <a:graphicData uri="http://schemas.openxmlformats.org/presentationml/2006/ole">
            <p:oleObj spid="_x0000_s195588" name="Equation" r:id="rId5" imgW="990360" imgH="419040" progId="Equation.3">
              <p:embed/>
            </p:oleObj>
          </a:graphicData>
        </a:graphic>
      </p:graphicFrame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5181600" y="914400"/>
            <a:ext cx="388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Produce by moderating thermal neutrons from reactor or spallation source</a:t>
            </a:r>
          </a:p>
          <a:p>
            <a:endParaRPr lang="en-US" i="0"/>
          </a:p>
          <a:p>
            <a:r>
              <a:rPr lang="en-US" i="0"/>
              <a:t>Can be transported long distances by total internal reflection</a:t>
            </a:r>
          </a:p>
        </p:txBody>
      </p:sp>
      <p:sp>
        <p:nvSpPr>
          <p:cNvPr id="241675" name="Text Box 11"/>
          <p:cNvSpPr txBox="1">
            <a:spLocks noChangeArrowheads="1"/>
          </p:cNvSpPr>
          <p:nvPr/>
        </p:nvSpPr>
        <p:spPr bwMode="auto">
          <a:xfrm>
            <a:off x="228600" y="3505200"/>
            <a:ext cx="160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“ultra-cold”:  </a:t>
            </a:r>
          </a:p>
        </p:txBody>
      </p:sp>
      <p:graphicFrame>
        <p:nvGraphicFramePr>
          <p:cNvPr id="241676" name="Object 12"/>
          <p:cNvGraphicFramePr>
            <a:graphicFrameLocks noChangeAspect="1"/>
          </p:cNvGraphicFramePr>
          <p:nvPr/>
        </p:nvGraphicFramePr>
        <p:xfrm>
          <a:off x="457200" y="3962400"/>
          <a:ext cx="1435100" cy="1155700"/>
        </p:xfrm>
        <a:graphic>
          <a:graphicData uri="http://schemas.openxmlformats.org/presentationml/2006/ole">
            <p:oleObj spid="_x0000_s195589" name="Equation" r:id="rId6" imgW="787320" imgH="634680" progId="Equation.3">
              <p:embed/>
            </p:oleObj>
          </a:graphicData>
        </a:graphic>
      </p:graphicFrame>
      <p:pic>
        <p:nvPicPr>
          <p:cNvPr id="241677" name="Picture 13" descr="Fig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2997200"/>
            <a:ext cx="3238500" cy="3098800"/>
          </a:xfrm>
          <a:prstGeom prst="rect">
            <a:avLst/>
          </a:prstGeom>
          <a:noFill/>
        </p:spPr>
      </p:pic>
      <p:sp>
        <p:nvSpPr>
          <p:cNvPr id="241678" name="Text Box 14"/>
          <p:cNvSpPr txBox="1">
            <a:spLocks noChangeArrowheads="1"/>
          </p:cNvSpPr>
          <p:nvPr/>
        </p:nvSpPr>
        <p:spPr bwMode="auto">
          <a:xfrm>
            <a:off x="2057400" y="4191000"/>
            <a:ext cx="3276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Scatter cold neutrons from solids, liquids, etc., that can absorb bulk of neutron KE  into a “phonon” resonance</a:t>
            </a:r>
          </a:p>
          <a:p>
            <a:endParaRPr lang="en-US" i="0"/>
          </a:p>
        </p:txBody>
      </p:sp>
      <p:sp>
        <p:nvSpPr>
          <p:cNvPr id="241680" name="Text Box 16"/>
          <p:cNvSpPr txBox="1">
            <a:spLocks noChangeArrowheads="1"/>
          </p:cNvSpPr>
          <p:nvPr/>
        </p:nvSpPr>
        <p:spPr bwMode="auto">
          <a:xfrm>
            <a:off x="6553200" y="6172200"/>
            <a:ext cx="2263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Golub &amp; Pendelbury, 1977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4800" y="5334000"/>
            <a:ext cx="274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Can be trapped:</a:t>
            </a:r>
          </a:p>
          <a:p>
            <a:r>
              <a:rPr lang="en-US" i="0"/>
              <a:t>	material walls</a:t>
            </a:r>
          </a:p>
          <a:p>
            <a:r>
              <a:rPr lang="en-US" i="0"/>
              <a:t>	magnetic fields</a:t>
            </a:r>
          </a:p>
          <a:p>
            <a:r>
              <a:rPr lang="en-US" i="0"/>
              <a:t>	gravity!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“The Fall of Parity” 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85800"/>
            <a:ext cx="23637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87413" y="552450"/>
            <a:ext cx="488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>
                <a:solidFill>
                  <a:srgbClr val="FFFF66"/>
                </a:solidFill>
              </a:rPr>
              <a:t>from the NIST virtual museum</a:t>
            </a:r>
          </a:p>
          <a:p>
            <a:pPr algn="ctr"/>
            <a:r>
              <a:rPr lang="en-US">
                <a:solidFill>
                  <a:srgbClr val="FFFF66"/>
                </a:solidFill>
              </a:rPr>
              <a:t>http://physics.nist.gov/GenInt/Parity/cover.html</a:t>
            </a:r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238625"/>
            <a:ext cx="952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419600"/>
            <a:ext cx="11906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238625"/>
            <a:ext cx="1209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4267200"/>
            <a:ext cx="12001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4238625"/>
            <a:ext cx="11811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 rot="5400000">
            <a:off x="4349750" y="1746250"/>
            <a:ext cx="6731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sz="1600" i="0">
                <a:solidFill>
                  <a:srgbClr val="FFFF66"/>
                </a:solidFill>
              </a:rPr>
              <a:t>C.-S. Wu, E. Ambler, R. W. Hayward, D. D. Hoppes, and R. P. Hudson, </a:t>
            </a:r>
          </a:p>
          <a:p>
            <a:r>
              <a:rPr lang="en-US" sz="1600" i="0">
                <a:solidFill>
                  <a:srgbClr val="FFFF66"/>
                </a:solidFill>
              </a:rPr>
              <a:t>Phys Rev 105 (1957) </a:t>
            </a:r>
            <a:r>
              <a:rPr lang="en-US" sz="1400" i="0">
                <a:solidFill>
                  <a:srgbClr val="FFFF66"/>
                </a:solidFill>
              </a:rPr>
              <a:t>1413</a:t>
            </a:r>
            <a:r>
              <a:rPr lang="en-US" sz="1600" i="0">
                <a:solidFill>
                  <a:srgbClr val="FFFF66"/>
                </a:solidFill>
              </a:rPr>
              <a:t>.  (January 1957)</a:t>
            </a:r>
          </a:p>
        </p:txBody>
      </p:sp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1600200"/>
            <a:ext cx="12001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1447800"/>
            <a:ext cx="11906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9" name="Rectangle 13"/>
          <p:cNvSpPr>
            <a:spLocks noChangeArrowheads="1"/>
          </p:cNvSpPr>
          <p:nvPr/>
        </p:nvSpPr>
        <p:spPr bwMode="auto">
          <a:xfrm rot="5400000">
            <a:off x="2408237" y="1373188"/>
            <a:ext cx="822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sz="1400" i="0">
                <a:solidFill>
                  <a:srgbClr val="FFFF66"/>
                </a:solidFill>
              </a:rPr>
              <a:t>T.D. Lee &amp; C.N. Yang, </a:t>
            </a:r>
          </a:p>
          <a:p>
            <a:r>
              <a:rPr lang="en-US" sz="1400" i="0">
                <a:solidFill>
                  <a:srgbClr val="FFFF66"/>
                </a:solidFill>
              </a:rPr>
              <a:t>Phys. Rev. 104 (1956) 254.  </a:t>
            </a:r>
          </a:p>
          <a:p>
            <a:r>
              <a:rPr lang="en-US" sz="1400" i="0">
                <a:solidFill>
                  <a:srgbClr val="FFFF66"/>
                </a:solidFill>
              </a:rPr>
              <a:t>(October 1956)</a:t>
            </a:r>
          </a:p>
        </p:txBody>
      </p:sp>
      <p:graphicFrame>
        <p:nvGraphicFramePr>
          <p:cNvPr id="91150" name="Object 14"/>
          <p:cNvGraphicFramePr>
            <a:graphicFrameLocks noChangeAspect="1"/>
          </p:cNvGraphicFramePr>
          <p:nvPr/>
        </p:nvGraphicFramePr>
        <p:xfrm>
          <a:off x="6553200" y="3886200"/>
          <a:ext cx="2438400" cy="422275"/>
        </p:xfrm>
        <a:graphic>
          <a:graphicData uri="http://schemas.openxmlformats.org/presentationml/2006/ole">
            <p:oleObj spid="_x0000_s179202" name="Equation" r:id="rId11" imgW="1244600" imgH="215900" progId="Equation.3">
              <p:embed/>
            </p:oleObj>
          </a:graphicData>
        </a:graphic>
      </p:graphicFrame>
      <p:pic>
        <p:nvPicPr>
          <p:cNvPr id="91151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0000" y="1295400"/>
            <a:ext cx="2359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90588"/>
          </a:xfrm>
          <a:ln/>
        </p:spPr>
        <p:txBody>
          <a:bodyPr lIns="89991" tIns="46795" rIns="89991" bIns="46795"/>
          <a:lstStyle/>
          <a:p>
            <a:pPr>
              <a:lnSpc>
                <a:spcPct val="101000"/>
              </a:lnSpc>
              <a:buClr>
                <a:srgbClr val="0000FF"/>
              </a:buClr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chemeClr val="tx1"/>
                </a:solidFill>
              </a:rPr>
              <a:t>Ultracold Neutrons: Superthermal Process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48200"/>
          </a:xfrm>
          <a:ln/>
        </p:spPr>
        <p:txBody>
          <a:bodyPr lIns="89991" tIns="46795" rIns="89991" bIns="46795"/>
          <a:lstStyle/>
          <a:p>
            <a:pPr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Cold neutrons downscatter in the solid, giving up almost all their energy, becoming UCN.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UCN upscattering (the reverse process) is suppressed by cooling the moderator to low temperatures.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971800"/>
            <a:ext cx="2582863" cy="1804988"/>
          </a:xfrm>
          <a:prstGeom prst="rect">
            <a:avLst/>
          </a:prstGeom>
          <a:noFill/>
        </p:spPr>
      </p:pic>
      <p:sp>
        <p:nvSpPr>
          <p:cNvPr id="179205" name="AutoShape 5"/>
          <p:cNvSpPr>
            <a:spLocks noChangeArrowheads="1"/>
          </p:cNvSpPr>
          <p:nvPr/>
        </p:nvSpPr>
        <p:spPr bwMode="auto">
          <a:xfrm>
            <a:off x="228600" y="1219200"/>
            <a:ext cx="6213475" cy="366713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9991" tIns="46795" rIns="89991" bIns="46795">
            <a:spAutoFit/>
          </a:bodyPr>
          <a:lstStyle/>
          <a:p>
            <a:pPr eaLnBrk="0" hangingPunct="0">
              <a:buClr>
                <a:srgbClr val="008000"/>
              </a:buClr>
              <a:buSzPct val="100000"/>
              <a:buFont typeface="Times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i="0">
                <a:solidFill>
                  <a:schemeClr val="folHlink"/>
                </a:solidFill>
              </a:rPr>
              <a:t>R. Golub and J. M. Pendlebury, Phys. Lett, A53, 133 (1975)</a:t>
            </a:r>
          </a:p>
        </p:txBody>
      </p:sp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895600"/>
            <a:ext cx="3943350" cy="2274888"/>
          </a:xfrm>
          <a:prstGeom prst="rect">
            <a:avLst/>
          </a:prstGeom>
          <a:noFill/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5638800" y="838200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/>
              <a:t>slide from C.-Y. Liu, Indiana Univ.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 r="1610" b="8783"/>
          <a:stretch>
            <a:fillRect/>
          </a:stretch>
        </p:blipFill>
        <p:spPr bwMode="auto">
          <a:xfrm>
            <a:off x="228600" y="1295400"/>
            <a:ext cx="8763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r>
              <a:rPr lang="en-US" sz="3200"/>
              <a:t>NIST Center for Neutron Research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20 MW reactor is source of “cold” neutrons:</a:t>
            </a:r>
            <a:r>
              <a:rPr lang="en-US" sz="2000" i="0">
                <a:solidFill>
                  <a:srgbClr val="FFFF00"/>
                </a:solidFill>
              </a:rPr>
              <a:t>  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</a:rPr>
              <a:t>T</a:t>
            </a:r>
            <a:r>
              <a:rPr lang="en-US" sz="2400" i="0" baseline="-2500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~10</a:t>
            </a:r>
            <a:r>
              <a:rPr lang="en-US" sz="2400" i="0" baseline="30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-5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-10</a:t>
            </a:r>
            <a:r>
              <a:rPr lang="en-US" sz="2400" i="0" baseline="30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-2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eV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1143000" y="3352800"/>
            <a:ext cx="609600" cy="167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457200" y="28194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reactor core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543800" cy="5954713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639763"/>
          </a:xfrm>
        </p:spPr>
        <p:txBody>
          <a:bodyPr/>
          <a:lstStyle/>
          <a:p>
            <a:r>
              <a:rPr lang="en-US" sz="2800"/>
              <a:t>NIST Center for Cold Neutron Research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ChangeArrowheads="1"/>
          </p:cNvSpPr>
          <p:nvPr/>
        </p:nvSpPr>
        <p:spPr bwMode="auto">
          <a:xfrm>
            <a:off x="7925405" y="1066800"/>
            <a:ext cx="11430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69347" name="Picture 3" descr="http://www.sns.gov/images/site_plans/01-04517_CNMS_overlay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27" y="855664"/>
            <a:ext cx="8099273" cy="5399087"/>
          </a:xfrm>
          <a:prstGeom prst="rect">
            <a:avLst/>
          </a:prstGeom>
          <a:noFill/>
        </p:spPr>
      </p:pic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2139346" y="212725"/>
            <a:ext cx="439735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Arial" pitchFamily="34" charset="0"/>
              </a:rPr>
              <a:t>The Spallation Neutron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856047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neutron lifetime experiments</a:t>
            </a:r>
          </a:p>
        </p:txBody>
      </p:sp>
      <p:pic>
        <p:nvPicPr>
          <p:cNvPr id="167939" name="Picture 3" descr="ndk-fey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066800"/>
            <a:ext cx="1524000" cy="1212850"/>
          </a:xfrm>
          <a:prstGeom prst="rect">
            <a:avLst/>
          </a:prstGeom>
          <a:noFill/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143000"/>
            <a:ext cx="4083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04800" y="2362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000" i="0"/>
              <a:t>1) beam:  send “cold” neutrons through a well-defined volume,  determine the  “loss rate” by counting decay products:</a:t>
            </a:r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457200" y="1752600"/>
            <a:ext cx="386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400" i="0"/>
              <a:t>Historically two techniques: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04800" y="41910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000" i="0"/>
              <a:t>2) “bottle” or “storage”: trap neutrons, measure decay products vs time.</a:t>
            </a:r>
          </a:p>
        </p:txBody>
      </p:sp>
      <p:graphicFrame>
        <p:nvGraphicFramePr>
          <p:cNvPr id="167944" name="Object 8"/>
          <p:cNvGraphicFramePr>
            <a:graphicFrameLocks noChangeAspect="1"/>
          </p:cNvGraphicFramePr>
          <p:nvPr/>
        </p:nvGraphicFramePr>
        <p:xfrm>
          <a:off x="3200400" y="3124200"/>
          <a:ext cx="1371600" cy="863600"/>
        </p:xfrm>
        <a:graphic>
          <a:graphicData uri="http://schemas.openxmlformats.org/presentationml/2006/ole">
            <p:oleObj spid="_x0000_s106498" name="Equation" r:id="rId5" imgW="685800" imgH="431640" progId="Equation.3">
              <p:embed/>
            </p:oleObj>
          </a:graphicData>
        </a:graphic>
      </p:graphicFrame>
      <p:sp>
        <p:nvSpPr>
          <p:cNvPr id="167945" name="Line 9"/>
          <p:cNvSpPr>
            <a:spLocks noChangeShapeType="1"/>
          </p:cNvSpPr>
          <p:nvPr/>
        </p:nvSpPr>
        <p:spPr bwMode="auto">
          <a:xfrm>
            <a:off x="2514600" y="3429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669925" y="3160713"/>
            <a:ext cx="1619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/>
              <a:t>decay product</a:t>
            </a:r>
          </a:p>
          <a:p>
            <a:r>
              <a:rPr lang="en-US" i="0"/>
              <a:t>rate into a</a:t>
            </a:r>
          </a:p>
          <a:p>
            <a:r>
              <a:rPr lang="en-US" i="0"/>
              <a:t>detector</a:t>
            </a:r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H="1">
            <a:off x="46482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5410200" y="3200400"/>
            <a:ext cx="281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/>
              <a:t># neutrons incident on the</a:t>
            </a:r>
          </a:p>
          <a:p>
            <a:r>
              <a:rPr lang="en-US" i="0"/>
              <a:t>defined volume</a:t>
            </a:r>
          </a:p>
        </p:txBody>
      </p:sp>
      <p:graphicFrame>
        <p:nvGraphicFramePr>
          <p:cNvPr id="167949" name="Object 13"/>
          <p:cNvGraphicFramePr>
            <a:graphicFrameLocks noChangeAspect="1"/>
          </p:cNvGraphicFramePr>
          <p:nvPr/>
        </p:nvGraphicFramePr>
        <p:xfrm>
          <a:off x="685800" y="4648200"/>
          <a:ext cx="3073400" cy="1016000"/>
        </p:xfrm>
        <a:graphic>
          <a:graphicData uri="http://schemas.openxmlformats.org/presentationml/2006/ole">
            <p:oleObj spid="_x0000_s106499" name="Equation" r:id="rId6" imgW="1536480" imgH="507960" progId="Equation.3">
              <p:embed/>
            </p:oleObj>
          </a:graphicData>
        </a:graphic>
      </p:graphicFrame>
      <p:graphicFrame>
        <p:nvGraphicFramePr>
          <p:cNvPr id="167950" name="Object 14"/>
          <p:cNvGraphicFramePr>
            <a:graphicFrameLocks noChangeAspect="1"/>
          </p:cNvGraphicFramePr>
          <p:nvPr/>
        </p:nvGraphicFramePr>
        <p:xfrm>
          <a:off x="4419600" y="4724400"/>
          <a:ext cx="1981200" cy="889000"/>
        </p:xfrm>
        <a:graphic>
          <a:graphicData uri="http://schemas.openxmlformats.org/presentationml/2006/ole">
            <p:oleObj spid="_x0000_s106500" name="Equation" r:id="rId7" imgW="990360" imgH="444240" progId="Equation.3">
              <p:embed/>
            </p:oleObj>
          </a:graphicData>
        </a:graphic>
      </p:graphicFrame>
      <p:sp>
        <p:nvSpPr>
          <p:cNvPr id="167951" name="Line 15"/>
          <p:cNvSpPr>
            <a:spLocks noChangeShapeType="1"/>
          </p:cNvSpPr>
          <p:nvPr/>
        </p:nvSpPr>
        <p:spPr bwMode="auto">
          <a:xfrm flipH="1" flipV="1">
            <a:off x="6324600" y="5562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52" name="Text Box 16"/>
          <p:cNvSpPr txBox="1">
            <a:spLocks noChangeArrowheads="1"/>
          </p:cNvSpPr>
          <p:nvPr/>
        </p:nvSpPr>
        <p:spPr bwMode="auto">
          <a:xfrm>
            <a:off x="6019800" y="5842000"/>
            <a:ext cx="2779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000" i="0"/>
              <a:t>other loss mechanisms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3200"/>
              <a:t>T-odd effects in polarized neutron decay</a:t>
            </a: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/>
          <a:srcRect t="11801"/>
          <a:stretch>
            <a:fillRect/>
          </a:stretch>
        </p:blipFill>
        <p:spPr bwMode="auto">
          <a:xfrm>
            <a:off x="304800" y="762000"/>
            <a:ext cx="8534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5334000" y="6019800"/>
            <a:ext cx="316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 i="0">
                <a:solidFill>
                  <a:schemeClr val="bg2"/>
                </a:solidFill>
              </a:rPr>
              <a:t>Slide from P. Mumm, NIST, 2007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609600" y="3200400"/>
            <a:ext cx="1821332" cy="1015663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C00000"/>
                </a:solidFill>
              </a:rPr>
              <a:t>D-coefficient </a:t>
            </a:r>
          </a:p>
          <a:p>
            <a:r>
              <a:rPr lang="en-US" sz="2000" i="0">
                <a:solidFill>
                  <a:srgbClr val="C00000"/>
                </a:solidFill>
              </a:rPr>
              <a:t>measurement,</a:t>
            </a:r>
          </a:p>
          <a:p>
            <a:r>
              <a:rPr lang="en-US" sz="2000" i="0">
                <a:solidFill>
                  <a:srgbClr val="C00000"/>
                </a:solidFill>
              </a:rPr>
              <a:t>emiT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92163"/>
          </a:xfrm>
        </p:spPr>
        <p:txBody>
          <a:bodyPr/>
          <a:lstStyle/>
          <a:p>
            <a:r>
              <a:rPr lang="en-US" sz="2800"/>
              <a:t>T-odd </a:t>
            </a:r>
            <a:r>
              <a:rPr lang="en-US" sz="2800">
                <a:sym typeface="Wingdings" pitchFamily="2" charset="2"/>
              </a:rPr>
              <a:t> CP odd: neutron EDM </a:t>
            </a:r>
            <a:endParaRPr lang="en-US" sz="280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343400" y="609600"/>
            <a:ext cx="4400550" cy="1363663"/>
            <a:chOff x="1536" y="624"/>
            <a:chExt cx="2772" cy="859"/>
          </a:xfrm>
        </p:grpSpPr>
        <p:sp>
          <p:nvSpPr>
            <p:cNvPr id="235524" name="Oval 4"/>
            <p:cNvSpPr>
              <a:spLocks noChangeArrowheads="1"/>
            </p:cNvSpPr>
            <p:nvPr/>
          </p:nvSpPr>
          <p:spPr bwMode="auto">
            <a:xfrm>
              <a:off x="2436" y="964"/>
              <a:ext cx="520" cy="519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5" name="Oval 5"/>
            <p:cNvSpPr>
              <a:spLocks noChangeArrowheads="1"/>
            </p:cNvSpPr>
            <p:nvPr/>
          </p:nvSpPr>
          <p:spPr bwMode="auto">
            <a:xfrm>
              <a:off x="2736" y="960"/>
              <a:ext cx="520" cy="51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6" name="Line 6"/>
            <p:cNvSpPr>
              <a:spLocks noChangeShapeType="1"/>
            </p:cNvSpPr>
            <p:nvPr/>
          </p:nvSpPr>
          <p:spPr bwMode="auto">
            <a:xfrm>
              <a:off x="2064" y="1248"/>
              <a:ext cx="136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7" name="Rectangle 7"/>
            <p:cNvSpPr>
              <a:spLocks noChangeArrowheads="1"/>
            </p:cNvSpPr>
            <p:nvPr/>
          </p:nvSpPr>
          <p:spPr bwMode="auto">
            <a:xfrm>
              <a:off x="3648" y="1104"/>
              <a:ext cx="66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</a:rPr>
                <a:t>s = 1/2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536" y="1152"/>
              <a:ext cx="394" cy="286"/>
              <a:chOff x="1031" y="1095"/>
              <a:chExt cx="394" cy="286"/>
            </a:xfrm>
          </p:grpSpPr>
          <p:sp>
            <p:nvSpPr>
              <p:cNvPr id="235528" name="Rectangle 8"/>
              <p:cNvSpPr>
                <a:spLocks noChangeArrowheads="1"/>
              </p:cNvSpPr>
              <p:nvPr/>
            </p:nvSpPr>
            <p:spPr bwMode="auto">
              <a:xfrm>
                <a:off x="1031" y="1095"/>
                <a:ext cx="39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d•E</a:t>
                </a:r>
              </a:p>
            </p:txBody>
          </p:sp>
          <p:sp>
            <p:nvSpPr>
              <p:cNvPr id="235529" name="Line 9"/>
              <p:cNvSpPr>
                <a:spLocks noChangeShapeType="1"/>
              </p:cNvSpPr>
              <p:nvPr/>
            </p:nvSpPr>
            <p:spPr bwMode="auto">
              <a:xfrm>
                <a:off x="1280" y="1104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530" name="Line 10"/>
              <p:cNvSpPr>
                <a:spLocks noChangeShapeType="1"/>
              </p:cNvSpPr>
              <p:nvPr/>
            </p:nvSpPr>
            <p:spPr bwMode="auto">
              <a:xfrm>
                <a:off x="1088" y="1104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532" name="Rectangle 12"/>
            <p:cNvSpPr>
              <a:spLocks noChangeArrowheads="1"/>
            </p:cNvSpPr>
            <p:nvPr/>
          </p:nvSpPr>
          <p:spPr bwMode="auto">
            <a:xfrm>
              <a:off x="2832" y="624"/>
              <a:ext cx="282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3600" b="1" i="0">
                  <a:solidFill>
                    <a:srgbClr val="0066FF"/>
                  </a:solidFill>
                  <a:latin typeface="Helvetica" pitchFamily="1" charset="0"/>
                </a:rPr>
                <a:t>+</a:t>
              </a:r>
              <a:endParaRPr lang="en-US" sz="3600" b="1" i="0">
                <a:solidFill>
                  <a:schemeClr val="bg2"/>
                </a:solidFill>
                <a:latin typeface="Helvetica" pitchFamily="1" charset="0"/>
              </a:endParaRPr>
            </a:p>
          </p:txBody>
        </p:sp>
        <p:sp>
          <p:nvSpPr>
            <p:cNvPr id="235533" name="Rectangle 13"/>
            <p:cNvSpPr>
              <a:spLocks noChangeArrowheads="1"/>
            </p:cNvSpPr>
            <p:nvPr/>
          </p:nvSpPr>
          <p:spPr bwMode="auto">
            <a:xfrm>
              <a:off x="2544" y="624"/>
              <a:ext cx="210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3600" b="1" i="0">
                  <a:solidFill>
                    <a:srgbClr val="FF3300"/>
                  </a:solidFill>
                  <a:latin typeface="Helvetica" pitchFamily="1" charset="0"/>
                </a:rPr>
                <a:t>-</a:t>
              </a:r>
              <a:endParaRPr lang="en-US" sz="3600" b="1" i="0">
                <a:solidFill>
                  <a:schemeClr val="accent1"/>
                </a:solidFill>
                <a:latin typeface="Helvetica" pitchFamily="1" charset="0"/>
              </a:endParaRPr>
            </a:p>
          </p:txBody>
        </p:sp>
      </p:grpSp>
      <p:sp>
        <p:nvSpPr>
          <p:cNvPr id="235537" name="Rectangle 17"/>
          <p:cNvSpPr>
            <a:spLocks noChangeArrowheads="1"/>
          </p:cNvSpPr>
          <p:nvPr/>
        </p:nvSpPr>
        <p:spPr bwMode="auto">
          <a:xfrm>
            <a:off x="5105400" y="2057400"/>
            <a:ext cx="3962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 dirty="0"/>
              <a:t>If neutron possesses </a:t>
            </a:r>
            <a:r>
              <a:rPr lang="en-US" i="0" dirty="0" smtClean="0"/>
              <a:t>an </a:t>
            </a:r>
            <a:r>
              <a:rPr lang="en-US" i="0" dirty="0"/>
              <a:t>electric dipole moment, then, in an electric field: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r>
              <a:rPr lang="en-US" i="0" dirty="0"/>
              <a:t>will reverse sign under reversal of E. This is CP-odd observable.</a:t>
            </a:r>
          </a:p>
        </p:txBody>
      </p:sp>
      <p:graphicFrame>
        <p:nvGraphicFramePr>
          <p:cNvPr id="235538" name="Object 18"/>
          <p:cNvGraphicFramePr>
            <a:graphicFrameLocks noChangeAspect="1"/>
          </p:cNvGraphicFramePr>
          <p:nvPr/>
        </p:nvGraphicFramePr>
        <p:xfrm>
          <a:off x="6019800" y="2895600"/>
          <a:ext cx="2014538" cy="558800"/>
        </p:xfrm>
        <a:graphic>
          <a:graphicData uri="http://schemas.openxmlformats.org/presentationml/2006/ole">
            <p:oleObj spid="_x0000_s108546" name="Equation" r:id="rId3" imgW="914400" imgH="253800" progId="Equation.3">
              <p:embed/>
            </p:oleObj>
          </a:graphicData>
        </a:graphic>
      </p:graphicFrame>
      <p:sp>
        <p:nvSpPr>
          <p:cNvPr id="235539" name="Text Box 19"/>
          <p:cNvSpPr txBox="1">
            <a:spLocks noChangeArrowheads="1"/>
          </p:cNvSpPr>
          <p:nvPr/>
        </p:nvSpPr>
        <p:spPr bwMode="auto">
          <a:xfrm>
            <a:off x="304800" y="914400"/>
            <a:ext cx="401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CP-violation is important to </a:t>
            </a:r>
          </a:p>
          <a:p>
            <a:r>
              <a:rPr lang="en-US" i="0"/>
              <a:t>understanding of original of matter (vs</a:t>
            </a:r>
          </a:p>
          <a:p>
            <a:r>
              <a:rPr lang="en-US" i="0"/>
              <a:t>antimatter)</a:t>
            </a:r>
          </a:p>
        </p:txBody>
      </p:sp>
      <p:pic>
        <p:nvPicPr>
          <p:cNvPr id="235540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09800"/>
            <a:ext cx="47244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41" name="Text Box 21"/>
          <p:cNvSpPr txBox="1">
            <a:spLocks noChangeArrowheads="1"/>
          </p:cNvSpPr>
          <p:nvPr/>
        </p:nvSpPr>
        <p:spPr bwMode="auto">
          <a:xfrm>
            <a:off x="5029200" y="4495800"/>
            <a:ext cx="40576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folHlink"/>
                </a:solidFill>
              </a:rPr>
              <a:t>many EDM experiments underway</a:t>
            </a:r>
          </a:p>
          <a:p>
            <a:r>
              <a:rPr lang="en-US" i="0">
                <a:solidFill>
                  <a:schemeClr val="folHlink"/>
                </a:solidFill>
              </a:rPr>
              <a:t>or proposed, in many systems.</a:t>
            </a:r>
          </a:p>
          <a:p>
            <a:endParaRPr lang="en-US" i="0">
              <a:solidFill>
                <a:schemeClr val="folHlink"/>
              </a:solidFill>
            </a:endParaRPr>
          </a:p>
          <a:p>
            <a:r>
              <a:rPr lang="en-US" i="0">
                <a:solidFill>
                  <a:schemeClr val="folHlink"/>
                </a:solidFill>
              </a:rPr>
              <a:t>New U.S. experiment planned using</a:t>
            </a:r>
          </a:p>
          <a:p>
            <a:r>
              <a:rPr lang="en-US" i="0">
                <a:solidFill>
                  <a:schemeClr val="folHlink"/>
                </a:solidFill>
              </a:rPr>
              <a:t>ultracold neutrons at SNS –Oak Ridge</a:t>
            </a:r>
          </a:p>
          <a:p>
            <a:endParaRPr lang="en-US" i="0">
              <a:solidFill>
                <a:schemeClr val="folHlink"/>
              </a:solidFill>
            </a:endParaRPr>
          </a:p>
          <a:p>
            <a:r>
              <a:rPr lang="en-US">
                <a:solidFill>
                  <a:srgbClr val="FF99FF"/>
                </a:solidFill>
              </a:rPr>
              <a:t>http://p25ext.lanl.gov/edm/edm.html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10072"/>
            <a:ext cx="8153400" cy="625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3800" y="381000"/>
            <a:ext cx="2345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from P. Huffman, NSCU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Sakharov_19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066800"/>
            <a:ext cx="1155192" cy="178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2895600"/>
            <a:ext cx="1436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A. Sakharov, 1943</a:t>
            </a:r>
          </a:p>
          <a:p>
            <a:pPr marL="342900" indent="-342900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(from Wikipedia)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1066800"/>
            <a:ext cx="1733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JETP  5 (1967) 24]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sz="2800" dirty="0" smtClean="0"/>
              <a:t>neutron EDM and CP in the strong interaction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t="22326"/>
          <a:stretch>
            <a:fillRect/>
          </a:stretch>
        </p:blipFill>
        <p:spPr bwMode="auto">
          <a:xfrm>
            <a:off x="228600" y="1066800"/>
            <a:ext cx="8553007" cy="29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91000"/>
            <a:ext cx="77438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90115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/>
            <a:srcRect b="20786"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16" name="Freeform 4"/>
            <p:cNvSpPr>
              <a:spLocks noChangeAspect="1"/>
            </p:cNvSpPr>
            <p:nvPr/>
          </p:nvSpPr>
          <p:spPr bwMode="auto">
            <a:xfrm>
              <a:off x="4433" y="2240"/>
              <a:ext cx="127" cy="84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3"/>
                </a:cxn>
                <a:cxn ang="0">
                  <a:pos x="8" y="657"/>
                </a:cxn>
                <a:cxn ang="0">
                  <a:pos x="16" y="617"/>
                </a:cxn>
                <a:cxn ang="0">
                  <a:pos x="32" y="535"/>
                </a:cxn>
                <a:cxn ang="0">
                  <a:pos x="97" y="268"/>
                </a:cxn>
                <a:cxn ang="0">
                  <a:pos x="64" y="114"/>
                </a:cxn>
                <a:cxn ang="0">
                  <a:pos x="8" y="0"/>
                </a:cxn>
              </a:cxnLst>
              <a:rect l="0" t="0" r="r" b="b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117" name="Freeform 5"/>
            <p:cNvSpPr>
              <a:spLocks noChangeAspect="1"/>
            </p:cNvSpPr>
            <p:nvPr/>
          </p:nvSpPr>
          <p:spPr bwMode="auto">
            <a:xfrm>
              <a:off x="4961" y="2240"/>
              <a:ext cx="127" cy="84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3"/>
                </a:cxn>
                <a:cxn ang="0">
                  <a:pos x="8" y="657"/>
                </a:cxn>
                <a:cxn ang="0">
                  <a:pos x="16" y="617"/>
                </a:cxn>
                <a:cxn ang="0">
                  <a:pos x="32" y="535"/>
                </a:cxn>
                <a:cxn ang="0">
                  <a:pos x="97" y="268"/>
                </a:cxn>
                <a:cxn ang="0">
                  <a:pos x="64" y="114"/>
                </a:cxn>
                <a:cxn ang="0">
                  <a:pos x="8" y="0"/>
                </a:cxn>
              </a:cxnLst>
              <a:rect l="0" t="0" r="r" b="b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 rot="5471936">
              <a:off x="4425" y="2448"/>
              <a:ext cx="747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Baryogenises</a:t>
              </a:r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 rot="5471879">
              <a:off x="3975" y="2530"/>
              <a:ext cx="682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GUT SUSY</a:t>
              </a:r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4" cstate="print"/>
          <a:srcRect r="38513"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</p:spPr>
      </p:pic>
      <p:pic>
        <p:nvPicPr>
          <p:cNvPr id="90122" name="Picture 10"/>
          <p:cNvPicPr>
            <a:picLocks noChangeAspect="1" noChangeArrowheads="1"/>
          </p:cNvPicPr>
          <p:nvPr/>
        </p:nvPicPr>
        <p:blipFill>
          <a:blip r:embed="rId5" cstate="print"/>
          <a:srcRect l="61497"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</p:spPr>
      </p:pic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0" y="6248400"/>
            <a:ext cx="4321716" cy="28578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3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J.M.Pendlebury</a:t>
            </a:r>
            <a:r>
              <a:rPr lang="en-GB" sz="13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and E.A. Hinds, NIMA 440 (2000) 471</a:t>
            </a:r>
          </a:p>
        </p:txBody>
      </p:sp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3657600" y="5562600"/>
            <a:ext cx="729130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b="0" dirty="0">
                <a:solidFill>
                  <a:schemeClr val="bg1"/>
                </a:solidFill>
                <a:latin typeface="Times New Roman" pitchFamily="18" charset="0"/>
              </a:rPr>
              <a:t>e-cm</a:t>
            </a:r>
          </a:p>
        </p:txBody>
      </p:sp>
      <p:sp>
        <p:nvSpPr>
          <p:cNvPr id="90125" name="AutoShape 13"/>
          <p:cNvSpPr>
            <a:spLocks noChangeArrowheads="1"/>
          </p:cNvSpPr>
          <p:nvPr/>
        </p:nvSpPr>
        <p:spPr bwMode="auto">
          <a:xfrm>
            <a:off x="7450138" y="547688"/>
            <a:ext cx="1295888" cy="547398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b="0" i="1" dirty="0">
                <a:solidFill>
                  <a:schemeClr val="bg1"/>
                </a:solidFill>
                <a:latin typeface="Times New Roman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b="0" i="1" dirty="0">
                <a:solidFill>
                  <a:srgbClr val="C00000"/>
                </a:solidFill>
                <a:latin typeface="Times New Roman" pitchFamily="18" charset="0"/>
              </a:rPr>
              <a:t>Red: Electron</a:t>
            </a:r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1470726" y="2438400"/>
            <a:ext cx="5867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27" name="Line 15"/>
          <p:cNvSpPr>
            <a:spLocks noChangeShapeType="1"/>
          </p:cNvSpPr>
          <p:nvPr/>
        </p:nvSpPr>
        <p:spPr bwMode="auto">
          <a:xfrm>
            <a:off x="1460500" y="3232150"/>
            <a:ext cx="586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10289" y="2330450"/>
            <a:ext cx="8803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neutron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current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limit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04800" y="3276600"/>
            <a:ext cx="12330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SNS </a:t>
            </a:r>
            <a:r>
              <a:rPr lang="en-US" sz="1600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32" name="Text Box 20"/>
          <p:cNvSpPr txBox="1">
            <a:spLocks noChangeArrowheads="1"/>
          </p:cNvSpPr>
          <p:nvPr/>
        </p:nvSpPr>
        <p:spPr bwMode="auto">
          <a:xfrm>
            <a:off x="0" y="0"/>
            <a:ext cx="3607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</a:rPr>
              <a:t>Model Sensitivity to EDM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1371601"/>
            <a:ext cx="2895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slide from J. Long, CIPANP 2009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410200" cy="1096963"/>
          </a:xfrm>
        </p:spPr>
        <p:txBody>
          <a:bodyPr/>
          <a:lstStyle/>
          <a:p>
            <a:r>
              <a:rPr lang="en-US" sz="3200" dirty="0"/>
              <a:t>The </a:t>
            </a:r>
            <a:r>
              <a:rPr lang="en-US" sz="3200" baseline="30000" dirty="0"/>
              <a:t>60</a:t>
            </a:r>
            <a:r>
              <a:rPr lang="en-US" sz="3200" dirty="0"/>
              <a:t>Co experiment</a:t>
            </a:r>
            <a:br>
              <a:rPr lang="en-US" sz="3200" dirty="0"/>
            </a:br>
            <a:r>
              <a:rPr lang="en-US" sz="2000" dirty="0" smtClean="0"/>
              <a:t>(see the NIST </a:t>
            </a:r>
            <a:r>
              <a:rPr lang="en-US" sz="2000" dirty="0"/>
              <a:t>museum!)</a:t>
            </a:r>
          </a:p>
        </p:txBody>
      </p:sp>
      <p:pic>
        <p:nvPicPr>
          <p:cNvPr id="190470" name="Picture 6" descr="405-FIG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31242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0473" name="Object 9"/>
          <p:cNvGraphicFramePr>
            <a:graphicFrameLocks noChangeAspect="1"/>
          </p:cNvGraphicFramePr>
          <p:nvPr/>
        </p:nvGraphicFramePr>
        <p:xfrm>
          <a:off x="3657600" y="1524000"/>
          <a:ext cx="915988" cy="593725"/>
        </p:xfrm>
        <a:graphic>
          <a:graphicData uri="http://schemas.openxmlformats.org/presentationml/2006/ole">
            <p:oleObj spid="_x0000_s180226" name="Equation" r:id="rId4" imgW="469800" imgH="304560" progId="Equation.3">
              <p:embed/>
            </p:oleObj>
          </a:graphicData>
        </a:graphic>
      </p:graphicFrame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3581400" y="10668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pseudoscalar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228600" y="4800600"/>
            <a:ext cx="4191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>
                <a:solidFill>
                  <a:srgbClr val="FFFF00"/>
                </a:solidFill>
              </a:rPr>
              <a:t>anisotropy of </a:t>
            </a:r>
            <a:r>
              <a:rPr lang="en-US" i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i="0">
                <a:solidFill>
                  <a:srgbClr val="FFFF00"/>
                </a:solidFill>
              </a:rPr>
              <a:t>’s</a:t>
            </a:r>
            <a:r>
              <a:rPr lang="en-US" i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i="0">
                <a:solidFill>
                  <a:srgbClr val="FFFF00"/>
                </a:solidFill>
              </a:rPr>
              <a:t>measures the</a:t>
            </a:r>
          </a:p>
          <a:p>
            <a:r>
              <a:rPr lang="en-US" i="0">
                <a:solidFill>
                  <a:srgbClr val="FFFF00"/>
                </a:solidFill>
              </a:rPr>
              <a:t>degree of pol’n of </a:t>
            </a:r>
            <a:r>
              <a:rPr lang="en-US" i="0" baseline="30000">
                <a:solidFill>
                  <a:srgbClr val="FFFF00"/>
                </a:solidFill>
              </a:rPr>
              <a:t>60</a:t>
            </a:r>
            <a:r>
              <a:rPr lang="en-US" i="0">
                <a:solidFill>
                  <a:srgbClr val="FFFF00"/>
                </a:solidFill>
              </a:rPr>
              <a:t>Ni (now used for</a:t>
            </a:r>
          </a:p>
          <a:p>
            <a:r>
              <a:rPr lang="en-US" i="0">
                <a:solidFill>
                  <a:srgbClr val="FFFF00"/>
                </a:solidFill>
              </a:rPr>
              <a:t>thermometry – see F. Pobell, “Matter and Methods at Low Temperature”)</a:t>
            </a:r>
          </a:p>
        </p:txBody>
      </p:sp>
      <p:sp>
        <p:nvSpPr>
          <p:cNvPr id="190478" name="Text Box 14"/>
          <p:cNvSpPr txBox="1">
            <a:spLocks noChangeArrowheads="1"/>
          </p:cNvSpPr>
          <p:nvPr/>
        </p:nvSpPr>
        <p:spPr bwMode="auto">
          <a:xfrm>
            <a:off x="228600" y="3581400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>
                <a:solidFill>
                  <a:srgbClr val="FFFF00"/>
                </a:solidFill>
              </a:rPr>
              <a:t>&lt;J&gt; = average nuclear polarization of  </a:t>
            </a:r>
            <a:r>
              <a:rPr lang="en-US" i="0" baseline="30000">
                <a:solidFill>
                  <a:srgbClr val="FFFF00"/>
                </a:solidFill>
              </a:rPr>
              <a:t>60</a:t>
            </a:r>
            <a:r>
              <a:rPr lang="en-US" i="0">
                <a:solidFill>
                  <a:srgbClr val="FFFF00"/>
                </a:solidFill>
              </a:rPr>
              <a:t>Co </a:t>
            </a:r>
          </a:p>
          <a:p>
            <a:r>
              <a:rPr lang="en-US" i="0">
                <a:solidFill>
                  <a:srgbClr val="FFFF00"/>
                </a:solidFill>
              </a:rPr>
              <a:t>(in B-field and low T (0.01K)</a:t>
            </a:r>
          </a:p>
        </p:txBody>
      </p:sp>
      <p:pic>
        <p:nvPicPr>
          <p:cNvPr id="190479" name="Picture 15"/>
          <p:cNvPicPr>
            <a:picLocks noChangeAspect="1" noChangeArrowheads="1"/>
          </p:cNvPicPr>
          <p:nvPr/>
        </p:nvPicPr>
        <p:blipFill>
          <a:blip r:embed="rId5"/>
          <a:srcRect t="61354"/>
          <a:stretch>
            <a:fillRect/>
          </a:stretch>
        </p:blipFill>
        <p:spPr bwMode="auto">
          <a:xfrm>
            <a:off x="4418013" y="3813175"/>
            <a:ext cx="45735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8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28600"/>
            <a:ext cx="2613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83" name="Picture 19" descr="figure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709613"/>
            <a:ext cx="4251325" cy="5843587"/>
          </a:xfrm>
          <a:prstGeom prst="rect">
            <a:avLst/>
          </a:prstGeom>
          <a:noFill/>
        </p:spPr>
      </p:pic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5029200" y="609600"/>
            <a:ext cx="1447800" cy="457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485" name="Oval 21"/>
          <p:cNvSpPr>
            <a:spLocks noChangeArrowheads="1"/>
          </p:cNvSpPr>
          <p:nvPr/>
        </p:nvSpPr>
        <p:spPr bwMode="auto">
          <a:xfrm>
            <a:off x="1219200" y="1447800"/>
            <a:ext cx="914400" cy="533400"/>
          </a:xfrm>
          <a:prstGeom prst="ellipse">
            <a:avLst/>
          </a:prstGeom>
          <a:noFill/>
          <a:ln w="12700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8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944562"/>
          </a:xfrm>
        </p:spPr>
        <p:txBody>
          <a:bodyPr/>
          <a:lstStyle/>
          <a:p>
            <a:r>
              <a:rPr lang="en-US" dirty="0" smtClean="0"/>
              <a:t>proposed n-EDM experiment at the SNS</a:t>
            </a:r>
            <a:endParaRPr lang="en-US" dirty="0"/>
          </a:p>
        </p:txBody>
      </p:sp>
      <p:pic>
        <p:nvPicPr>
          <p:cNvPr id="6" name="Picture 3" descr="EDM_Pre-prop_Update_final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934200" cy="4752975"/>
          </a:xfrm>
          <a:prstGeom prst="rect">
            <a:avLst/>
          </a:prstGeom>
          <a:noFill/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8077200" y="1447800"/>
            <a:ext cx="0" cy="434340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153400" y="37338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99"/>
                </a:solidFill>
              </a:rPr>
              <a:t>~ 5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990600"/>
            <a:ext cx="2895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CCFF"/>
                </a:solidFill>
              </a:rPr>
              <a:t>slide from J. Long, CIPANP 2009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</a:t>
            </a:r>
            <a:r>
              <a:rPr lang="en-US" dirty="0" err="1" smtClean="0"/>
              <a:t>Beise</a:t>
            </a:r>
            <a:r>
              <a:rPr lang="en-US" dirty="0" smtClean="0"/>
              <a:t>, U Maryland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6172200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FF"/>
                </a:solidFill>
              </a:rPr>
              <a:t>stay tuned </a:t>
            </a:r>
            <a:r>
              <a:rPr lang="en-US" i="1" dirty="0" smtClean="0">
                <a:solidFill>
                  <a:srgbClr val="FFCCFF"/>
                </a:solidFill>
                <a:sym typeface="Wingdings" pitchFamily="2" charset="2"/>
              </a:rPr>
              <a:t></a:t>
            </a:r>
            <a:r>
              <a:rPr lang="en-US" i="1" dirty="0" smtClean="0">
                <a:solidFill>
                  <a:srgbClr val="FFCCFF"/>
                </a:solidFill>
              </a:rPr>
              <a:t> 2016….</a:t>
            </a:r>
            <a:endParaRPr lang="en-US" i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00" y="3962400"/>
            <a:ext cx="304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picture courtesy of Jefferson Lab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22350"/>
            <a:ext cx="33686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513" y="990600"/>
            <a:ext cx="30368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 flipH="1" flipV="1">
            <a:off x="3048000" y="1828800"/>
            <a:ext cx="2895600" cy="46038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3352800" y="2209800"/>
            <a:ext cx="2514600" cy="1295400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191000"/>
            <a:ext cx="5486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876800" y="3733800"/>
            <a:ext cx="330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CCFF"/>
                </a:solidFill>
              </a:rPr>
              <a:t>and enjoy the NSCL tour….</a:t>
            </a:r>
            <a:endParaRPr lang="en-US" sz="2000" i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47638" y="990600"/>
          <a:ext cx="8728075" cy="946150"/>
        </p:xfrm>
        <a:graphic>
          <a:graphicData uri="http://schemas.openxmlformats.org/presentationml/2006/ole">
            <p:oleObj spid="_x0000_s109570" name="Equation" r:id="rId3" imgW="4686120" imgH="507960" progId="Equation.3">
              <p:embed/>
            </p:oleObj>
          </a:graphicData>
        </a:graphic>
      </p:graphicFrame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4873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decay</a:t>
            </a: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762000" y="2514600"/>
          <a:ext cx="7758113" cy="2578100"/>
        </p:xfrm>
        <a:graphic>
          <a:graphicData uri="http://schemas.openxmlformats.org/presentationml/2006/ole">
            <p:oleObj spid="_x0000_s109571" name="Equation" r:id="rId4" imgW="4165560" imgH="1384200" progId="Equation.3">
              <p:embed/>
            </p:oleObj>
          </a:graphicData>
        </a:graphic>
      </p:graphicFrame>
      <p:sp>
        <p:nvSpPr>
          <p:cNvPr id="209926" name="Oval 6"/>
          <p:cNvSpPr>
            <a:spLocks noChangeArrowheads="1"/>
          </p:cNvSpPr>
          <p:nvPr/>
        </p:nvSpPr>
        <p:spPr bwMode="auto">
          <a:xfrm>
            <a:off x="3048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Oval 7"/>
          <p:cNvSpPr>
            <a:spLocks noChangeArrowheads="1"/>
          </p:cNvSpPr>
          <p:nvPr/>
        </p:nvSpPr>
        <p:spPr bwMode="auto">
          <a:xfrm>
            <a:off x="56388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477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048000" y="1981200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99FF"/>
                </a:solidFill>
              </a:rPr>
              <a:t>measurable and non-zero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4953000" y="60960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0">
                <a:solidFill>
                  <a:srgbClr val="FFFF00"/>
                </a:solidFill>
              </a:rPr>
              <a:t>from P. Mumm andT. Gentile, NIST, 2007</a:t>
            </a:r>
          </a:p>
        </p:txBody>
      </p:sp>
      <p:sp>
        <p:nvSpPr>
          <p:cNvPr id="209932" name="Oval 12"/>
          <p:cNvSpPr>
            <a:spLocks noChangeArrowheads="1"/>
          </p:cNvSpPr>
          <p:nvPr/>
        </p:nvSpPr>
        <p:spPr bwMode="auto">
          <a:xfrm>
            <a:off x="7315200" y="1219200"/>
            <a:ext cx="457200" cy="533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solidFill>
                <a:srgbClr val="FFFF00"/>
              </a:solidFill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010400" y="1981200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T odd, P even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3200"/>
              <a:t>Weak interactions involving nucleons </a:t>
            </a:r>
            <a:br>
              <a:rPr lang="en-US" sz="3200"/>
            </a:br>
            <a:r>
              <a:rPr lang="en-US" sz="2400"/>
              <a:t>(and electrons)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4038600" cy="609600"/>
          </a:xfrm>
        </p:spPr>
        <p:txBody>
          <a:bodyPr/>
          <a:lstStyle/>
          <a:p>
            <a:r>
              <a:rPr lang="en-US" sz="2400"/>
              <a:t>electron scattering	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267200" y="1295400"/>
            <a:ext cx="4038600" cy="533400"/>
          </a:xfrm>
        </p:spPr>
        <p:txBody>
          <a:bodyPr/>
          <a:lstStyle/>
          <a:p>
            <a:r>
              <a:rPr lang="en-US" sz="2400"/>
              <a:t>neutron decay</a:t>
            </a:r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533400" y="5486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</a:pPr>
            <a:r>
              <a:rPr lang="en-US" i="0">
                <a:solidFill>
                  <a:srgbClr val="FFFF00"/>
                </a:solidFill>
              </a:rPr>
              <a:t>use weak force to probe new aspects of strong interaction</a:t>
            </a:r>
          </a:p>
          <a:p>
            <a:pPr marL="457200" indent="-457200">
              <a:spcBef>
                <a:spcPct val="20000"/>
              </a:spcBef>
            </a:pPr>
            <a:r>
              <a:rPr lang="en-US" i="0">
                <a:solidFill>
                  <a:srgbClr val="FFFF00"/>
                </a:solidFill>
              </a:rPr>
              <a:t>		</a:t>
            </a:r>
          </a:p>
        </p:txBody>
      </p:sp>
      <p:graphicFrame>
        <p:nvGraphicFramePr>
          <p:cNvPr id="198665" name="Object 9"/>
          <p:cNvGraphicFramePr>
            <a:graphicFrameLocks noChangeAspect="1"/>
          </p:cNvGraphicFramePr>
          <p:nvPr/>
        </p:nvGraphicFramePr>
        <p:xfrm>
          <a:off x="914400" y="1905000"/>
          <a:ext cx="2133600" cy="1725613"/>
        </p:xfrm>
        <a:graphic>
          <a:graphicData uri="http://schemas.openxmlformats.org/presentationml/2006/ole">
            <p:oleObj spid="_x0000_s181250" name="Microsoft Draw Drawing" r:id="rId3" imgW="2971800" imgH="1971720" progId="">
              <p:embed/>
            </p:oleObj>
          </a:graphicData>
        </a:graphic>
      </p:graphicFrame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5791200" y="1447800"/>
            <a:ext cx="2668588" cy="1798638"/>
            <a:chOff x="3312" y="912"/>
            <a:chExt cx="2168" cy="1415"/>
          </a:xfrm>
        </p:grpSpPr>
        <p:sp>
          <p:nvSpPr>
            <p:cNvPr id="198673" name="Oval 17"/>
            <p:cNvSpPr>
              <a:spLocks noChangeArrowheads="1"/>
            </p:cNvSpPr>
            <p:nvPr/>
          </p:nvSpPr>
          <p:spPr bwMode="auto">
            <a:xfrm>
              <a:off x="3312" y="1296"/>
              <a:ext cx="349" cy="693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 i="0">
                <a:solidFill>
                  <a:schemeClr val="tx2"/>
                </a:solidFill>
              </a:endParaRPr>
            </a:p>
          </p:txBody>
        </p:sp>
        <p:sp>
          <p:nvSpPr>
            <p:cNvPr id="198674" name="Oval 18"/>
            <p:cNvSpPr>
              <a:spLocks noChangeArrowheads="1"/>
            </p:cNvSpPr>
            <p:nvPr/>
          </p:nvSpPr>
          <p:spPr bwMode="auto">
            <a:xfrm>
              <a:off x="4767" y="912"/>
              <a:ext cx="321" cy="72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75" name="Freeform 19"/>
            <p:cNvSpPr>
              <a:spLocks/>
            </p:cNvSpPr>
            <p:nvPr/>
          </p:nvSpPr>
          <p:spPr bwMode="auto">
            <a:xfrm>
              <a:off x="3648" y="1048"/>
              <a:ext cx="1129" cy="392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768" y="480"/>
                </a:cxn>
                <a:cxn ang="0">
                  <a:pos x="1536" y="0"/>
                </a:cxn>
              </a:cxnLst>
              <a:rect l="0" t="0" r="r" b="b"/>
              <a:pathLst>
                <a:path w="1536" h="624">
                  <a:moveTo>
                    <a:pt x="0" y="624"/>
                  </a:moveTo>
                  <a:lnTo>
                    <a:pt x="768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FF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6" name="Freeform 20"/>
            <p:cNvSpPr>
              <a:spLocks/>
            </p:cNvSpPr>
            <p:nvPr/>
          </p:nvSpPr>
          <p:spPr bwMode="auto">
            <a:xfrm>
              <a:off x="3687" y="1206"/>
              <a:ext cx="1090" cy="44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816" y="480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816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7" name="Freeform 21"/>
            <p:cNvSpPr>
              <a:spLocks/>
            </p:cNvSpPr>
            <p:nvPr/>
          </p:nvSpPr>
          <p:spPr bwMode="auto">
            <a:xfrm>
              <a:off x="3648" y="1394"/>
              <a:ext cx="1129" cy="43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960" y="432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960" y="432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8" name="Line 22"/>
            <p:cNvSpPr>
              <a:spLocks noChangeShapeType="1"/>
            </p:cNvSpPr>
            <p:nvPr/>
          </p:nvSpPr>
          <p:spPr bwMode="auto">
            <a:xfrm>
              <a:off x="4357" y="1679"/>
              <a:ext cx="443" cy="2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9" name="Text Box 23"/>
            <p:cNvSpPr txBox="1">
              <a:spLocks noChangeArrowheads="1"/>
            </p:cNvSpPr>
            <p:nvPr/>
          </p:nvSpPr>
          <p:spPr bwMode="auto">
            <a:xfrm>
              <a:off x="3331" y="1363"/>
              <a:ext cx="265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0" name="Text Box 24"/>
            <p:cNvSpPr txBox="1">
              <a:spLocks noChangeArrowheads="1"/>
            </p:cNvSpPr>
            <p:nvPr/>
          </p:nvSpPr>
          <p:spPr bwMode="auto">
            <a:xfrm>
              <a:off x="3331" y="1584"/>
              <a:ext cx="2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i="0"/>
                <a:t>d</a:t>
              </a:r>
            </a:p>
          </p:txBody>
        </p:sp>
        <p:sp>
          <p:nvSpPr>
            <p:cNvPr id="198681" name="Text Box 25"/>
            <p:cNvSpPr txBox="1">
              <a:spLocks noChangeArrowheads="1"/>
            </p:cNvSpPr>
            <p:nvPr/>
          </p:nvSpPr>
          <p:spPr bwMode="auto">
            <a:xfrm>
              <a:off x="3360" y="1728"/>
              <a:ext cx="23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198682" name="Text Box 26"/>
            <p:cNvSpPr txBox="1">
              <a:spLocks noChangeArrowheads="1"/>
            </p:cNvSpPr>
            <p:nvPr/>
          </p:nvSpPr>
          <p:spPr bwMode="auto">
            <a:xfrm>
              <a:off x="4805" y="1014"/>
              <a:ext cx="26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3" name="Text Box 27"/>
            <p:cNvSpPr txBox="1">
              <a:spLocks noChangeArrowheads="1"/>
            </p:cNvSpPr>
            <p:nvPr/>
          </p:nvSpPr>
          <p:spPr bwMode="auto">
            <a:xfrm>
              <a:off x="4805" y="1205"/>
              <a:ext cx="26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198684" name="Text Box 28"/>
            <p:cNvSpPr txBox="1">
              <a:spLocks noChangeArrowheads="1"/>
            </p:cNvSpPr>
            <p:nvPr/>
          </p:nvSpPr>
          <p:spPr bwMode="auto">
            <a:xfrm>
              <a:off x="4805" y="1363"/>
              <a:ext cx="265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5" name="Text Box 29"/>
            <p:cNvSpPr txBox="1">
              <a:spLocks noChangeArrowheads="1"/>
            </p:cNvSpPr>
            <p:nvPr/>
          </p:nvSpPr>
          <p:spPr bwMode="auto">
            <a:xfrm>
              <a:off x="5146" y="1962"/>
              <a:ext cx="33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>
                  <a:latin typeface="Symbol" pitchFamily="18" charset="2"/>
                </a:rPr>
                <a:t>n</a:t>
              </a:r>
              <a:r>
                <a:rPr lang="en-US" sz="2000" i="0" baseline="-25000"/>
                <a:t>e</a:t>
              </a:r>
            </a:p>
          </p:txBody>
        </p:sp>
        <p:sp>
          <p:nvSpPr>
            <p:cNvPr id="198686" name="Text Box 30"/>
            <p:cNvSpPr txBox="1">
              <a:spLocks noChangeArrowheads="1"/>
            </p:cNvSpPr>
            <p:nvPr/>
          </p:nvSpPr>
          <p:spPr bwMode="auto">
            <a:xfrm>
              <a:off x="5142" y="1614"/>
              <a:ext cx="338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e</a:t>
              </a:r>
              <a:r>
                <a:rPr lang="en-US" sz="2000" i="0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198687" name="Line 31"/>
            <p:cNvSpPr>
              <a:spLocks noChangeShapeType="1"/>
            </p:cNvSpPr>
            <p:nvPr/>
          </p:nvSpPr>
          <p:spPr bwMode="auto">
            <a:xfrm>
              <a:off x="5254" y="2016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88" name="Text Box 32"/>
            <p:cNvSpPr txBox="1">
              <a:spLocks noChangeArrowheads="1"/>
            </p:cNvSpPr>
            <p:nvPr/>
          </p:nvSpPr>
          <p:spPr bwMode="auto">
            <a:xfrm>
              <a:off x="3424" y="1967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198689" name="Text Box 33"/>
            <p:cNvSpPr txBox="1">
              <a:spLocks noChangeArrowheads="1"/>
            </p:cNvSpPr>
            <p:nvPr/>
          </p:nvSpPr>
          <p:spPr bwMode="auto">
            <a:xfrm>
              <a:off x="5105" y="1152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198690" name="Text Box 34"/>
            <p:cNvSpPr txBox="1">
              <a:spLocks noChangeArrowheads="1"/>
            </p:cNvSpPr>
            <p:nvPr/>
          </p:nvSpPr>
          <p:spPr bwMode="auto">
            <a:xfrm>
              <a:off x="4163" y="1828"/>
              <a:ext cx="488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0">
                  <a:latin typeface="Times New Roman" pitchFamily="18" charset="0"/>
                </a:rPr>
                <a:t>W</a:t>
              </a:r>
              <a:r>
                <a:rPr lang="en-US" sz="2400" b="1" i="0" baseline="30000">
                  <a:latin typeface="Symbol" pitchFamily="18" charset="2"/>
                </a:rPr>
                <a:t>-</a:t>
              </a: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 rot="-1528635">
              <a:off x="4766" y="1836"/>
              <a:ext cx="443" cy="0"/>
              <a:chOff x="3120" y="3456"/>
              <a:chExt cx="624" cy="0"/>
            </a:xfrm>
          </p:grpSpPr>
          <p:sp>
            <p:nvSpPr>
              <p:cNvPr id="198692" name="Line 36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3" name="Line 37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-9519289">
              <a:off x="4766" y="1994"/>
              <a:ext cx="443" cy="0"/>
              <a:chOff x="3120" y="3456"/>
              <a:chExt cx="624" cy="0"/>
            </a:xfrm>
          </p:grpSpPr>
          <p:sp>
            <p:nvSpPr>
              <p:cNvPr id="198695" name="Line 39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6" name="Line 40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8698" name="Line 42"/>
          <p:cNvSpPr>
            <a:spLocks noChangeShapeType="1"/>
          </p:cNvSpPr>
          <p:nvPr/>
        </p:nvSpPr>
        <p:spPr bwMode="auto">
          <a:xfrm flipV="1">
            <a:off x="1752600" y="3124200"/>
            <a:ext cx="152400" cy="6858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99" name="Rectangle 43"/>
          <p:cNvSpPr>
            <a:spLocks noChangeArrowheads="1"/>
          </p:cNvSpPr>
          <p:nvPr/>
        </p:nvSpPr>
        <p:spPr bwMode="auto">
          <a:xfrm>
            <a:off x="76200" y="3886200"/>
            <a:ext cx="2667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i="0">
                <a:solidFill>
                  <a:srgbClr val="FF99CC"/>
                </a:solidFill>
              </a:rPr>
              <a:t>use well-understood target (nucleon) to perform precision test of EW physics </a:t>
            </a:r>
          </a:p>
        </p:txBody>
      </p:sp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1447800" y="51054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OR</a:t>
            </a:r>
          </a:p>
        </p:txBody>
      </p:sp>
      <p:sp>
        <p:nvSpPr>
          <p:cNvPr id="198701" name="Line 45"/>
          <p:cNvSpPr>
            <a:spLocks noChangeShapeType="1"/>
          </p:cNvSpPr>
          <p:nvPr/>
        </p:nvSpPr>
        <p:spPr bwMode="auto">
          <a:xfrm flipH="1" flipV="1">
            <a:off x="2438400" y="3124200"/>
            <a:ext cx="457200" cy="2286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06" name="Rectangle 50"/>
          <p:cNvSpPr>
            <a:spLocks noChangeArrowheads="1"/>
          </p:cNvSpPr>
          <p:nvPr/>
        </p:nvSpPr>
        <p:spPr bwMode="auto">
          <a:xfrm>
            <a:off x="4419600" y="39624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i="0"/>
              <a:t>weak NN interactions</a:t>
            </a:r>
          </a:p>
        </p:txBody>
      </p:sp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5410200" y="4419600"/>
            <a:ext cx="2286000" cy="1006475"/>
            <a:chOff x="3408" y="2784"/>
            <a:chExt cx="1440" cy="634"/>
          </a:xfrm>
        </p:grpSpPr>
        <p:sp>
          <p:nvSpPr>
            <p:cNvPr id="198744" name="Line 88"/>
            <p:cNvSpPr>
              <a:spLocks noChangeShapeType="1"/>
            </p:cNvSpPr>
            <p:nvPr/>
          </p:nvSpPr>
          <p:spPr bwMode="auto">
            <a:xfrm>
              <a:off x="3888" y="3072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82"/>
            <p:cNvGrpSpPr>
              <a:grpSpLocks/>
            </p:cNvGrpSpPr>
            <p:nvPr/>
          </p:nvGrpSpPr>
          <p:grpSpPr bwMode="auto">
            <a:xfrm>
              <a:off x="4272" y="2784"/>
              <a:ext cx="576" cy="576"/>
              <a:chOff x="4368" y="3216"/>
              <a:chExt cx="576" cy="576"/>
            </a:xfrm>
          </p:grpSpPr>
          <p:sp>
            <p:nvSpPr>
              <p:cNvPr id="198733" name="Oval 77"/>
              <p:cNvSpPr>
                <a:spLocks noChangeArrowheads="1"/>
              </p:cNvSpPr>
              <p:nvPr/>
            </p:nvSpPr>
            <p:spPr bwMode="auto">
              <a:xfrm>
                <a:off x="4368" y="3216"/>
                <a:ext cx="576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5" name="Oval 79"/>
              <p:cNvSpPr>
                <a:spLocks noChangeArrowheads="1"/>
              </p:cNvSpPr>
              <p:nvPr/>
            </p:nvSpPr>
            <p:spPr bwMode="auto">
              <a:xfrm>
                <a:off x="4416" y="3456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6" name="Oval 80"/>
              <p:cNvSpPr>
                <a:spLocks noChangeArrowheads="1"/>
              </p:cNvSpPr>
              <p:nvPr/>
            </p:nvSpPr>
            <p:spPr bwMode="auto">
              <a:xfrm>
                <a:off x="4656" y="3456"/>
                <a:ext cx="192" cy="192"/>
              </a:xfrm>
              <a:prstGeom prst="ellipse">
                <a:avLst/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7" name="Oval 81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3408" y="2784"/>
              <a:ext cx="576" cy="576"/>
              <a:chOff x="4368" y="3216"/>
              <a:chExt cx="576" cy="576"/>
            </a:xfrm>
          </p:grpSpPr>
          <p:sp>
            <p:nvSpPr>
              <p:cNvPr id="198740" name="Oval 84"/>
              <p:cNvSpPr>
                <a:spLocks noChangeArrowheads="1"/>
              </p:cNvSpPr>
              <p:nvPr/>
            </p:nvSpPr>
            <p:spPr bwMode="auto">
              <a:xfrm>
                <a:off x="4368" y="3216"/>
                <a:ext cx="576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1" name="Oval 85"/>
              <p:cNvSpPr>
                <a:spLocks noChangeArrowheads="1"/>
              </p:cNvSpPr>
              <p:nvPr/>
            </p:nvSpPr>
            <p:spPr bwMode="auto">
              <a:xfrm>
                <a:off x="4416" y="3456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2" name="Oval 86"/>
              <p:cNvSpPr>
                <a:spLocks noChangeArrowheads="1"/>
              </p:cNvSpPr>
              <p:nvPr/>
            </p:nvSpPr>
            <p:spPr bwMode="auto">
              <a:xfrm>
                <a:off x="4656" y="3456"/>
                <a:ext cx="192" cy="192"/>
              </a:xfrm>
              <a:prstGeom prst="ellipse">
                <a:avLst/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3" name="Oval 87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8745" name="Text Box 89"/>
            <p:cNvSpPr txBox="1">
              <a:spLocks noChangeArrowheads="1"/>
            </p:cNvSpPr>
            <p:nvPr/>
          </p:nvSpPr>
          <p:spPr bwMode="auto">
            <a:xfrm>
              <a:off x="3936" y="3168"/>
              <a:ext cx="4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/>
                <a:t>Z,W</a:t>
              </a:r>
            </a:p>
          </p:txBody>
        </p:sp>
      </p:grpSp>
      <p:sp>
        <p:nvSpPr>
          <p:cNvPr id="198746" name="Line 90"/>
          <p:cNvSpPr>
            <a:spLocks noChangeShapeType="1"/>
          </p:cNvSpPr>
          <p:nvPr/>
        </p:nvSpPr>
        <p:spPr bwMode="auto">
          <a:xfrm flipV="1">
            <a:off x="3657600" y="4800600"/>
            <a:ext cx="1447800" cy="609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47" name="Line 91"/>
          <p:cNvSpPr>
            <a:spLocks noChangeShapeType="1"/>
          </p:cNvSpPr>
          <p:nvPr/>
        </p:nvSpPr>
        <p:spPr bwMode="auto">
          <a:xfrm flipV="1">
            <a:off x="3124200" y="3124200"/>
            <a:ext cx="3581400" cy="11430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49" name="Text Box 93"/>
          <p:cNvSpPr txBox="1">
            <a:spLocks noChangeArrowheads="1"/>
          </p:cNvSpPr>
          <p:nvPr/>
        </p:nvSpPr>
        <p:spPr bwMode="auto">
          <a:xfrm>
            <a:off x="4800600" y="5638800"/>
            <a:ext cx="3962400" cy="650875"/>
          </a:xfrm>
          <a:prstGeom prst="rect">
            <a:avLst/>
          </a:prstGeom>
          <a:noFill/>
          <a:ln w="9525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FF00"/>
                </a:solidFill>
              </a:rPr>
              <a:t>EXPERIMENTAL SIGNATURE IS VIOLATION OF PARITY</a:t>
            </a:r>
          </a:p>
        </p:txBody>
      </p:sp>
      <p:sp>
        <p:nvSpPr>
          <p:cNvPr id="59" name="Date Placeholder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C3F95-BED1-4F3B-93F3-F55AF9CC9A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3200"/>
              <a:t>Neutral current e-quark interactions</a:t>
            </a:r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688975" y="990600"/>
          <a:ext cx="7689850" cy="962025"/>
        </p:xfrm>
        <a:graphic>
          <a:graphicData uri="http://schemas.openxmlformats.org/presentationml/2006/ole">
            <p:oleObj spid="_x0000_s182274" name="Equation" r:id="rId3" imgW="3162240" imgH="431640" progId="Equation.3">
              <p:embed/>
            </p:oleObj>
          </a:graphicData>
        </a:graphic>
      </p:graphicFrame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4038600" y="198120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A   x   V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6781800" y="198120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V   x   A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390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product of V and A violates parity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304800" y="3200400"/>
            <a:ext cx="8077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>
                <a:latin typeface="Times New Roman" pitchFamily="18" charset="0"/>
              </a:rPr>
              <a:t>C</a:t>
            </a:r>
            <a:r>
              <a:rPr lang="en-US" sz="2400" i="0" baseline="-25000">
                <a:latin typeface="Times New Roman" pitchFamily="18" charset="0"/>
              </a:rPr>
              <a:t>iq</a:t>
            </a:r>
            <a:r>
              <a:rPr lang="en-US" sz="2000" i="0"/>
              <a:t>’s  are “weak charges” of quarks (1=“vector”, 2=“axial”)</a:t>
            </a:r>
          </a:p>
          <a:p>
            <a:r>
              <a:rPr lang="en-US" sz="2000" i="0"/>
              <a:t>If scattering directly from quarks, can measure these, e.g.</a:t>
            </a:r>
          </a:p>
          <a:p>
            <a:endParaRPr lang="en-US" sz="2000" i="0"/>
          </a:p>
          <a:p>
            <a:endParaRPr lang="en-US" sz="2000" i="0"/>
          </a:p>
          <a:p>
            <a:endParaRPr lang="en-US" sz="2000" i="0"/>
          </a:p>
          <a:p>
            <a:endParaRPr lang="en-US" sz="2000" i="0"/>
          </a:p>
          <a:p>
            <a:r>
              <a:rPr lang="en-US" sz="2000" i="0"/>
              <a:t>If scattering from a nucleon, have to take into account that quarks are bound inside nucleon via strong interaction to disentangle the</a:t>
            </a:r>
            <a:r>
              <a:rPr lang="en-US" sz="2400" i="0">
                <a:latin typeface="Times New Roman" pitchFamily="18" charset="0"/>
              </a:rPr>
              <a:t> C</a:t>
            </a:r>
            <a:r>
              <a:rPr lang="en-US" sz="2400" i="0" baseline="-25000">
                <a:latin typeface="Times New Roman" pitchFamily="18" charset="0"/>
              </a:rPr>
              <a:t>iq</a:t>
            </a:r>
            <a:r>
              <a:rPr lang="en-US" sz="2000" i="0"/>
              <a:t>’s: these are typically embedded in nucleon “form factors” </a:t>
            </a:r>
          </a:p>
          <a:p>
            <a:endParaRPr lang="en-US" sz="2000" i="0"/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7086600" y="1143000"/>
            <a:ext cx="1143000" cy="6096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098" name="Rectangle 10"/>
          <p:cNvSpPr>
            <a:spLocks noChangeArrowheads="1"/>
          </p:cNvSpPr>
          <p:nvPr/>
        </p:nvSpPr>
        <p:spPr bwMode="auto">
          <a:xfrm>
            <a:off x="4572000" y="1143000"/>
            <a:ext cx="914400" cy="6096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7099" name="Object 11"/>
          <p:cNvGraphicFramePr>
            <a:graphicFrameLocks noChangeAspect="1"/>
          </p:cNvGraphicFramePr>
          <p:nvPr/>
        </p:nvGraphicFramePr>
        <p:xfrm>
          <a:off x="3352800" y="4191000"/>
          <a:ext cx="2133600" cy="655638"/>
        </p:xfrm>
        <a:graphic>
          <a:graphicData uri="http://schemas.openxmlformats.org/presentationml/2006/ole">
            <p:oleObj spid="_x0000_s182275" name="Equation" r:id="rId4" imgW="1282680" imgH="393480" progId="Equation.3">
              <p:embed/>
            </p:oleObj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619125"/>
          </a:xfrm>
        </p:spPr>
        <p:txBody>
          <a:bodyPr/>
          <a:lstStyle/>
          <a:p>
            <a:r>
              <a:rPr lang="en-US" sz="2800"/>
              <a:t>Elastic electron (electromagnetic) scattering from nucleons</a:t>
            </a:r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81000" y="1828800"/>
          <a:ext cx="5486400" cy="823913"/>
        </p:xfrm>
        <a:graphic>
          <a:graphicData uri="http://schemas.openxmlformats.org/presentationml/2006/ole">
            <p:oleObj spid="_x0000_s183298" name="Equation" r:id="rId3" imgW="2793960" imgH="419040" progId="Equation.3">
              <p:embed/>
            </p:oleObj>
          </a:graphicData>
        </a:graphic>
      </p:graphicFrame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6477000" y="9144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t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 = Q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/4M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endParaRPr lang="en-US" sz="1600" i="0">
              <a:solidFill>
                <a:schemeClr val="folHlink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e 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= [1+2(1+</a:t>
            </a:r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t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)tan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(</a:t>
            </a:r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q 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/2)]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-1</a:t>
            </a:r>
            <a:endParaRPr lang="en-US" sz="1600" i="0">
              <a:solidFill>
                <a:schemeClr val="folHlink"/>
              </a:solidFill>
              <a:latin typeface="Times New Roman" pitchFamily="18" charset="0"/>
            </a:endParaRPr>
          </a:p>
        </p:txBody>
      </p:sp>
      <p:graphicFrame>
        <p:nvGraphicFramePr>
          <p:cNvPr id="202760" name="Object 8"/>
          <p:cNvGraphicFramePr>
            <a:graphicFrameLocks noChangeAspect="1"/>
          </p:cNvGraphicFramePr>
          <p:nvPr/>
        </p:nvGraphicFramePr>
        <p:xfrm>
          <a:off x="533400" y="3733800"/>
          <a:ext cx="3151188" cy="1657350"/>
        </p:xfrm>
        <a:graphic>
          <a:graphicData uri="http://schemas.openxmlformats.org/presentationml/2006/ole">
            <p:oleObj spid="_x0000_s183299" name="Equation" r:id="rId4" imgW="1549080" imgH="812520" progId="Equation.3">
              <p:embed/>
            </p:oleObj>
          </a:graphicData>
        </a:graphic>
      </p:graphicFrame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4114800" y="4191000"/>
            <a:ext cx="2890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contributions to charge,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similar for magnetism</a:t>
            </a:r>
          </a:p>
        </p:txBody>
      </p:sp>
      <p:graphicFrame>
        <p:nvGraphicFramePr>
          <p:cNvPr id="202763" name="Object 11"/>
          <p:cNvGraphicFramePr>
            <a:graphicFrameLocks noChangeAspect="1"/>
          </p:cNvGraphicFramePr>
          <p:nvPr/>
        </p:nvGraphicFramePr>
        <p:xfrm>
          <a:off x="6934200" y="1752600"/>
          <a:ext cx="2006600" cy="1470025"/>
        </p:xfrm>
        <a:graphic>
          <a:graphicData uri="http://schemas.openxmlformats.org/presentationml/2006/ole">
            <p:oleObj spid="_x0000_s183300" name="VISIO" r:id="rId5" imgW="4600440" imgH="3076560" progId="">
              <p:embed/>
            </p:oleObj>
          </a:graphicData>
        </a:graphic>
      </p:graphicFrame>
      <p:graphicFrame>
        <p:nvGraphicFramePr>
          <p:cNvPr id="202770" name="Object 18"/>
          <p:cNvGraphicFramePr>
            <a:graphicFrameLocks noChangeAspect="1"/>
          </p:cNvGraphicFramePr>
          <p:nvPr/>
        </p:nvGraphicFramePr>
        <p:xfrm>
          <a:off x="6934200" y="2895600"/>
          <a:ext cx="990600" cy="317500"/>
        </p:xfrm>
        <a:graphic>
          <a:graphicData uri="http://schemas.openxmlformats.org/presentationml/2006/ole">
            <p:oleObj spid="_x0000_s183301" name="Equation" r:id="rId6" imgW="634680" imgH="203040" progId="Equation.3">
              <p:embed/>
            </p:oleObj>
          </a:graphicData>
        </a:graphic>
      </p:graphicFrame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304800" y="1219200"/>
            <a:ext cx="5808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quark “charges” are buried in nucleon form factors</a:t>
            </a:r>
          </a:p>
        </p:txBody>
      </p:sp>
      <p:sp>
        <p:nvSpPr>
          <p:cNvPr id="202772" name="Text Box 20"/>
          <p:cNvSpPr txBox="1">
            <a:spLocks noChangeArrowheads="1"/>
          </p:cNvSpPr>
          <p:nvPr/>
        </p:nvSpPr>
        <p:spPr bwMode="auto">
          <a:xfrm>
            <a:off x="381000" y="54864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folHlink"/>
                </a:solidFill>
                <a:latin typeface="Times New Roman" pitchFamily="18" charset="0"/>
              </a:rPr>
              <a:t>G</a:t>
            </a:r>
            <a:r>
              <a:rPr lang="en-US" sz="2400" baseline="-25000">
                <a:solidFill>
                  <a:schemeClr val="folHlink"/>
                </a:solidFill>
                <a:latin typeface="Times New Roman" pitchFamily="18" charset="0"/>
              </a:rPr>
              <a:t>E </a:t>
            </a:r>
            <a:r>
              <a:rPr lang="en-US" sz="2000" i="0">
                <a:solidFill>
                  <a:schemeClr val="folHlink"/>
                </a:solidFill>
              </a:rPr>
              <a:t>and </a:t>
            </a:r>
            <a:r>
              <a:rPr lang="en-US" sz="2400">
                <a:solidFill>
                  <a:schemeClr val="folHlink"/>
                </a:solidFill>
                <a:latin typeface="Times New Roman" pitchFamily="18" charset="0"/>
              </a:rPr>
              <a:t>G</a:t>
            </a:r>
            <a:r>
              <a:rPr lang="en-US" sz="2400" baseline="-25000">
                <a:solidFill>
                  <a:schemeClr val="folHlink"/>
                </a:solidFill>
                <a:latin typeface="Times New Roman" pitchFamily="18" charset="0"/>
              </a:rPr>
              <a:t>M</a:t>
            </a:r>
            <a:r>
              <a:rPr lang="en-US" sz="2000" i="0">
                <a:solidFill>
                  <a:schemeClr val="folHlink"/>
                </a:solidFill>
              </a:rPr>
              <a:t> for both proton and neutron are now very well known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via precision electron scattering exps. But not enough information to disentangle individual quark pieces from these alone.</a:t>
            </a:r>
          </a:p>
        </p:txBody>
      </p:sp>
      <p:graphicFrame>
        <p:nvGraphicFramePr>
          <p:cNvPr id="202773" name="Object 21"/>
          <p:cNvGraphicFramePr>
            <a:graphicFrameLocks noChangeAspect="1"/>
          </p:cNvGraphicFramePr>
          <p:nvPr/>
        </p:nvGraphicFramePr>
        <p:xfrm>
          <a:off x="533400" y="2895600"/>
          <a:ext cx="3025775" cy="558800"/>
        </p:xfrm>
        <a:graphic>
          <a:graphicData uri="http://schemas.openxmlformats.org/presentationml/2006/ole">
            <p:oleObj spid="_x0000_s183302" name="Equation" r:id="rId7" imgW="1447560" imgH="266400" progId="Equation.3">
              <p:embed/>
            </p:oleObj>
          </a:graphicData>
        </a:graphic>
      </p:graphicFrame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3532" name="Object 76"/>
          <p:cNvGraphicFramePr>
            <a:graphicFrameLocks noChangeAspect="1"/>
          </p:cNvGraphicFramePr>
          <p:nvPr/>
        </p:nvGraphicFramePr>
        <p:xfrm>
          <a:off x="152400" y="1219200"/>
          <a:ext cx="5334000" cy="4260850"/>
        </p:xfrm>
        <a:graphic>
          <a:graphicData uri="http://schemas.openxmlformats.org/presentationml/2006/ole">
            <p:oleObj spid="_x0000_s143362" name="Image" r:id="rId3" imgW="7144747" imgH="5706272" progId="">
              <p:embed/>
            </p:oleObj>
          </a:graphicData>
        </a:graphic>
      </p:graphicFrame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5334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 Inside the Nucleon</a:t>
            </a:r>
          </a:p>
        </p:txBody>
      </p:sp>
      <p:pic>
        <p:nvPicPr>
          <p:cNvPr id="403460" name="Picture 4" descr="resolve"/>
          <p:cNvPicPr>
            <a:picLocks noChangeAspect="1" noChangeArrowheads="1"/>
          </p:cNvPicPr>
          <p:nvPr/>
        </p:nvPicPr>
        <p:blipFill>
          <a:blip r:embed="rId4"/>
          <a:srcRect t="10690" r="74741" b="34209"/>
          <a:stretch>
            <a:fillRect/>
          </a:stretch>
        </p:blipFill>
        <p:spPr bwMode="auto">
          <a:xfrm>
            <a:off x="6477000" y="4343400"/>
            <a:ext cx="2667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61" name="Oval 5"/>
          <p:cNvSpPr>
            <a:spLocks noChangeArrowheads="1"/>
          </p:cNvSpPr>
          <p:nvPr/>
        </p:nvSpPr>
        <p:spPr bwMode="auto">
          <a:xfrm>
            <a:off x="7848600" y="4267200"/>
            <a:ext cx="381000" cy="990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3477" name="Line 21"/>
          <p:cNvSpPr>
            <a:spLocks noChangeShapeType="1"/>
          </p:cNvSpPr>
          <p:nvPr/>
        </p:nvSpPr>
        <p:spPr bwMode="auto">
          <a:xfrm>
            <a:off x="4033838" y="7154863"/>
            <a:ext cx="109537" cy="1587"/>
          </a:xfrm>
          <a:prstGeom prst="line">
            <a:avLst/>
          </a:prstGeom>
          <a:noFill/>
          <a:ln w="19050">
            <a:solidFill>
              <a:srgbClr val="CC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01" name="Line 45"/>
          <p:cNvSpPr>
            <a:spLocks noChangeShapeType="1"/>
          </p:cNvSpPr>
          <p:nvPr/>
        </p:nvSpPr>
        <p:spPr bwMode="auto">
          <a:xfrm>
            <a:off x="4419600" y="3276600"/>
            <a:ext cx="3352800" cy="1524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791200" y="533400"/>
            <a:ext cx="3124200" cy="3505200"/>
            <a:chOff x="3552" y="384"/>
            <a:chExt cx="2112" cy="2351"/>
          </a:xfrm>
        </p:grpSpPr>
        <p:sp>
          <p:nvSpPr>
            <p:cNvPr id="403507" name="Rectangle 51"/>
            <p:cNvSpPr>
              <a:spLocks noChangeArrowheads="1"/>
            </p:cNvSpPr>
            <p:nvPr/>
          </p:nvSpPr>
          <p:spPr bwMode="auto">
            <a:xfrm>
              <a:off x="3552" y="384"/>
              <a:ext cx="2112" cy="2351"/>
            </a:xfrm>
            <a:prstGeom prst="rect">
              <a:avLst/>
            </a:prstGeom>
            <a:solidFill>
              <a:srgbClr val="CCFFCC"/>
            </a:solidFill>
            <a:ln w="38100" algn="ctr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3508" name="Line 52"/>
            <p:cNvSpPr>
              <a:spLocks noChangeShapeType="1"/>
            </p:cNvSpPr>
            <p:nvPr/>
          </p:nvSpPr>
          <p:spPr bwMode="auto">
            <a:xfrm>
              <a:off x="4304" y="679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09" name="Line 53"/>
            <p:cNvSpPr>
              <a:spLocks noChangeShapeType="1"/>
            </p:cNvSpPr>
            <p:nvPr/>
          </p:nvSpPr>
          <p:spPr bwMode="auto">
            <a:xfrm>
              <a:off x="4304" y="1140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0" name="Line 54"/>
            <p:cNvSpPr>
              <a:spLocks noChangeShapeType="1"/>
            </p:cNvSpPr>
            <p:nvPr/>
          </p:nvSpPr>
          <p:spPr bwMode="auto">
            <a:xfrm>
              <a:off x="4304" y="1313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1" name="Line 55"/>
            <p:cNvSpPr>
              <a:spLocks noChangeShapeType="1"/>
            </p:cNvSpPr>
            <p:nvPr/>
          </p:nvSpPr>
          <p:spPr bwMode="auto">
            <a:xfrm>
              <a:off x="4304" y="1889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2" name="Line 56"/>
            <p:cNvSpPr>
              <a:spLocks noChangeShapeType="1"/>
            </p:cNvSpPr>
            <p:nvPr/>
          </p:nvSpPr>
          <p:spPr bwMode="auto">
            <a:xfrm>
              <a:off x="4304" y="2408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3" name="Line 57"/>
            <p:cNvSpPr>
              <a:spLocks noChangeShapeType="1"/>
            </p:cNvSpPr>
            <p:nvPr/>
          </p:nvSpPr>
          <p:spPr bwMode="auto">
            <a:xfrm>
              <a:off x="4304" y="2523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4" name="Text Box 58"/>
            <p:cNvSpPr txBox="1">
              <a:spLocks noChangeArrowheads="1"/>
            </p:cNvSpPr>
            <p:nvPr/>
          </p:nvSpPr>
          <p:spPr bwMode="auto">
            <a:xfrm>
              <a:off x="3984" y="2208"/>
              <a:ext cx="27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u,d</a:t>
              </a:r>
            </a:p>
          </p:txBody>
        </p:sp>
        <p:sp>
          <p:nvSpPr>
            <p:cNvPr id="403515" name="Text Box 59"/>
            <p:cNvSpPr txBox="1">
              <a:spLocks noChangeArrowheads="1"/>
            </p:cNvSpPr>
            <p:nvPr/>
          </p:nvSpPr>
          <p:spPr bwMode="auto">
            <a:xfrm>
              <a:off x="4051" y="910"/>
              <a:ext cx="22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b</a:t>
              </a:r>
            </a:p>
          </p:txBody>
        </p:sp>
        <p:sp>
          <p:nvSpPr>
            <p:cNvPr id="403516" name="Text Box 60"/>
            <p:cNvSpPr txBox="1">
              <a:spLocks noChangeArrowheads="1"/>
            </p:cNvSpPr>
            <p:nvPr/>
          </p:nvSpPr>
          <p:spPr bwMode="auto">
            <a:xfrm>
              <a:off x="4054" y="1140"/>
              <a:ext cx="21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c</a:t>
              </a:r>
            </a:p>
          </p:txBody>
        </p:sp>
        <p:sp>
          <p:nvSpPr>
            <p:cNvPr id="403517" name="Text Box 61"/>
            <p:cNvSpPr txBox="1">
              <a:spLocks noChangeArrowheads="1"/>
            </p:cNvSpPr>
            <p:nvPr/>
          </p:nvSpPr>
          <p:spPr bwMode="auto">
            <a:xfrm>
              <a:off x="4019" y="1714"/>
              <a:ext cx="208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403518" name="Text Box 62"/>
            <p:cNvSpPr txBox="1">
              <a:spLocks noChangeArrowheads="1"/>
            </p:cNvSpPr>
            <p:nvPr/>
          </p:nvSpPr>
          <p:spPr bwMode="auto">
            <a:xfrm>
              <a:off x="4076" y="506"/>
              <a:ext cx="16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t</a:t>
              </a:r>
            </a:p>
          </p:txBody>
        </p:sp>
        <p:sp>
          <p:nvSpPr>
            <p:cNvPr id="403519" name="Text Box 63"/>
            <p:cNvSpPr txBox="1">
              <a:spLocks noChangeArrowheads="1"/>
            </p:cNvSpPr>
            <p:nvPr/>
          </p:nvSpPr>
          <p:spPr bwMode="auto">
            <a:xfrm>
              <a:off x="4898" y="738"/>
              <a:ext cx="72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100 GeV</a:t>
              </a:r>
            </a:p>
          </p:txBody>
        </p:sp>
        <p:sp>
          <p:nvSpPr>
            <p:cNvPr id="403520" name="Text Box 64"/>
            <p:cNvSpPr txBox="1">
              <a:spLocks noChangeArrowheads="1"/>
            </p:cNvSpPr>
            <p:nvPr/>
          </p:nvSpPr>
          <p:spPr bwMode="auto">
            <a:xfrm>
              <a:off x="4998" y="1372"/>
              <a:ext cx="53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1 GeV</a:t>
              </a:r>
            </a:p>
          </p:txBody>
        </p:sp>
        <p:sp>
          <p:nvSpPr>
            <p:cNvPr id="403521" name="Text Box 65"/>
            <p:cNvSpPr txBox="1">
              <a:spLocks noChangeArrowheads="1"/>
            </p:cNvSpPr>
            <p:nvPr/>
          </p:nvSpPr>
          <p:spPr bwMode="auto">
            <a:xfrm>
              <a:off x="4854" y="2119"/>
              <a:ext cx="758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0.01 GeV</a:t>
              </a:r>
            </a:p>
          </p:txBody>
        </p:sp>
        <p:sp>
          <p:nvSpPr>
            <p:cNvPr id="403522" name="Line 66"/>
            <p:cNvSpPr>
              <a:spLocks noChangeShapeType="1"/>
            </p:cNvSpPr>
            <p:nvPr/>
          </p:nvSpPr>
          <p:spPr bwMode="auto">
            <a:xfrm>
              <a:off x="3864" y="1543"/>
              <a:ext cx="1173" cy="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prstDash val="dash"/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23" name="Text Box 67"/>
            <p:cNvSpPr txBox="1">
              <a:spLocks noChangeArrowheads="1"/>
            </p:cNvSpPr>
            <p:nvPr/>
          </p:nvSpPr>
          <p:spPr bwMode="auto">
            <a:xfrm>
              <a:off x="3595" y="1256"/>
              <a:ext cx="33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M</a:t>
              </a:r>
              <a:r>
                <a:rPr lang="en-US" baseline="-25000">
                  <a:solidFill>
                    <a:srgbClr val="A50021"/>
                  </a:solidFill>
                </a:rPr>
                <a:t>p</a:t>
              </a:r>
            </a:p>
          </p:txBody>
        </p:sp>
      </p:grpSp>
      <p:sp>
        <p:nvSpPr>
          <p:cNvPr id="403534" name="Line 78"/>
          <p:cNvSpPr>
            <a:spLocks noChangeShapeType="1"/>
          </p:cNvSpPr>
          <p:nvPr/>
        </p:nvSpPr>
        <p:spPr bwMode="auto">
          <a:xfrm>
            <a:off x="1219200" y="4724400"/>
            <a:ext cx="0" cy="381000"/>
          </a:xfrm>
          <a:prstGeom prst="line">
            <a:avLst/>
          </a:prstGeom>
          <a:noFill/>
          <a:ln w="76200">
            <a:solidFill>
              <a:srgbClr val="4619E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35" name="Text Box 79"/>
          <p:cNvSpPr txBox="1">
            <a:spLocks noChangeArrowheads="1"/>
          </p:cNvSpPr>
          <p:nvPr/>
        </p:nvSpPr>
        <p:spPr bwMode="auto">
          <a:xfrm>
            <a:off x="990600" y="4267200"/>
            <a:ext cx="201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>
                <a:solidFill>
                  <a:srgbClr val="4619ED"/>
                </a:solidFill>
                <a:sym typeface="Symbol" pitchFamily="18" charset="2"/>
              </a:rPr>
              <a:t></a:t>
            </a:r>
            <a:r>
              <a:rPr lang="en-US" baseline="-25000">
                <a:solidFill>
                  <a:srgbClr val="4619ED"/>
                </a:solidFill>
              </a:rPr>
              <a:t>QCD </a:t>
            </a:r>
            <a:r>
              <a:rPr lang="en-US">
                <a:solidFill>
                  <a:srgbClr val="4619ED"/>
                </a:solidFill>
                <a:sym typeface="Symbol" pitchFamily="18" charset="2"/>
              </a:rPr>
              <a:t> 213 MeV</a:t>
            </a:r>
          </a:p>
        </p:txBody>
      </p:sp>
      <p:pic>
        <p:nvPicPr>
          <p:cNvPr id="403536" name="Picture 80" descr="inside_quark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371600"/>
            <a:ext cx="987425" cy="987425"/>
          </a:xfrm>
          <a:prstGeom prst="rect">
            <a:avLst/>
          </a:prstGeom>
          <a:noFill/>
        </p:spPr>
      </p:pic>
      <p:sp>
        <p:nvSpPr>
          <p:cNvPr id="403537" name="Oval 81"/>
          <p:cNvSpPr>
            <a:spLocks noChangeArrowheads="1"/>
          </p:cNvSpPr>
          <p:nvPr/>
        </p:nvSpPr>
        <p:spPr bwMode="auto">
          <a:xfrm>
            <a:off x="838200" y="1447800"/>
            <a:ext cx="838200" cy="838200"/>
          </a:xfrm>
          <a:prstGeom prst="ellipse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514600" y="1447800"/>
            <a:ext cx="990600" cy="914400"/>
            <a:chOff x="2018" y="912"/>
            <a:chExt cx="766" cy="766"/>
          </a:xfrm>
        </p:grpSpPr>
        <p:pic>
          <p:nvPicPr>
            <p:cNvPr id="403539" name="Picture 83" descr="inside_quark_s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" y="912"/>
              <a:ext cx="766" cy="766"/>
            </a:xfrm>
            <a:prstGeom prst="rect">
              <a:avLst/>
            </a:prstGeom>
            <a:noFill/>
          </p:spPr>
        </p:pic>
        <p:sp>
          <p:nvSpPr>
            <p:cNvPr id="403540" name="Oval 84"/>
            <p:cNvSpPr>
              <a:spLocks noChangeArrowheads="1"/>
            </p:cNvSpPr>
            <p:nvPr/>
          </p:nvSpPr>
          <p:spPr bwMode="auto">
            <a:xfrm>
              <a:off x="2064" y="960"/>
              <a:ext cx="672" cy="6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03541" name="Oval 85"/>
            <p:cNvSpPr>
              <a:spLocks noChangeArrowheads="1"/>
            </p:cNvSpPr>
            <p:nvPr/>
          </p:nvSpPr>
          <p:spPr bwMode="auto">
            <a:xfrm>
              <a:off x="2208" y="1056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42" name="Oval 86"/>
            <p:cNvSpPr>
              <a:spLocks noChangeArrowheads="1"/>
            </p:cNvSpPr>
            <p:nvPr/>
          </p:nvSpPr>
          <p:spPr bwMode="auto">
            <a:xfrm>
              <a:off x="2496" y="120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43" name="Oval 87"/>
            <p:cNvSpPr>
              <a:spLocks noChangeArrowheads="1"/>
            </p:cNvSpPr>
            <p:nvPr/>
          </p:nvSpPr>
          <p:spPr bwMode="auto">
            <a:xfrm>
              <a:off x="2208" y="1344"/>
              <a:ext cx="192" cy="1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3544" name="Text Box 88"/>
          <p:cNvSpPr txBox="1">
            <a:spLocks noChangeArrowheads="1"/>
          </p:cNvSpPr>
          <p:nvPr/>
        </p:nvSpPr>
        <p:spPr bwMode="auto">
          <a:xfrm>
            <a:off x="1447800" y="685800"/>
            <a:ext cx="309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Effective Degrees of Freedom</a:t>
            </a:r>
          </a:p>
        </p:txBody>
      </p:sp>
      <p:sp>
        <p:nvSpPr>
          <p:cNvPr id="403545" name="Line 89"/>
          <p:cNvSpPr>
            <a:spLocks noChangeShapeType="1"/>
          </p:cNvSpPr>
          <p:nvPr/>
        </p:nvSpPr>
        <p:spPr bwMode="auto">
          <a:xfrm flipH="1">
            <a:off x="1295400" y="1143000"/>
            <a:ext cx="3429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46" name="Text Box 90"/>
          <p:cNvSpPr txBox="1">
            <a:spLocks noChangeArrowheads="1"/>
          </p:cNvSpPr>
          <p:nvPr/>
        </p:nvSpPr>
        <p:spPr bwMode="auto">
          <a:xfrm>
            <a:off x="4376738" y="2538413"/>
            <a:ext cx="809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pQCD</a:t>
            </a:r>
          </a:p>
        </p:txBody>
      </p:sp>
      <p:sp>
        <p:nvSpPr>
          <p:cNvPr id="403547" name="Text Box 91"/>
          <p:cNvSpPr txBox="1">
            <a:spLocks noChangeArrowheads="1"/>
          </p:cNvSpPr>
          <p:nvPr/>
        </p:nvSpPr>
        <p:spPr bwMode="auto">
          <a:xfrm>
            <a:off x="2590800" y="2438400"/>
            <a:ext cx="104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/>
              <a:t>quark model</a:t>
            </a:r>
          </a:p>
        </p:txBody>
      </p:sp>
      <p:sp>
        <p:nvSpPr>
          <p:cNvPr id="403548" name="Text Box 92"/>
          <p:cNvSpPr txBox="1">
            <a:spLocks noChangeArrowheads="1"/>
          </p:cNvSpPr>
          <p:nvPr/>
        </p:nvSpPr>
        <p:spPr bwMode="auto">
          <a:xfrm>
            <a:off x="838200" y="2438400"/>
            <a:ext cx="1219200" cy="1190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800" dirty="0"/>
              <a:t>NN force &amp;</a:t>
            </a:r>
          </a:p>
          <a:p>
            <a:r>
              <a:rPr lang="en-US" sz="1800" dirty="0" err="1"/>
              <a:t>pion</a:t>
            </a:r>
            <a:r>
              <a:rPr lang="en-US" sz="1800" dirty="0"/>
              <a:t> cloud</a:t>
            </a:r>
          </a:p>
        </p:txBody>
      </p:sp>
      <p:pic>
        <p:nvPicPr>
          <p:cNvPr id="403549" name="Picture 93" descr="tmp"/>
          <p:cNvPicPr>
            <a:picLocks noChangeAspect="1" noChangeArrowheads="1"/>
          </p:cNvPicPr>
          <p:nvPr/>
        </p:nvPicPr>
        <p:blipFill>
          <a:blip r:embed="rId6"/>
          <a:srcRect l="12610" t="38512" r="44133" b="28465"/>
          <a:stretch>
            <a:fillRect/>
          </a:stretch>
        </p:blipFill>
        <p:spPr bwMode="auto">
          <a:xfrm>
            <a:off x="152400" y="685800"/>
            <a:ext cx="941388" cy="5413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03550" name="Text Box 94"/>
          <p:cNvSpPr txBox="1">
            <a:spLocks noChangeArrowheads="1"/>
          </p:cNvSpPr>
          <p:nvPr/>
        </p:nvSpPr>
        <p:spPr bwMode="auto">
          <a:xfrm>
            <a:off x="533400" y="5562600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(from R. </a:t>
            </a:r>
            <a:r>
              <a:rPr lang="en-US" sz="1600" dirty="0" err="1"/>
              <a:t>Ent</a:t>
            </a:r>
            <a:r>
              <a:rPr lang="en-US" sz="1600" dirty="0"/>
              <a:t>)</a:t>
            </a:r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3176</Words>
  <Application>Microsoft Office PowerPoint</Application>
  <PresentationFormat>On-screen Show (4:3)</PresentationFormat>
  <Paragraphs>700</Paragraphs>
  <Slides>52</Slides>
  <Notes>7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Theme1</vt:lpstr>
      <vt:lpstr>Equation</vt:lpstr>
      <vt:lpstr>Microsoft Draw Drawing</vt:lpstr>
      <vt:lpstr>VISIO</vt:lpstr>
      <vt:lpstr>Image</vt:lpstr>
      <vt:lpstr>Document</vt:lpstr>
      <vt:lpstr>Photo Editor Photo</vt:lpstr>
      <vt:lpstr>Hadron Physics</vt:lpstr>
      <vt:lpstr>Hadrons as Laboratories</vt:lpstr>
      <vt:lpstr>references for this section</vt:lpstr>
      <vt:lpstr>“The Fall of Parity” </vt:lpstr>
      <vt:lpstr>The 60Co experiment (see the NIST museum!)</vt:lpstr>
      <vt:lpstr>Weak interactions involving nucleons  (and electrons)</vt:lpstr>
      <vt:lpstr>Neutral current e-quark interactions</vt:lpstr>
      <vt:lpstr>Elastic electron (electromagnetic) scattering from nucleons</vt:lpstr>
      <vt:lpstr> Inside the Nucleon</vt:lpstr>
      <vt:lpstr>Weak nucleon form factors </vt:lpstr>
      <vt:lpstr>Strange Quark Observables</vt:lpstr>
      <vt:lpstr>Slide 12</vt:lpstr>
      <vt:lpstr>Parity Violating elastic e-N scattering</vt:lpstr>
      <vt:lpstr>Slide 14</vt:lpstr>
      <vt:lpstr>SLAC 1978 and JLab 2006</vt:lpstr>
      <vt:lpstr>Polarized Electrons</vt:lpstr>
      <vt:lpstr>A Typical beam line for PV experiments</vt:lpstr>
      <vt:lpstr>False asymmetries from the beam</vt:lpstr>
      <vt:lpstr>JLab polarized beam : 2005</vt:lpstr>
      <vt:lpstr>Slide 20</vt:lpstr>
      <vt:lpstr>Weak form factors at JLAB</vt:lpstr>
      <vt:lpstr>PV-A4 at Mainz</vt:lpstr>
      <vt:lpstr>Cryogenic Targets</vt:lpstr>
      <vt:lpstr>Summary of data at Q2 =0.1 GeV2</vt:lpstr>
      <vt:lpstr>New Results from PVA4</vt:lpstr>
      <vt:lpstr>The “G0” experiment at JLab</vt:lpstr>
      <vt:lpstr>G0 Backward Angle (at Jlab)</vt:lpstr>
      <vt:lpstr>G0 fun facts</vt:lpstr>
      <vt:lpstr>Slide 29</vt:lpstr>
      <vt:lpstr>Slide 30</vt:lpstr>
      <vt:lpstr>Slide 31</vt:lpstr>
      <vt:lpstr>QWeak: Parity violating e-p scattering </vt:lpstr>
      <vt:lpstr>Slide 33</vt:lpstr>
      <vt:lpstr>Weak interactions between nucleons </vt:lpstr>
      <vt:lpstr>Required Experimental program</vt:lpstr>
      <vt:lpstr>neutron spin rotation in 4He (at NIST, Gaithersburg, MD)</vt:lpstr>
      <vt:lpstr>Slide 37</vt:lpstr>
      <vt:lpstr>Slide 38</vt:lpstr>
      <vt:lpstr>“cold” and “ultracold” neutrons</vt:lpstr>
      <vt:lpstr>Ultracold Neutrons: Superthermal Process</vt:lpstr>
      <vt:lpstr>NIST Center for Neutron Research</vt:lpstr>
      <vt:lpstr>NIST Center for Cold Neutron Research</vt:lpstr>
      <vt:lpstr>Slide 43</vt:lpstr>
      <vt:lpstr>neutron lifetime experiments</vt:lpstr>
      <vt:lpstr>T-odd effects in polarized neutron decay</vt:lpstr>
      <vt:lpstr>T-odd  CP odd: neutron EDM </vt:lpstr>
      <vt:lpstr>Slide 47</vt:lpstr>
      <vt:lpstr>neutron EDM and CP in the strong interaction</vt:lpstr>
      <vt:lpstr>Slide 49</vt:lpstr>
      <vt:lpstr>proposed n-EDM experiment at the SNS</vt:lpstr>
      <vt:lpstr>Thanks for your attention</vt:lpstr>
      <vt:lpstr>Slide 52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Physics</dc:title>
  <dc:creator> Betsy Beise</dc:creator>
  <cp:lastModifiedBy>Betsy Beise</cp:lastModifiedBy>
  <cp:revision>59</cp:revision>
  <dcterms:created xsi:type="dcterms:W3CDTF">2009-06-11T21:02:59Z</dcterms:created>
  <dcterms:modified xsi:type="dcterms:W3CDTF">2009-07-01T13:20:58Z</dcterms:modified>
</cp:coreProperties>
</file>