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72" r:id="rId2"/>
    <p:sldId id="295" r:id="rId3"/>
    <p:sldId id="278" r:id="rId4"/>
    <p:sldId id="276" r:id="rId5"/>
    <p:sldId id="260" r:id="rId6"/>
    <p:sldId id="327" r:id="rId7"/>
    <p:sldId id="284" r:id="rId8"/>
    <p:sldId id="310" r:id="rId9"/>
    <p:sldId id="311" r:id="rId10"/>
    <p:sldId id="294" r:id="rId11"/>
    <p:sldId id="312" r:id="rId12"/>
    <p:sldId id="313" r:id="rId13"/>
    <p:sldId id="314" r:id="rId14"/>
    <p:sldId id="291" r:id="rId15"/>
    <p:sldId id="286" r:id="rId16"/>
    <p:sldId id="287" r:id="rId17"/>
    <p:sldId id="266" r:id="rId18"/>
    <p:sldId id="317" r:id="rId19"/>
    <p:sldId id="261" r:id="rId20"/>
    <p:sldId id="262" r:id="rId21"/>
    <p:sldId id="288" r:id="rId22"/>
    <p:sldId id="351" r:id="rId23"/>
    <p:sldId id="352" r:id="rId24"/>
    <p:sldId id="269" r:id="rId25"/>
    <p:sldId id="340" r:id="rId26"/>
    <p:sldId id="353" r:id="rId27"/>
    <p:sldId id="336" r:id="rId28"/>
    <p:sldId id="344" r:id="rId29"/>
    <p:sldId id="345" r:id="rId30"/>
    <p:sldId id="346" r:id="rId31"/>
    <p:sldId id="347" r:id="rId32"/>
    <p:sldId id="342" r:id="rId33"/>
    <p:sldId id="319" r:id="rId34"/>
    <p:sldId id="350" r:id="rId35"/>
    <p:sldId id="337" r:id="rId36"/>
    <p:sldId id="348" r:id="rId37"/>
    <p:sldId id="349" r:id="rId38"/>
    <p:sldId id="355" r:id="rId39"/>
    <p:sldId id="354" r:id="rId40"/>
    <p:sldId id="335" r:id="rId41"/>
    <p:sldId id="356" r:id="rId42"/>
    <p:sldId id="316" r:id="rId43"/>
    <p:sldId id="315" r:id="rId44"/>
    <p:sldId id="331" r:id="rId45"/>
    <p:sldId id="273" r:id="rId46"/>
    <p:sldId id="318" r:id="rId47"/>
    <p:sldId id="321" r:id="rId48"/>
    <p:sldId id="371" r:id="rId49"/>
    <p:sldId id="274" r:id="rId50"/>
    <p:sldId id="275" r:id="rId51"/>
    <p:sldId id="323" r:id="rId52"/>
    <p:sldId id="270" r:id="rId53"/>
    <p:sldId id="328" r:id="rId54"/>
    <p:sldId id="365" r:id="rId55"/>
    <p:sldId id="329" r:id="rId56"/>
    <p:sldId id="367" r:id="rId57"/>
    <p:sldId id="330" r:id="rId58"/>
    <p:sldId id="368" r:id="rId59"/>
    <p:sldId id="299" r:id="rId60"/>
    <p:sldId id="301" r:id="rId61"/>
    <p:sldId id="300" r:id="rId62"/>
    <p:sldId id="303" r:id="rId63"/>
    <p:sldId id="369" r:id="rId64"/>
    <p:sldId id="333" r:id="rId65"/>
    <p:sldId id="357" r:id="rId66"/>
    <p:sldId id="358" r:id="rId67"/>
    <p:sldId id="359" r:id="rId68"/>
    <p:sldId id="360" r:id="rId69"/>
    <p:sldId id="361" r:id="rId70"/>
    <p:sldId id="362" r:id="rId71"/>
    <p:sldId id="363" r:id="rId72"/>
    <p:sldId id="364" r:id="rId7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19" autoAdjust="0"/>
    <p:restoredTop sz="94737" autoAdjust="0"/>
  </p:normalViewPr>
  <p:slideViewPr>
    <p:cSldViewPr>
      <p:cViewPr varScale="1">
        <p:scale>
          <a:sx n="69" d="100"/>
          <a:sy n="69" d="100"/>
        </p:scale>
        <p:origin x="-5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7.xml"/><Relationship Id="rId2" Type="http://schemas.openxmlformats.org/officeDocument/2006/relationships/slide" Target="slides/slide7.xml"/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3.v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9.wmf"/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3.wmf"/><Relationship Id="rId1" Type="http://schemas.openxmlformats.org/officeDocument/2006/relationships/image" Target="../media/image92.wmf"/><Relationship Id="rId4" Type="http://schemas.openxmlformats.org/officeDocument/2006/relationships/image" Target="../media/image9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2" Type="http://schemas.openxmlformats.org/officeDocument/2006/relationships/image" Target="../media/image101.wmf"/><Relationship Id="rId1" Type="http://schemas.openxmlformats.org/officeDocument/2006/relationships/image" Target="../media/image77.wmf"/><Relationship Id="rId5" Type="http://schemas.openxmlformats.org/officeDocument/2006/relationships/image" Target="../media/image71.wmf"/><Relationship Id="rId4" Type="http://schemas.openxmlformats.org/officeDocument/2006/relationships/image" Target="../media/image10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wmf"/><Relationship Id="rId1" Type="http://schemas.openxmlformats.org/officeDocument/2006/relationships/image" Target="../media/image110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wmf"/><Relationship Id="rId1" Type="http://schemas.openxmlformats.org/officeDocument/2006/relationships/image" Target="../media/image119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4" Type="http://schemas.openxmlformats.org/officeDocument/2006/relationships/image" Target="../media/image129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28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emf"/><Relationship Id="rId4" Type="http://schemas.openxmlformats.org/officeDocument/2006/relationships/image" Target="../media/image147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0.png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7.wmf"/><Relationship Id="rId2" Type="http://schemas.openxmlformats.org/officeDocument/2006/relationships/image" Target="../media/image156.wmf"/><Relationship Id="rId1" Type="http://schemas.openxmlformats.org/officeDocument/2006/relationships/image" Target="../media/image155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wmf"/><Relationship Id="rId2" Type="http://schemas.openxmlformats.org/officeDocument/2006/relationships/image" Target="../media/image161.wmf"/><Relationship Id="rId1" Type="http://schemas.openxmlformats.org/officeDocument/2006/relationships/image" Target="../media/image160.wmf"/><Relationship Id="rId5" Type="http://schemas.openxmlformats.org/officeDocument/2006/relationships/image" Target="../media/image164.wmf"/><Relationship Id="rId4" Type="http://schemas.openxmlformats.org/officeDocument/2006/relationships/image" Target="../media/image16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wmf"/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9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wmf"/><Relationship Id="rId2" Type="http://schemas.openxmlformats.org/officeDocument/2006/relationships/image" Target="../media/image172.wmf"/><Relationship Id="rId1" Type="http://schemas.openxmlformats.org/officeDocument/2006/relationships/image" Target="../media/image171.wmf"/><Relationship Id="rId5" Type="http://schemas.openxmlformats.org/officeDocument/2006/relationships/image" Target="../media/image175.wmf"/><Relationship Id="rId4" Type="http://schemas.openxmlformats.org/officeDocument/2006/relationships/image" Target="../media/image174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wmf"/><Relationship Id="rId2" Type="http://schemas.openxmlformats.org/officeDocument/2006/relationships/image" Target="../media/image181.wmf"/><Relationship Id="rId1" Type="http://schemas.openxmlformats.org/officeDocument/2006/relationships/image" Target="../media/image180.wmf"/><Relationship Id="rId5" Type="http://schemas.openxmlformats.org/officeDocument/2006/relationships/image" Target="../media/image184.wmf"/><Relationship Id="rId4" Type="http://schemas.openxmlformats.org/officeDocument/2006/relationships/image" Target="../media/image183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4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5" Type="http://schemas.openxmlformats.org/officeDocument/2006/relationships/image" Target="../media/image37.wmf"/><Relationship Id="rId4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7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9.wmf"/><Relationship Id="rId4" Type="http://schemas.openxmlformats.org/officeDocument/2006/relationships/image" Target="../media/image45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40AAD0-8127-4E39-B443-6A5980CA9891}" type="datetimeFigureOut">
              <a:rPr lang="en-US" smtClean="0"/>
              <a:pPr/>
              <a:t>6/30/2009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46466B-237E-4D57-8500-D083760D8EE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6466B-237E-4D57-8500-D083760D8EE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B85EE-9237-439D-9479-7A5974CF821B}" type="slidenum">
              <a:rPr lang="en-US"/>
              <a:pPr/>
              <a:t>5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4688"/>
            <a:ext cx="4611687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60863"/>
            <a:ext cx="5011738" cy="4133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91" tIns="44995" rIns="89991" bIns="449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1B85EE-9237-439D-9479-7A5974CF821B}" type="slidenum">
              <a:rPr lang="en-US"/>
              <a:pPr/>
              <a:t>7</a:t>
            </a:fld>
            <a:endParaRPr lang="en-US"/>
          </a:p>
        </p:txBody>
      </p:sp>
      <p:sp>
        <p:nvSpPr>
          <p:cNvPr id="38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0138" y="674688"/>
            <a:ext cx="4611687" cy="34591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98525" y="4360863"/>
            <a:ext cx="5011738" cy="4133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9991" tIns="44995" rIns="89991" bIns="4499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8AF25-021D-4CA3-9538-C1F775103BB3}" type="slidenum">
              <a:rPr lang="en-US"/>
              <a:pPr/>
              <a:t>17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08512" cy="3457575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74" y="4359058"/>
            <a:ext cx="5012575" cy="41335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78AF25-021D-4CA3-9538-C1F775103BB3}" type="slidenum">
              <a:rPr lang="en-US"/>
              <a:pPr/>
              <a:t>18</a:t>
            </a:fld>
            <a:endParaRPr lang="en-US"/>
          </a:p>
        </p:txBody>
      </p:sp>
      <p:sp>
        <p:nvSpPr>
          <p:cNvPr id="446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08512" cy="3457575"/>
          </a:xfrm>
          <a:ln/>
        </p:spPr>
      </p:sp>
      <p:sp>
        <p:nvSpPr>
          <p:cNvPr id="446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7774" y="4359058"/>
            <a:ext cx="5012575" cy="4133589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EC21BA-B471-4E13-9925-4BAE9D2C52C4}" type="slidenum">
              <a:rPr lang="en-US"/>
              <a:pPr/>
              <a:t>51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6275"/>
            <a:ext cx="4608512" cy="3457575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57" y="4359058"/>
            <a:ext cx="5011257" cy="4133589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338E5A-7073-4E65-B779-1A71504A00C0}" type="slidenum">
              <a:rPr lang="en-US"/>
              <a:pPr/>
              <a:t>57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11687" cy="3459162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57" y="4359058"/>
            <a:ext cx="5011257" cy="4133589"/>
          </a:xfrm>
          <a:noFill/>
          <a:ln/>
        </p:spPr>
        <p:txBody>
          <a:bodyPr lIns="91421" tIns="45710" rIns="91421" bIns="45710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AC263-A028-4065-8D98-CECDDA69CA8B}" type="slidenum">
              <a:rPr lang="en-US"/>
              <a:pPr/>
              <a:t>66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3313" y="676275"/>
            <a:ext cx="4608512" cy="3457575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257" y="4359058"/>
            <a:ext cx="5011257" cy="4133589"/>
          </a:xfrm>
          <a:noFill/>
          <a:ln/>
        </p:spPr>
        <p:txBody>
          <a:bodyPr lIns="89955" tIns="44978" rIns="89955" bIns="44978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DF510E-1000-4E03-BE4F-8DDAC63A0516}" type="slidenum">
              <a:rPr lang="en-US"/>
              <a:pPr/>
              <a:t>67</a:t>
            </a:fld>
            <a:endParaRPr 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picture is consistent with the neutron, where rho_n&gt; 0, so rn2 &lt; 0, meaning that the (-) charge is on the outside, coming from ubar and d.  See Isgur, PRL 83 (1999) 272 for discussion of Foldy term.</a:t>
            </a:r>
          </a:p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5B31-1E5C-4D88-84CB-F0379F1E1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53999-70E8-4C51-992D-AA09EACEC8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98390-9D70-4117-AC67-AB0CE222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066800"/>
            <a:ext cx="39624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066800"/>
            <a:ext cx="3962400" cy="51816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477000"/>
            <a:ext cx="1524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NNPSS 2009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362200" y="6477000"/>
            <a:ext cx="48006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391400" y="6477000"/>
            <a:ext cx="1066800" cy="381000"/>
          </a:xfrm>
        </p:spPr>
        <p:txBody>
          <a:bodyPr/>
          <a:lstStyle>
            <a:lvl1pPr>
              <a:defRPr/>
            </a:lvl1pPr>
          </a:lstStyle>
          <a:p>
            <a:fld id="{4D5FB05F-E7AB-4A7B-9DEC-5A84FD02A4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91371-22D7-40E4-AEC9-053FD82CE0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E05DB-54FC-4709-A53A-4773C6C88B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C3F95-BED1-4F3B-93F3-F55AF9CC9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374EE-5570-4B46-BBF6-6CC8B4265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15962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928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88254-0BD6-4A15-8FF2-01A476DF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5549F-2AE9-424E-845B-61C02E471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136EDB-3765-47A0-81D9-6F9FE00DF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CBC6-EAB8-4A68-97A2-A99A52555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713C23D-753B-41B3-B76A-E7E70B778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31.emf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5" Type="http://schemas.openxmlformats.org/officeDocument/2006/relationships/oleObject" Target="../embeddings/oleObject10.bin"/><Relationship Id="rId10" Type="http://schemas.openxmlformats.org/officeDocument/2006/relationships/oleObject" Target="../embeddings/oleObject15.bin"/><Relationship Id="rId4" Type="http://schemas.openxmlformats.org/officeDocument/2006/relationships/image" Target="../media/image32.emf"/><Relationship Id="rId9" Type="http://schemas.openxmlformats.org/officeDocument/2006/relationships/oleObject" Target="../embeddings/oleObject1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oleObject" Target="../embeddings/oleObject20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8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3.bin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2.bin"/><Relationship Id="rId10" Type="http://schemas.openxmlformats.org/officeDocument/2006/relationships/oleObject" Target="../embeddings/oleObject37.bin"/><Relationship Id="rId4" Type="http://schemas.openxmlformats.org/officeDocument/2006/relationships/image" Target="../media/image50.wmf"/><Relationship Id="rId9" Type="http://schemas.openxmlformats.org/officeDocument/2006/relationships/oleObject" Target="../embeddings/oleObject36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46.bin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49.bin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3.png"/><Relationship Id="rId5" Type="http://schemas.openxmlformats.org/officeDocument/2006/relationships/oleObject" Target="../embeddings/oleObject59.bin"/><Relationship Id="rId4" Type="http://schemas.openxmlformats.org/officeDocument/2006/relationships/image" Target="../media/image8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oleObject" Target="../embeddings/oleObject6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1.bin"/><Relationship Id="rId5" Type="http://schemas.openxmlformats.org/officeDocument/2006/relationships/image" Target="../media/image32.emf"/><Relationship Id="rId4" Type="http://schemas.openxmlformats.org/officeDocument/2006/relationships/image" Target="../media/image31.e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sics.umd.edu/courses/Phys741/xji/lecture_notes.htm" TargetMode="Externa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7" Type="http://schemas.openxmlformats.org/officeDocument/2006/relationships/oleObject" Target="../embeddings/oleObject7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73.bin"/><Relationship Id="rId5" Type="http://schemas.openxmlformats.org/officeDocument/2006/relationships/oleObject" Target="../embeddings/oleObject72.bin"/><Relationship Id="rId4" Type="http://schemas.openxmlformats.org/officeDocument/2006/relationships/oleObject" Target="../embeddings/oleObject71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76.bin"/><Relationship Id="rId4" Type="http://schemas.openxmlformats.org/officeDocument/2006/relationships/oleObject" Target="../embeddings/oleObject75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5" Type="http://schemas.openxmlformats.org/officeDocument/2006/relationships/oleObject" Target="../embeddings/oleObject78.bin"/><Relationship Id="rId4" Type="http://schemas.openxmlformats.org/officeDocument/2006/relationships/oleObject" Target="../embeddings/oleObject7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80.bin"/><Relationship Id="rId5" Type="http://schemas.openxmlformats.org/officeDocument/2006/relationships/image" Target="../media/image122.jpeg"/><Relationship Id="rId4" Type="http://schemas.openxmlformats.org/officeDocument/2006/relationships/image" Target="../media/image121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jpeg"/><Relationship Id="rId2" Type="http://schemas.openxmlformats.org/officeDocument/2006/relationships/image" Target="../media/image12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3.bin"/><Relationship Id="rId5" Type="http://schemas.openxmlformats.org/officeDocument/2006/relationships/oleObject" Target="../embeddings/oleObject82.bin"/><Relationship Id="rId4" Type="http://schemas.openxmlformats.org/officeDocument/2006/relationships/oleObject" Target="../embeddings/oleObject8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jpeg"/><Relationship Id="rId3" Type="http://schemas.openxmlformats.org/officeDocument/2006/relationships/image" Target="../media/image133.jpeg"/><Relationship Id="rId7" Type="http://schemas.openxmlformats.org/officeDocument/2006/relationships/oleObject" Target="../embeddings/oleObject8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86.bin"/><Relationship Id="rId5" Type="http://schemas.openxmlformats.org/officeDocument/2006/relationships/image" Target="../media/image134.png"/><Relationship Id="rId4" Type="http://schemas.openxmlformats.org/officeDocument/2006/relationships/oleObject" Target="../embeddings/oleObject85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4.xml"/><Relationship Id="rId4" Type="http://schemas.openxmlformats.org/officeDocument/2006/relationships/image" Target="%0eHall%20C%20150.jpg%20%20%20%20%20%20%20%20%20%20%20%20%20%20%20%20%20%20%20%20%20%20%20%20%20%20%20%20%20%20%20%20%20%20%20%20%20%20%20%20%20%20%20%20%20%20%20%20%2000005699%09MB's%20WORK%20%20%20%20%20%20%20%20%20%20%20%20%20%20%20%20%20%20%20%20%20%20985CFB00: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jpeg"/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jpeg"/><Relationship Id="rId2" Type="http://schemas.openxmlformats.org/officeDocument/2006/relationships/image" Target="../media/image142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Office_Word_97_-_2003_Document1.doc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9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0.bin"/><Relationship Id="rId5" Type="http://schemas.openxmlformats.org/officeDocument/2006/relationships/oleObject" Target="../embeddings/oleObject89.bin"/><Relationship Id="rId4" Type="http://schemas.openxmlformats.org/officeDocument/2006/relationships/oleObject" Target="../embeddings/oleObject88.bin"/><Relationship Id="rId9" Type="http://schemas.openxmlformats.org/officeDocument/2006/relationships/oleObject" Target="../embeddings/oleObject9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52.wmf"/><Relationship Id="rId5" Type="http://schemas.openxmlformats.org/officeDocument/2006/relationships/image" Target="../media/image151.jpeg"/><Relationship Id="rId4" Type="http://schemas.openxmlformats.org/officeDocument/2006/relationships/image" Target="../media/image1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4" Type="http://schemas.openxmlformats.org/officeDocument/2006/relationships/oleObject" Target="../embeddings/oleObject9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98.bin"/><Relationship Id="rId5" Type="http://schemas.openxmlformats.org/officeDocument/2006/relationships/oleObject" Target="../embeddings/oleObject97.bin"/><Relationship Id="rId4" Type="http://schemas.openxmlformats.org/officeDocument/2006/relationships/oleObject" Target="../embeddings/oleObject96.bin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02.bin"/><Relationship Id="rId5" Type="http://schemas.openxmlformats.org/officeDocument/2006/relationships/oleObject" Target="../embeddings/oleObject101.bin"/><Relationship Id="rId4" Type="http://schemas.openxmlformats.org/officeDocument/2006/relationships/oleObject" Target="../embeddings/oleObject100.bin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8.png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06.bin"/><Relationship Id="rId5" Type="http://schemas.openxmlformats.org/officeDocument/2006/relationships/oleObject" Target="../embeddings/oleObject105.bin"/><Relationship Id="rId4" Type="http://schemas.openxmlformats.org/officeDocument/2006/relationships/oleObject" Target="../embeddings/oleObject104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13.bin"/><Relationship Id="rId5" Type="http://schemas.openxmlformats.org/officeDocument/2006/relationships/oleObject" Target="../embeddings/oleObject112.bin"/><Relationship Id="rId4" Type="http://schemas.openxmlformats.org/officeDocument/2006/relationships/oleObject" Target="../embeddings/oleObject111.bin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79.png"/><Relationship Id="rId4" Type="http://schemas.openxmlformats.org/officeDocument/2006/relationships/image" Target="../media/image178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3.vml"/><Relationship Id="rId6" Type="http://schemas.openxmlformats.org/officeDocument/2006/relationships/oleObject" Target="../embeddings/oleObject118.bin"/><Relationship Id="rId5" Type="http://schemas.openxmlformats.org/officeDocument/2006/relationships/oleObject" Target="../embeddings/oleObject117.bin"/><Relationship Id="rId4" Type="http://schemas.openxmlformats.org/officeDocument/2006/relationships/oleObject" Target="../embeddings/oleObject116.bin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22.bin"/><Relationship Id="rId5" Type="http://schemas.openxmlformats.org/officeDocument/2006/relationships/oleObject" Target="../embeddings/oleObject121.bin"/><Relationship Id="rId4" Type="http://schemas.openxmlformats.org/officeDocument/2006/relationships/oleObject" Target="../embeddings/oleObject120.bin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25.bin"/><Relationship Id="rId5" Type="http://schemas.openxmlformats.org/officeDocument/2006/relationships/oleObject" Target="../embeddings/oleObject124.bin"/><Relationship Id="rId4" Type="http://schemas.openxmlformats.org/officeDocument/2006/relationships/oleObject" Target="../embeddings/oleObject123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2.jpeg"/><Relationship Id="rId2" Type="http://schemas.openxmlformats.org/officeDocument/2006/relationships/image" Target="../media/image19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4.jpeg"/><Relationship Id="rId4" Type="http://schemas.openxmlformats.org/officeDocument/2006/relationships/image" Target="../media/image193.jpe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jpeg"/><Relationship Id="rId2" Type="http://schemas.openxmlformats.org/officeDocument/2006/relationships/image" Target="../media/image19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8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jpeg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229600" cy="669925"/>
          </a:xfrm>
        </p:spPr>
        <p:txBody>
          <a:bodyPr/>
          <a:lstStyle/>
          <a:p>
            <a:r>
              <a:rPr lang="en-US" sz="3600" dirty="0"/>
              <a:t>Deep Inelastic Electron Scattering</a:t>
            </a:r>
          </a:p>
        </p:txBody>
      </p:sp>
      <p:pic>
        <p:nvPicPr>
          <p:cNvPr id="57349" name="Picture 5" descr=" "/>
          <p:cNvPicPr>
            <a:picLocks noChangeAspect="1" noChangeArrowheads="1"/>
          </p:cNvPicPr>
          <p:nvPr/>
        </p:nvPicPr>
        <p:blipFill>
          <a:blip r:embed="rId3"/>
          <a:srcRect b="18373"/>
          <a:stretch>
            <a:fillRect/>
          </a:stretch>
        </p:blipFill>
        <p:spPr bwMode="auto">
          <a:xfrm>
            <a:off x="5257800" y="762000"/>
            <a:ext cx="3657600" cy="133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7350" name="Object 6"/>
          <p:cNvGraphicFramePr>
            <a:graphicFrameLocks noChangeAspect="1"/>
          </p:cNvGraphicFramePr>
          <p:nvPr/>
        </p:nvGraphicFramePr>
        <p:xfrm>
          <a:off x="304800" y="3048000"/>
          <a:ext cx="5732462" cy="879475"/>
        </p:xfrm>
        <a:graphic>
          <a:graphicData uri="http://schemas.openxmlformats.org/presentationml/2006/ole">
            <p:oleObj spid="_x0000_s345090" name="Equation" r:id="rId4" imgW="3085920" imgH="444240" progId="Equation.3">
              <p:embed/>
            </p:oleObj>
          </a:graphicData>
        </a:graphic>
      </p:graphicFrame>
      <p:graphicFrame>
        <p:nvGraphicFramePr>
          <p:cNvPr id="57353" name="Object 9"/>
          <p:cNvGraphicFramePr>
            <a:graphicFrameLocks noChangeAspect="1"/>
          </p:cNvGraphicFramePr>
          <p:nvPr/>
        </p:nvGraphicFramePr>
        <p:xfrm>
          <a:off x="152400" y="1823206"/>
          <a:ext cx="4947948" cy="996194"/>
        </p:xfrm>
        <a:graphic>
          <a:graphicData uri="http://schemas.openxmlformats.org/presentationml/2006/ole">
            <p:oleObj spid="_x0000_s345091" name="Equation" r:id="rId5" imgW="2400120" imgH="482400" progId="Equation.3">
              <p:embed/>
            </p:oleObj>
          </a:graphicData>
        </a:graphic>
      </p:graphicFrame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304800" y="1219200"/>
            <a:ext cx="320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 dirty="0">
                <a:latin typeface="Arial" pitchFamily="34" charset="0"/>
              </a:rPr>
              <a:t>energy available to produce particles in final state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304800" y="4114800"/>
            <a:ext cx="67655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latin typeface="Arial" pitchFamily="34" charset="0"/>
              </a:rPr>
              <a:t>Experimentally</a:t>
            </a:r>
            <a:r>
              <a:rPr lang="en-US" dirty="0" smtClean="0">
                <a:latin typeface="Arial" pitchFamily="34" charset="0"/>
              </a:rPr>
              <a:t>,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Arial" pitchFamily="34" charset="0"/>
              </a:rPr>
              <a:t> </a:t>
            </a:r>
            <a:r>
              <a:rPr lang="en-US" dirty="0">
                <a:latin typeface="Arial" pitchFamily="34" charset="0"/>
              </a:rPr>
              <a:t>and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sz="2000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dirty="0">
                <a:latin typeface="Arial" pitchFamily="34" charset="0"/>
              </a:rPr>
              <a:t> seem to depend on only one variable</a:t>
            </a:r>
          </a:p>
        </p:txBody>
      </p:sp>
      <p:sp>
        <p:nvSpPr>
          <p:cNvPr id="57361" name="Text Box 17"/>
          <p:cNvSpPr txBox="1">
            <a:spLocks noChangeArrowheads="1"/>
          </p:cNvSpPr>
          <p:nvPr/>
        </p:nvSpPr>
        <p:spPr bwMode="auto">
          <a:xfrm>
            <a:off x="1447800" y="5486400"/>
            <a:ext cx="424988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Arial" pitchFamily="34" charset="0"/>
              </a:rPr>
              <a:t>“scaling”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</a:rPr>
              <a:t>(anticipated by </a:t>
            </a:r>
            <a:r>
              <a:rPr lang="en-US" dirty="0" err="1" smtClean="0">
                <a:latin typeface="Arial" pitchFamily="34" charset="0"/>
              </a:rPr>
              <a:t>Bjorken</a:t>
            </a:r>
            <a:r>
              <a:rPr lang="en-US" dirty="0">
                <a:latin typeface="Arial" pitchFamily="34" charset="0"/>
              </a:rPr>
              <a:t>, 1967) </a:t>
            </a:r>
          </a:p>
        </p:txBody>
      </p:sp>
      <p:sp>
        <p:nvSpPr>
          <p:cNvPr id="57362" name="Text Box 18"/>
          <p:cNvSpPr txBox="1">
            <a:spLocks noChangeArrowheads="1"/>
          </p:cNvSpPr>
          <p:nvPr/>
        </p:nvSpPr>
        <p:spPr bwMode="auto">
          <a:xfrm>
            <a:off x="6477000" y="2438400"/>
            <a:ext cx="23717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from Nobel lectures, 1990</a:t>
            </a:r>
          </a:p>
        </p:txBody>
      </p:sp>
      <p:graphicFrame>
        <p:nvGraphicFramePr>
          <p:cNvPr id="37894" name="Object 6"/>
          <p:cNvGraphicFramePr>
            <a:graphicFrameLocks noChangeAspect="1"/>
          </p:cNvGraphicFramePr>
          <p:nvPr/>
        </p:nvGraphicFramePr>
        <p:xfrm>
          <a:off x="5921375" y="4648200"/>
          <a:ext cx="2386013" cy="1614488"/>
        </p:xfrm>
        <a:graphic>
          <a:graphicData uri="http://schemas.openxmlformats.org/presentationml/2006/ole">
            <p:oleObj spid="_x0000_s345092" name="Equation" r:id="rId6" imgW="1295280" imgH="876240" progId="Equation.3">
              <p:embed/>
            </p:oleObj>
          </a:graphicData>
        </a:graphic>
      </p:graphicFrame>
      <p:graphicFrame>
        <p:nvGraphicFramePr>
          <p:cNvPr id="37895" name="Object 7"/>
          <p:cNvGraphicFramePr>
            <a:graphicFrameLocks noChangeAspect="1"/>
          </p:cNvGraphicFramePr>
          <p:nvPr/>
        </p:nvGraphicFramePr>
        <p:xfrm>
          <a:off x="380999" y="4572000"/>
          <a:ext cx="4570201" cy="914400"/>
        </p:xfrm>
        <a:graphic>
          <a:graphicData uri="http://schemas.openxmlformats.org/presentationml/2006/ole">
            <p:oleObj spid="_x0000_s345093" name="Equation" r:id="rId7" imgW="2349360" imgH="469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5867400"/>
            <a:ext cx="5181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scaling good when </a:t>
            </a:r>
            <a:r>
              <a:rPr lang="en-US" sz="2000" dirty="0" smtClean="0"/>
              <a:t>(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/>
              <a:t>,</a:t>
            </a:r>
            <a:r>
              <a:rPr lang="en-US" sz="2000" dirty="0" smtClean="0">
                <a:latin typeface="Symbol" pitchFamily="18" charset="2"/>
              </a:rPr>
              <a:t>n</a:t>
            </a:r>
            <a:r>
              <a:rPr lang="en-US" sz="2000" dirty="0" smtClean="0"/>
              <a:t>) </a:t>
            </a:r>
            <a:r>
              <a:rPr lang="en-US" sz="2000" dirty="0" smtClean="0">
                <a:latin typeface="Times New Roman"/>
                <a:cs typeface="Times New Roman"/>
              </a:rPr>
              <a:t>→</a:t>
            </a:r>
            <a:r>
              <a:rPr lang="en-US" sz="2000" dirty="0" smtClean="0">
                <a:latin typeface="Times New Roman"/>
                <a:cs typeface="Times New Roman"/>
                <a:sym typeface="Symbol"/>
              </a:rPr>
              <a:t>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, and if the </a:t>
            </a:r>
            <a:r>
              <a:rPr lang="en-US" dirty="0" err="1" smtClean="0">
                <a:latin typeface="Arial" pitchFamily="34" charset="0"/>
                <a:cs typeface="Arial" pitchFamily="34" charset="0"/>
                <a:sym typeface="Symbol"/>
              </a:rPr>
              <a:t>partons</a:t>
            </a:r>
            <a:r>
              <a:rPr lang="en-US" dirty="0" smtClean="0">
                <a:latin typeface="Arial" pitchFamily="34" charset="0"/>
                <a:cs typeface="Arial" pitchFamily="34" charset="0"/>
                <a:sym typeface="Symbol"/>
              </a:rPr>
              <a:t> have no transverse momentum 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FAD5D7-C6EC-4509-A108-D72006221079}" type="datetime1">
              <a:rPr lang="en-US" smtClean="0"/>
              <a:pPr>
                <a:defRPr/>
              </a:pPr>
              <a:t>6/30/2009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162800" y="41148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477000" y="351538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these are not the same F’s as in elastic scattering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2535" name="Object 23"/>
          <p:cNvGraphicFramePr>
            <a:graphicFrameLocks noChangeAspect="1"/>
          </p:cNvGraphicFramePr>
          <p:nvPr/>
        </p:nvGraphicFramePr>
        <p:xfrm>
          <a:off x="2895600" y="4648200"/>
          <a:ext cx="3048000" cy="1858963"/>
        </p:xfrm>
        <a:graphic>
          <a:graphicData uri="http://schemas.openxmlformats.org/presentationml/2006/ole">
            <p:oleObj spid="_x0000_s99330" name="VISIO" r:id="rId3" imgW="3548880" imgH="2368080" progId="">
              <p:embed/>
            </p:oleObj>
          </a:graphicData>
        </a:graphic>
      </p:graphicFrame>
      <p:sp>
        <p:nvSpPr>
          <p:cNvPr id="192536" name="Rectangle 24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rgbClr val="0000CC"/>
                </a:solidFill>
              </a:rPr>
              <a:t> Views of the Nucleon</a:t>
            </a:r>
          </a:p>
        </p:txBody>
      </p:sp>
      <p:pic>
        <p:nvPicPr>
          <p:cNvPr id="192537" name="Picture 25" descr="resolve"/>
          <p:cNvPicPr>
            <a:picLocks noChangeAspect="1" noChangeArrowheads="1"/>
          </p:cNvPicPr>
          <p:nvPr/>
        </p:nvPicPr>
        <p:blipFill>
          <a:blip r:embed="rId4"/>
          <a:srcRect t="10690" r="74741" b="34209"/>
          <a:stretch>
            <a:fillRect/>
          </a:stretch>
        </p:blipFill>
        <p:spPr bwMode="auto">
          <a:xfrm>
            <a:off x="2514600" y="2057400"/>
            <a:ext cx="2971800" cy="251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2538" name="Oval 26"/>
          <p:cNvSpPr>
            <a:spLocks noChangeArrowheads="1"/>
          </p:cNvSpPr>
          <p:nvPr/>
        </p:nvSpPr>
        <p:spPr bwMode="auto">
          <a:xfrm>
            <a:off x="3962400" y="1981200"/>
            <a:ext cx="533400" cy="10668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381000" y="609600"/>
            <a:ext cx="1143000" cy="1143000"/>
            <a:chOff x="4320" y="3072"/>
            <a:chExt cx="1104" cy="1056"/>
          </a:xfrm>
        </p:grpSpPr>
        <p:sp>
          <p:nvSpPr>
            <p:cNvPr id="192540" name="Oval 28"/>
            <p:cNvSpPr>
              <a:spLocks noChangeArrowheads="1"/>
            </p:cNvSpPr>
            <p:nvPr/>
          </p:nvSpPr>
          <p:spPr bwMode="auto">
            <a:xfrm>
              <a:off x="4320" y="3072"/>
              <a:ext cx="1104" cy="1056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2541" name="Object 29"/>
            <p:cNvGraphicFramePr>
              <a:graphicFrameLocks noChangeAspect="1"/>
            </p:cNvGraphicFramePr>
            <p:nvPr/>
          </p:nvGraphicFramePr>
          <p:xfrm>
            <a:off x="4320" y="3120"/>
            <a:ext cx="1100" cy="946"/>
          </p:xfrm>
          <a:graphic>
            <a:graphicData uri="http://schemas.openxmlformats.org/presentationml/2006/ole">
              <p:oleObj spid="_x0000_s99332" name="VISIO" r:id="rId5" imgW="2428920" imgH="1987560" progId="">
                <p:embed/>
              </p:oleObj>
            </a:graphicData>
          </a:graphic>
        </p:graphicFrame>
      </p:grpSp>
      <p:sp>
        <p:nvSpPr>
          <p:cNvPr id="192542" name="Text Box 30"/>
          <p:cNvSpPr txBox="1">
            <a:spLocks noChangeArrowheads="1"/>
          </p:cNvSpPr>
          <p:nvPr/>
        </p:nvSpPr>
        <p:spPr bwMode="auto">
          <a:xfrm>
            <a:off x="152400" y="2133600"/>
            <a:ext cx="28352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 smtClean="0"/>
              <a:t>explicit sea quarks</a:t>
            </a:r>
            <a:endParaRPr lang="en-US" dirty="0"/>
          </a:p>
        </p:txBody>
      </p:sp>
      <p:sp>
        <p:nvSpPr>
          <p:cNvPr id="192543" name="Text Box 31"/>
          <p:cNvSpPr txBox="1">
            <a:spLocks noChangeArrowheads="1"/>
          </p:cNvSpPr>
          <p:nvPr/>
        </p:nvSpPr>
        <p:spPr bwMode="auto">
          <a:xfrm>
            <a:off x="1600200" y="762000"/>
            <a:ext cx="1801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/>
              <a:t>“quark model”</a:t>
            </a:r>
          </a:p>
        </p:txBody>
      </p:sp>
      <p:sp>
        <p:nvSpPr>
          <p:cNvPr id="192544" name="Text Box 32"/>
          <p:cNvSpPr txBox="1">
            <a:spLocks noChangeArrowheads="1"/>
          </p:cNvSpPr>
          <p:nvPr/>
        </p:nvSpPr>
        <p:spPr bwMode="auto">
          <a:xfrm>
            <a:off x="1143000" y="3886200"/>
            <a:ext cx="1722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/>
              <a:t>QCD/</a:t>
            </a:r>
            <a:r>
              <a:rPr lang="en-US" dirty="0" err="1"/>
              <a:t>parton</a:t>
            </a:r>
            <a:r>
              <a:rPr lang="en-US" dirty="0"/>
              <a:t> </a:t>
            </a:r>
          </a:p>
          <a:p>
            <a:pPr algn="l" eaLnBrk="0" hangingPunct="0"/>
            <a:r>
              <a:rPr lang="en-US" dirty="0"/>
              <a:t>description</a:t>
            </a:r>
          </a:p>
        </p:txBody>
      </p: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6858000" y="4343400"/>
            <a:ext cx="1981200" cy="1981200"/>
            <a:chOff x="1872" y="1488"/>
            <a:chExt cx="1248" cy="1248"/>
          </a:xfrm>
        </p:grpSpPr>
        <p:sp>
          <p:nvSpPr>
            <p:cNvPr id="192546" name="Oval 34"/>
            <p:cNvSpPr>
              <a:spLocks noChangeArrowheads="1"/>
            </p:cNvSpPr>
            <p:nvPr/>
          </p:nvSpPr>
          <p:spPr bwMode="auto">
            <a:xfrm>
              <a:off x="1872" y="1488"/>
              <a:ext cx="1248" cy="1248"/>
            </a:xfrm>
            <a:prstGeom prst="ellipse">
              <a:avLst/>
            </a:prstGeom>
            <a:gradFill rotWithShape="0">
              <a:gsLst>
                <a:gs pos="0">
                  <a:srgbClr val="99CCFF">
                    <a:gamma/>
                    <a:shade val="46275"/>
                    <a:invGamma/>
                  </a:srgbClr>
                </a:gs>
                <a:gs pos="100000">
                  <a:srgbClr val="99CCFF"/>
                </a:gs>
              </a:gsLst>
              <a:path path="shape">
                <a:fillToRect l="50000" t="50000" r="50000" b="50000"/>
              </a:path>
            </a:gradFill>
            <a:ln w="28575">
              <a:solidFill>
                <a:srgbClr val="99CCFF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2547" name="Text Box 35"/>
            <p:cNvSpPr txBox="1">
              <a:spLocks noChangeArrowheads="1"/>
            </p:cNvSpPr>
            <p:nvPr/>
          </p:nvSpPr>
          <p:spPr bwMode="auto">
            <a:xfrm>
              <a:off x="2064" y="1584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 dirty="0">
                  <a:latin typeface="Symbol" pitchFamily="18" charset="2"/>
                </a:rPr>
                <a:t>p</a:t>
              </a:r>
            </a:p>
          </p:txBody>
        </p:sp>
        <p:sp>
          <p:nvSpPr>
            <p:cNvPr id="192548" name="Text Box 36"/>
            <p:cNvSpPr txBox="1">
              <a:spLocks noChangeArrowheads="1"/>
            </p:cNvSpPr>
            <p:nvPr/>
          </p:nvSpPr>
          <p:spPr bwMode="auto">
            <a:xfrm>
              <a:off x="2050" y="2169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>
                  <a:latin typeface="Symbol" pitchFamily="18" charset="2"/>
                </a:rPr>
                <a:t>p</a:t>
              </a:r>
            </a:p>
          </p:txBody>
        </p:sp>
        <p:sp>
          <p:nvSpPr>
            <p:cNvPr id="192549" name="Text Box 37"/>
            <p:cNvSpPr txBox="1">
              <a:spLocks noChangeArrowheads="1"/>
            </p:cNvSpPr>
            <p:nvPr/>
          </p:nvSpPr>
          <p:spPr bwMode="auto">
            <a:xfrm>
              <a:off x="2823" y="1931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800">
                  <a:latin typeface="Symbol" pitchFamily="18" charset="2"/>
                </a:rPr>
                <a:t>p</a:t>
              </a:r>
            </a:p>
          </p:txBody>
        </p:sp>
        <p:grpSp>
          <p:nvGrpSpPr>
            <p:cNvPr id="4" name="Group 38"/>
            <p:cNvGrpSpPr>
              <a:grpSpLocks/>
            </p:cNvGrpSpPr>
            <p:nvPr/>
          </p:nvGrpSpPr>
          <p:grpSpPr bwMode="auto">
            <a:xfrm>
              <a:off x="2256" y="1872"/>
              <a:ext cx="519" cy="530"/>
              <a:chOff x="4320" y="3072"/>
              <a:chExt cx="1104" cy="1056"/>
            </a:xfrm>
          </p:grpSpPr>
          <p:sp>
            <p:nvSpPr>
              <p:cNvPr id="192551" name="Oval 39"/>
              <p:cNvSpPr>
                <a:spLocks noChangeArrowheads="1"/>
              </p:cNvSpPr>
              <p:nvPr/>
            </p:nvSpPr>
            <p:spPr bwMode="auto">
              <a:xfrm>
                <a:off x="4320" y="3072"/>
                <a:ext cx="1104" cy="1056"/>
              </a:xfrm>
              <a:prstGeom prst="ellipse">
                <a:avLst/>
              </a:prstGeom>
              <a:gradFill rotWithShape="0">
                <a:gsLst>
                  <a:gs pos="0">
                    <a:srgbClr val="99CCFF"/>
                  </a:gs>
                  <a:gs pos="100000">
                    <a:srgbClr val="99CCFF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aphicFrame>
            <p:nvGraphicFramePr>
              <p:cNvPr id="192552" name="Object 40"/>
              <p:cNvGraphicFramePr>
                <a:graphicFrameLocks noChangeAspect="1"/>
              </p:cNvGraphicFramePr>
              <p:nvPr/>
            </p:nvGraphicFramePr>
            <p:xfrm>
              <a:off x="4320" y="3120"/>
              <a:ext cx="1100" cy="946"/>
            </p:xfrm>
            <a:graphic>
              <a:graphicData uri="http://schemas.openxmlformats.org/presentationml/2006/ole">
                <p:oleObj spid="_x0000_s99331" name="VISIO" r:id="rId6" imgW="2428920" imgH="1987560" progId="">
                  <p:embed/>
                </p:oleObj>
              </a:graphicData>
            </a:graphic>
          </p:graphicFrame>
        </p:grpSp>
      </p:grpSp>
      <p:sp>
        <p:nvSpPr>
          <p:cNvPr id="192553" name="Text Box 41"/>
          <p:cNvSpPr txBox="1">
            <a:spLocks noChangeArrowheads="1"/>
          </p:cNvSpPr>
          <p:nvPr/>
        </p:nvSpPr>
        <p:spPr bwMode="auto">
          <a:xfrm>
            <a:off x="6096000" y="3810000"/>
            <a:ext cx="3048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/>
              <a:t>“pion cloud” description</a:t>
            </a:r>
          </a:p>
        </p:txBody>
      </p:sp>
      <p:sp>
        <p:nvSpPr>
          <p:cNvPr id="192554" name="Line 42"/>
          <p:cNvSpPr>
            <a:spLocks noChangeShapeType="1"/>
          </p:cNvSpPr>
          <p:nvPr/>
        </p:nvSpPr>
        <p:spPr bwMode="auto">
          <a:xfrm>
            <a:off x="4033838" y="7154863"/>
            <a:ext cx="109537" cy="1587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5" name="Group 45"/>
          <p:cNvGrpSpPr>
            <a:grpSpLocks/>
          </p:cNvGrpSpPr>
          <p:nvPr/>
        </p:nvGrpSpPr>
        <p:grpSpPr bwMode="auto">
          <a:xfrm>
            <a:off x="5556250" y="685800"/>
            <a:ext cx="3587750" cy="2628900"/>
            <a:chOff x="3396" y="432"/>
            <a:chExt cx="2260" cy="1656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3396" y="432"/>
              <a:ext cx="2260" cy="1656"/>
              <a:chOff x="3396" y="432"/>
              <a:chExt cx="2260" cy="1656"/>
            </a:xfrm>
          </p:grpSpPr>
          <p:grpSp>
            <p:nvGrpSpPr>
              <p:cNvPr id="7" name="Group 3"/>
              <p:cNvGrpSpPr>
                <a:grpSpLocks/>
              </p:cNvGrpSpPr>
              <p:nvPr/>
            </p:nvGrpSpPr>
            <p:grpSpPr bwMode="auto">
              <a:xfrm>
                <a:off x="3396" y="432"/>
                <a:ext cx="1911" cy="1656"/>
                <a:chOff x="960" y="2496"/>
                <a:chExt cx="2200" cy="1851"/>
              </a:xfrm>
            </p:grpSpPr>
            <p:grpSp>
              <p:nvGrpSpPr>
                <p:cNvPr id="8" name="Group 4"/>
                <p:cNvGrpSpPr>
                  <a:grpSpLocks/>
                </p:cNvGrpSpPr>
                <p:nvPr/>
              </p:nvGrpSpPr>
              <p:grpSpPr bwMode="auto">
                <a:xfrm>
                  <a:off x="960" y="2496"/>
                  <a:ext cx="1968" cy="1824"/>
                  <a:chOff x="174" y="263"/>
                  <a:chExt cx="2151" cy="2026"/>
                </a:xfrm>
              </p:grpSpPr>
              <p:grpSp>
                <p:nvGrpSpPr>
                  <p:cNvPr id="9" name="Group 5"/>
                  <p:cNvGrpSpPr>
                    <a:grpSpLocks/>
                  </p:cNvGrpSpPr>
                  <p:nvPr/>
                </p:nvGrpSpPr>
                <p:grpSpPr bwMode="auto">
                  <a:xfrm>
                    <a:off x="174" y="263"/>
                    <a:ext cx="2141" cy="2026"/>
                    <a:chOff x="174" y="263"/>
                    <a:chExt cx="2141" cy="2026"/>
                  </a:xfrm>
                </p:grpSpPr>
                <p:pic>
                  <p:nvPicPr>
                    <p:cNvPr id="192518" name="Picture 6" descr="figure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/>
                    <a:srcRect l="17226" t="2620" r="22803"/>
                    <a:stretch>
                      <a:fillRect/>
                    </a:stretch>
                  </p:blipFill>
                  <p:spPr bwMode="auto">
                    <a:xfrm>
                      <a:off x="174" y="263"/>
                      <a:ext cx="2141" cy="2026"/>
                    </a:xfrm>
                    <a:prstGeom prst="rect">
                      <a:avLst/>
                    </a:prstGeom>
                    <a:noFill/>
                  </p:spPr>
                </p:pic>
                <p:sp>
                  <p:nvSpPr>
                    <p:cNvPr id="192519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6" y="333"/>
                      <a:ext cx="927" cy="639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92520" name="Line 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95" y="759"/>
                    <a:ext cx="2112" cy="1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521" name="Line 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0" y="957"/>
                    <a:ext cx="2112" cy="1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92522" name="Line 1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3" y="1167"/>
                    <a:ext cx="2112" cy="15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252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929" y="2832"/>
                  <a:ext cx="219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008000"/>
                      </a:solidFill>
                    </a:rPr>
                    <a:t>u</a:t>
                  </a:r>
                </a:p>
              </p:txBody>
            </p:sp>
            <p:sp>
              <p:nvSpPr>
                <p:cNvPr id="192524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2929" y="3024"/>
                  <a:ext cx="231" cy="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CC0000"/>
                      </a:solidFill>
                    </a:rPr>
                    <a:t>d</a:t>
                  </a:r>
                </a:p>
              </p:txBody>
            </p:sp>
            <p:sp>
              <p:nvSpPr>
                <p:cNvPr id="19252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28" y="3216"/>
                  <a:ext cx="232" cy="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chemeClr val="accent2"/>
                      </a:solidFill>
                    </a:rPr>
                    <a:t>d</a:t>
                  </a:r>
                </a:p>
              </p:txBody>
            </p:sp>
            <p:sp>
              <p:nvSpPr>
                <p:cNvPr id="192526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2928" y="3408"/>
                  <a:ext cx="220" cy="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336600"/>
                      </a:solidFill>
                    </a:rPr>
                    <a:t>u</a:t>
                  </a:r>
                </a:p>
              </p:txBody>
            </p:sp>
            <p:sp>
              <p:nvSpPr>
                <p:cNvPr id="19252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928" y="3648"/>
                  <a:ext cx="220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336600"/>
                      </a:solidFill>
                    </a:rPr>
                    <a:t>u</a:t>
                  </a:r>
                </a:p>
              </p:txBody>
            </p:sp>
            <p:sp>
              <p:nvSpPr>
                <p:cNvPr id="192529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1584" y="3552"/>
                  <a:ext cx="526" cy="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FF0000"/>
                      </a:solidFill>
                    </a:rPr>
                    <a:t>gluon</a:t>
                  </a:r>
                </a:p>
              </p:txBody>
            </p:sp>
            <p:sp>
              <p:nvSpPr>
                <p:cNvPr id="19253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2927" y="3791"/>
                  <a:ext cx="215" cy="25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CC0000"/>
                      </a:solidFill>
                    </a:rPr>
                    <a:t>s</a:t>
                  </a:r>
                </a:p>
              </p:txBody>
            </p:sp>
            <p:sp>
              <p:nvSpPr>
                <p:cNvPr id="19253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927" y="4089"/>
                  <a:ext cx="144" cy="2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sz="1800">
                      <a:solidFill>
                        <a:srgbClr val="CC0000"/>
                      </a:solidFill>
                    </a:rPr>
                    <a:t>s</a:t>
                  </a:r>
                </a:p>
              </p:txBody>
            </p:sp>
            <p:sp>
              <p:nvSpPr>
                <p:cNvPr id="192532" name="Line 20"/>
                <p:cNvSpPr>
                  <a:spLocks noChangeShapeType="1"/>
                </p:cNvSpPr>
                <p:nvPr/>
              </p:nvSpPr>
              <p:spPr bwMode="auto">
                <a:xfrm>
                  <a:off x="2976" y="3456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008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533" name="Line 21"/>
                <p:cNvSpPr>
                  <a:spLocks noChangeShapeType="1"/>
                </p:cNvSpPr>
                <p:nvPr/>
              </p:nvSpPr>
              <p:spPr bwMode="auto">
                <a:xfrm>
                  <a:off x="2976" y="4128"/>
                  <a:ext cx="96" cy="0"/>
                </a:xfrm>
                <a:prstGeom prst="line">
                  <a:avLst/>
                </a:prstGeom>
                <a:noFill/>
                <a:ln w="28575">
                  <a:solidFill>
                    <a:srgbClr val="80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92534" name="Text Box 22"/>
              <p:cNvSpPr txBox="1">
                <a:spLocks noChangeArrowheads="1"/>
              </p:cNvSpPr>
              <p:nvPr/>
            </p:nvSpPr>
            <p:spPr bwMode="auto">
              <a:xfrm>
                <a:off x="5355" y="1143"/>
                <a:ext cx="30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>
                    <a:latin typeface="Symbol" pitchFamily="18" charset="2"/>
                  </a:rPr>
                  <a:t>p</a:t>
                </a:r>
                <a:r>
                  <a:rPr lang="en-US" baseline="30000">
                    <a:latin typeface="Symbol" pitchFamily="18" charset="2"/>
                  </a:rPr>
                  <a:t>-</a:t>
                </a:r>
                <a:r>
                  <a:rPr lang="en-US">
                    <a:latin typeface="Symbol" pitchFamily="18" charset="2"/>
                  </a:rPr>
                  <a:t> </a:t>
                </a:r>
              </a:p>
            </p:txBody>
          </p:sp>
        </p:grpSp>
        <p:sp>
          <p:nvSpPr>
            <p:cNvPr id="192555" name="Oval 43"/>
            <p:cNvSpPr>
              <a:spLocks noChangeArrowheads="1"/>
            </p:cNvSpPr>
            <p:nvPr/>
          </p:nvSpPr>
          <p:spPr bwMode="auto">
            <a:xfrm>
              <a:off x="5088" y="1056"/>
              <a:ext cx="240" cy="43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2556" name="Line 44"/>
          <p:cNvSpPr>
            <a:spLocks noChangeShapeType="1"/>
          </p:cNvSpPr>
          <p:nvPr/>
        </p:nvSpPr>
        <p:spPr bwMode="auto">
          <a:xfrm flipV="1">
            <a:off x="2514600" y="2362200"/>
            <a:ext cx="1600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2" name="Text Box 32"/>
          <p:cNvSpPr txBox="1">
            <a:spLocks noChangeArrowheads="1"/>
          </p:cNvSpPr>
          <p:nvPr/>
        </p:nvSpPr>
        <p:spPr bwMode="auto">
          <a:xfrm>
            <a:off x="381000" y="5638800"/>
            <a:ext cx="20656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 err="1" smtClean="0"/>
              <a:t>chiral</a:t>
            </a:r>
            <a:r>
              <a:rPr lang="en-US" dirty="0" smtClean="0"/>
              <a:t> Pert. Theory</a:t>
            </a:r>
            <a:endParaRPr lang="en-US" dirty="0"/>
          </a:p>
        </p:txBody>
      </p:sp>
      <p:sp>
        <p:nvSpPr>
          <p:cNvPr id="53" name="Date Placeholder 5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Text Box 3"/>
          <p:cNvSpPr txBox="1">
            <a:spLocks noChangeArrowheads="1"/>
          </p:cNvSpPr>
          <p:nvPr/>
        </p:nvSpPr>
        <p:spPr bwMode="auto">
          <a:xfrm>
            <a:off x="1447800" y="0"/>
            <a:ext cx="6629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chemeClr val="accent2"/>
                </a:solidFill>
              </a:rPr>
              <a:t>Jefferson Laboratory</a:t>
            </a:r>
          </a:p>
        </p:txBody>
      </p:sp>
      <p:pic>
        <p:nvPicPr>
          <p:cNvPr id="121860" name="Picture 4" descr="nnews"/>
          <p:cNvPicPr>
            <a:picLocks noChangeAspect="1" noChangeArrowheads="1"/>
          </p:cNvPicPr>
          <p:nvPr/>
        </p:nvPicPr>
        <p:blipFill>
          <a:blip r:embed="rId2"/>
          <a:srcRect l="10974" t="13103" r="27435" b="17470"/>
          <a:stretch>
            <a:fillRect/>
          </a:stretch>
        </p:blipFill>
        <p:spPr bwMode="auto">
          <a:xfrm>
            <a:off x="6248400" y="838200"/>
            <a:ext cx="2514600" cy="189865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800600" y="4495800"/>
            <a:ext cx="4343400" cy="2362200"/>
            <a:chOff x="864" y="820"/>
            <a:chExt cx="4224" cy="2955"/>
          </a:xfrm>
        </p:grpSpPr>
        <p:pic>
          <p:nvPicPr>
            <p:cNvPr id="121865" name="Picture 9" descr="6_GeV_Racetrack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4" y="820"/>
              <a:ext cx="4224" cy="2955"/>
            </a:xfrm>
            <a:prstGeom prst="rect">
              <a:avLst/>
            </a:prstGeom>
            <a:noFill/>
          </p:spPr>
        </p:pic>
        <p:sp>
          <p:nvSpPr>
            <p:cNvPr id="121866" name="AutoShape 10"/>
            <p:cNvSpPr>
              <a:spLocks noChangeArrowheads="1"/>
            </p:cNvSpPr>
            <p:nvPr/>
          </p:nvSpPr>
          <p:spPr bwMode="auto">
            <a:xfrm rot="5400000">
              <a:off x="3120" y="1746"/>
              <a:ext cx="336" cy="240"/>
            </a:xfrm>
            <a:prstGeom prst="parallelogram">
              <a:avLst>
                <a:gd name="adj" fmla="val 47911"/>
              </a:avLst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21867" name="Rectangle 11"/>
          <p:cNvSpPr>
            <a:spLocks noChangeArrowheads="1"/>
          </p:cNvSpPr>
          <p:nvPr/>
        </p:nvSpPr>
        <p:spPr bwMode="auto">
          <a:xfrm>
            <a:off x="228600" y="48006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006666"/>
                </a:solidFill>
              </a:rPr>
              <a:t>	E </a:t>
            </a:r>
            <a:r>
              <a:rPr lang="en-US">
                <a:solidFill>
                  <a:srgbClr val="006666"/>
                </a:solidFill>
                <a:cs typeface="Arial" pitchFamily="34" charset="0"/>
                <a:sym typeface="Wingdings" pitchFamily="2" charset="2"/>
              </a:rPr>
              <a:t>~</a:t>
            </a:r>
            <a:r>
              <a:rPr lang="en-US">
                <a:solidFill>
                  <a:srgbClr val="006666"/>
                </a:solidFill>
                <a:sym typeface="Wingdings" pitchFamily="2" charset="2"/>
              </a:rPr>
              <a:t> 6 GeV</a:t>
            </a:r>
            <a:endParaRPr lang="en-US">
              <a:solidFill>
                <a:srgbClr val="006666"/>
              </a:solidFill>
            </a:endParaRPr>
          </a:p>
          <a:p>
            <a:pPr algn="l" eaLnBrk="0" hangingPunct="0"/>
            <a:r>
              <a:rPr lang="en-US">
                <a:solidFill>
                  <a:srgbClr val="006666"/>
                </a:solidFill>
              </a:rPr>
              <a:t>Continuous Polarized Electron Beam</a:t>
            </a:r>
          </a:p>
          <a:p>
            <a:pPr algn="l" eaLnBrk="0" hangingPunct="0"/>
            <a:r>
              <a:rPr lang="en-US"/>
              <a:t>	</a:t>
            </a:r>
            <a:r>
              <a:rPr lang="en-US">
                <a:solidFill>
                  <a:srgbClr val="993300"/>
                </a:solidFill>
              </a:rPr>
              <a:t>&gt; 100 </a:t>
            </a:r>
            <a:r>
              <a:rPr lang="en-US" sz="2400">
                <a:solidFill>
                  <a:srgbClr val="993300"/>
                </a:solidFill>
                <a:latin typeface="Symbol" pitchFamily="18" charset="2"/>
              </a:rPr>
              <a:t>m</a:t>
            </a:r>
            <a:r>
              <a:rPr lang="en-US">
                <a:solidFill>
                  <a:srgbClr val="993300"/>
                </a:solidFill>
              </a:rPr>
              <a:t>A</a:t>
            </a:r>
          </a:p>
          <a:p>
            <a:pPr algn="l" eaLnBrk="0" hangingPunct="0"/>
            <a:r>
              <a:rPr lang="en-US">
                <a:solidFill>
                  <a:srgbClr val="993300"/>
                </a:solidFill>
              </a:rPr>
              <a:t>	up to 80% polarization</a:t>
            </a:r>
          </a:p>
          <a:p>
            <a:pPr algn="l" eaLnBrk="0" hangingPunct="0"/>
            <a:r>
              <a:rPr lang="en-US">
                <a:solidFill>
                  <a:srgbClr val="993300"/>
                </a:solidFill>
              </a:rPr>
              <a:t>	concurrent to 3 Halls</a:t>
            </a:r>
          </a:p>
        </p:txBody>
      </p:sp>
      <p:pic>
        <p:nvPicPr>
          <p:cNvPr id="121870" name="Picture 14" descr="schematic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3667125"/>
            <a:ext cx="4419600" cy="3190875"/>
          </a:xfrm>
          <a:prstGeom prst="rect">
            <a:avLst/>
          </a:prstGeom>
          <a:noFill/>
        </p:spPr>
      </p:pic>
      <p:pic>
        <p:nvPicPr>
          <p:cNvPr id="121858" name="Picture 2" descr="acc1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85800"/>
            <a:ext cx="5029200" cy="3795713"/>
          </a:xfrm>
          <a:prstGeom prst="rect">
            <a:avLst/>
          </a:prstGeom>
          <a:noFill/>
        </p:spPr>
      </p:pic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6296025" y="3200400"/>
            <a:ext cx="2146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1">
                <a:solidFill>
                  <a:schemeClr val="accent2"/>
                </a:solidFill>
              </a:rPr>
              <a:t>12 GeV Upgrade</a:t>
            </a:r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5" name="Picture 5" descr="mami-1"/>
          <p:cNvPicPr>
            <a:picLocks noChangeAspect="1" noChangeArrowheads="1"/>
          </p:cNvPicPr>
          <p:nvPr/>
        </p:nvPicPr>
        <p:blipFill>
          <a:blip r:embed="rId2" cstate="print"/>
          <a:srcRect r="8553"/>
          <a:stretch>
            <a:fillRect/>
          </a:stretch>
        </p:blipFill>
        <p:spPr bwMode="auto">
          <a:xfrm>
            <a:off x="1371600" y="381000"/>
            <a:ext cx="7526338" cy="58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886200" cy="533400"/>
          </a:xfrm>
          <a:noFill/>
        </p:spPr>
        <p:txBody>
          <a:bodyPr/>
          <a:lstStyle/>
          <a:p>
            <a:r>
              <a:rPr lang="en-US" sz="3200" dirty="0"/>
              <a:t>Mainz </a:t>
            </a:r>
            <a:r>
              <a:rPr lang="en-US" sz="3200" dirty="0" err="1"/>
              <a:t>Microtron</a:t>
            </a:r>
            <a:endParaRPr lang="en-US" sz="3200" dirty="0"/>
          </a:p>
        </p:txBody>
      </p:sp>
      <p:pic>
        <p:nvPicPr>
          <p:cNvPr id="153604" name="Picture 4" descr="Halle-Q-T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4038600"/>
            <a:ext cx="3886200" cy="2579688"/>
          </a:xfrm>
          <a:prstGeom prst="rect">
            <a:avLst/>
          </a:prstGeom>
          <a:noFill/>
        </p:spPr>
      </p:pic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304800" y="990600"/>
            <a:ext cx="4572000" cy="1616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0.8 GeV CW beam, now 1.5 GeV</a:t>
            </a:r>
          </a:p>
          <a:p>
            <a:pPr algn="l"/>
            <a:r>
              <a:rPr lang="en-US"/>
              <a:t>polarized D/</a:t>
            </a:r>
            <a:r>
              <a:rPr lang="en-US" baseline="30000"/>
              <a:t>3</a:t>
            </a:r>
            <a:r>
              <a:rPr lang="en-US"/>
              <a:t>He external targets</a:t>
            </a:r>
          </a:p>
          <a:p>
            <a:pPr algn="l"/>
            <a:endParaRPr lang="en-US"/>
          </a:p>
          <a:p>
            <a:pPr algn="l"/>
            <a:r>
              <a:rPr lang="en-US" i="1"/>
              <a:t>neutron EM form factors at low Q</a:t>
            </a:r>
            <a:r>
              <a:rPr lang="en-US" i="1" baseline="30000"/>
              <a:t>2</a:t>
            </a:r>
            <a:endParaRPr lang="en-US" i="1"/>
          </a:p>
          <a:p>
            <a:pPr algn="l"/>
            <a:r>
              <a:rPr lang="en-US" i="1"/>
              <a:t>parity violation and Weak form factors</a:t>
            </a:r>
          </a:p>
        </p:txBody>
      </p:sp>
      <p:pic>
        <p:nvPicPr>
          <p:cNvPr id="153607" name="Picture 7" descr="pva4-d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2057400"/>
            <a:ext cx="1371600" cy="1828800"/>
          </a:xfrm>
          <a:prstGeom prst="rect">
            <a:avLst/>
          </a:prstGeom>
          <a:noFill/>
        </p:spPr>
      </p:pic>
      <p:sp>
        <p:nvSpPr>
          <p:cNvPr id="153608" name="Line 8"/>
          <p:cNvSpPr>
            <a:spLocks noChangeShapeType="1"/>
          </p:cNvSpPr>
          <p:nvPr/>
        </p:nvSpPr>
        <p:spPr bwMode="auto">
          <a:xfrm flipV="1">
            <a:off x="5638800" y="4876800"/>
            <a:ext cx="1371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3609" name="Line 9"/>
          <p:cNvSpPr>
            <a:spLocks noChangeShapeType="1"/>
          </p:cNvSpPr>
          <p:nvPr/>
        </p:nvSpPr>
        <p:spPr bwMode="auto">
          <a:xfrm flipH="1" flipV="1">
            <a:off x="7620000" y="1447800"/>
            <a:ext cx="457200" cy="8382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5" name="Picture 3075" descr="Blast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838200"/>
            <a:ext cx="6357938" cy="4860925"/>
          </a:xfrm>
          <a:prstGeom prst="rect">
            <a:avLst/>
          </a:prstGeom>
          <a:noFill/>
        </p:spPr>
      </p:pic>
      <p:sp>
        <p:nvSpPr>
          <p:cNvPr id="151556" name="Rectangle 307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z="2800"/>
              <a:t>MIT-Bates Laboratory</a:t>
            </a:r>
          </a:p>
        </p:txBody>
      </p:sp>
      <p:sp>
        <p:nvSpPr>
          <p:cNvPr id="151557" name="Text Box 3077"/>
          <p:cNvSpPr txBox="1">
            <a:spLocks noChangeArrowheads="1"/>
          </p:cNvSpPr>
          <p:nvPr/>
        </p:nvSpPr>
        <p:spPr bwMode="auto">
          <a:xfrm>
            <a:off x="6867525" y="5784850"/>
            <a:ext cx="1976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1">
                <a:solidFill>
                  <a:schemeClr val="accent2"/>
                </a:solidFill>
              </a:rPr>
              <a:t>BLAST</a:t>
            </a:r>
            <a:r>
              <a:rPr lang="en-US">
                <a:solidFill>
                  <a:schemeClr val="accent2"/>
                </a:solidFill>
              </a:rPr>
              <a:t> detector</a:t>
            </a:r>
          </a:p>
        </p:txBody>
      </p:sp>
      <p:sp>
        <p:nvSpPr>
          <p:cNvPr id="151559" name="Text Box 3079"/>
          <p:cNvSpPr txBox="1">
            <a:spLocks noChangeArrowheads="1"/>
          </p:cNvSpPr>
          <p:nvPr/>
        </p:nvSpPr>
        <p:spPr bwMode="auto">
          <a:xfrm>
            <a:off x="0" y="3048000"/>
            <a:ext cx="264636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i="1">
                <a:solidFill>
                  <a:schemeClr val="accent2"/>
                </a:solidFill>
              </a:rPr>
              <a:t>BLAST</a:t>
            </a:r>
            <a:r>
              <a:rPr lang="en-US" b="1">
                <a:solidFill>
                  <a:schemeClr val="accent2"/>
                </a:solidFill>
              </a:rPr>
              <a:t> program:</a:t>
            </a:r>
          </a:p>
          <a:p>
            <a:pPr algn="l"/>
            <a:endParaRPr lang="en-US" b="1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 neutron and proton</a:t>
            </a:r>
          </a:p>
          <a:p>
            <a:pPr algn="l"/>
            <a:r>
              <a:rPr lang="en-US">
                <a:solidFill>
                  <a:schemeClr val="accent2"/>
                </a:solidFill>
              </a:rPr>
              <a:t> form factors at </a:t>
            </a:r>
          </a:p>
          <a:p>
            <a:pPr algn="l"/>
            <a:r>
              <a:rPr lang="en-US">
                <a:solidFill>
                  <a:schemeClr val="accent2"/>
                </a:solidFill>
              </a:rPr>
              <a:t>  low Q</a:t>
            </a:r>
            <a:r>
              <a:rPr lang="en-US" baseline="30000">
                <a:solidFill>
                  <a:schemeClr val="accent2"/>
                </a:solidFill>
              </a:rPr>
              <a:t>2</a:t>
            </a:r>
          </a:p>
          <a:p>
            <a:pPr algn="l"/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proton charge radius</a:t>
            </a:r>
          </a:p>
          <a:p>
            <a:pPr algn="l"/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en-US">
                <a:solidFill>
                  <a:schemeClr val="accent2"/>
                </a:solidFill>
              </a:rPr>
              <a:t>deuteron structure via vector and tensor polarization</a:t>
            </a:r>
          </a:p>
        </p:txBody>
      </p:sp>
      <p:sp>
        <p:nvSpPr>
          <p:cNvPr id="151560" name="Text Box 3080"/>
          <p:cNvSpPr txBox="1">
            <a:spLocks noChangeArrowheads="1"/>
          </p:cNvSpPr>
          <p:nvPr/>
        </p:nvSpPr>
        <p:spPr bwMode="auto">
          <a:xfrm>
            <a:off x="0" y="990600"/>
            <a:ext cx="26463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A50021"/>
                </a:solidFill>
              </a:rPr>
              <a:t>CW 1 GeV polarized beam</a:t>
            </a:r>
          </a:p>
          <a:p>
            <a:pPr algn="l"/>
            <a:endParaRPr lang="en-US">
              <a:solidFill>
                <a:srgbClr val="A50021"/>
              </a:solidFill>
            </a:endParaRPr>
          </a:p>
          <a:p>
            <a:pPr algn="l"/>
            <a:r>
              <a:rPr lang="en-US">
                <a:solidFill>
                  <a:srgbClr val="A50021"/>
                </a:solidFill>
              </a:rPr>
              <a:t>polarized internal H/D/</a:t>
            </a:r>
            <a:r>
              <a:rPr lang="en-US" baseline="30000">
                <a:solidFill>
                  <a:srgbClr val="A50021"/>
                </a:solidFill>
              </a:rPr>
              <a:t>3</a:t>
            </a:r>
            <a:r>
              <a:rPr lang="en-US">
                <a:solidFill>
                  <a:srgbClr val="A50021"/>
                </a:solidFill>
              </a:rPr>
              <a:t>He targets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Kinematics of electron scattering</a:t>
            </a:r>
            <a:endParaRPr lang="en-US" sz="3600" dirty="0"/>
          </a:p>
        </p:txBody>
      </p:sp>
      <p:grpSp>
        <p:nvGrpSpPr>
          <p:cNvPr id="2" name="Group 31"/>
          <p:cNvGrpSpPr/>
          <p:nvPr/>
        </p:nvGrpSpPr>
        <p:grpSpPr>
          <a:xfrm>
            <a:off x="381000" y="1295400"/>
            <a:ext cx="3429000" cy="2198132"/>
            <a:chOff x="381000" y="1143000"/>
            <a:chExt cx="3429000" cy="2198132"/>
          </a:xfrm>
        </p:grpSpPr>
        <p:pic>
          <p:nvPicPr>
            <p:cNvPr id="8" name="Picture 4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43441">
              <a:off x="914400" y="16002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5" descr="phot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5400000">
              <a:off x="1683543" y="2202657"/>
              <a:ext cx="747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6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443441">
              <a:off x="1981200" y="2779713"/>
              <a:ext cx="1295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7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79951">
              <a:off x="2057400" y="16764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 descr="fermion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-779951">
              <a:off x="838200" y="26670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124200" y="1143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 Box 12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q</a:t>
              </a:r>
              <a:r>
                <a:rPr lang="en-US" sz="2000" baseline="-25000" dirty="0" err="1" smtClean="0">
                  <a:latin typeface="Symbol" pitchFamily="18" charset="2"/>
                </a:rPr>
                <a:t>m</a:t>
              </a:r>
              <a:endParaRPr lang="en-US" baseline="-25000" dirty="0">
                <a:latin typeface="Symbol" pitchFamily="18" charset="2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286000" y="20574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19"/>
          <p:cNvSpPr txBox="1">
            <a:spLocks noChangeArrowheads="1"/>
          </p:cNvSpPr>
          <p:nvPr/>
        </p:nvSpPr>
        <p:spPr bwMode="auto">
          <a:xfrm>
            <a:off x="228600" y="8382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A common reference frame to work in is the LAB frame with a stationary target:</a:t>
            </a:r>
            <a:endParaRPr lang="en-US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5181600" y="1957388"/>
          <a:ext cx="2935288" cy="1876425"/>
        </p:xfrm>
        <a:graphic>
          <a:graphicData uri="http://schemas.openxmlformats.org/presentationml/2006/ole">
            <p:oleObj spid="_x0000_s88066" name="Equation" r:id="rId5" imgW="1549080" imgH="990360" progId="Equation.3">
              <p:embed/>
            </p:oleObj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381000" y="3429000"/>
          <a:ext cx="3124200" cy="525159"/>
        </p:xfrm>
        <a:graphic>
          <a:graphicData uri="http://schemas.openxmlformats.org/presentationml/2006/ole">
            <p:oleObj spid="_x0000_s88067" name="Equation" r:id="rId6" imgW="1511280" imgH="253800" progId="Equation.3">
              <p:embed/>
            </p:oleObj>
          </a:graphicData>
        </a:graphic>
      </p:graphicFrame>
      <p:sp>
        <p:nvSpPr>
          <p:cNvPr id="35" name="Oval 34"/>
          <p:cNvSpPr/>
          <p:nvPr/>
        </p:nvSpPr>
        <p:spPr>
          <a:xfrm>
            <a:off x="1905000" y="2590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8600" y="3962400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It is common to assume the electron is </a:t>
            </a:r>
            <a:r>
              <a:rPr lang="en-US" dirty="0" err="1" smtClean="0"/>
              <a:t>massless</a:t>
            </a:r>
            <a:r>
              <a:rPr lang="en-US" dirty="0" smtClean="0"/>
              <a:t> (extreme relativistic limit). In the case of elastic scattering, energy and 3-momentum are each conserved: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304800" y="5269468"/>
            <a:ext cx="5339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usually eliminate the recoiling target variables</a:t>
            </a:r>
            <a:endParaRPr lang="en-US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685800" y="5703346"/>
          <a:ext cx="2214033" cy="468854"/>
        </p:xfrm>
        <a:graphic>
          <a:graphicData uri="http://schemas.openxmlformats.org/presentationml/2006/ole">
            <p:oleObj spid="_x0000_s88069" name="Equation" r:id="rId7" imgW="1079280" imgH="22860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105400" y="1447800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case 1: elastic scattering</a:t>
            </a: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352800" y="5486400"/>
          <a:ext cx="3149600" cy="877888"/>
        </p:xfrm>
        <a:graphic>
          <a:graphicData uri="http://schemas.openxmlformats.org/presentationml/2006/ole">
            <p:oleObj spid="_x0000_s88070" name="Equation" r:id="rId8" imgW="1549080" imgH="431640" progId="Equation.3">
              <p:embed/>
            </p:oleObj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6781800" y="5638800"/>
            <a:ext cx="236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in elastic scattering </a:t>
            </a:r>
            <a:r>
              <a:rPr lang="en-US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E’</a:t>
            </a:r>
            <a:r>
              <a:rPr lang="en-US" dirty="0" smtClean="0">
                <a:solidFill>
                  <a:srgbClr val="C00000"/>
                </a:solidFill>
              </a:rPr>
              <a:t>, </a:t>
            </a:r>
            <a:r>
              <a:rPr lang="en-US" sz="2000" dirty="0" smtClean="0">
                <a:solidFill>
                  <a:srgbClr val="C00000"/>
                </a:solidFill>
                <a:latin typeface="Symbol" pitchFamily="18" charset="2"/>
              </a:rPr>
              <a:t>q</a:t>
            </a:r>
            <a:r>
              <a:rPr lang="en-US" dirty="0" smtClean="0">
                <a:solidFill>
                  <a:srgbClr val="C00000"/>
                </a:solidFill>
              </a:rPr>
              <a:t> are 100%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correlated </a:t>
            </a:r>
          </a:p>
        </p:txBody>
      </p:sp>
      <p:graphicFrame>
        <p:nvGraphicFramePr>
          <p:cNvPr id="88071" name="Object 7"/>
          <p:cNvGraphicFramePr>
            <a:graphicFrameLocks noChangeAspect="1"/>
          </p:cNvGraphicFramePr>
          <p:nvPr/>
        </p:nvGraphicFramePr>
        <p:xfrm>
          <a:off x="857250" y="4724400"/>
          <a:ext cx="3151188" cy="442913"/>
        </p:xfrm>
        <a:graphic>
          <a:graphicData uri="http://schemas.openxmlformats.org/presentationml/2006/ole">
            <p:oleObj spid="_x0000_s88071" name="Equation" r:id="rId9" imgW="1536480" imgH="215640" progId="Equation.3">
              <p:embed/>
            </p:oleObj>
          </a:graphicData>
        </a:graphic>
      </p:graphicFrame>
      <p:graphicFrame>
        <p:nvGraphicFramePr>
          <p:cNvPr id="88072" name="Object 8"/>
          <p:cNvGraphicFramePr>
            <a:graphicFrameLocks noChangeAspect="1"/>
          </p:cNvGraphicFramePr>
          <p:nvPr/>
        </p:nvGraphicFramePr>
        <p:xfrm>
          <a:off x="5638800" y="4648200"/>
          <a:ext cx="1824037" cy="495300"/>
        </p:xfrm>
        <a:graphic>
          <a:graphicData uri="http://schemas.openxmlformats.org/presentationml/2006/ole">
            <p:oleObj spid="_x0000_s88072" name="Equation" r:id="rId10" imgW="888840" imgH="241200" progId="Equation.3">
              <p:embed/>
            </p:oleObj>
          </a:graphicData>
        </a:graphic>
      </p:graphicFrame>
      <p:sp>
        <p:nvSpPr>
          <p:cNvPr id="34" name="Date Placeholder 3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38" name="Footer Placeholder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unpolarized</a:t>
            </a:r>
            <a:r>
              <a:rPr lang="en-US" sz="3600" dirty="0" smtClean="0"/>
              <a:t> cross section</a:t>
            </a:r>
            <a:endParaRPr lang="en-US" sz="36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444500" y="2209800"/>
          <a:ext cx="3987800" cy="863600"/>
        </p:xfrm>
        <a:graphic>
          <a:graphicData uri="http://schemas.openxmlformats.org/presentationml/2006/ole">
            <p:oleObj spid="_x0000_s72706" name="Equation" r:id="rId3" imgW="1993680" imgH="43164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914400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Using Fermi’s Golden rule, we integrate over the recoiling target quantities, average over initial spin states, sum over final spin states, and, </a:t>
            </a:r>
            <a:r>
              <a:rPr lang="en-US" i="1" dirty="0" smtClean="0">
                <a:solidFill>
                  <a:srgbClr val="C00000"/>
                </a:solidFill>
              </a:rPr>
              <a:t>for elastic scattering</a:t>
            </a:r>
            <a:r>
              <a:rPr lang="en-US" dirty="0" smtClean="0">
                <a:solidFill>
                  <a:srgbClr val="C00000"/>
                </a:solidFill>
              </a:rPr>
              <a:t>,</a:t>
            </a:r>
            <a:r>
              <a:rPr lang="en-US" dirty="0" smtClean="0"/>
              <a:t> integrate over an energy-conserving delta function. This gives: </a:t>
            </a:r>
            <a:endParaRPr lang="en-US" dirty="0"/>
          </a:p>
        </p:txBody>
      </p:sp>
      <p:grpSp>
        <p:nvGrpSpPr>
          <p:cNvPr id="8" name="Group 31"/>
          <p:cNvGrpSpPr/>
          <p:nvPr/>
        </p:nvGrpSpPr>
        <p:grpSpPr>
          <a:xfrm>
            <a:off x="5791200" y="1752600"/>
            <a:ext cx="2590800" cy="1828800"/>
            <a:chOff x="381000" y="1143000"/>
            <a:chExt cx="3429000" cy="2198132"/>
          </a:xfrm>
        </p:grpSpPr>
        <p:pic>
          <p:nvPicPr>
            <p:cNvPr id="9" name="Picture 4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43441">
              <a:off x="914400" y="16002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5" descr="phot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1683543" y="2202657"/>
              <a:ext cx="747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6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43441">
              <a:off x="1981200" y="2779713"/>
              <a:ext cx="1295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79951">
              <a:off x="2057400" y="16764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8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79951">
              <a:off x="838200" y="26670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 Box 10"/>
            <p:cNvSpPr txBox="1">
              <a:spLocks noChangeArrowheads="1"/>
            </p:cNvSpPr>
            <p:nvPr/>
          </p:nvSpPr>
          <p:spPr bwMode="auto">
            <a:xfrm>
              <a:off x="3124200" y="1143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8" name="Text Box 13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q</a:t>
              </a:r>
              <a:r>
                <a:rPr lang="en-US" sz="2000" baseline="-25000" dirty="0" err="1" smtClean="0">
                  <a:latin typeface="Symbol" pitchFamily="18" charset="2"/>
                </a:rPr>
                <a:t>m</a:t>
              </a:r>
              <a:endParaRPr lang="en-US" baseline="-25000" dirty="0">
                <a:latin typeface="Symbol" pitchFamily="18" charset="2"/>
              </a:endParaRPr>
            </a:p>
          </p:txBody>
        </p: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>
              <a:off x="2286000" y="20574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" name="Oval 19"/>
          <p:cNvSpPr/>
          <p:nvPr/>
        </p:nvSpPr>
        <p:spPr>
          <a:xfrm>
            <a:off x="6934200" y="2895600"/>
            <a:ext cx="230293" cy="25358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8600" y="3429000"/>
            <a:ext cx="70230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the details of the interaction are in the invariant amplitude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|M|</a:t>
            </a:r>
            <a:r>
              <a:rPr lang="en-US" sz="2000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/>
              <a:t>.</a:t>
            </a:r>
            <a:endParaRPr lang="en-US" dirty="0"/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1143000" y="4267200"/>
          <a:ext cx="2159000" cy="889000"/>
        </p:xfrm>
        <a:graphic>
          <a:graphicData uri="http://schemas.openxmlformats.org/presentationml/2006/ole">
            <p:oleObj spid="_x0000_s72707" name="Equation" r:id="rId6" imgW="1079280" imgH="444240" progId="Equation.3">
              <p:embed/>
            </p:oleObj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rot="16200000" flipH="1">
            <a:off x="1752600" y="4191000"/>
            <a:ext cx="2286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V="1">
            <a:off x="3009900" y="5067300"/>
            <a:ext cx="457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 flipH="1" flipV="1">
            <a:off x="2133600" y="5029200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81000" y="3886200"/>
            <a:ext cx="31502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strength and photon propagation</a:t>
            </a:r>
            <a:endParaRPr lang="en-US" sz="1600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990600" y="5486400"/>
            <a:ext cx="1439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lepton current</a:t>
            </a:r>
            <a:endParaRPr lang="en-US" sz="16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2895600" y="5562600"/>
            <a:ext cx="1519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hadron</a:t>
            </a:r>
            <a:r>
              <a:rPr lang="en-US" sz="1600" i="1" dirty="0" smtClean="0"/>
              <a:t> current</a:t>
            </a:r>
            <a:endParaRPr lang="en-US" sz="1600" i="1" dirty="0"/>
          </a:p>
        </p:txBody>
      </p:sp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4648200" y="4572000"/>
          <a:ext cx="3759200" cy="457200"/>
        </p:xfrm>
        <a:graphic>
          <a:graphicData uri="http://schemas.openxmlformats.org/presentationml/2006/ole">
            <p:oleObj spid="_x0000_s72708" name="Equation" r:id="rId7" imgW="1879560" imgH="228600" progId="Equation.3">
              <p:embed/>
            </p:oleObj>
          </a:graphicData>
        </a:graphic>
      </p:graphicFrame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4800600" y="5105400"/>
          <a:ext cx="3175000" cy="508000"/>
        </p:xfrm>
        <a:graphic>
          <a:graphicData uri="http://schemas.openxmlformats.org/presentationml/2006/ole">
            <p:oleObj spid="_x0000_s72709" name="Equation" r:id="rId8" imgW="1587240" imgH="253800" progId="Equation.3">
              <p:embed/>
            </p:oleObj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648200" y="4038600"/>
            <a:ext cx="17107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err="1" smtClean="0"/>
              <a:t>pointlike</a:t>
            </a:r>
            <a:r>
              <a:rPr lang="en-US" sz="1600" i="1" dirty="0" smtClean="0"/>
              <a:t> leptons</a:t>
            </a:r>
            <a:endParaRPr lang="en-US" sz="16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0" y="5638800"/>
            <a:ext cx="22605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all the excitement is in</a:t>
            </a:r>
            <a:endParaRPr lang="en-US" sz="2000" i="1" baseline="-25000" dirty="0"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5257800" y="5994400"/>
          <a:ext cx="2413000" cy="482600"/>
        </p:xfrm>
        <a:graphic>
          <a:graphicData uri="http://schemas.openxmlformats.org/presentationml/2006/ole">
            <p:oleObj spid="_x0000_s72710" name="Equation" r:id="rId9" imgW="1206360" imgH="241200" progId="Equation.3">
              <p:embed/>
            </p:oleObj>
          </a:graphicData>
        </a:graphic>
      </p:graphicFrame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hadronic</a:t>
            </a:r>
            <a:r>
              <a:rPr lang="en-US" dirty="0" smtClean="0"/>
              <a:t> current</a:t>
            </a:r>
            <a:endParaRPr lang="en-US" dirty="0"/>
          </a:p>
        </p:txBody>
      </p:sp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533400" y="1066800"/>
          <a:ext cx="2413000" cy="482600"/>
        </p:xfrm>
        <a:graphic>
          <a:graphicData uri="http://schemas.openxmlformats.org/presentationml/2006/ole">
            <p:oleObj spid="_x0000_s73730" name="Equation" r:id="rId3" imgW="1206360" imgH="241200" progId="Equation.3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57200" y="17526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elastic scattering: the target is left intact and we measure its response to the EM current.</a:t>
            </a:r>
            <a:endParaRPr lang="en-US" dirty="0"/>
          </a:p>
        </p:txBody>
      </p:sp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1981200" y="2362200"/>
          <a:ext cx="4800600" cy="863600"/>
        </p:xfrm>
        <a:graphic>
          <a:graphicData uri="http://schemas.openxmlformats.org/presentationml/2006/ole">
            <p:oleObj spid="_x0000_s73731" name="Equation" r:id="rId4" imgW="240012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95553" y="35052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cross section becomes:</a:t>
            </a:r>
            <a:endParaRPr lang="en-US" dirty="0"/>
          </a:p>
        </p:txBody>
      </p:sp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762000" y="4114800"/>
          <a:ext cx="7670800" cy="1016000"/>
        </p:xfrm>
        <a:graphic>
          <a:graphicData uri="http://schemas.openxmlformats.org/presentationml/2006/ole">
            <p:oleObj spid="_x0000_s73733" name="Equation" r:id="rId5" imgW="3835080" imgH="50796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81000" y="5498068"/>
            <a:ext cx="5057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target is spin ½ and has no structure then:</a:t>
            </a:r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5700713" y="5464175"/>
          <a:ext cx="1614487" cy="403225"/>
        </p:xfrm>
        <a:graphic>
          <a:graphicData uri="http://schemas.openxmlformats.org/presentationml/2006/ole">
            <p:oleObj spid="_x0000_s73734" name="Equation" r:id="rId6" imgW="863280" imgH="215640" progId="Equation.3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5943600"/>
            <a:ext cx="6904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if the target is spin 0 then it has no magnetic moment so term with </a:t>
            </a:r>
            <a:endParaRPr lang="en-US" dirty="0"/>
          </a:p>
        </p:txBody>
      </p:sp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7104063" y="5921375"/>
          <a:ext cx="901700" cy="403225"/>
        </p:xfrm>
        <a:graphic>
          <a:graphicData uri="http://schemas.openxmlformats.org/presentationml/2006/ole">
            <p:oleObj spid="_x0000_s73735" name="Equation" r:id="rId7" imgW="482400" imgH="21564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rot="16200000" flipV="1">
            <a:off x="4610100" y="2781300"/>
            <a:ext cx="8382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4000" y="32766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Symbol" pitchFamily="18" charset="2"/>
              </a:rPr>
              <a:t>k</a:t>
            </a:r>
            <a:r>
              <a:rPr lang="en-US" sz="1600" dirty="0" smtClean="0"/>
              <a:t> = </a:t>
            </a:r>
            <a:r>
              <a:rPr lang="en-US" sz="1600" dirty="0" smtClean="0">
                <a:solidFill>
                  <a:srgbClr val="C00000"/>
                </a:solidFill>
              </a:rPr>
              <a:t>anomalous part of magnetic moment 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Form factors: spin 0 target</a:t>
            </a:r>
            <a:endParaRPr lang="en-US" sz="3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762000"/>
            <a:ext cx="2428875" cy="1676400"/>
            <a:chOff x="288" y="576"/>
            <a:chExt cx="2023" cy="1356"/>
          </a:xfrm>
        </p:grpSpPr>
        <p:graphicFrame>
          <p:nvGraphicFramePr>
            <p:cNvPr id="445448" name="Object 8"/>
            <p:cNvGraphicFramePr>
              <a:graphicFrameLocks noChangeAspect="1"/>
            </p:cNvGraphicFramePr>
            <p:nvPr/>
          </p:nvGraphicFramePr>
          <p:xfrm>
            <a:off x="288" y="672"/>
            <a:ext cx="1872" cy="1260"/>
          </p:xfrm>
          <a:graphic>
            <a:graphicData uri="http://schemas.openxmlformats.org/presentationml/2006/ole">
              <p:oleObj spid="_x0000_s33800" name="VISIO" r:id="rId4" imgW="2600280" imgH="1750320" progId="">
                <p:embed/>
              </p:oleObj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32" y="672"/>
              <a:ext cx="288" cy="288"/>
              <a:chOff x="2064" y="672"/>
              <a:chExt cx="288" cy="288"/>
            </a:xfrm>
          </p:grpSpPr>
          <p:sp>
            <p:nvSpPr>
              <p:cNvPr id="445450" name="Arc 10"/>
              <p:cNvSpPr>
                <a:spLocks/>
              </p:cNvSpPr>
              <p:nvPr/>
            </p:nvSpPr>
            <p:spPr bwMode="auto">
              <a:xfrm flipH="1" flipV="1">
                <a:off x="2160" y="672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451" name="Line 11"/>
              <p:cNvSpPr>
                <a:spLocks noChangeShapeType="1"/>
              </p:cNvSpPr>
              <p:nvPr/>
            </p:nvSpPr>
            <p:spPr bwMode="auto">
              <a:xfrm>
                <a:off x="2064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52" name="Line 12"/>
              <p:cNvSpPr>
                <a:spLocks noChangeShapeType="1"/>
              </p:cNvSpPr>
              <p:nvPr/>
            </p:nvSpPr>
            <p:spPr bwMode="auto">
              <a:xfrm>
                <a:off x="2352" y="67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53" name="Arc 13"/>
              <p:cNvSpPr>
                <a:spLocks/>
              </p:cNvSpPr>
              <p:nvPr/>
            </p:nvSpPr>
            <p:spPr bwMode="auto">
              <a:xfrm>
                <a:off x="2160" y="720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454" name="Oval 14"/>
            <p:cNvSpPr>
              <a:spLocks noChangeArrowheads="1"/>
            </p:cNvSpPr>
            <p:nvPr/>
          </p:nvSpPr>
          <p:spPr bwMode="auto">
            <a:xfrm rot="2507206">
              <a:off x="1728" y="720"/>
              <a:ext cx="192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55" name="Text Box 15"/>
            <p:cNvSpPr txBox="1">
              <a:spLocks noChangeArrowheads="1"/>
            </p:cNvSpPr>
            <p:nvPr/>
          </p:nvSpPr>
          <p:spPr bwMode="auto">
            <a:xfrm>
              <a:off x="1866" y="576"/>
              <a:ext cx="44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DW</a:t>
              </a:r>
            </a:p>
          </p:txBody>
        </p:sp>
      </p:grpSp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457200" y="2209800"/>
          <a:ext cx="1970088" cy="841375"/>
        </p:xfrm>
        <a:graphic>
          <a:graphicData uri="http://schemas.openxmlformats.org/presentationml/2006/ole">
            <p:oleObj spid="_x0000_s33794" name="Equation" r:id="rId5" imgW="1041120" imgH="444240" progId="Equation.3">
              <p:embed/>
            </p:oleObj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057400" y="3200400"/>
          <a:ext cx="2057400" cy="741363"/>
        </p:xfrm>
        <a:graphic>
          <a:graphicData uri="http://schemas.openxmlformats.org/presentationml/2006/ole">
            <p:oleObj spid="_x0000_s33795" name="Equation" r:id="rId6" imgW="1269720" imgH="457200" progId="Equation.3">
              <p:embed/>
            </p:oleObj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1295400" y="4191000"/>
          <a:ext cx="2628900" cy="709613"/>
        </p:xfrm>
        <a:graphic>
          <a:graphicData uri="http://schemas.openxmlformats.org/presentationml/2006/ole">
            <p:oleObj spid="_x0000_s33796" name="Equation" r:id="rId7" imgW="1752480" imgH="444240" progId="Equation.3">
              <p:embed/>
            </p:oleObj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457200" y="5562600"/>
          <a:ext cx="2817813" cy="755650"/>
        </p:xfrm>
        <a:graphic>
          <a:graphicData uri="http://schemas.openxmlformats.org/presentationml/2006/ole">
            <p:oleObj spid="_x0000_s33797" name="Equation" r:id="rId8" imgW="1650960" imgH="444240" progId="Equation.3">
              <p:embed/>
            </p:oleObj>
          </a:graphicData>
        </a:graphic>
      </p:graphicFrame>
      <p:sp>
        <p:nvSpPr>
          <p:cNvPr id="445460" name="Rectangle 20"/>
          <p:cNvSpPr>
            <a:spLocks noChangeArrowheads="1"/>
          </p:cNvSpPr>
          <p:nvPr/>
        </p:nvSpPr>
        <p:spPr bwMode="auto">
          <a:xfrm>
            <a:off x="228600" y="33528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Rutherford</a:t>
            </a:r>
          </a:p>
        </p:txBody>
      </p:sp>
      <p:sp>
        <p:nvSpPr>
          <p:cNvPr id="445461" name="Rectangle 21"/>
          <p:cNvSpPr>
            <a:spLocks noChangeArrowheads="1"/>
          </p:cNvSpPr>
          <p:nvPr/>
        </p:nvSpPr>
        <p:spPr bwMode="auto">
          <a:xfrm>
            <a:off x="304800" y="4343400"/>
            <a:ext cx="77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Mott</a:t>
            </a:r>
          </a:p>
        </p:txBody>
      </p:sp>
      <p:sp>
        <p:nvSpPr>
          <p:cNvPr id="445463" name="Rectangle 23"/>
          <p:cNvSpPr>
            <a:spLocks noChangeArrowheads="1"/>
          </p:cNvSpPr>
          <p:nvPr/>
        </p:nvSpPr>
        <p:spPr bwMode="auto">
          <a:xfrm>
            <a:off x="228600" y="5105400"/>
            <a:ext cx="3826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Scattering from an extended object:</a:t>
            </a:r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3276600" y="617220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form factor</a:t>
            </a:r>
          </a:p>
        </p:txBody>
      </p:sp>
      <p:pic>
        <p:nvPicPr>
          <p:cNvPr id="27" name="Picture 1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1389" y="533400"/>
            <a:ext cx="457261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Rectangle 27"/>
          <p:cNvSpPr/>
          <p:nvPr/>
        </p:nvSpPr>
        <p:spPr>
          <a:xfrm>
            <a:off x="5562600" y="6324600"/>
            <a:ext cx="26210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DOI: 10.1103/PhysRevC.71.054323</a:t>
            </a:r>
            <a:endParaRPr lang="en-US" sz="1200" dirty="0"/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2895600" y="1981200"/>
            <a:ext cx="113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i="1" dirty="0">
                <a:latin typeface="Times New Roman" pitchFamily="18" charset="0"/>
              </a:rPr>
              <a:t>Q = (</a:t>
            </a:r>
            <a:r>
              <a:rPr lang="en-US" i="1" dirty="0" err="1">
                <a:latin typeface="Times New Roman" pitchFamily="18" charset="0"/>
              </a:rPr>
              <a:t>v,</a:t>
            </a:r>
            <a:r>
              <a:rPr lang="en-US" b="1" i="1" dirty="0" err="1">
                <a:latin typeface="Times New Roman" pitchFamily="18" charset="0"/>
              </a:rPr>
              <a:t>q</a:t>
            </a:r>
            <a:r>
              <a:rPr lang="en-US" i="1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895600" y="838200"/>
          <a:ext cx="1600200" cy="1171752"/>
        </p:xfrm>
        <a:graphic>
          <a:graphicData uri="http://schemas.openxmlformats.org/presentationml/2006/ole">
            <p:oleObj spid="_x0000_s33801" name="VISIO" r:id="rId10" imgW="4600440" imgH="3076560" progId="">
              <p:embed/>
            </p:oleObj>
          </a:graphicData>
        </a:graphic>
      </p:graphicFrame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696200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Form factors: spin 0 target</a:t>
            </a:r>
            <a:endParaRPr lang="en-US" sz="3600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5444" name="Picture 4" descr="a-ee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761999"/>
            <a:ext cx="4416425" cy="4419967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4572000" y="4800601"/>
            <a:ext cx="4419600" cy="307777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5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J.M.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Cavedon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PhD thesis,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Orsay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France (1980)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762000"/>
            <a:ext cx="2428875" cy="1676400"/>
            <a:chOff x="288" y="576"/>
            <a:chExt cx="2023" cy="1356"/>
          </a:xfrm>
        </p:grpSpPr>
        <p:graphicFrame>
          <p:nvGraphicFramePr>
            <p:cNvPr id="445448" name="Object 8"/>
            <p:cNvGraphicFramePr>
              <a:graphicFrameLocks noChangeAspect="1"/>
            </p:cNvGraphicFramePr>
            <p:nvPr/>
          </p:nvGraphicFramePr>
          <p:xfrm>
            <a:off x="288" y="672"/>
            <a:ext cx="1872" cy="1260"/>
          </p:xfrm>
          <a:graphic>
            <a:graphicData uri="http://schemas.openxmlformats.org/presentationml/2006/ole">
              <p:oleObj spid="_x0000_s173064" name="VISIO" r:id="rId5" imgW="2600280" imgH="1750320" progId="">
                <p:embed/>
              </p:oleObj>
            </a:graphicData>
          </a:graphic>
        </p:graphicFrame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1632" y="672"/>
              <a:ext cx="288" cy="288"/>
              <a:chOff x="2064" y="672"/>
              <a:chExt cx="288" cy="288"/>
            </a:xfrm>
          </p:grpSpPr>
          <p:sp>
            <p:nvSpPr>
              <p:cNvPr id="445450" name="Arc 10"/>
              <p:cNvSpPr>
                <a:spLocks/>
              </p:cNvSpPr>
              <p:nvPr/>
            </p:nvSpPr>
            <p:spPr bwMode="auto">
              <a:xfrm flipH="1" flipV="1">
                <a:off x="2160" y="672"/>
                <a:ext cx="192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5451" name="Line 11"/>
              <p:cNvSpPr>
                <a:spLocks noChangeShapeType="1"/>
              </p:cNvSpPr>
              <p:nvPr/>
            </p:nvSpPr>
            <p:spPr bwMode="auto">
              <a:xfrm>
                <a:off x="2064" y="672"/>
                <a:ext cx="28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52" name="Line 12"/>
              <p:cNvSpPr>
                <a:spLocks noChangeShapeType="1"/>
              </p:cNvSpPr>
              <p:nvPr/>
            </p:nvSpPr>
            <p:spPr bwMode="auto">
              <a:xfrm>
                <a:off x="2352" y="672"/>
                <a:ext cx="0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5453" name="Arc 13"/>
              <p:cNvSpPr>
                <a:spLocks/>
              </p:cNvSpPr>
              <p:nvPr/>
            </p:nvSpPr>
            <p:spPr bwMode="auto">
              <a:xfrm>
                <a:off x="2160" y="720"/>
                <a:ext cx="144" cy="14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45454" name="Oval 14"/>
            <p:cNvSpPr>
              <a:spLocks noChangeArrowheads="1"/>
            </p:cNvSpPr>
            <p:nvPr/>
          </p:nvSpPr>
          <p:spPr bwMode="auto">
            <a:xfrm rot="2507206">
              <a:off x="1728" y="720"/>
              <a:ext cx="192" cy="96"/>
            </a:xfrm>
            <a:prstGeom prst="ellipse">
              <a:avLst/>
            </a:prstGeom>
            <a:solidFill>
              <a:srgbClr val="00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455" name="Text Box 15"/>
            <p:cNvSpPr txBox="1">
              <a:spLocks noChangeArrowheads="1"/>
            </p:cNvSpPr>
            <p:nvPr/>
          </p:nvSpPr>
          <p:spPr bwMode="auto">
            <a:xfrm>
              <a:off x="1866" y="576"/>
              <a:ext cx="445" cy="3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Symbol" pitchFamily="18" charset="2"/>
                </a:rPr>
                <a:t>DW</a:t>
              </a:r>
            </a:p>
          </p:txBody>
        </p:sp>
      </p:grpSp>
      <p:graphicFrame>
        <p:nvGraphicFramePr>
          <p:cNvPr id="445456" name="Object 16"/>
          <p:cNvGraphicFramePr>
            <a:graphicFrameLocks noChangeAspect="1"/>
          </p:cNvGraphicFramePr>
          <p:nvPr/>
        </p:nvGraphicFramePr>
        <p:xfrm>
          <a:off x="457200" y="2209800"/>
          <a:ext cx="1970088" cy="841375"/>
        </p:xfrm>
        <a:graphic>
          <a:graphicData uri="http://schemas.openxmlformats.org/presentationml/2006/ole">
            <p:oleObj spid="_x0000_s173058" name="Equation" r:id="rId6" imgW="1041120" imgH="444240" progId="Equation.3">
              <p:embed/>
            </p:oleObj>
          </a:graphicData>
        </a:graphic>
      </p:graphicFrame>
      <p:graphicFrame>
        <p:nvGraphicFramePr>
          <p:cNvPr id="445457" name="Object 17"/>
          <p:cNvGraphicFramePr>
            <a:graphicFrameLocks noChangeAspect="1"/>
          </p:cNvGraphicFramePr>
          <p:nvPr/>
        </p:nvGraphicFramePr>
        <p:xfrm>
          <a:off x="2057400" y="3200400"/>
          <a:ext cx="2057400" cy="741363"/>
        </p:xfrm>
        <a:graphic>
          <a:graphicData uri="http://schemas.openxmlformats.org/presentationml/2006/ole">
            <p:oleObj spid="_x0000_s173059" name="Equation" r:id="rId7" imgW="1269720" imgH="457200" progId="Equation.3">
              <p:embed/>
            </p:oleObj>
          </a:graphicData>
        </a:graphic>
      </p:graphicFrame>
      <p:graphicFrame>
        <p:nvGraphicFramePr>
          <p:cNvPr id="445458" name="Object 18"/>
          <p:cNvGraphicFramePr>
            <a:graphicFrameLocks noChangeAspect="1"/>
          </p:cNvGraphicFramePr>
          <p:nvPr/>
        </p:nvGraphicFramePr>
        <p:xfrm>
          <a:off x="1295400" y="4191000"/>
          <a:ext cx="2628900" cy="709613"/>
        </p:xfrm>
        <a:graphic>
          <a:graphicData uri="http://schemas.openxmlformats.org/presentationml/2006/ole">
            <p:oleObj spid="_x0000_s173060" name="Equation" r:id="rId8" imgW="1752480" imgH="444240" progId="Equation.3">
              <p:embed/>
            </p:oleObj>
          </a:graphicData>
        </a:graphic>
      </p:graphicFrame>
      <p:graphicFrame>
        <p:nvGraphicFramePr>
          <p:cNvPr id="445459" name="Object 19"/>
          <p:cNvGraphicFramePr>
            <a:graphicFrameLocks noChangeAspect="1"/>
          </p:cNvGraphicFramePr>
          <p:nvPr/>
        </p:nvGraphicFramePr>
        <p:xfrm>
          <a:off x="457200" y="5562600"/>
          <a:ext cx="2817813" cy="755650"/>
        </p:xfrm>
        <a:graphic>
          <a:graphicData uri="http://schemas.openxmlformats.org/presentationml/2006/ole">
            <p:oleObj spid="_x0000_s173061" name="Equation" r:id="rId9" imgW="1650960" imgH="444240" progId="Equation.3">
              <p:embed/>
            </p:oleObj>
          </a:graphicData>
        </a:graphic>
      </p:graphicFrame>
      <p:sp>
        <p:nvSpPr>
          <p:cNvPr id="445460" name="Rectangle 20"/>
          <p:cNvSpPr>
            <a:spLocks noChangeArrowheads="1"/>
          </p:cNvSpPr>
          <p:nvPr/>
        </p:nvSpPr>
        <p:spPr bwMode="auto">
          <a:xfrm>
            <a:off x="228600" y="3352800"/>
            <a:ext cx="12747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Rutherford</a:t>
            </a:r>
          </a:p>
        </p:txBody>
      </p:sp>
      <p:sp>
        <p:nvSpPr>
          <p:cNvPr id="445461" name="Rectangle 21"/>
          <p:cNvSpPr>
            <a:spLocks noChangeArrowheads="1"/>
          </p:cNvSpPr>
          <p:nvPr/>
        </p:nvSpPr>
        <p:spPr bwMode="auto">
          <a:xfrm>
            <a:off x="304800" y="4343400"/>
            <a:ext cx="779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990000"/>
                </a:solidFill>
              </a:rPr>
              <a:t>Mott</a:t>
            </a:r>
          </a:p>
        </p:txBody>
      </p:sp>
      <p:sp>
        <p:nvSpPr>
          <p:cNvPr id="445462" name="Text Box 22"/>
          <p:cNvSpPr txBox="1">
            <a:spLocks noChangeArrowheads="1"/>
          </p:cNvSpPr>
          <p:nvPr/>
        </p:nvSpPr>
        <p:spPr bwMode="auto">
          <a:xfrm>
            <a:off x="5029200" y="838200"/>
            <a:ext cx="1425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circa 1980</a:t>
            </a:r>
          </a:p>
        </p:txBody>
      </p:sp>
      <p:sp>
        <p:nvSpPr>
          <p:cNvPr id="445463" name="Rectangle 23"/>
          <p:cNvSpPr>
            <a:spLocks noChangeArrowheads="1"/>
          </p:cNvSpPr>
          <p:nvPr/>
        </p:nvSpPr>
        <p:spPr bwMode="auto">
          <a:xfrm>
            <a:off x="228600" y="5105400"/>
            <a:ext cx="382668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Scattering from an extended object:</a:t>
            </a:r>
          </a:p>
        </p:txBody>
      </p:sp>
      <p:graphicFrame>
        <p:nvGraphicFramePr>
          <p:cNvPr id="445464" name="Object 24"/>
          <p:cNvGraphicFramePr>
            <a:graphicFrameLocks noChangeAspect="1"/>
          </p:cNvGraphicFramePr>
          <p:nvPr/>
        </p:nvGraphicFramePr>
        <p:xfrm>
          <a:off x="4114800" y="5334000"/>
          <a:ext cx="4953000" cy="914400"/>
        </p:xfrm>
        <a:graphic>
          <a:graphicData uri="http://schemas.openxmlformats.org/presentationml/2006/ole">
            <p:oleObj spid="_x0000_s173062" name="Equation" r:id="rId10" imgW="2476440" imgH="457200" progId="Equation.3">
              <p:embed/>
            </p:oleObj>
          </a:graphicData>
        </a:graphic>
      </p:graphicFrame>
      <p:sp>
        <p:nvSpPr>
          <p:cNvPr id="445466" name="Line 26"/>
          <p:cNvSpPr>
            <a:spLocks noChangeShapeType="1"/>
          </p:cNvSpPr>
          <p:nvPr/>
        </p:nvSpPr>
        <p:spPr bwMode="auto">
          <a:xfrm flipV="1">
            <a:off x="6400800" y="5105400"/>
            <a:ext cx="228600" cy="6096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lg" len="lg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45470" name="Text Box 30"/>
          <p:cNvSpPr txBox="1">
            <a:spLocks noChangeArrowheads="1"/>
          </p:cNvSpPr>
          <p:nvPr/>
        </p:nvSpPr>
        <p:spPr bwMode="auto">
          <a:xfrm>
            <a:off x="3429000" y="6172200"/>
            <a:ext cx="12875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form factor</a:t>
            </a: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2895600" y="1981200"/>
            <a:ext cx="1138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i="1" dirty="0">
                <a:latin typeface="Times New Roman" pitchFamily="18" charset="0"/>
              </a:rPr>
              <a:t>Q = (</a:t>
            </a:r>
            <a:r>
              <a:rPr lang="en-US" i="1" dirty="0" err="1">
                <a:latin typeface="Times New Roman" pitchFamily="18" charset="0"/>
              </a:rPr>
              <a:t>v,</a:t>
            </a:r>
            <a:r>
              <a:rPr lang="en-US" b="1" i="1" dirty="0" err="1">
                <a:latin typeface="Times New Roman" pitchFamily="18" charset="0"/>
              </a:rPr>
              <a:t>q</a:t>
            </a:r>
            <a:r>
              <a:rPr lang="en-US" i="1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29" name="Object 9"/>
          <p:cNvGraphicFramePr>
            <a:graphicFrameLocks noChangeAspect="1"/>
          </p:cNvGraphicFramePr>
          <p:nvPr/>
        </p:nvGraphicFramePr>
        <p:xfrm>
          <a:off x="2895600" y="838200"/>
          <a:ext cx="1600200" cy="1171752"/>
        </p:xfrm>
        <a:graphic>
          <a:graphicData uri="http://schemas.openxmlformats.org/presentationml/2006/ole">
            <p:oleObj spid="_x0000_s173065" name="VISIO" r:id="rId11" imgW="4600440" imgH="3076560" progId="">
              <p:embed/>
            </p:oleObj>
          </a:graphicData>
        </a:graphic>
      </p:graphicFrame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32" name="Footer Placeholder 3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08000"/>
          </a:xfrm>
        </p:spPr>
        <p:txBody>
          <a:bodyPr/>
          <a:lstStyle/>
          <a:p>
            <a:r>
              <a:rPr lang="en-US" sz="3600" dirty="0" smtClean="0"/>
              <a:t>Spin ½ hadrons: Sachs </a:t>
            </a:r>
            <a:r>
              <a:rPr lang="en-US" sz="3600" dirty="0"/>
              <a:t>Form Factors</a:t>
            </a:r>
          </a:p>
        </p:txBody>
      </p: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2033588" y="1235075"/>
          <a:ext cx="5078412" cy="935038"/>
        </p:xfrm>
        <a:graphic>
          <a:graphicData uri="http://schemas.openxmlformats.org/presentationml/2006/ole">
            <p:oleObj spid="_x0000_s28674" name="Equation" r:id="rId3" imgW="2616120" imgH="482400" progId="Equation.3">
              <p:embed/>
            </p:oleObj>
          </a:graphicData>
        </a:graphic>
      </p:graphicFrame>
      <p:graphicFrame>
        <p:nvGraphicFramePr>
          <p:cNvPr id="30724" name="Object 4"/>
          <p:cNvGraphicFramePr>
            <a:graphicFrameLocks noChangeAspect="1"/>
          </p:cNvGraphicFramePr>
          <p:nvPr/>
        </p:nvGraphicFramePr>
        <p:xfrm>
          <a:off x="4800600" y="2743200"/>
          <a:ext cx="3340100" cy="819150"/>
        </p:xfrm>
        <a:graphic>
          <a:graphicData uri="http://schemas.openxmlformats.org/presentationml/2006/ole">
            <p:oleObj spid="_x0000_s28675" name="Equation" r:id="rId4" imgW="1777680" imgH="431640" progId="Equation.3">
              <p:embed/>
            </p:oleObj>
          </a:graphicData>
        </a:graphic>
      </p:graphicFrame>
      <p:graphicFrame>
        <p:nvGraphicFramePr>
          <p:cNvPr id="30725" name="Object 5"/>
          <p:cNvGraphicFramePr>
            <a:graphicFrameLocks noChangeAspect="1"/>
          </p:cNvGraphicFramePr>
          <p:nvPr/>
        </p:nvGraphicFramePr>
        <p:xfrm>
          <a:off x="6096000" y="3962400"/>
          <a:ext cx="1981200" cy="990600"/>
        </p:xfrm>
        <a:graphic>
          <a:graphicData uri="http://schemas.openxmlformats.org/presentationml/2006/ole">
            <p:oleObj spid="_x0000_s28676" name="Equation" r:id="rId5" imgW="914400" imgH="457200" progId="Equation.3">
              <p:embed/>
            </p:oleObj>
          </a:graphicData>
        </a:graphic>
      </p:graphicFrame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304800" y="914400"/>
            <a:ext cx="31021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000" dirty="0"/>
              <a:t>nucleon </a:t>
            </a:r>
            <a:r>
              <a:rPr lang="en-US" sz="2000" dirty="0" err="1"/>
              <a:t>e.m</a:t>
            </a:r>
            <a:r>
              <a:rPr lang="en-US" sz="2000" dirty="0"/>
              <a:t>. current 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04800" y="2114490"/>
            <a:ext cx="3172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as seen in the </a:t>
            </a:r>
            <a:r>
              <a:rPr lang="en-US" sz="2000" dirty="0" err="1" smtClean="0"/>
              <a:t>Breit</a:t>
            </a:r>
            <a:r>
              <a:rPr lang="en-US" sz="2000" dirty="0" smtClean="0"/>
              <a:t> frame</a:t>
            </a:r>
            <a:endParaRPr lang="en-US" sz="2000" dirty="0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304800" y="4038600"/>
            <a:ext cx="530946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 smtClean="0"/>
              <a:t>charge </a:t>
            </a:r>
            <a:r>
              <a:rPr lang="en-US" sz="2000" dirty="0"/>
              <a:t>and current </a:t>
            </a:r>
            <a:r>
              <a:rPr lang="en-US" sz="2000" dirty="0" smtClean="0"/>
              <a:t>contributions in this frame</a:t>
            </a:r>
            <a:endParaRPr lang="en-US" sz="2000" dirty="0"/>
          </a:p>
          <a:p>
            <a:r>
              <a:rPr lang="en-US" sz="2000" dirty="0"/>
              <a:t>are represented by Sachs form factors:</a:t>
            </a:r>
          </a:p>
        </p:txBody>
      </p:sp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438400"/>
            <a:ext cx="3581400" cy="162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984949" y="68580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J. J. Kelly</a:t>
            </a:r>
            <a:endParaRPr lang="en-US" sz="1400" i="1" dirty="0">
              <a:solidFill>
                <a:srgbClr val="C00000"/>
              </a:solidFill>
            </a:endParaRPr>
          </a:p>
        </p:txBody>
      </p:sp>
      <p:graphicFrame>
        <p:nvGraphicFramePr>
          <p:cNvPr id="28677" name="Object 5"/>
          <p:cNvGraphicFramePr>
            <a:graphicFrameLocks noChangeAspect="1"/>
          </p:cNvGraphicFramePr>
          <p:nvPr/>
        </p:nvGraphicFramePr>
        <p:xfrm>
          <a:off x="304800" y="5029200"/>
          <a:ext cx="1303264" cy="990600"/>
        </p:xfrm>
        <a:graphic>
          <a:graphicData uri="http://schemas.openxmlformats.org/presentationml/2006/ole">
            <p:oleObj spid="_x0000_s28677" name="Equation" r:id="rId7" imgW="634680" imgH="482400" progId="Equation.3">
              <p:embed/>
            </p:oleObj>
          </a:graphicData>
        </a:graphic>
      </p:graphicFrame>
      <p:graphicFrame>
        <p:nvGraphicFramePr>
          <p:cNvPr id="28678" name="Object 6"/>
          <p:cNvGraphicFramePr>
            <a:graphicFrameLocks noChangeAspect="1"/>
          </p:cNvGraphicFramePr>
          <p:nvPr/>
        </p:nvGraphicFramePr>
        <p:xfrm>
          <a:off x="2209800" y="4800600"/>
          <a:ext cx="3248025" cy="1601788"/>
        </p:xfrm>
        <a:graphic>
          <a:graphicData uri="http://schemas.openxmlformats.org/presentationml/2006/ole">
            <p:oleObj spid="_x0000_s28678" name="Equation" r:id="rId8" imgW="1803240" imgH="888840" progId="Equation.3">
              <p:embed/>
            </p:oleObj>
          </a:graphicData>
        </a:graphic>
      </p:graphicFrame>
      <p:graphicFrame>
        <p:nvGraphicFramePr>
          <p:cNvPr id="28679" name="Object 7"/>
          <p:cNvGraphicFramePr>
            <a:graphicFrameLocks noChangeAspect="1"/>
          </p:cNvGraphicFramePr>
          <p:nvPr/>
        </p:nvGraphicFramePr>
        <p:xfrm>
          <a:off x="7467600" y="5257800"/>
          <a:ext cx="889000" cy="685800"/>
        </p:xfrm>
        <a:graphic>
          <a:graphicData uri="http://schemas.openxmlformats.org/presentationml/2006/ole">
            <p:oleObj spid="_x0000_s28679" name="Equation" r:id="rId9" imgW="609480" imgH="457200" progId="Equation.3">
              <p:embed/>
            </p:oleObj>
          </a:graphicData>
        </a:graphic>
      </p:graphicFrame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Hadron</a:t>
            </a:r>
            <a:r>
              <a:rPr lang="en-US" dirty="0" smtClean="0"/>
              <a:t> Physics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114485"/>
            <a:ext cx="8915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latin typeface="+mn-lt"/>
              </a:rPr>
              <a:t>Lecture #1:    The quark model, QCD, and </a:t>
            </a:r>
            <a:r>
              <a:rPr lang="en-US" sz="2400" dirty="0" err="1" smtClean="0">
                <a:latin typeface="+mn-lt"/>
              </a:rPr>
              <a:t>hadron</a:t>
            </a:r>
            <a:r>
              <a:rPr lang="en-US" sz="2400" dirty="0" smtClean="0">
                <a:latin typeface="+mn-lt"/>
              </a:rPr>
              <a:t> spectroscopy</a:t>
            </a:r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latin typeface="+mn-lt"/>
              </a:rPr>
              <a:t>Lecture #2:   Internal structure of hadrons:  momentum and spin</a:t>
            </a:r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solidFill>
                  <a:srgbClr val="C00000"/>
                </a:solidFill>
                <a:latin typeface="+mn-lt"/>
              </a:rPr>
              <a:t>Lecture #3:    Internal structure of hadrons:  charge, magnetism, </a:t>
            </a:r>
            <a:r>
              <a:rPr lang="en-US" sz="2400" dirty="0" err="1" smtClean="0">
                <a:solidFill>
                  <a:srgbClr val="C00000"/>
                </a:solidFill>
                <a:latin typeface="+mn-lt"/>
              </a:rPr>
              <a:t>polarizability</a:t>
            </a:r>
            <a:endParaRPr lang="en-US" sz="2400" dirty="0" smtClean="0">
              <a:solidFill>
                <a:srgbClr val="C00000"/>
              </a:solidFill>
              <a:latin typeface="+mn-lt"/>
            </a:endParaRPr>
          </a:p>
          <a:p>
            <a:pPr marL="342900" indent="-342900"/>
            <a:endParaRPr lang="en-US" sz="2400" dirty="0" smtClean="0">
              <a:latin typeface="+mn-lt"/>
            </a:endParaRPr>
          </a:p>
          <a:p>
            <a:pPr marL="342900" indent="-342900"/>
            <a:r>
              <a:rPr lang="en-US" sz="2400" dirty="0" smtClean="0">
                <a:latin typeface="+mn-lt"/>
              </a:rPr>
              <a:t>Lecture #4:   Hadrons in nuclei, hadrons  as laboratories</a:t>
            </a:r>
          </a:p>
          <a:p>
            <a:pPr marL="342900" indent="-342900"/>
            <a:r>
              <a:rPr lang="en-US" sz="2400" dirty="0" smtClean="0">
                <a:latin typeface="+mn-lt"/>
              </a:rPr>
              <a:t>	(and miscellaneous  topics)</a:t>
            </a:r>
          </a:p>
          <a:p>
            <a:pPr marL="342900" indent="-342900"/>
            <a:endParaRPr lang="en-US" sz="2400" dirty="0" smtClean="0">
              <a:latin typeface="+mn-lt"/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60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“</a:t>
            </a:r>
            <a:r>
              <a:rPr lang="en-US" sz="3600" dirty="0" err="1" smtClean="0">
                <a:solidFill>
                  <a:schemeClr val="tx2"/>
                </a:solidFill>
              </a:rPr>
              <a:t>Rosenbluth</a:t>
            </a:r>
            <a:r>
              <a:rPr lang="en-US" sz="3600" dirty="0" smtClean="0">
                <a:solidFill>
                  <a:schemeClr val="tx2"/>
                </a:solidFill>
              </a:rPr>
              <a:t>” </a:t>
            </a:r>
            <a:r>
              <a:rPr lang="en-US" sz="3600" dirty="0">
                <a:solidFill>
                  <a:schemeClr val="tx2"/>
                </a:solidFill>
              </a:rPr>
              <a:t>Separation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3505200"/>
            <a:ext cx="3886200" cy="2971800"/>
          </a:xfrm>
        </p:spPr>
        <p:txBody>
          <a:bodyPr/>
          <a:lstStyle/>
          <a:p>
            <a:pPr marL="227013" indent="-227013"/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000" i="1" baseline="-250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000" baseline="-25000" dirty="0" smtClean="0"/>
              <a:t> </a:t>
            </a:r>
            <a:r>
              <a:rPr lang="en-US" sz="2000" dirty="0"/>
              <a:t>dominates for large </a:t>
            </a:r>
            <a:r>
              <a:rPr lang="en-US" sz="2000" i="1" dirty="0" smtClean="0">
                <a:latin typeface="Symbol" pitchFamily="18" charset="2"/>
                <a:cs typeface="Times New Roman" pitchFamily="18" charset="0"/>
              </a:rPr>
              <a:t>t</a:t>
            </a:r>
            <a:r>
              <a:rPr lang="en-US" sz="2000" dirty="0" smtClean="0">
                <a:cs typeface="Times New Roman" pitchFamily="18" charset="0"/>
              </a:rPr>
              <a:t>.</a:t>
            </a:r>
            <a:endParaRPr lang="en-US" sz="2000" dirty="0"/>
          </a:p>
          <a:p>
            <a:pPr marL="227013" indent="-227013"/>
            <a:r>
              <a:rPr lang="en-US" sz="2000" dirty="0"/>
              <a:t>Must control kinematics, acceptances, and </a:t>
            </a:r>
            <a:r>
              <a:rPr lang="en-US" sz="2000" dirty="0" err="1"/>
              <a:t>radiative</a:t>
            </a:r>
            <a:r>
              <a:rPr lang="en-US" sz="2000" dirty="0"/>
              <a:t> corrections very accurately because coefficient is strong function of angle</a:t>
            </a:r>
            <a:r>
              <a:rPr lang="en-US" sz="2000" dirty="0" smtClean="0"/>
              <a:t>.</a:t>
            </a:r>
          </a:p>
          <a:p>
            <a:pPr marL="227013" indent="-227013"/>
            <a:r>
              <a:rPr lang="en-US" sz="2000" dirty="0" smtClean="0"/>
              <a:t>As Q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increases, the contribution from </a:t>
            </a:r>
            <a:r>
              <a:rPr lang="en-US" sz="2000" dirty="0" smtClean="0">
                <a:latin typeface="Symbol" pitchFamily="18" charset="2"/>
              </a:rPr>
              <a:t>e</a:t>
            </a:r>
            <a:r>
              <a:rPr lang="en-US" sz="2000" dirty="0" smtClean="0"/>
              <a:t>G</a:t>
            </a:r>
            <a:r>
              <a:rPr lang="en-US" sz="2000" baseline="-25000" dirty="0" smtClean="0"/>
              <a:t>E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gets very small (even for the proton)</a:t>
            </a:r>
            <a:endParaRPr lang="en-US" sz="2000" dirty="0"/>
          </a:p>
        </p:txBody>
      </p:sp>
      <p:pic>
        <p:nvPicPr>
          <p:cNvPr id="4608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060825" y="1371600"/>
            <a:ext cx="4657725" cy="5029200"/>
          </a:xfrm>
        </p:spPr>
      </p:pic>
      <p:graphicFrame>
        <p:nvGraphicFramePr>
          <p:cNvPr id="146432" name="Object 2048"/>
          <p:cNvGraphicFramePr>
            <a:graphicFrameLocks noChangeAspect="1"/>
          </p:cNvGraphicFramePr>
          <p:nvPr/>
        </p:nvGraphicFramePr>
        <p:xfrm>
          <a:off x="674688" y="1066800"/>
          <a:ext cx="3063875" cy="812800"/>
        </p:xfrm>
        <a:graphic>
          <a:graphicData uri="http://schemas.openxmlformats.org/presentationml/2006/ole">
            <p:oleObj spid="_x0000_s29698" name="Equation" r:id="rId4" imgW="1625400" imgH="431640" progId="Equation.3">
              <p:embed/>
            </p:oleObj>
          </a:graphicData>
        </a:graphic>
      </p:graphicFrame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5791200" y="5383213"/>
            <a:ext cx="20812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SLAC NE11, Bosted </a:t>
            </a:r>
            <a:r>
              <a:rPr lang="en-US" sz="1400" i="1"/>
              <a:t>et al</a:t>
            </a:r>
            <a:r>
              <a:rPr lang="en-US" sz="140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84949" y="685800"/>
            <a:ext cx="1778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J. J. Kelly</a:t>
            </a:r>
            <a:endParaRPr lang="en-US" sz="1400" i="1" dirty="0">
              <a:solidFill>
                <a:srgbClr val="C0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457200" y="2438400"/>
          <a:ext cx="3522662" cy="726249"/>
        </p:xfrm>
        <a:graphic>
          <a:graphicData uri="http://schemas.openxmlformats.org/presentationml/2006/ole">
            <p:oleObj spid="_x0000_s29699" name="Equation" r:id="rId5" imgW="2158920" imgH="444240" progId="Equation.3">
              <p:embed/>
            </p:oleObj>
          </a:graphicData>
        </a:graphic>
      </p:graphicFrame>
      <p:sp>
        <p:nvSpPr>
          <p:cNvPr id="19" name="Oval 18"/>
          <p:cNvSpPr/>
          <p:nvPr/>
        </p:nvSpPr>
        <p:spPr>
          <a:xfrm>
            <a:off x="3352800" y="1219200"/>
            <a:ext cx="457200" cy="457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2247900" y="1638300"/>
            <a:ext cx="3810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66800" y="198120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intercept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26301" y="19812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slope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rot="5400000" flipH="1" flipV="1">
            <a:off x="3314700" y="1790700"/>
            <a:ext cx="304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NNPSS 2009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FB05F-E7AB-4A7B-9DEC-5A84FD02A48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963" y="1143000"/>
            <a:ext cx="5651037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7699" name="Object 3"/>
          <p:cNvGraphicFramePr>
            <a:graphicFrameLocks noChangeAspect="1"/>
          </p:cNvGraphicFramePr>
          <p:nvPr/>
        </p:nvGraphicFramePr>
        <p:xfrm>
          <a:off x="228600" y="1173162"/>
          <a:ext cx="3657600" cy="427038"/>
        </p:xfrm>
        <a:graphic>
          <a:graphicData uri="http://schemas.openxmlformats.org/presentationml/2006/ole">
            <p:oleObj spid="_x0000_s74754" name="Equation" r:id="rId4" imgW="1955520" imgH="228600" progId="Equation.3">
              <p:embed/>
            </p:oleObj>
          </a:graphicData>
        </a:graphic>
      </p:graphicFrame>
      <p:sp>
        <p:nvSpPr>
          <p:cNvPr id="157702" name="Rectangle 6"/>
          <p:cNvSpPr>
            <a:spLocks noChangeArrowheads="1"/>
          </p:cNvSpPr>
          <p:nvPr/>
        </p:nvSpPr>
        <p:spPr bwMode="auto">
          <a:xfrm>
            <a:off x="762000" y="152400"/>
            <a:ext cx="77724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sz="1800" b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57703" name="Rectangle 7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458200" cy="533400"/>
          </a:xfrm>
        </p:spPr>
        <p:txBody>
          <a:bodyPr/>
          <a:lstStyle/>
          <a:p>
            <a:r>
              <a:rPr lang="en-US" sz="3600" dirty="0" smtClean="0">
                <a:solidFill>
                  <a:schemeClr val="tx2"/>
                </a:solidFill>
              </a:rPr>
              <a:t>proton form factors</a:t>
            </a:r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381000" y="1614487"/>
            <a:ext cx="3424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dirty="0">
                <a:solidFill>
                  <a:srgbClr val="990000"/>
                </a:solidFill>
                <a:latin typeface="Symbol" pitchFamily="18" charset="2"/>
              </a:rPr>
              <a:t>t</a:t>
            </a:r>
            <a:r>
              <a:rPr lang="en-US" sz="1800" dirty="0">
                <a:solidFill>
                  <a:srgbClr val="990000"/>
                </a:solidFill>
                <a:latin typeface="Comic Sans MS" pitchFamily="66" charset="0"/>
              </a:rPr>
              <a:t>, </a:t>
            </a:r>
            <a:r>
              <a:rPr lang="en-US" sz="1800" dirty="0">
                <a:solidFill>
                  <a:srgbClr val="990000"/>
                </a:solidFill>
                <a:latin typeface="Symbol" pitchFamily="18" charset="2"/>
              </a:rPr>
              <a:t>e </a:t>
            </a:r>
            <a:r>
              <a:rPr lang="en-US" sz="1800" dirty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depend on scattering angle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228600" y="2057400"/>
            <a:ext cx="4038600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Nonrelativistically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as with nuclei, the textbook description is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7"/>
          <p:cNvGraphicFramePr>
            <a:graphicFrameLocks noChangeAspect="1"/>
          </p:cNvGraphicFramePr>
          <p:nvPr/>
        </p:nvGraphicFramePr>
        <p:xfrm>
          <a:off x="396802" y="2971151"/>
          <a:ext cx="2314348" cy="534049"/>
        </p:xfrm>
        <a:graphic>
          <a:graphicData uri="http://schemas.openxmlformats.org/presentationml/2006/ole">
            <p:oleObj spid="_x0000_s74761" name="Equation" r:id="rId5" imgW="990360" imgH="241200" progId="Equation.3">
              <p:embed/>
            </p:oleObj>
          </a:graphicData>
        </a:graphic>
      </p:graphicFrame>
      <p:graphicFrame>
        <p:nvGraphicFramePr>
          <p:cNvPr id="21" name="Object 18"/>
          <p:cNvGraphicFramePr>
            <a:graphicFrameLocks noChangeAspect="1"/>
          </p:cNvGraphicFramePr>
          <p:nvPr/>
        </p:nvGraphicFramePr>
        <p:xfrm>
          <a:off x="304800" y="4267200"/>
          <a:ext cx="2578027" cy="838200"/>
        </p:xfrm>
        <a:graphic>
          <a:graphicData uri="http://schemas.openxmlformats.org/presentationml/2006/ole">
            <p:oleObj spid="_x0000_s74762" name="Equation" r:id="rId6" imgW="1333440" imgH="457200" progId="Equation.3">
              <p:embed/>
            </p:oleObj>
          </a:graphicData>
        </a:graphic>
      </p:graphicFrame>
      <p:sp>
        <p:nvSpPr>
          <p:cNvPr id="22" name="AutoShape 19"/>
          <p:cNvSpPr>
            <a:spLocks noChangeArrowheads="1"/>
          </p:cNvSpPr>
          <p:nvPr/>
        </p:nvSpPr>
        <p:spPr bwMode="auto">
          <a:xfrm rot="5400000">
            <a:off x="1148956" y="3762733"/>
            <a:ext cx="650910" cy="205623"/>
          </a:xfrm>
          <a:prstGeom prst="leftRightArrow">
            <a:avLst>
              <a:gd name="adj1" fmla="val 50000"/>
              <a:gd name="adj2" fmla="val 6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029200" y="685800"/>
            <a:ext cx="3813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from </a:t>
            </a:r>
          </a:p>
          <a:p>
            <a:r>
              <a:rPr lang="en-US" sz="1400" dirty="0" smtClean="0">
                <a:solidFill>
                  <a:srgbClr val="C00000"/>
                </a:solidFill>
              </a:rPr>
              <a:t>J. Arrington, Phys. Rev. C 69 (2001) 022201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1001" y="569291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BUT</a:t>
            </a:r>
            <a:r>
              <a:rPr lang="en-US" sz="2000" i="1" dirty="0" smtClean="0"/>
              <a:t>  </a:t>
            </a:r>
            <a:r>
              <a:rPr lang="en-US" sz="2000" dirty="0" smtClean="0"/>
              <a:t>quarks are highly relativistic:  this is reference frame dependent, and thus can’t be interpreted as a 3-D charge distribution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1981200" y="3733800"/>
            <a:ext cx="1040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</a:rPr>
              <a:t>“dipole”</a:t>
            </a:r>
            <a:endParaRPr lang="en-US" sz="2000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773668"/>
            <a:ext cx="4429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using the </a:t>
            </a:r>
            <a:r>
              <a:rPr lang="en-US" dirty="0" err="1" smtClean="0">
                <a:solidFill>
                  <a:srgbClr val="C00000"/>
                </a:solidFill>
              </a:rPr>
              <a:t>Rosenbluth</a:t>
            </a:r>
            <a:r>
              <a:rPr lang="en-US" dirty="0" smtClean="0">
                <a:solidFill>
                  <a:srgbClr val="C00000"/>
                </a:solidFill>
              </a:rPr>
              <a:t> technique only here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charge and magnetism distributions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838200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These are </a:t>
            </a:r>
            <a:r>
              <a:rPr lang="en-US" sz="2000" i="1" dirty="0" smtClean="0">
                <a:solidFill>
                  <a:srgbClr val="C00000"/>
                </a:solidFill>
              </a:rPr>
              <a:t>at best </a:t>
            </a:r>
            <a:r>
              <a:rPr lang="en-US" sz="2000" i="1" dirty="0" smtClean="0"/>
              <a:t>qualitative, and are reference frame dependent. But we can correctly call them </a:t>
            </a:r>
            <a:r>
              <a:rPr lang="en-US" sz="2000" i="1" dirty="0" smtClean="0">
                <a:solidFill>
                  <a:srgbClr val="C00000"/>
                </a:solidFill>
              </a:rPr>
              <a:t>“</a:t>
            </a:r>
            <a:r>
              <a:rPr lang="en-US" sz="2000" i="1" dirty="0" err="1" smtClean="0">
                <a:solidFill>
                  <a:srgbClr val="C00000"/>
                </a:solidFill>
              </a:rPr>
              <a:t>Breit</a:t>
            </a:r>
            <a:r>
              <a:rPr lang="en-US" sz="2000" i="1" dirty="0" smtClean="0">
                <a:solidFill>
                  <a:srgbClr val="C00000"/>
                </a:solidFill>
              </a:rPr>
              <a:t> frame distributions” </a:t>
            </a:r>
          </a:p>
        </p:txBody>
      </p:sp>
      <p:pic>
        <p:nvPicPr>
          <p:cNvPr id="276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905000"/>
            <a:ext cx="5457826" cy="3341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953000" y="1718846"/>
            <a:ext cx="3810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BLAST  fit from D. </a:t>
            </a:r>
            <a:r>
              <a:rPr lang="en-US" sz="1600" i="1" dirty="0" err="1" smtClean="0">
                <a:solidFill>
                  <a:srgbClr val="C00000"/>
                </a:solidFill>
              </a:rPr>
              <a:t>Hasell</a:t>
            </a:r>
            <a:r>
              <a:rPr lang="en-US" sz="1600" i="1" dirty="0" smtClean="0">
                <a:solidFill>
                  <a:srgbClr val="C00000"/>
                </a:solidFill>
              </a:rPr>
              <a:t>, CIPANP 2009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057400"/>
            <a:ext cx="2971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 frame independent approach:</a:t>
            </a:r>
          </a:p>
          <a:p>
            <a:r>
              <a:rPr lang="en-US" dirty="0" smtClean="0"/>
              <a:t>Look only at the transverse dimensions, which are the same in all frames.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158750" y="3962400"/>
          <a:ext cx="5884863" cy="2286000"/>
        </p:xfrm>
        <a:graphic>
          <a:graphicData uri="http://schemas.openxmlformats.org/presentationml/2006/ole">
            <p:oleObj spid="_x0000_s277506" name="Equation" r:id="rId4" imgW="3073320" imgH="1193760" progId="Equation.3">
              <p:embed/>
            </p:oleObj>
          </a:graphicData>
        </a:graphic>
      </p:graphicFrame>
      <p:cxnSp>
        <p:nvCxnSpPr>
          <p:cNvPr id="12" name="Straight Arrow Connector 11"/>
          <p:cNvCxnSpPr/>
          <p:nvPr/>
        </p:nvCxnSpPr>
        <p:spPr>
          <a:xfrm flipV="1">
            <a:off x="2590800" y="3733800"/>
            <a:ext cx="1143000" cy="381000"/>
          </a:xfrm>
          <a:prstGeom prst="straightConnector1">
            <a:avLst/>
          </a:prstGeom>
          <a:ln w="50800">
            <a:solidFill>
              <a:srgbClr val="FFF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495800" y="6172200"/>
            <a:ext cx="392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see G. Miller, PRL 99 (2007)112001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0" y="58738"/>
            <a:ext cx="91440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/>
            <a:r>
              <a:rPr lang="fr-FR" sz="2800" dirty="0" err="1" smtClean="0">
                <a:sym typeface="Wingdings" pitchFamily="2" charset="2"/>
              </a:rPr>
              <a:t>Generalized</a:t>
            </a:r>
            <a:r>
              <a:rPr lang="fr-FR" sz="2800" dirty="0" smtClean="0">
                <a:sym typeface="Wingdings" pitchFamily="2" charset="2"/>
              </a:rPr>
              <a:t> </a:t>
            </a:r>
            <a:r>
              <a:rPr lang="fr-FR" sz="2800" dirty="0">
                <a:sym typeface="Wingdings" pitchFamily="2" charset="2"/>
              </a:rPr>
              <a:t>Parton </a:t>
            </a:r>
            <a:r>
              <a:rPr lang="fr-FR" sz="2800" dirty="0" smtClean="0">
                <a:sym typeface="Wingdings" pitchFamily="2" charset="2"/>
              </a:rPr>
              <a:t>Distributions</a:t>
            </a:r>
            <a:endParaRPr lang="fr-FR" sz="2800" dirty="0">
              <a:sym typeface="Wingdings" pitchFamily="2" charset="2"/>
            </a:endParaRPr>
          </a:p>
        </p:txBody>
      </p:sp>
      <p:pic>
        <p:nvPicPr>
          <p:cNvPr id="77827" name="Picture 3" descr="fig0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447800"/>
            <a:ext cx="3138488" cy="4114800"/>
          </a:xfrm>
          <a:prstGeom prst="rect">
            <a:avLst/>
          </a:prstGeom>
          <a:noFill/>
        </p:spPr>
      </p:pic>
      <p:pic>
        <p:nvPicPr>
          <p:cNvPr id="77828" name="Picture 4" descr="fig02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828800"/>
            <a:ext cx="3013075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829" name="Picture 5"/>
          <p:cNvPicPr>
            <a:picLocks noChangeAspect="1" noChangeArrowheads="1"/>
          </p:cNvPicPr>
          <p:nvPr/>
        </p:nvPicPr>
        <p:blipFill>
          <a:blip r:embed="rId3"/>
          <a:srcRect r="1860" b="1416"/>
          <a:stretch>
            <a:fillRect/>
          </a:stretch>
        </p:blipFill>
        <p:spPr bwMode="auto">
          <a:xfrm>
            <a:off x="527050" y="1785938"/>
            <a:ext cx="2422525" cy="291306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3275" y="1735138"/>
            <a:ext cx="2587625" cy="3414712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7288" y="1423988"/>
            <a:ext cx="2906712" cy="38068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</p:pic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65113" y="5189538"/>
            <a:ext cx="2927350" cy="12954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>
                <a:solidFill>
                  <a:srgbClr val="FF0000"/>
                </a:solidFill>
              </a:rPr>
              <a:t>Elastic Scattering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>
                <a:solidFill>
                  <a:srgbClr val="00007D"/>
                </a:solidFill>
              </a:rPr>
              <a:t>transverse</a:t>
            </a:r>
            <a:r>
              <a:rPr lang="en-US" sz="2000">
                <a:solidFill>
                  <a:srgbClr val="00007D"/>
                </a:solidFill>
              </a:rPr>
              <a:t> quark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>
                <a:solidFill>
                  <a:srgbClr val="00007D"/>
                </a:solidFill>
              </a:rPr>
              <a:t> distribution</a:t>
            </a:r>
            <a:r>
              <a:rPr lang="en-US" sz="2000">
                <a:solidFill>
                  <a:srgbClr val="00007D"/>
                </a:solidFill>
              </a:rPr>
              <a:t> in 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>
                <a:solidFill>
                  <a:srgbClr val="00007D"/>
                </a:solidFill>
              </a:rPr>
              <a:t>coordinate space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457575" y="5189538"/>
            <a:ext cx="2446338" cy="12954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>
                <a:solidFill>
                  <a:srgbClr val="FF0000"/>
                </a:solidFill>
              </a:rPr>
              <a:t>DIS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>
                <a:solidFill>
                  <a:srgbClr val="00007D"/>
                </a:solidFill>
              </a:rPr>
              <a:t>longitudinal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>
                <a:solidFill>
                  <a:srgbClr val="00007D"/>
                </a:solidFill>
              </a:rPr>
              <a:t>quark </a:t>
            </a:r>
            <a:r>
              <a:rPr lang="en-US" sz="2000" b="1">
                <a:solidFill>
                  <a:srgbClr val="00007D"/>
                </a:solidFill>
              </a:rPr>
              <a:t>distribution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>
                <a:solidFill>
                  <a:srgbClr val="00007D"/>
                </a:solidFill>
              </a:rPr>
              <a:t>in momentum space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305550" y="5189538"/>
            <a:ext cx="2708275" cy="1660525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DES (GPDs)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 b="1" dirty="0">
                <a:solidFill>
                  <a:srgbClr val="00007D"/>
                </a:solidFill>
              </a:rPr>
              <a:t>f</a:t>
            </a:r>
            <a:r>
              <a:rPr lang="en-US" sz="2000" b="1" dirty="0">
                <a:solidFill>
                  <a:srgbClr val="00007D"/>
                </a:solidFill>
              </a:rPr>
              <a:t>ully-correlated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b="1" dirty="0">
                <a:solidFill>
                  <a:srgbClr val="00007D"/>
                </a:solidFill>
              </a:rPr>
              <a:t>quark distribution</a:t>
            </a:r>
            <a:r>
              <a:rPr lang="en-US" sz="2000" dirty="0">
                <a:solidFill>
                  <a:srgbClr val="00007D"/>
                </a:solidFill>
              </a:rPr>
              <a:t> in 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dirty="0">
                <a:solidFill>
                  <a:srgbClr val="00007D"/>
                </a:solidFill>
              </a:rPr>
              <a:t>both coordinate and </a:t>
            </a:r>
          </a:p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000" dirty="0">
                <a:solidFill>
                  <a:srgbClr val="00007D"/>
                </a:solidFill>
              </a:rPr>
              <a:t>momentum space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 flipH="1">
            <a:off x="3257550" y="4876800"/>
            <a:ext cx="171450" cy="381000"/>
          </a:xfrm>
          <a:prstGeom prst="rect">
            <a:avLst/>
          </a:prstGeom>
          <a:solidFill>
            <a:schemeClr val="bg1"/>
          </a:solidFill>
          <a:ln w="12700" algn="ctr">
            <a:noFill/>
            <a:miter lim="800000"/>
            <a:headEnd/>
            <a:tailEnd/>
          </a:ln>
          <a:effectLst/>
        </p:spPr>
        <p:txBody>
          <a:bodyPr lIns="90487" tIns="44450" rIns="90487" bIns="44450">
            <a:spAutoFit/>
          </a:bodyPr>
          <a:lstStyle/>
          <a:p>
            <a:pPr marL="228600" indent="-228600" algn="ctr" eaLnBrk="0" hangingPunct="0">
              <a:lnSpc>
                <a:spcPct val="80000"/>
              </a:lnSpc>
              <a:spcBef>
                <a:spcPct val="20000"/>
              </a:spcBef>
              <a:buFont typeface="Times" pitchFamily="-110" charset="0"/>
              <a:buNone/>
            </a:pPr>
            <a:r>
              <a:rPr lang="en-US" sz="2400" b="1">
                <a:latin typeface="Arial" pitchFamily="34" charset="0"/>
              </a:rPr>
              <a:t>   </a:t>
            </a: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>
            <a:off x="0" y="727075"/>
            <a:ext cx="45894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C00000"/>
                </a:solidFill>
              </a:rPr>
              <a:t>GPDs yield 3-dim quark structure of the nucleon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>
            <a:off x="4267200" y="762000"/>
            <a:ext cx="2968625" cy="7937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 err="1">
                <a:solidFill>
                  <a:srgbClr val="009900"/>
                </a:solidFill>
                <a:cs typeface="Arial" pitchFamily="34" charset="0"/>
              </a:rPr>
              <a:t>Burkardt</a:t>
            </a: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 (2000, 2003)</a:t>
            </a:r>
          </a:p>
          <a:p>
            <a:pPr marL="342900" indent="-342900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sz="1600" b="1" dirty="0" err="1">
                <a:solidFill>
                  <a:srgbClr val="009900"/>
                </a:solidFill>
                <a:cs typeface="Arial" pitchFamily="34" charset="0"/>
              </a:rPr>
              <a:t>Belitsky</a:t>
            </a: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, </a:t>
            </a:r>
            <a:r>
              <a:rPr lang="en-US" sz="1600" b="1" dirty="0" err="1">
                <a:solidFill>
                  <a:srgbClr val="009900"/>
                </a:solidFill>
                <a:cs typeface="Arial" pitchFamily="34" charset="0"/>
              </a:rPr>
              <a:t>Ji</a:t>
            </a:r>
            <a:r>
              <a:rPr lang="en-US" sz="1600" b="1" dirty="0">
                <a:solidFill>
                  <a:srgbClr val="009900"/>
                </a:solidFill>
                <a:cs typeface="Arial" pitchFamily="34" charset="0"/>
              </a:rPr>
              <a:t>, Yuan (2003) </a:t>
            </a:r>
            <a:r>
              <a:rPr lang="en-US" sz="2000" dirty="0">
                <a:solidFill>
                  <a:srgbClr val="009900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609600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F. </a:t>
            </a:r>
            <a:r>
              <a:rPr lang="en-US" sz="1400" i="1" dirty="0" err="1" smtClean="0">
                <a:solidFill>
                  <a:srgbClr val="C00000"/>
                </a:solidFill>
              </a:rPr>
              <a:t>Sabatie</a:t>
            </a:r>
            <a:r>
              <a:rPr lang="en-US" sz="1400" i="1" dirty="0" smtClean="0">
                <a:solidFill>
                  <a:srgbClr val="C00000"/>
                </a:solidFill>
              </a:rPr>
              <a:t>, CIPANP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 dirty="0">
                <a:solidFill>
                  <a:srgbClr val="0000CC"/>
                </a:solidFill>
              </a:rPr>
              <a:t>Polarized e-N scattering</a:t>
            </a: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525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chemeClr val="tx1"/>
              </a:buClr>
              <a:buFont typeface="Symbol" pitchFamily="18" charset="2"/>
              <a:buChar char="·"/>
            </a:pPr>
            <a:r>
              <a:rPr lang="en-US">
                <a:solidFill>
                  <a:srgbClr val="006600"/>
                </a:solidFill>
              </a:rPr>
              <a:t> Polarized beam + polarized target: </a:t>
            </a:r>
          </a:p>
        </p:txBody>
      </p:sp>
      <p:sp>
        <p:nvSpPr>
          <p:cNvPr id="420868" name="Text Box 4"/>
          <p:cNvSpPr txBox="1">
            <a:spLocks noChangeArrowheads="1"/>
          </p:cNvSpPr>
          <p:nvPr/>
        </p:nvSpPr>
        <p:spPr bwMode="auto">
          <a:xfrm>
            <a:off x="228600" y="4191000"/>
            <a:ext cx="6553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chemeClr val="tx1"/>
              </a:buClr>
              <a:buFont typeface="Symbol" pitchFamily="18" charset="2"/>
              <a:buChar char="·"/>
            </a:pPr>
            <a:r>
              <a:rPr lang="en-US">
                <a:solidFill>
                  <a:srgbClr val="006600"/>
                </a:solidFill>
              </a:rPr>
              <a:t> Polarized beam + polarization of recoil nucleon:</a:t>
            </a:r>
          </a:p>
        </p:txBody>
      </p:sp>
      <p:graphicFrame>
        <p:nvGraphicFramePr>
          <p:cNvPr id="420869" name="Object 5"/>
          <p:cNvGraphicFramePr>
            <a:graphicFrameLocks noChangeAspect="1"/>
          </p:cNvGraphicFramePr>
          <p:nvPr/>
        </p:nvGraphicFramePr>
        <p:xfrm>
          <a:off x="3505200" y="1524000"/>
          <a:ext cx="4862513" cy="962025"/>
        </p:xfrm>
        <a:graphic>
          <a:graphicData uri="http://schemas.openxmlformats.org/presentationml/2006/ole">
            <p:oleObj spid="_x0000_s35842" name="Equation" r:id="rId3" imgW="2527200" imgH="469800" progId="Equation.3">
              <p:embed/>
            </p:oleObj>
          </a:graphicData>
        </a:graphic>
      </p:graphicFrame>
      <p:graphicFrame>
        <p:nvGraphicFramePr>
          <p:cNvPr id="420870" name="Object 6"/>
          <p:cNvGraphicFramePr>
            <a:graphicFrameLocks noChangeAspect="1"/>
          </p:cNvGraphicFramePr>
          <p:nvPr/>
        </p:nvGraphicFramePr>
        <p:xfrm>
          <a:off x="977900" y="4813300"/>
          <a:ext cx="3327400" cy="939800"/>
        </p:xfrm>
        <a:graphic>
          <a:graphicData uri="http://schemas.openxmlformats.org/presentationml/2006/ole">
            <p:oleObj spid="_x0000_s35843" name="Equation" r:id="rId4" imgW="1663560" imgH="469800" progId="Equation.3">
              <p:embed/>
            </p:oleObj>
          </a:graphicData>
        </a:graphic>
      </p:graphicFrame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533400" y="1371600"/>
            <a:ext cx="1295400" cy="1214438"/>
            <a:chOff x="4032" y="1056"/>
            <a:chExt cx="960" cy="912"/>
          </a:xfrm>
        </p:grpSpPr>
        <p:sp>
          <p:nvSpPr>
            <p:cNvPr id="420872" name="Oval 8"/>
            <p:cNvSpPr>
              <a:spLocks noChangeArrowheads="1"/>
            </p:cNvSpPr>
            <p:nvPr/>
          </p:nvSpPr>
          <p:spPr bwMode="auto">
            <a:xfrm>
              <a:off x="4032" y="1056"/>
              <a:ext cx="960" cy="91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3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4" name="Oval 10"/>
            <p:cNvSpPr>
              <a:spLocks noChangeArrowheads="1"/>
            </p:cNvSpPr>
            <p:nvPr/>
          </p:nvSpPr>
          <p:spPr bwMode="auto">
            <a:xfrm>
              <a:off x="456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5" name="Oval 11"/>
            <p:cNvSpPr>
              <a:spLocks noChangeArrowheads="1"/>
            </p:cNvSpPr>
            <p:nvPr/>
          </p:nvSpPr>
          <p:spPr bwMode="auto">
            <a:xfrm>
              <a:off x="4320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76" name="Line 12"/>
            <p:cNvSpPr>
              <a:spLocks noChangeShapeType="1"/>
            </p:cNvSpPr>
            <p:nvPr/>
          </p:nvSpPr>
          <p:spPr bwMode="auto">
            <a:xfrm>
              <a:off x="427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7" name="Line 13"/>
            <p:cNvSpPr>
              <a:spLocks noChangeShapeType="1"/>
            </p:cNvSpPr>
            <p:nvPr/>
          </p:nvSpPr>
          <p:spPr bwMode="auto">
            <a:xfrm flipV="1">
              <a:off x="446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8" name="Line 14"/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0879" name="Text Box 15"/>
            <p:cNvSpPr txBox="1">
              <a:spLocks noChangeArrowheads="1"/>
            </p:cNvSpPr>
            <p:nvPr/>
          </p:nvSpPr>
          <p:spPr bwMode="auto">
            <a:xfrm>
              <a:off x="4272" y="1296"/>
              <a:ext cx="20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420880" name="Text Box 16"/>
            <p:cNvSpPr txBox="1">
              <a:spLocks noChangeArrowheads="1"/>
            </p:cNvSpPr>
            <p:nvPr/>
          </p:nvSpPr>
          <p:spPr bwMode="auto">
            <a:xfrm>
              <a:off x="4704" y="1296"/>
              <a:ext cx="2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420881" name="Text Box 17"/>
            <p:cNvSpPr txBox="1">
              <a:spLocks noChangeArrowheads="1"/>
            </p:cNvSpPr>
            <p:nvPr/>
          </p:nvSpPr>
          <p:spPr bwMode="auto">
            <a:xfrm>
              <a:off x="4464" y="1631"/>
              <a:ext cx="2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n</a:t>
              </a:r>
            </a:p>
          </p:txBody>
        </p:sp>
      </p:grpSp>
      <p:graphicFrame>
        <p:nvGraphicFramePr>
          <p:cNvPr id="420882" name="Object 18"/>
          <p:cNvGraphicFramePr>
            <a:graphicFrameLocks noChangeAspect="1"/>
          </p:cNvGraphicFramePr>
          <p:nvPr/>
        </p:nvGraphicFramePr>
        <p:xfrm>
          <a:off x="1752600" y="2590800"/>
          <a:ext cx="2143125" cy="473075"/>
        </p:xfrm>
        <a:graphic>
          <a:graphicData uri="http://schemas.openxmlformats.org/presentationml/2006/ole">
            <p:oleObj spid="_x0000_s35844" name="Equation" r:id="rId5" imgW="1091880" imgH="241200" progId="Equation.3">
              <p:embed/>
            </p:oleObj>
          </a:graphicData>
        </a:graphic>
      </p:graphicFrame>
      <p:sp>
        <p:nvSpPr>
          <p:cNvPr id="420883" name="Text Box 19"/>
          <p:cNvSpPr txBox="1">
            <a:spLocks noChangeArrowheads="1"/>
          </p:cNvSpPr>
          <p:nvPr/>
        </p:nvSpPr>
        <p:spPr bwMode="auto">
          <a:xfrm>
            <a:off x="3810000" y="25908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990000"/>
                </a:solidFill>
              </a:rPr>
              <a:t> </a:t>
            </a: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990000"/>
                </a:solidFill>
                <a:sym typeface="Symbol" pitchFamily="18" charset="2"/>
              </a:rPr>
              <a:t> neutron charge</a:t>
            </a:r>
            <a:endParaRPr lang="en-US">
              <a:solidFill>
                <a:srgbClr val="990000"/>
              </a:solidFill>
            </a:endParaRPr>
          </a:p>
        </p:txBody>
      </p:sp>
      <p:graphicFrame>
        <p:nvGraphicFramePr>
          <p:cNvPr id="420884" name="Object 20"/>
          <p:cNvGraphicFramePr>
            <a:graphicFrameLocks noChangeAspect="1"/>
          </p:cNvGraphicFramePr>
          <p:nvPr/>
        </p:nvGraphicFramePr>
        <p:xfrm>
          <a:off x="1651000" y="3200400"/>
          <a:ext cx="2292350" cy="422275"/>
        </p:xfrm>
        <a:graphic>
          <a:graphicData uri="http://schemas.openxmlformats.org/presentationml/2006/ole">
            <p:oleObj spid="_x0000_s35845" name="Equation" r:id="rId6" imgW="1168200" imgH="215640" progId="Equation.3">
              <p:embed/>
            </p:oleObj>
          </a:graphicData>
        </a:graphic>
      </p:graphicFrame>
      <p:sp>
        <p:nvSpPr>
          <p:cNvPr id="420885" name="Text Box 21"/>
          <p:cNvSpPr txBox="1">
            <a:spLocks noChangeArrowheads="1"/>
          </p:cNvSpPr>
          <p:nvPr/>
        </p:nvSpPr>
        <p:spPr bwMode="auto">
          <a:xfrm>
            <a:off x="3810000" y="3200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990000"/>
                </a:solidFill>
              </a:rPr>
              <a:t> </a:t>
            </a: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990000"/>
                </a:solidFill>
                <a:sym typeface="Symbol" pitchFamily="18" charset="2"/>
              </a:rPr>
              <a:t> neutron magnetism</a:t>
            </a:r>
            <a:endParaRPr lang="en-US">
              <a:solidFill>
                <a:srgbClr val="990000"/>
              </a:solidFill>
            </a:endParaRPr>
          </a:p>
        </p:txBody>
      </p:sp>
      <p:graphicFrame>
        <p:nvGraphicFramePr>
          <p:cNvPr id="420886" name="Object 22"/>
          <p:cNvGraphicFramePr>
            <a:graphicFrameLocks noChangeAspect="1"/>
          </p:cNvGraphicFramePr>
          <p:nvPr/>
        </p:nvGraphicFramePr>
        <p:xfrm>
          <a:off x="5105400" y="4953000"/>
          <a:ext cx="1022350" cy="396875"/>
        </p:xfrm>
        <a:graphic>
          <a:graphicData uri="http://schemas.openxmlformats.org/presentationml/2006/ole">
            <p:oleObj spid="_x0000_s35846" name="Equation" r:id="rId7" imgW="520560" imgH="203040" progId="Equation.3">
              <p:embed/>
            </p:oleObj>
          </a:graphicData>
        </a:graphic>
      </p:graphicFrame>
      <p:graphicFrame>
        <p:nvGraphicFramePr>
          <p:cNvPr id="420887" name="Object 23"/>
          <p:cNvGraphicFramePr>
            <a:graphicFrameLocks noChangeAspect="1"/>
          </p:cNvGraphicFramePr>
          <p:nvPr/>
        </p:nvGraphicFramePr>
        <p:xfrm>
          <a:off x="5105400" y="5562600"/>
          <a:ext cx="1073150" cy="396875"/>
        </p:xfrm>
        <a:graphic>
          <a:graphicData uri="http://schemas.openxmlformats.org/presentationml/2006/ole">
            <p:oleObj spid="_x0000_s35847" name="Equation" r:id="rId8" imgW="545760" imgH="203040" progId="Equation.3">
              <p:embed/>
            </p:oleObj>
          </a:graphicData>
        </a:graphic>
      </p:graphicFrame>
      <p:sp>
        <p:nvSpPr>
          <p:cNvPr id="420888" name="Rectangle 24"/>
          <p:cNvSpPr>
            <a:spLocks noChangeArrowheads="1"/>
          </p:cNvSpPr>
          <p:nvPr/>
        </p:nvSpPr>
        <p:spPr bwMode="auto">
          <a:xfrm>
            <a:off x="6408738" y="4953000"/>
            <a:ext cx="2333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neutron charge</a:t>
            </a:r>
          </a:p>
        </p:txBody>
      </p:sp>
      <p:sp>
        <p:nvSpPr>
          <p:cNvPr id="420889" name="Rectangle 25"/>
          <p:cNvSpPr>
            <a:spLocks noChangeArrowheads="1"/>
          </p:cNvSpPr>
          <p:nvPr/>
        </p:nvSpPr>
        <p:spPr bwMode="auto">
          <a:xfrm>
            <a:off x="6477000" y="5514975"/>
            <a:ext cx="2085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proton G</a:t>
            </a:r>
            <a:r>
              <a:rPr lang="en-US" sz="2400" baseline="-25000">
                <a:solidFill>
                  <a:srgbClr val="990000"/>
                </a:solidFill>
                <a:sym typeface="Symbol" pitchFamily="18" charset="2"/>
              </a:rPr>
              <a:t>E</a:t>
            </a:r>
            <a:r>
              <a:rPr lang="en-US" sz="2400">
                <a:solidFill>
                  <a:srgbClr val="990000"/>
                </a:solidFill>
                <a:sym typeface="Symbol" pitchFamily="18" charset="2"/>
              </a:rPr>
              <a:t>/G</a:t>
            </a:r>
            <a:r>
              <a:rPr lang="en-US" sz="2400" baseline="-25000">
                <a:solidFill>
                  <a:srgbClr val="990000"/>
                </a:solidFill>
                <a:sym typeface="Symbol" pitchFamily="18" charset="2"/>
              </a:rPr>
              <a:t>M</a:t>
            </a:r>
            <a:endParaRPr lang="en-US" sz="2400">
              <a:solidFill>
                <a:srgbClr val="990000"/>
              </a:solidFill>
              <a:sym typeface="Symbol" pitchFamily="18" charset="2"/>
            </a:endParaRPr>
          </a:p>
        </p:txBody>
      </p:sp>
      <p:sp>
        <p:nvSpPr>
          <p:cNvPr id="420890" name="Text Box 26"/>
          <p:cNvSpPr txBox="1">
            <a:spLocks noChangeArrowheads="1"/>
          </p:cNvSpPr>
          <p:nvPr/>
        </p:nvSpPr>
        <p:spPr bwMode="auto">
          <a:xfrm>
            <a:off x="4800600" y="914400"/>
            <a:ext cx="4313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/>
              <a:t>Donnelly + Raskin, Ann. Phys. 169 (1986)247</a:t>
            </a:r>
          </a:p>
        </p:txBody>
      </p:sp>
      <p:sp>
        <p:nvSpPr>
          <p:cNvPr id="420891" name="Text Box 27"/>
          <p:cNvSpPr txBox="1">
            <a:spLocks noChangeArrowheads="1"/>
          </p:cNvSpPr>
          <p:nvPr/>
        </p:nvSpPr>
        <p:spPr bwMode="auto">
          <a:xfrm>
            <a:off x="381000" y="5867400"/>
            <a:ext cx="41497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 dirty="0" err="1"/>
              <a:t>Akhiezer+Rekalo</a:t>
            </a:r>
            <a:r>
              <a:rPr lang="en-US" sz="1600" dirty="0"/>
              <a:t>, Sov.JPN 3 (1974) 277</a:t>
            </a:r>
          </a:p>
          <a:p>
            <a:pPr algn="l"/>
            <a:r>
              <a:rPr lang="en-US" sz="1600" dirty="0" err="1"/>
              <a:t>Arnold,Carlson+Gross</a:t>
            </a:r>
            <a:r>
              <a:rPr lang="en-US" sz="1600" dirty="0"/>
              <a:t>, PRC 21 (1980) 1426</a:t>
            </a:r>
          </a:p>
        </p:txBody>
      </p:sp>
      <p:graphicFrame>
        <p:nvGraphicFramePr>
          <p:cNvPr id="420892" name="Object 28"/>
          <p:cNvGraphicFramePr>
            <a:graphicFrameLocks noChangeAspect="1"/>
          </p:cNvGraphicFramePr>
          <p:nvPr/>
        </p:nvGraphicFramePr>
        <p:xfrm>
          <a:off x="381000" y="2514600"/>
          <a:ext cx="609600" cy="471488"/>
        </p:xfrm>
        <a:graphic>
          <a:graphicData uri="http://schemas.openxmlformats.org/presentationml/2006/ole">
            <p:oleObj spid="_x0000_s35848" name="Equation" r:id="rId9" imgW="279360" imgH="215640" progId="Equation.3">
              <p:embed/>
            </p:oleObj>
          </a:graphicData>
        </a:graphic>
      </p:graphicFrame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7315200" y="2590800"/>
            <a:ext cx="838200" cy="1290638"/>
            <a:chOff x="4464" y="1632"/>
            <a:chExt cx="528" cy="813"/>
          </a:xfrm>
        </p:grpSpPr>
        <p:sp>
          <p:nvSpPr>
            <p:cNvPr id="420894" name="Oval 30"/>
            <p:cNvSpPr>
              <a:spLocks noChangeArrowheads="1"/>
            </p:cNvSpPr>
            <p:nvPr/>
          </p:nvSpPr>
          <p:spPr bwMode="auto">
            <a:xfrm>
              <a:off x="4464" y="1632"/>
              <a:ext cx="528" cy="8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5" name="Oval 31"/>
            <p:cNvSpPr>
              <a:spLocks noChangeArrowheads="1"/>
            </p:cNvSpPr>
            <p:nvPr/>
          </p:nvSpPr>
          <p:spPr bwMode="auto">
            <a:xfrm>
              <a:off x="4560" y="1728"/>
              <a:ext cx="285" cy="282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6" name="Text Box 32"/>
            <p:cNvSpPr txBox="1">
              <a:spLocks noChangeArrowheads="1"/>
            </p:cNvSpPr>
            <p:nvPr/>
          </p:nvSpPr>
          <p:spPr bwMode="auto">
            <a:xfrm>
              <a:off x="4608" y="1728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420897" name="Oval 33"/>
            <p:cNvSpPr>
              <a:spLocks noChangeArrowheads="1"/>
            </p:cNvSpPr>
            <p:nvPr/>
          </p:nvSpPr>
          <p:spPr bwMode="auto">
            <a:xfrm>
              <a:off x="4608" y="2064"/>
              <a:ext cx="285" cy="282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898" name="Text Box 34"/>
            <p:cNvSpPr txBox="1">
              <a:spLocks noChangeArrowheads="1"/>
            </p:cNvSpPr>
            <p:nvPr/>
          </p:nvSpPr>
          <p:spPr bwMode="auto">
            <a:xfrm>
              <a:off x="4656" y="2064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n</a:t>
              </a:r>
            </a:p>
          </p:txBody>
        </p:sp>
      </p:grpSp>
      <p:graphicFrame>
        <p:nvGraphicFramePr>
          <p:cNvPr id="420899" name="Object 35"/>
          <p:cNvGraphicFramePr>
            <a:graphicFrameLocks noChangeAspect="1"/>
          </p:cNvGraphicFramePr>
          <p:nvPr/>
        </p:nvGraphicFramePr>
        <p:xfrm>
          <a:off x="8153400" y="3352800"/>
          <a:ext cx="304800" cy="471488"/>
        </p:xfrm>
        <a:graphic>
          <a:graphicData uri="http://schemas.openxmlformats.org/presentationml/2006/ole">
            <p:oleObj spid="_x0000_s35849" name="Equation" r:id="rId10" imgW="139680" imgH="215640" progId="Equation.3">
              <p:embed/>
            </p:oleObj>
          </a:graphicData>
        </a:graphic>
      </p:graphicFrame>
      <p:sp>
        <p:nvSpPr>
          <p:cNvPr id="420900" name="Oval 36"/>
          <p:cNvSpPr>
            <a:spLocks noChangeArrowheads="1"/>
          </p:cNvSpPr>
          <p:nvPr/>
        </p:nvSpPr>
        <p:spPr bwMode="auto">
          <a:xfrm>
            <a:off x="7543800" y="1447800"/>
            <a:ext cx="914400" cy="685800"/>
          </a:xfrm>
          <a:prstGeom prst="ellipse">
            <a:avLst/>
          </a:prstGeom>
          <a:noFill/>
          <a:ln w="22225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20901" name="Oval 37"/>
          <p:cNvSpPr>
            <a:spLocks noChangeArrowheads="1"/>
          </p:cNvSpPr>
          <p:nvPr/>
        </p:nvSpPr>
        <p:spPr bwMode="auto">
          <a:xfrm rot="-5400000">
            <a:off x="723900" y="4914900"/>
            <a:ext cx="990600" cy="762000"/>
          </a:xfrm>
          <a:prstGeom prst="ellipse">
            <a:avLst/>
          </a:prstGeom>
          <a:noFill/>
          <a:ln w="22225" algn="ctr">
            <a:solidFill>
              <a:srgbClr val="80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" name="Date Placeholder 4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46" name="Footer Placeholder 4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 sz="3200" dirty="0" smtClean="0">
                <a:solidFill>
                  <a:schemeClr val="tx2"/>
                </a:solidFill>
              </a:rPr>
              <a:t>Proton recoil polarization experiments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26726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671" y="3657600"/>
            <a:ext cx="483532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733800"/>
            <a:ext cx="399821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7" name="Object 1024"/>
          <p:cNvGraphicFramePr>
            <a:graphicFrameLocks noChangeAspect="1"/>
          </p:cNvGraphicFramePr>
          <p:nvPr/>
        </p:nvGraphicFramePr>
        <p:xfrm>
          <a:off x="381000" y="990600"/>
          <a:ext cx="5164138" cy="885825"/>
        </p:xfrm>
        <a:graphic>
          <a:graphicData uri="http://schemas.openxmlformats.org/presentationml/2006/ole">
            <p:oleObj spid="_x0000_s237571" name="Equation" r:id="rId5" imgW="2514600" imgH="431640" progId="Equation.3">
              <p:embed/>
            </p:oleObj>
          </a:graphicData>
        </a:graphic>
      </p:graphicFrame>
      <p:pic>
        <p:nvPicPr>
          <p:cNvPr id="9" name="Picture 103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7151370" y="762001"/>
            <a:ext cx="1161627" cy="2438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rot="16200000" flipV="1">
            <a:off x="3924300" y="1714500"/>
            <a:ext cx="381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94288" y="1828800"/>
            <a:ext cx="15969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electron </a:t>
            </a:r>
            <a:r>
              <a:rPr lang="en-US" sz="1600" i="1" dirty="0" err="1" smtClean="0">
                <a:solidFill>
                  <a:srgbClr val="C00000"/>
                </a:solidFill>
              </a:rPr>
              <a:t>helicity</a:t>
            </a:r>
            <a:endParaRPr lang="en-US" sz="1600" i="1" dirty="0">
              <a:solidFill>
                <a:srgbClr val="C00000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3352800"/>
            <a:ext cx="1143000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7573" name="Object 1025"/>
          <p:cNvGraphicFramePr>
            <a:graphicFrameLocks noChangeAspect="1"/>
          </p:cNvGraphicFramePr>
          <p:nvPr/>
        </p:nvGraphicFramePr>
        <p:xfrm>
          <a:off x="381000" y="2209800"/>
          <a:ext cx="3608388" cy="939800"/>
        </p:xfrm>
        <a:graphic>
          <a:graphicData uri="http://schemas.openxmlformats.org/presentationml/2006/ole">
            <p:oleObj spid="_x0000_s237573" name="Equation" r:id="rId7" imgW="1752480" imgH="4572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038600" y="22860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Measure direction of proton polarization by looking for small phase shift in rotation of proton’s polarization vector through a </a:t>
            </a:r>
            <a:r>
              <a:rPr lang="en-US" sz="1600" i="1" dirty="0" err="1" smtClean="0">
                <a:solidFill>
                  <a:srgbClr val="C00000"/>
                </a:solidFill>
              </a:rPr>
              <a:t>polarimeter</a:t>
            </a:r>
            <a:endParaRPr lang="en-US" sz="1600" i="1" dirty="0" smtClean="0">
              <a:solidFill>
                <a:srgbClr val="C0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" y="38100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Front tracking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819400" y="3581400"/>
            <a:ext cx="19050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Rear tracking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715962"/>
          </a:xfrm>
        </p:spPr>
        <p:txBody>
          <a:bodyPr/>
          <a:lstStyle/>
          <a:p>
            <a:r>
              <a:rPr lang="en-US" sz="3200" dirty="0" smtClean="0"/>
              <a:t>example of Focal Plane </a:t>
            </a:r>
            <a:r>
              <a:rPr lang="en-US" sz="3200" dirty="0" err="1" smtClean="0"/>
              <a:t>polarimeter</a:t>
            </a:r>
            <a:r>
              <a:rPr lang="en-US" sz="3200" dirty="0" smtClean="0"/>
              <a:t> (Hall C, </a:t>
            </a:r>
            <a:r>
              <a:rPr lang="en-US" sz="3200" dirty="0" err="1" smtClean="0"/>
              <a:t>Jlab</a:t>
            </a:r>
            <a:r>
              <a:rPr lang="en-US" sz="3200" dirty="0" smtClean="0"/>
              <a:t>)</a:t>
            </a:r>
            <a:endParaRPr lang="en-US" sz="3200" dirty="0"/>
          </a:p>
        </p:txBody>
      </p:sp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1" y="1371600"/>
            <a:ext cx="4419600" cy="319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1" y="1295400"/>
            <a:ext cx="4703312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8601" y="4800600"/>
            <a:ext cx="807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Detect electrons with magnetic spectrometer (GEP-I, GEP-II) or with a calorimeter (GEP-III): this determines all the kinematics of the scattering reaction.  Measure the polarization with </a:t>
            </a:r>
            <a:r>
              <a:rPr lang="en-US" dirty="0" err="1" smtClean="0"/>
              <a:t>polarimeter</a:t>
            </a:r>
            <a:r>
              <a:rPr lang="en-US" dirty="0" smtClean="0"/>
              <a:t> behind a magnetic spectrometer.  Need also to worry about g-2 precession in the spectrometer magnets!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proton: recoil polarization vs. cross sections</a:t>
            </a:r>
          </a:p>
        </p:txBody>
      </p:sp>
      <p:pic>
        <p:nvPicPr>
          <p:cNvPr id="32773" name="Picture 3"/>
          <p:cNvPicPr>
            <a:picLocks noChangeAspect="1" noChangeArrowheads="1"/>
          </p:cNvPicPr>
          <p:nvPr/>
        </p:nvPicPr>
        <p:blipFill>
          <a:blip r:embed="rId2"/>
          <a:srcRect r="7030"/>
          <a:stretch>
            <a:fillRect/>
          </a:stretch>
        </p:blipFill>
        <p:spPr bwMode="auto">
          <a:xfrm>
            <a:off x="3200400" y="609600"/>
            <a:ext cx="59436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4" name="Text Box 4"/>
          <p:cNvSpPr txBox="1">
            <a:spLocks noChangeArrowheads="1"/>
          </p:cNvSpPr>
          <p:nvPr/>
        </p:nvSpPr>
        <p:spPr bwMode="auto">
          <a:xfrm>
            <a:off x="228600" y="4937125"/>
            <a:ext cx="777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err="1">
                <a:solidFill>
                  <a:srgbClr val="006600"/>
                </a:solidFill>
              </a:rPr>
              <a:t>Pol’n</a:t>
            </a:r>
            <a:r>
              <a:rPr lang="en-US" dirty="0">
                <a:solidFill>
                  <a:srgbClr val="006600"/>
                </a:solidFill>
              </a:rPr>
              <a:t> </a:t>
            </a:r>
            <a:r>
              <a:rPr lang="en-US" dirty="0" smtClean="0">
                <a:solidFill>
                  <a:srgbClr val="006600"/>
                </a:solidFill>
              </a:rPr>
              <a:t>data indicate BIG </a:t>
            </a:r>
            <a:r>
              <a:rPr lang="en-US" dirty="0">
                <a:solidFill>
                  <a:srgbClr val="006600"/>
                </a:solidFill>
              </a:rPr>
              <a:t>differences charge and magnetism distributions</a:t>
            </a:r>
          </a:p>
        </p:txBody>
      </p:sp>
      <p:sp>
        <p:nvSpPr>
          <p:cNvPr id="32775" name="Line 5"/>
          <p:cNvSpPr>
            <a:spLocks noChangeShapeType="1"/>
          </p:cNvSpPr>
          <p:nvPr/>
        </p:nvSpPr>
        <p:spPr bwMode="auto">
          <a:xfrm>
            <a:off x="3124200" y="1524000"/>
            <a:ext cx="1600200" cy="838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lg" len="lg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 flipV="1">
            <a:off x="5486400" y="3505200"/>
            <a:ext cx="304800" cy="12954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lg" len="lg"/>
          </a:ln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3"/>
          <a:srcRect r="42033"/>
          <a:stretch>
            <a:fillRect/>
          </a:stretch>
        </p:blipFill>
        <p:spPr bwMode="auto">
          <a:xfrm>
            <a:off x="381000" y="3198812"/>
            <a:ext cx="2743200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8" name="Rectangle 9"/>
          <p:cNvSpPr>
            <a:spLocks noChangeArrowheads="1"/>
          </p:cNvSpPr>
          <p:nvPr/>
        </p:nvSpPr>
        <p:spPr bwMode="auto">
          <a:xfrm>
            <a:off x="228600" y="5715000"/>
            <a:ext cx="8229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/>
            <a:r>
              <a:rPr lang="en-US" dirty="0">
                <a:solidFill>
                  <a:srgbClr val="990033"/>
                </a:solidFill>
              </a:rPr>
              <a:t>In </a:t>
            </a:r>
            <a:r>
              <a:rPr lang="en-US" dirty="0" err="1">
                <a:solidFill>
                  <a:srgbClr val="990033"/>
                </a:solidFill>
              </a:rPr>
              <a:t>pQCD</a:t>
            </a:r>
            <a:r>
              <a:rPr lang="en-US" dirty="0">
                <a:solidFill>
                  <a:srgbClr val="990033"/>
                </a:solidFill>
              </a:rPr>
              <a:t> description</a:t>
            </a:r>
            <a:r>
              <a:rPr lang="en-US" dirty="0" smtClean="0">
                <a:solidFill>
                  <a:srgbClr val="990033"/>
                </a:solidFill>
              </a:rPr>
              <a:t>, seems to be that orbital </a:t>
            </a:r>
            <a:r>
              <a:rPr lang="en-US" dirty="0">
                <a:solidFill>
                  <a:srgbClr val="990033"/>
                </a:solidFill>
              </a:rPr>
              <a:t>motion of </a:t>
            </a:r>
            <a:r>
              <a:rPr lang="en-US" dirty="0" smtClean="0">
                <a:solidFill>
                  <a:srgbClr val="990033"/>
                </a:solidFill>
              </a:rPr>
              <a:t>quarks is important in G</a:t>
            </a:r>
            <a:r>
              <a:rPr lang="en-US" baseline="-25000" dirty="0" smtClean="0">
                <a:solidFill>
                  <a:srgbClr val="990033"/>
                </a:solidFill>
              </a:rPr>
              <a:t>E</a:t>
            </a:r>
            <a:r>
              <a:rPr lang="en-US" baseline="30000" dirty="0" smtClean="0">
                <a:solidFill>
                  <a:srgbClr val="990033"/>
                </a:solidFill>
              </a:rPr>
              <a:t>P</a:t>
            </a:r>
            <a:r>
              <a:rPr lang="en-US" dirty="0" smtClean="0">
                <a:solidFill>
                  <a:srgbClr val="990033"/>
                </a:solidFill>
              </a:rPr>
              <a:t> (</a:t>
            </a:r>
            <a:r>
              <a:rPr lang="en-US" dirty="0" err="1" smtClean="0">
                <a:solidFill>
                  <a:srgbClr val="990033"/>
                </a:solidFill>
              </a:rPr>
              <a:t>Belitsky</a:t>
            </a:r>
            <a:r>
              <a:rPr lang="en-US" dirty="0">
                <a:solidFill>
                  <a:srgbClr val="990033"/>
                </a:solidFill>
              </a:rPr>
              <a:t>, </a:t>
            </a:r>
            <a:r>
              <a:rPr lang="en-US" dirty="0" err="1">
                <a:solidFill>
                  <a:srgbClr val="990033"/>
                </a:solidFill>
              </a:rPr>
              <a:t>Ji</a:t>
            </a:r>
            <a:r>
              <a:rPr lang="en-US" dirty="0">
                <a:solidFill>
                  <a:srgbClr val="990033"/>
                </a:solidFill>
              </a:rPr>
              <a:t> + Yuan PRL 91 (2003) 092003)   </a:t>
            </a:r>
          </a:p>
        </p:txBody>
      </p:sp>
      <p:sp>
        <p:nvSpPr>
          <p:cNvPr id="32779" name="Text Box 10"/>
          <p:cNvSpPr txBox="1">
            <a:spLocks noChangeArrowheads="1"/>
          </p:cNvSpPr>
          <p:nvPr/>
        </p:nvSpPr>
        <p:spPr bwMode="auto">
          <a:xfrm>
            <a:off x="228600" y="990600"/>
            <a:ext cx="3581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A50021"/>
                </a:solidFill>
              </a:rPr>
              <a:t>Cross section data disagree with polarization data: </a:t>
            </a:r>
          </a:p>
        </p:txBody>
      </p:sp>
      <p:sp>
        <p:nvSpPr>
          <p:cNvPr id="32780" name="Rectangle 11"/>
          <p:cNvSpPr>
            <a:spLocks noChangeArrowheads="1"/>
          </p:cNvSpPr>
          <p:nvPr/>
        </p:nvSpPr>
        <p:spPr bwMode="auto">
          <a:xfrm>
            <a:off x="228600" y="2286000"/>
            <a:ext cx="3429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dirty="0" smtClean="0">
                <a:solidFill>
                  <a:srgbClr val="A50021"/>
                </a:solidFill>
              </a:rPr>
              <a:t>Looks like 2-</a:t>
            </a:r>
            <a:r>
              <a:rPr lang="en-US" dirty="0" smtClean="0">
                <a:solidFill>
                  <a:srgbClr val="A50021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A50021"/>
                </a:solidFill>
              </a:rPr>
              <a:t> </a:t>
            </a:r>
            <a:r>
              <a:rPr lang="en-US" dirty="0">
                <a:solidFill>
                  <a:srgbClr val="A50021"/>
                </a:solidFill>
              </a:rPr>
              <a:t>exchange </a:t>
            </a:r>
            <a:r>
              <a:rPr lang="en-US" dirty="0" smtClean="0">
                <a:solidFill>
                  <a:srgbClr val="A50021"/>
                </a:solidFill>
              </a:rPr>
              <a:t>is important in the cross </a:t>
            </a:r>
          </a:p>
          <a:p>
            <a:pPr algn="l"/>
            <a:r>
              <a:rPr lang="en-US" dirty="0" smtClean="0">
                <a:solidFill>
                  <a:srgbClr val="A50021"/>
                </a:solidFill>
              </a:rPr>
              <a:t>section data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2781" name="AutoShape 12"/>
          <p:cNvSpPr>
            <a:spLocks noChangeArrowheads="1"/>
          </p:cNvSpPr>
          <p:nvPr/>
        </p:nvSpPr>
        <p:spPr bwMode="auto">
          <a:xfrm>
            <a:off x="1447800" y="1676400"/>
            <a:ext cx="228600" cy="609600"/>
          </a:xfrm>
          <a:prstGeom prst="downArrow">
            <a:avLst>
              <a:gd name="adj1" fmla="val 50000"/>
              <a:gd name="adj2" fmla="val 6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AutoShape 13"/>
          <p:cNvSpPr>
            <a:spLocks noChangeArrowheads="1"/>
          </p:cNvSpPr>
          <p:nvPr/>
        </p:nvSpPr>
        <p:spPr bwMode="auto">
          <a:xfrm>
            <a:off x="4267200" y="5257800"/>
            <a:ext cx="228600" cy="457200"/>
          </a:xfrm>
          <a:prstGeom prst="downArrow">
            <a:avLst>
              <a:gd name="adj1" fmla="val 50000"/>
              <a:gd name="adj2" fmla="val 4375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2-photon exchange</a:t>
            </a:r>
            <a:endParaRPr lang="en-US" sz="4000" dirty="0"/>
          </a:p>
        </p:txBody>
      </p:sp>
      <p:pic>
        <p:nvPicPr>
          <p:cNvPr id="2416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219200"/>
            <a:ext cx="5003750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31"/>
          <p:cNvGrpSpPr/>
          <p:nvPr/>
        </p:nvGrpSpPr>
        <p:grpSpPr>
          <a:xfrm>
            <a:off x="762000" y="1219200"/>
            <a:ext cx="2590800" cy="1676400"/>
            <a:chOff x="381000" y="1143000"/>
            <a:chExt cx="3429000" cy="2198132"/>
          </a:xfrm>
        </p:grpSpPr>
        <p:pic>
          <p:nvPicPr>
            <p:cNvPr id="11" name="Picture 4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43441">
              <a:off x="914400" y="16002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5" descr="photo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5400000">
              <a:off x="1683543" y="2202657"/>
              <a:ext cx="747713" cy="15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6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443441">
              <a:off x="1981200" y="2779713"/>
              <a:ext cx="1295400" cy="1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79951">
              <a:off x="2057400" y="16764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" descr="fermio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779951">
              <a:off x="838200" y="2667000"/>
              <a:ext cx="1295400" cy="1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381000" y="2667000"/>
              <a:ext cx="228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en-US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3124200" y="1143000"/>
              <a:ext cx="6858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381000" y="1371600"/>
              <a:ext cx="533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Text Box 12"/>
            <p:cNvSpPr txBox="1">
              <a:spLocks noChangeArrowheads="1"/>
            </p:cNvSpPr>
            <p:nvPr/>
          </p:nvSpPr>
          <p:spPr bwMode="auto">
            <a:xfrm>
              <a:off x="3200400" y="2971800"/>
              <a:ext cx="533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r>
                <a:rPr lang="en-US" dirty="0" smtClean="0"/>
                <a:t>’</a:t>
              </a:r>
              <a:endParaRPr lang="en-US" dirty="0"/>
            </a:p>
          </p:txBody>
        </p:sp>
        <p:sp>
          <p:nvSpPr>
            <p:cNvPr id="20" name="Text Box 13"/>
            <p:cNvSpPr txBox="1">
              <a:spLocks noChangeArrowheads="1"/>
            </p:cNvSpPr>
            <p:nvPr/>
          </p:nvSpPr>
          <p:spPr bwMode="auto">
            <a:xfrm>
              <a:off x="2362200" y="2057400"/>
              <a:ext cx="685800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 smtClean="0"/>
                <a:t>q</a:t>
              </a:r>
              <a:r>
                <a:rPr lang="en-US" sz="2000" baseline="-25000" dirty="0" err="1" smtClean="0">
                  <a:latin typeface="Symbol" pitchFamily="18" charset="2"/>
                </a:rPr>
                <a:t>m</a:t>
              </a:r>
              <a:endParaRPr lang="en-US" baseline="-25000" dirty="0">
                <a:latin typeface="Symbol" pitchFamily="18" charset="2"/>
              </a:endParaRPr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2286000" y="2057400"/>
              <a:ext cx="0" cy="381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33400" y="838200"/>
            <a:ext cx="3608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scattering </a:t>
            </a:r>
            <a:r>
              <a:rPr lang="en-US" i="1" dirty="0" smtClean="0">
                <a:solidFill>
                  <a:srgbClr val="C00000"/>
                </a:solidFill>
              </a:rPr>
              <a:t>amplitude</a:t>
            </a:r>
            <a:r>
              <a:rPr lang="en-US" dirty="0" smtClean="0"/>
              <a:t> goes like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76600" y="2133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28826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</a:t>
            </a:r>
            <a:r>
              <a:rPr lang="en-US" i="1" dirty="0" smtClean="0">
                <a:solidFill>
                  <a:srgbClr val="C00000"/>
                </a:solidFill>
              </a:rPr>
              <a:t>cross section</a:t>
            </a:r>
            <a:r>
              <a:rPr lang="en-US" dirty="0" smtClean="0"/>
              <a:t> goes like:</a:t>
            </a:r>
            <a:endParaRPr lang="en-US" dirty="0"/>
          </a:p>
        </p:txBody>
      </p:sp>
      <p:graphicFrame>
        <p:nvGraphicFramePr>
          <p:cNvPr id="241668" name="Object 9"/>
          <p:cNvGraphicFramePr>
            <a:graphicFrameLocks noChangeAspect="1"/>
          </p:cNvGraphicFramePr>
          <p:nvPr/>
        </p:nvGraphicFramePr>
        <p:xfrm>
          <a:off x="3554412" y="3046436"/>
          <a:ext cx="3608388" cy="1296964"/>
        </p:xfrm>
        <a:graphic>
          <a:graphicData uri="http://schemas.openxmlformats.org/presentationml/2006/ole">
            <p:oleObj spid="_x0000_s241668" name="Equation" r:id="rId6" imgW="1981080" imgH="711000" progId="Equation.3">
              <p:embed/>
            </p:oleObj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1295400" y="2895600"/>
            <a:ext cx="12250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“Born” term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28601" y="3657600"/>
            <a:ext cx="3276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terms of </a:t>
            </a:r>
            <a:r>
              <a:rPr lang="en-US" i="1" dirty="0" smtClean="0">
                <a:solidFill>
                  <a:srgbClr val="C00000"/>
                </a:solidFill>
              </a:rPr>
              <a:t>form factors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additional terms add</a:t>
            </a:r>
          </a:p>
          <a:p>
            <a:r>
              <a:rPr lang="en-US" dirty="0" smtClean="0"/>
              <a:t>corrections of a few %</a:t>
            </a:r>
          </a:p>
          <a:p>
            <a:pPr>
              <a:buFont typeface="Wingdings" pitchFamily="2" charset="2"/>
              <a:buChar char="à"/>
            </a:pPr>
            <a:r>
              <a:rPr lang="en-US" dirty="0" smtClean="0">
                <a:sym typeface="Wingdings" pitchFamily="2" charset="2"/>
              </a:rPr>
              <a:t>comparable to size of the G</a:t>
            </a:r>
            <a:r>
              <a:rPr lang="en-US" baseline="-25000" dirty="0" smtClean="0">
                <a:sym typeface="Wingdings" pitchFamily="2" charset="2"/>
              </a:rPr>
              <a:t>E</a:t>
            </a:r>
            <a:r>
              <a:rPr lang="en-US" baseline="30000" dirty="0" smtClean="0">
                <a:sym typeface="Wingdings" pitchFamily="2" charset="2"/>
              </a:rPr>
              <a:t>P</a:t>
            </a:r>
            <a:r>
              <a:rPr lang="en-US" dirty="0" smtClean="0">
                <a:sym typeface="Wingdings" pitchFamily="2" charset="2"/>
              </a:rPr>
              <a:t> term of the cross section</a:t>
            </a:r>
            <a:endParaRPr lang="en-US" baseline="30000" dirty="0" smtClean="0">
              <a:sym typeface="Wingdings" pitchFamily="2" charset="2"/>
            </a:endParaRPr>
          </a:p>
        </p:txBody>
      </p:sp>
      <p:graphicFrame>
        <p:nvGraphicFramePr>
          <p:cNvPr id="241669" name="Object 9"/>
          <p:cNvGraphicFramePr>
            <a:graphicFrameLocks noChangeAspect="1"/>
          </p:cNvGraphicFramePr>
          <p:nvPr/>
        </p:nvGraphicFramePr>
        <p:xfrm>
          <a:off x="1219200" y="5181600"/>
          <a:ext cx="7077075" cy="1339850"/>
        </p:xfrm>
        <a:graphic>
          <a:graphicData uri="http://schemas.openxmlformats.org/presentationml/2006/ole">
            <p:oleObj spid="_x0000_s241669" name="Equation" r:id="rId7" imgW="3492360" imgH="660240" progId="Equation.3">
              <p:embed/>
            </p:oleObj>
          </a:graphicData>
        </a:graphic>
      </p:graphicFrame>
      <p:cxnSp>
        <p:nvCxnSpPr>
          <p:cNvPr id="33" name="Straight Arrow Connector 32"/>
          <p:cNvCxnSpPr/>
          <p:nvPr/>
        </p:nvCxnSpPr>
        <p:spPr>
          <a:xfrm rot="5400000">
            <a:off x="7200900" y="4762500"/>
            <a:ext cx="914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620000" y="4114800"/>
            <a:ext cx="970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C00000"/>
                </a:solidFill>
              </a:rPr>
              <a:t>2</a:t>
            </a:r>
            <a:r>
              <a:rPr lang="en-US" sz="2000" i="1" dirty="0" smtClean="0">
                <a:solidFill>
                  <a:srgbClr val="C00000"/>
                </a:solidFill>
                <a:latin typeface="Symbol" pitchFamily="18" charset="2"/>
              </a:rPr>
              <a:t>g  </a:t>
            </a:r>
            <a:r>
              <a:rPr lang="en-US" i="1" dirty="0" smtClean="0">
                <a:solidFill>
                  <a:srgbClr val="C00000"/>
                </a:solidFill>
              </a:rPr>
              <a:t>only</a:t>
            </a:r>
            <a:endParaRPr lang="en-US" i="1" dirty="0">
              <a:solidFill>
                <a:srgbClr val="C00000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rot="5400000">
            <a:off x="3962400" y="4876800"/>
            <a:ext cx="457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4267200" y="4572000"/>
            <a:ext cx="2294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these are now complex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3" name="Picture 4" descr="HALLB-Lachnie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33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Text Box 5"/>
          <p:cNvSpPr txBox="1">
            <a:spLocks noChangeArrowheads="1"/>
          </p:cNvSpPr>
          <p:nvPr/>
        </p:nvSpPr>
        <p:spPr bwMode="auto">
          <a:xfrm>
            <a:off x="457200" y="5867400"/>
            <a:ext cx="353013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400" i="1" dirty="0">
                <a:solidFill>
                  <a:srgbClr val="C00000"/>
                </a:solidFill>
              </a:rPr>
              <a:t>J. </a:t>
            </a:r>
            <a:r>
              <a:rPr lang="en-US" sz="1400" i="1" dirty="0" err="1">
                <a:solidFill>
                  <a:srgbClr val="C00000"/>
                </a:solidFill>
              </a:rPr>
              <a:t>Lachniet</a:t>
            </a:r>
            <a:r>
              <a:rPr lang="en-US" sz="1400" i="1" dirty="0">
                <a:solidFill>
                  <a:srgbClr val="C00000"/>
                </a:solidFill>
              </a:rPr>
              <a:t>, PR-07-005,</a:t>
            </a:r>
          </a:p>
          <a:p>
            <a:pPr algn="l"/>
            <a:r>
              <a:rPr lang="en-US" sz="1400" i="1" dirty="0">
                <a:solidFill>
                  <a:srgbClr val="C00000"/>
                </a:solidFill>
              </a:rPr>
              <a:t>Exclusive Reactions Workshop, May 2007</a:t>
            </a:r>
          </a:p>
        </p:txBody>
      </p:sp>
      <p:sp>
        <p:nvSpPr>
          <p:cNvPr id="10" name="Arc 9"/>
          <p:cNvSpPr/>
          <p:nvPr/>
        </p:nvSpPr>
        <p:spPr>
          <a:xfrm rot="5400000">
            <a:off x="5486400" y="2362200"/>
            <a:ext cx="1981200" cy="2133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/>
          <p:cNvSpPr/>
          <p:nvPr/>
        </p:nvSpPr>
        <p:spPr>
          <a:xfrm rot="16200000" flipV="1">
            <a:off x="5562600" y="4495800"/>
            <a:ext cx="1981200" cy="21336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629400" y="36576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33CC"/>
                </a:solidFill>
              </a:rPr>
              <a:t>e+</a:t>
            </a:r>
            <a:endParaRPr lang="en-US" i="1" dirty="0">
              <a:solidFill>
                <a:srgbClr val="FF33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53200" y="4800600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e+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10400" y="87868"/>
            <a:ext cx="10246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at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JLab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10200" y="1600200"/>
            <a:ext cx="3196709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Also plans for positron </a:t>
            </a:r>
            <a:r>
              <a:rPr lang="en-US" sz="1600" b="1" i="1" dirty="0" err="1" smtClean="0">
                <a:solidFill>
                  <a:schemeClr val="accent2">
                    <a:lumMod val="75000"/>
                  </a:schemeClr>
                </a:solidFill>
              </a:rPr>
              <a:t>exps</a:t>
            </a:r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 at</a:t>
            </a:r>
          </a:p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Novosibirsk, Siberia and with </a:t>
            </a:r>
          </a:p>
          <a:p>
            <a:r>
              <a:rPr lang="en-US" sz="1600" b="1" i="1" dirty="0" smtClean="0">
                <a:solidFill>
                  <a:schemeClr val="accent2">
                    <a:lumMod val="75000"/>
                  </a:schemeClr>
                </a:solidFill>
              </a:rPr>
              <a:t>BLAST at DESY</a:t>
            </a:r>
            <a:endParaRPr lang="en-US" sz="16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066800"/>
            <a:ext cx="7981737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Halzen</a:t>
            </a:r>
            <a:r>
              <a:rPr lang="en-US" dirty="0" smtClean="0"/>
              <a:t> &amp; Martin:  Quarks and Leptons</a:t>
            </a:r>
          </a:p>
          <a:p>
            <a:endParaRPr lang="en-US" dirty="0" smtClean="0"/>
          </a:p>
          <a:p>
            <a:r>
              <a:rPr lang="en-US" dirty="0" err="1" smtClean="0"/>
              <a:t>Xiangdong</a:t>
            </a:r>
            <a:r>
              <a:rPr lang="en-US" dirty="0" smtClean="0"/>
              <a:t> </a:t>
            </a:r>
            <a:r>
              <a:rPr lang="en-US" dirty="0" err="1" smtClean="0"/>
              <a:t>Ji</a:t>
            </a:r>
            <a:r>
              <a:rPr lang="en-US" dirty="0" smtClean="0"/>
              <a:t>: Graduate nuclear physics lecture notes</a:t>
            </a:r>
          </a:p>
          <a:p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http://www.physics.umd.edu/courses/Phys741/xji/lecture_notes.htm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Review articles:</a:t>
            </a:r>
          </a:p>
          <a:p>
            <a:endParaRPr lang="en-US" dirty="0" smtClean="0"/>
          </a:p>
          <a:p>
            <a:r>
              <a:rPr lang="en-US" dirty="0" smtClean="0"/>
              <a:t>C.F. </a:t>
            </a:r>
            <a:r>
              <a:rPr lang="en-US" dirty="0" err="1" smtClean="0"/>
              <a:t>Perdrisat</a:t>
            </a:r>
            <a:r>
              <a:rPr lang="en-US" dirty="0" smtClean="0"/>
              <a:t>, V. Punjabi and M. </a:t>
            </a:r>
            <a:r>
              <a:rPr lang="en-US" dirty="0" err="1" smtClean="0"/>
              <a:t>Vanderhaegen</a:t>
            </a:r>
            <a:r>
              <a:rPr lang="en-US" dirty="0" smtClean="0"/>
              <a:t>, </a:t>
            </a:r>
          </a:p>
          <a:p>
            <a:r>
              <a:rPr lang="en-US" dirty="0" err="1" smtClean="0"/>
              <a:t>Prog</a:t>
            </a:r>
            <a:r>
              <a:rPr lang="en-US" dirty="0" smtClean="0"/>
              <a:t>. Part. </a:t>
            </a:r>
            <a:r>
              <a:rPr lang="en-US" dirty="0" err="1" smtClean="0"/>
              <a:t>Nucl</a:t>
            </a:r>
            <a:r>
              <a:rPr lang="en-US" dirty="0" smtClean="0"/>
              <a:t>. Phys. 59 (2007) 694-764, </a:t>
            </a:r>
            <a:r>
              <a:rPr lang="en-US" dirty="0" err="1" smtClean="0"/>
              <a:t>arXiv</a:t>
            </a:r>
            <a:r>
              <a:rPr lang="en-US" dirty="0" smtClean="0"/>
              <a:t>: </a:t>
            </a:r>
            <a:r>
              <a:rPr lang="en-US" dirty="0" err="1" smtClean="0"/>
              <a:t>hep</a:t>
            </a:r>
            <a:r>
              <a:rPr lang="en-US" dirty="0" smtClean="0"/>
              <a:t>-ph/0612014.</a:t>
            </a:r>
          </a:p>
          <a:p>
            <a:endParaRPr lang="en-US" dirty="0" smtClean="0"/>
          </a:p>
          <a:p>
            <a:r>
              <a:rPr lang="en-US" dirty="0" smtClean="0"/>
              <a:t>J. Arrington, C.D. Roberts and J.M </a:t>
            </a:r>
            <a:r>
              <a:rPr lang="en-US" dirty="0" err="1" smtClean="0"/>
              <a:t>Zanotti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J. Phys. G 34 (2007) S23, </a:t>
            </a:r>
            <a:r>
              <a:rPr lang="en-US" dirty="0" err="1" smtClean="0"/>
              <a:t>arXiv</a:t>
            </a:r>
            <a:r>
              <a:rPr lang="en-US" dirty="0" smtClean="0"/>
              <a:t>: </a:t>
            </a:r>
            <a:r>
              <a:rPr lang="en-US" dirty="0" err="1" smtClean="0"/>
              <a:t>nucl-th</a:t>
            </a:r>
            <a:r>
              <a:rPr lang="en-US" dirty="0" smtClean="0"/>
              <a:t>/0611050 </a:t>
            </a:r>
          </a:p>
          <a:p>
            <a:endParaRPr lang="en-US" dirty="0" smtClean="0"/>
          </a:p>
          <a:p>
            <a:r>
              <a:rPr lang="en-US" dirty="0" smtClean="0"/>
              <a:t>Donnelly and </a:t>
            </a:r>
            <a:r>
              <a:rPr lang="en-US" dirty="0" err="1" smtClean="0"/>
              <a:t>Raskin</a:t>
            </a:r>
            <a:r>
              <a:rPr lang="en-US" dirty="0" smtClean="0"/>
              <a:t>:</a:t>
            </a:r>
          </a:p>
          <a:p>
            <a:r>
              <a:rPr lang="en-US" dirty="0" smtClean="0"/>
              <a:t>T.W. Donnelly and A.S. </a:t>
            </a:r>
            <a:r>
              <a:rPr lang="en-US" dirty="0" err="1" smtClean="0"/>
              <a:t>Raskin</a:t>
            </a:r>
            <a:r>
              <a:rPr lang="en-US" dirty="0" smtClean="0"/>
              <a:t>, Ann. Phys. 169, 247 (1986).</a:t>
            </a:r>
          </a:p>
          <a:p>
            <a:endParaRPr lang="en-US" dirty="0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457200"/>
          </a:xfrm>
        </p:spPr>
        <p:txBody>
          <a:bodyPr/>
          <a:lstStyle/>
          <a:p>
            <a:r>
              <a:rPr lang="en-US" sz="3600" dirty="0" smtClean="0">
                <a:solidFill>
                  <a:srgbClr val="0000CC"/>
                </a:solidFill>
              </a:rPr>
              <a:t>the neutron </a:t>
            </a:r>
            <a:endParaRPr lang="en-US" sz="3600" dirty="0">
              <a:solidFill>
                <a:srgbClr val="0000CC"/>
              </a:solidFill>
            </a:endParaRPr>
          </a:p>
        </p:txBody>
      </p:sp>
      <p:sp>
        <p:nvSpPr>
          <p:cNvPr id="420867" name="Text Box 3"/>
          <p:cNvSpPr txBox="1">
            <a:spLocks noChangeArrowheads="1"/>
          </p:cNvSpPr>
          <p:nvPr/>
        </p:nvSpPr>
        <p:spPr bwMode="auto">
          <a:xfrm>
            <a:off x="228600" y="914400"/>
            <a:ext cx="525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buClr>
                <a:schemeClr val="tx1"/>
              </a:buClr>
            </a:pPr>
            <a:r>
              <a:rPr lang="en-US" dirty="0" smtClean="0">
                <a:solidFill>
                  <a:srgbClr val="006600"/>
                </a:solidFill>
              </a:rPr>
              <a:t>no free neutron targets exist!  Must use a nucleus</a:t>
            </a:r>
            <a:endParaRPr lang="en-US" dirty="0">
              <a:solidFill>
                <a:srgbClr val="0066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8600" y="1447800"/>
            <a:ext cx="62632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simplest case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unpolarized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smtClean="0"/>
              <a:t>elastic e-d scattering</a:t>
            </a:r>
          </a:p>
          <a:p>
            <a:r>
              <a:rPr lang="en-US" dirty="0" smtClean="0"/>
              <a:t>	-- need to know n-p wave function very well</a:t>
            </a:r>
          </a:p>
          <a:p>
            <a:r>
              <a:rPr lang="en-US" dirty="0" smtClean="0"/>
              <a:t>	-- not too bad for magnetism, but charge is </a:t>
            </a:r>
            <a:r>
              <a:rPr lang="en-US" i="1" dirty="0" smtClean="0">
                <a:solidFill>
                  <a:srgbClr val="C00000"/>
                </a:solidFill>
              </a:rPr>
              <a:t>hugely</a:t>
            </a:r>
            <a:r>
              <a:rPr lang="en-US" dirty="0" smtClean="0"/>
              <a:t> </a:t>
            </a:r>
          </a:p>
          <a:p>
            <a:r>
              <a:rPr lang="en-US" dirty="0" smtClean="0"/>
              <a:t>		dominated by the proton </a:t>
            </a:r>
            <a:endParaRPr lang="en-US" dirty="0"/>
          </a:p>
        </p:txBody>
      </p:sp>
      <p:graphicFrame>
        <p:nvGraphicFramePr>
          <p:cNvPr id="242698" name="Object 10"/>
          <p:cNvGraphicFramePr>
            <a:graphicFrameLocks noChangeAspect="1"/>
          </p:cNvGraphicFramePr>
          <p:nvPr/>
        </p:nvGraphicFramePr>
        <p:xfrm>
          <a:off x="6172200" y="1066800"/>
          <a:ext cx="2371884" cy="1676400"/>
        </p:xfrm>
        <a:graphic>
          <a:graphicData uri="http://schemas.openxmlformats.org/presentationml/2006/ole">
            <p:oleObj spid="_x0000_s242698" name="VISIO" r:id="rId3" imgW="3600360" imgH="2791080" progId="">
              <p:embed/>
            </p:oleObj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152400" y="2819400"/>
            <a:ext cx="838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next simplest case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unpolarized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sym typeface="Wingdings" pitchFamily="2" charset="2"/>
              </a:rPr>
              <a:t>quasi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</a:rPr>
              <a:t>elastic</a:t>
            </a:r>
            <a:r>
              <a:rPr lang="en-US" dirty="0" smtClean="0"/>
              <a:t> e-d scattering</a:t>
            </a:r>
          </a:p>
          <a:p>
            <a:r>
              <a:rPr lang="en-US" dirty="0" smtClean="0"/>
              <a:t>	-- direct interaction with nucleon, don’t need to know so much about n-p 		interaction</a:t>
            </a:r>
          </a:p>
          <a:p>
            <a:r>
              <a:rPr lang="en-US" dirty="0" smtClean="0"/>
              <a:t>	-- Better than above for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magnetism</a:t>
            </a:r>
            <a:r>
              <a:rPr lang="en-US" dirty="0" smtClean="0"/>
              <a:t>, especially if can detect the outgoing 		neutron</a:t>
            </a:r>
          </a:p>
          <a:p>
            <a:r>
              <a:rPr lang="en-US" dirty="0" smtClean="0"/>
              <a:t>	--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but,</a:t>
            </a:r>
            <a:r>
              <a:rPr lang="en-US" dirty="0" smtClean="0"/>
              <a:t> knowledge of efficiency of neutron detector is very important</a:t>
            </a:r>
            <a:endParaRPr lang="en-US" dirty="0"/>
          </a:p>
        </p:txBody>
      </p:sp>
      <p:graphicFrame>
        <p:nvGraphicFramePr>
          <p:cNvPr id="242700" name="Object 12"/>
          <p:cNvGraphicFramePr>
            <a:graphicFrameLocks noChangeAspect="1"/>
          </p:cNvGraphicFramePr>
          <p:nvPr/>
        </p:nvGraphicFramePr>
        <p:xfrm>
          <a:off x="381000" y="5105400"/>
          <a:ext cx="2946400" cy="787400"/>
        </p:xfrm>
        <a:graphic>
          <a:graphicData uri="http://schemas.openxmlformats.org/presentationml/2006/ole">
            <p:oleObj spid="_x0000_s242700" name="Equation" r:id="rId4" imgW="1473120" imgH="393480" progId="Equation.3">
              <p:embed/>
            </p:oleObj>
          </a:graphicData>
        </a:graphic>
      </p:graphicFrame>
      <p:graphicFrame>
        <p:nvGraphicFramePr>
          <p:cNvPr id="242701" name="Object 13"/>
          <p:cNvGraphicFramePr>
            <a:graphicFrameLocks noChangeAspect="1"/>
          </p:cNvGraphicFramePr>
          <p:nvPr/>
        </p:nvGraphicFramePr>
        <p:xfrm>
          <a:off x="3733800" y="4800600"/>
          <a:ext cx="4597400" cy="635000"/>
        </p:xfrm>
        <a:graphic>
          <a:graphicData uri="http://schemas.openxmlformats.org/presentationml/2006/ole">
            <p:oleObj spid="_x0000_s242701" name="Equation" r:id="rId5" imgW="2298600" imgH="317160" progId="Equation.3">
              <p:embed/>
            </p:oleObj>
          </a:graphicData>
        </a:graphic>
      </p:graphicFrame>
      <p:graphicFrame>
        <p:nvGraphicFramePr>
          <p:cNvPr id="242702" name="Object 14"/>
          <p:cNvGraphicFramePr>
            <a:graphicFrameLocks noChangeAspect="1"/>
          </p:cNvGraphicFramePr>
          <p:nvPr/>
        </p:nvGraphicFramePr>
        <p:xfrm>
          <a:off x="3733800" y="5638800"/>
          <a:ext cx="4648200" cy="635000"/>
        </p:xfrm>
        <a:graphic>
          <a:graphicData uri="http://schemas.openxmlformats.org/presentationml/2006/ole">
            <p:oleObj spid="_x0000_s242702" name="Equation" r:id="rId6" imgW="2323800" imgH="317160" progId="Equation.3">
              <p:embed/>
            </p:oleObj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4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685799"/>
            <a:ext cx="6248400" cy="407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neutron in deuterium</a:t>
            </a:r>
            <a:endParaRPr lang="en-US" sz="4000" dirty="0"/>
          </a:p>
        </p:txBody>
      </p:sp>
      <p:grpSp>
        <p:nvGrpSpPr>
          <p:cNvPr id="21" name="Group 29"/>
          <p:cNvGrpSpPr>
            <a:grpSpLocks/>
          </p:cNvGrpSpPr>
          <p:nvPr/>
        </p:nvGrpSpPr>
        <p:grpSpPr bwMode="auto">
          <a:xfrm>
            <a:off x="228600" y="152400"/>
            <a:ext cx="609600" cy="990600"/>
            <a:chOff x="4464" y="1632"/>
            <a:chExt cx="528" cy="813"/>
          </a:xfrm>
        </p:grpSpPr>
        <p:sp>
          <p:nvSpPr>
            <p:cNvPr id="22" name="Oval 30"/>
            <p:cNvSpPr>
              <a:spLocks noChangeArrowheads="1"/>
            </p:cNvSpPr>
            <p:nvPr/>
          </p:nvSpPr>
          <p:spPr bwMode="auto">
            <a:xfrm>
              <a:off x="4464" y="1632"/>
              <a:ext cx="528" cy="81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31"/>
            <p:cNvSpPr>
              <a:spLocks noChangeArrowheads="1"/>
            </p:cNvSpPr>
            <p:nvPr/>
          </p:nvSpPr>
          <p:spPr bwMode="auto">
            <a:xfrm>
              <a:off x="4560" y="1728"/>
              <a:ext cx="285" cy="282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Text Box 32"/>
            <p:cNvSpPr txBox="1">
              <a:spLocks noChangeArrowheads="1"/>
            </p:cNvSpPr>
            <p:nvPr/>
          </p:nvSpPr>
          <p:spPr bwMode="auto">
            <a:xfrm>
              <a:off x="4608" y="1728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25" name="Oval 33"/>
            <p:cNvSpPr>
              <a:spLocks noChangeArrowheads="1"/>
            </p:cNvSpPr>
            <p:nvPr/>
          </p:nvSpPr>
          <p:spPr bwMode="auto">
            <a:xfrm>
              <a:off x="4608" y="2064"/>
              <a:ext cx="285" cy="282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34"/>
            <p:cNvSpPr txBox="1">
              <a:spLocks noChangeArrowheads="1"/>
            </p:cNvSpPr>
            <p:nvPr/>
          </p:nvSpPr>
          <p:spPr bwMode="auto">
            <a:xfrm>
              <a:off x="4656" y="2064"/>
              <a:ext cx="17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dirty="0">
                  <a:latin typeface="Arial" pitchFamily="34" charset="0"/>
                </a:rPr>
                <a:t>n</a:t>
              </a:r>
            </a:p>
          </p:txBody>
        </p:sp>
      </p:grpSp>
      <p:graphicFrame>
        <p:nvGraphicFramePr>
          <p:cNvPr id="28" name="Object 18"/>
          <p:cNvGraphicFramePr>
            <a:graphicFrameLocks noChangeAspect="1"/>
          </p:cNvGraphicFramePr>
          <p:nvPr/>
        </p:nvGraphicFramePr>
        <p:xfrm>
          <a:off x="381000" y="4413800"/>
          <a:ext cx="2514600" cy="555075"/>
        </p:xfrm>
        <a:graphic>
          <a:graphicData uri="http://schemas.openxmlformats.org/presentationml/2006/ole">
            <p:oleObj spid="_x0000_s244741" name="Equation" r:id="rId4" imgW="1091880" imgH="241200" progId="Equation.3">
              <p:embed/>
            </p:oleObj>
          </a:graphicData>
        </a:graphic>
      </p:graphicFrame>
      <p:sp>
        <p:nvSpPr>
          <p:cNvPr id="29" name="Text Box 19"/>
          <p:cNvSpPr txBox="1">
            <a:spLocks noChangeArrowheads="1"/>
          </p:cNvSpPr>
          <p:nvPr/>
        </p:nvSpPr>
        <p:spPr bwMode="auto">
          <a:xfrm>
            <a:off x="2971800" y="4724400"/>
            <a:ext cx="48006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990000"/>
                </a:solidFill>
              </a:rPr>
              <a:t> </a:t>
            </a:r>
            <a:r>
              <a:rPr lang="en-US" sz="2800" dirty="0">
                <a:solidFill>
                  <a:srgbClr val="990000"/>
                </a:solidFill>
                <a:sym typeface="Symbol" pitchFamily="18" charset="2"/>
              </a:rPr>
              <a:t></a:t>
            </a:r>
            <a:r>
              <a:rPr lang="en-US" sz="2000" dirty="0">
                <a:solidFill>
                  <a:srgbClr val="990000"/>
                </a:solidFill>
                <a:sym typeface="Symbol" pitchFamily="18" charset="2"/>
              </a:rPr>
              <a:t> </a:t>
            </a:r>
            <a:r>
              <a:rPr lang="en-US" sz="2000" dirty="0" smtClean="0">
                <a:solidFill>
                  <a:srgbClr val="990000"/>
                </a:solidFill>
                <a:sym typeface="Symbol" pitchFamily="18" charset="2"/>
              </a:rPr>
              <a:t>double polarization needed to measure the neutron charge distribution</a:t>
            </a:r>
            <a:endParaRPr lang="en-US" sz="2000" dirty="0">
              <a:solidFill>
                <a:srgbClr val="990000"/>
              </a:solidFill>
              <a:sym typeface="Symbol" pitchFamily="18" charset="2"/>
            </a:endParaRPr>
          </a:p>
          <a:p>
            <a:pPr algn="l" eaLnBrk="0" hangingPunct="0"/>
            <a:endParaRPr lang="en-US" sz="2000" dirty="0" smtClean="0">
              <a:solidFill>
                <a:srgbClr val="990000"/>
              </a:solidFill>
              <a:sym typeface="Symbol" pitchFamily="18" charset="2"/>
            </a:endParaRPr>
          </a:p>
        </p:txBody>
      </p:sp>
      <p:graphicFrame>
        <p:nvGraphicFramePr>
          <p:cNvPr id="244743" name="Object 7"/>
          <p:cNvGraphicFramePr>
            <a:graphicFrameLocks noChangeAspect="1"/>
          </p:cNvGraphicFramePr>
          <p:nvPr/>
        </p:nvGraphicFramePr>
        <p:xfrm>
          <a:off x="381000" y="5065713"/>
          <a:ext cx="2362200" cy="439194"/>
        </p:xfrm>
        <a:graphic>
          <a:graphicData uri="http://schemas.openxmlformats.org/presentationml/2006/ole">
            <p:oleObj spid="_x0000_s244743" name="Equation" r:id="rId5" imgW="1091880" imgH="203040" progId="Equation.3">
              <p:embed/>
            </p:oleObj>
          </a:graphicData>
        </a:graphic>
      </p:graphicFrame>
      <p:graphicFrame>
        <p:nvGraphicFramePr>
          <p:cNvPr id="244744" name="Object 11"/>
          <p:cNvGraphicFramePr>
            <a:graphicFrameLocks noChangeAspect="1"/>
          </p:cNvGraphicFramePr>
          <p:nvPr/>
        </p:nvGraphicFramePr>
        <p:xfrm>
          <a:off x="762000" y="1066800"/>
          <a:ext cx="1352550" cy="928688"/>
        </p:xfrm>
        <a:graphic>
          <a:graphicData uri="http://schemas.openxmlformats.org/presentationml/2006/ole">
            <p:oleObj spid="_x0000_s244744" name="Equation" r:id="rId6" imgW="609480" imgH="419040" progId="Equation.3">
              <p:embed/>
            </p:oleObj>
          </a:graphicData>
        </a:graphic>
      </p:graphicFrame>
      <p:sp>
        <p:nvSpPr>
          <p:cNvPr id="40" name="Text Box 19"/>
          <p:cNvSpPr txBox="1">
            <a:spLocks noChangeArrowheads="1"/>
          </p:cNvSpPr>
          <p:nvPr/>
        </p:nvSpPr>
        <p:spPr bwMode="auto">
          <a:xfrm>
            <a:off x="381000" y="2133600"/>
            <a:ext cx="297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/>
            <a:r>
              <a:rPr lang="en-US" sz="2000" dirty="0">
                <a:solidFill>
                  <a:srgbClr val="990000"/>
                </a:solidFill>
              </a:rPr>
              <a:t> </a:t>
            </a:r>
            <a:r>
              <a:rPr lang="en-US" sz="2800" dirty="0">
                <a:solidFill>
                  <a:srgbClr val="990000"/>
                </a:solidFill>
                <a:sym typeface="Symbol" pitchFamily="18" charset="2"/>
              </a:rPr>
              <a:t></a:t>
            </a:r>
            <a:r>
              <a:rPr lang="en-US" sz="2000" dirty="0">
                <a:solidFill>
                  <a:srgbClr val="990000"/>
                </a:solidFill>
                <a:sym typeface="Symbol" pitchFamily="18" charset="2"/>
              </a:rPr>
              <a:t> neutron </a:t>
            </a:r>
            <a:r>
              <a:rPr lang="en-US" sz="2000" dirty="0" smtClean="0">
                <a:solidFill>
                  <a:srgbClr val="990000"/>
                </a:solidFill>
                <a:sym typeface="Symbol" pitchFamily="18" charset="2"/>
              </a:rPr>
              <a:t>magnetism</a:t>
            </a:r>
            <a:endParaRPr lang="en-US" sz="2000" dirty="0">
              <a:solidFill>
                <a:srgbClr val="99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048000" y="5638800"/>
            <a:ext cx="5410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990000"/>
                </a:solidFill>
                <a:sym typeface="Symbol" pitchFamily="18" charset="2"/>
              </a:rPr>
              <a:t> helps to detect the neutron – identifies the nucleon involved in the scattering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4267200" y="4343400"/>
            <a:ext cx="31404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err="1" smtClean="0">
                <a:solidFill>
                  <a:schemeClr val="tx2"/>
                </a:solidFill>
              </a:rPr>
              <a:t>Lachniet</a:t>
            </a:r>
            <a:r>
              <a:rPr lang="en-US" sz="1600" b="1" dirty="0" smtClean="0">
                <a:solidFill>
                  <a:schemeClr val="tx2"/>
                </a:solidFill>
              </a:rPr>
              <a:t> et al, arXiv:0811.1716</a:t>
            </a:r>
            <a:endParaRPr lang="en-US" sz="1600" b="1" dirty="0">
              <a:solidFill>
                <a:schemeClr val="tx2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9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2079"/>
            <a:ext cx="8534399" cy="661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3400" y="6172200"/>
            <a:ext cx="2383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from M. Jones, HUGS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neutron in </a:t>
            </a:r>
            <a:r>
              <a:rPr lang="en-US" sz="4000" baseline="30000" dirty="0" smtClean="0"/>
              <a:t>3</a:t>
            </a:r>
            <a:r>
              <a:rPr lang="en-US" sz="4000" dirty="0" smtClean="0"/>
              <a:t>He</a:t>
            </a:r>
            <a:endParaRPr lang="en-US" sz="4000" dirty="0"/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762000" y="995362"/>
            <a:ext cx="1295400" cy="1214438"/>
            <a:chOff x="4032" y="1056"/>
            <a:chExt cx="960" cy="912"/>
          </a:xfrm>
        </p:grpSpPr>
        <p:sp>
          <p:nvSpPr>
            <p:cNvPr id="8" name="Oval 8"/>
            <p:cNvSpPr>
              <a:spLocks noChangeArrowheads="1"/>
            </p:cNvSpPr>
            <p:nvPr/>
          </p:nvSpPr>
          <p:spPr bwMode="auto">
            <a:xfrm>
              <a:off x="4032" y="1056"/>
              <a:ext cx="960" cy="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456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11"/>
            <p:cNvSpPr>
              <a:spLocks noChangeArrowheads="1"/>
            </p:cNvSpPr>
            <p:nvPr/>
          </p:nvSpPr>
          <p:spPr bwMode="auto">
            <a:xfrm>
              <a:off x="4320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/>
          </p:nvSpPr>
          <p:spPr bwMode="auto">
            <a:xfrm>
              <a:off x="427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446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4272" y="1296"/>
              <a:ext cx="20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dirty="0">
                  <a:latin typeface="Arial" pitchFamily="34" charset="0"/>
                </a:rPr>
                <a:t>p</a:t>
              </a: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4704" y="1296"/>
              <a:ext cx="2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17" name="Text Box 17"/>
            <p:cNvSpPr txBox="1">
              <a:spLocks noChangeArrowheads="1"/>
            </p:cNvSpPr>
            <p:nvPr/>
          </p:nvSpPr>
          <p:spPr bwMode="auto">
            <a:xfrm>
              <a:off x="4464" y="1631"/>
              <a:ext cx="2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n</a:t>
              </a:r>
            </a:p>
          </p:txBody>
        </p:sp>
      </p:grpSp>
      <p:graphicFrame>
        <p:nvGraphicFramePr>
          <p:cNvPr id="18" name="Object 28"/>
          <p:cNvGraphicFramePr>
            <a:graphicFrameLocks noChangeAspect="1"/>
          </p:cNvGraphicFramePr>
          <p:nvPr/>
        </p:nvGraphicFramePr>
        <p:xfrm>
          <a:off x="304800" y="533400"/>
          <a:ext cx="609600" cy="471488"/>
        </p:xfrm>
        <a:graphic>
          <a:graphicData uri="http://schemas.openxmlformats.org/presentationml/2006/ole">
            <p:oleObj spid="_x0000_s209921" name="Equation" r:id="rId3" imgW="279360" imgH="215640" progId="Equation.3">
              <p:embed/>
            </p:oleObj>
          </a:graphicData>
        </a:graphic>
      </p:graphicFrame>
      <p:grpSp>
        <p:nvGrpSpPr>
          <p:cNvPr id="41" name="Group 40"/>
          <p:cNvGrpSpPr/>
          <p:nvPr/>
        </p:nvGrpSpPr>
        <p:grpSpPr>
          <a:xfrm>
            <a:off x="2895600" y="990600"/>
            <a:ext cx="1295400" cy="1214438"/>
            <a:chOff x="2895600" y="990600"/>
            <a:chExt cx="1295400" cy="1214438"/>
          </a:xfrm>
        </p:grpSpPr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895600" y="990600"/>
              <a:ext cx="1295400" cy="1214438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9"/>
            <p:cNvSpPr>
              <a:spLocks noChangeArrowheads="1"/>
            </p:cNvSpPr>
            <p:nvPr/>
          </p:nvSpPr>
          <p:spPr bwMode="auto">
            <a:xfrm>
              <a:off x="3025140" y="1246271"/>
              <a:ext cx="453390" cy="447425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0"/>
            <p:cNvSpPr>
              <a:spLocks noChangeArrowheads="1"/>
            </p:cNvSpPr>
            <p:nvPr/>
          </p:nvSpPr>
          <p:spPr bwMode="auto">
            <a:xfrm>
              <a:off x="3608070" y="1246271"/>
              <a:ext cx="453390" cy="447425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1"/>
            <p:cNvSpPr>
              <a:spLocks noChangeArrowheads="1"/>
            </p:cNvSpPr>
            <p:nvPr/>
          </p:nvSpPr>
          <p:spPr bwMode="auto">
            <a:xfrm>
              <a:off x="3284220" y="1693696"/>
              <a:ext cx="453390" cy="447425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3219450" y="1310189"/>
              <a:ext cx="0" cy="31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3"/>
            <p:cNvSpPr>
              <a:spLocks noChangeShapeType="1"/>
            </p:cNvSpPr>
            <p:nvPr/>
          </p:nvSpPr>
          <p:spPr bwMode="auto">
            <a:xfrm flipV="1">
              <a:off x="3478530" y="1757613"/>
              <a:ext cx="0" cy="31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4"/>
            <p:cNvSpPr>
              <a:spLocks noChangeShapeType="1"/>
            </p:cNvSpPr>
            <p:nvPr/>
          </p:nvSpPr>
          <p:spPr bwMode="auto">
            <a:xfrm>
              <a:off x="3802380" y="1310189"/>
              <a:ext cx="0" cy="31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 Box 15"/>
            <p:cNvSpPr txBox="1">
              <a:spLocks noChangeArrowheads="1"/>
            </p:cNvSpPr>
            <p:nvPr/>
          </p:nvSpPr>
          <p:spPr bwMode="auto">
            <a:xfrm>
              <a:off x="3219450" y="1310189"/>
              <a:ext cx="279321" cy="396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dirty="0">
                  <a:latin typeface="Arial" pitchFamily="34" charset="0"/>
                </a:rPr>
                <a:t>p</a:t>
              </a:r>
            </a:p>
          </p:txBody>
        </p:sp>
        <p:sp>
          <p:nvSpPr>
            <p:cNvPr id="28" name="Text Box 16"/>
            <p:cNvSpPr txBox="1">
              <a:spLocks noChangeArrowheads="1"/>
            </p:cNvSpPr>
            <p:nvPr/>
          </p:nvSpPr>
          <p:spPr bwMode="auto">
            <a:xfrm>
              <a:off x="3802380" y="1310189"/>
              <a:ext cx="275273" cy="396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3458527" y="1756282"/>
              <a:ext cx="275273" cy="396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n</a:t>
              </a:r>
            </a:p>
          </p:txBody>
        </p:sp>
      </p:grpSp>
      <p:grpSp>
        <p:nvGrpSpPr>
          <p:cNvPr id="30" name="Group 7"/>
          <p:cNvGrpSpPr>
            <a:grpSpLocks/>
          </p:cNvGrpSpPr>
          <p:nvPr/>
        </p:nvGrpSpPr>
        <p:grpSpPr bwMode="auto">
          <a:xfrm>
            <a:off x="5105400" y="990600"/>
            <a:ext cx="1295400" cy="1214438"/>
            <a:chOff x="4032" y="1056"/>
            <a:chExt cx="960" cy="912"/>
          </a:xfrm>
        </p:grpSpPr>
        <p:sp>
          <p:nvSpPr>
            <p:cNvPr id="31" name="Oval 8"/>
            <p:cNvSpPr>
              <a:spLocks noChangeArrowheads="1"/>
            </p:cNvSpPr>
            <p:nvPr/>
          </p:nvSpPr>
          <p:spPr bwMode="auto">
            <a:xfrm>
              <a:off x="4032" y="1056"/>
              <a:ext cx="960" cy="912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9"/>
            <p:cNvSpPr>
              <a:spLocks noChangeArrowheads="1"/>
            </p:cNvSpPr>
            <p:nvPr/>
          </p:nvSpPr>
          <p:spPr bwMode="auto">
            <a:xfrm>
              <a:off x="4128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10"/>
            <p:cNvSpPr>
              <a:spLocks noChangeArrowheads="1"/>
            </p:cNvSpPr>
            <p:nvPr/>
          </p:nvSpPr>
          <p:spPr bwMode="auto">
            <a:xfrm>
              <a:off x="4560" y="1248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100000">
                  <a:srgbClr val="3366FF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11"/>
            <p:cNvSpPr>
              <a:spLocks noChangeArrowheads="1"/>
            </p:cNvSpPr>
            <p:nvPr/>
          </p:nvSpPr>
          <p:spPr bwMode="auto">
            <a:xfrm>
              <a:off x="4320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rgbClr val="CC0000">
                    <a:gamma/>
                    <a:shade val="46275"/>
                    <a:invGamma/>
                  </a:srgbClr>
                </a:gs>
                <a:gs pos="50000">
                  <a:srgbClr val="CC0000"/>
                </a:gs>
                <a:gs pos="100000">
                  <a:srgbClr val="CC0000">
                    <a:gamma/>
                    <a:shade val="46275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12"/>
            <p:cNvSpPr>
              <a:spLocks noChangeShapeType="1"/>
            </p:cNvSpPr>
            <p:nvPr/>
          </p:nvSpPr>
          <p:spPr bwMode="auto">
            <a:xfrm flipV="1">
              <a:off x="4272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13"/>
            <p:cNvSpPr>
              <a:spLocks noChangeShapeType="1"/>
            </p:cNvSpPr>
            <p:nvPr/>
          </p:nvSpPr>
          <p:spPr bwMode="auto">
            <a:xfrm flipV="1">
              <a:off x="446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4"/>
            <p:cNvSpPr>
              <a:spLocks noChangeShapeType="1"/>
            </p:cNvSpPr>
            <p:nvPr/>
          </p:nvSpPr>
          <p:spPr bwMode="auto">
            <a:xfrm flipV="1">
              <a:off x="4704" y="129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 Box 15"/>
            <p:cNvSpPr txBox="1">
              <a:spLocks noChangeArrowheads="1"/>
            </p:cNvSpPr>
            <p:nvPr/>
          </p:nvSpPr>
          <p:spPr bwMode="auto">
            <a:xfrm>
              <a:off x="4258" y="1228"/>
              <a:ext cx="207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 dirty="0">
                  <a:latin typeface="Arial" pitchFamily="34" charset="0"/>
                </a:rPr>
                <a:t>p</a:t>
              </a:r>
            </a:p>
          </p:txBody>
        </p:sp>
        <p:sp>
          <p:nvSpPr>
            <p:cNvPr id="39" name="Text Box 16"/>
            <p:cNvSpPr txBox="1">
              <a:spLocks noChangeArrowheads="1"/>
            </p:cNvSpPr>
            <p:nvPr/>
          </p:nvSpPr>
          <p:spPr bwMode="auto">
            <a:xfrm>
              <a:off x="4704" y="1296"/>
              <a:ext cx="2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p</a:t>
              </a:r>
            </a:p>
          </p:txBody>
        </p:sp>
        <p:sp>
          <p:nvSpPr>
            <p:cNvPr id="40" name="Text Box 17"/>
            <p:cNvSpPr txBox="1">
              <a:spLocks noChangeArrowheads="1"/>
            </p:cNvSpPr>
            <p:nvPr/>
          </p:nvSpPr>
          <p:spPr bwMode="auto">
            <a:xfrm>
              <a:off x="4464" y="1631"/>
              <a:ext cx="204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 eaLnBrk="0" hangingPunct="0"/>
              <a:r>
                <a:rPr lang="en-US">
                  <a:latin typeface="Arial" pitchFamily="34" charset="0"/>
                </a:rPr>
                <a:t>n</a:t>
              </a: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286000" y="13716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43" name="TextBox 42"/>
          <p:cNvSpPr txBox="1"/>
          <p:nvPr/>
        </p:nvSpPr>
        <p:spPr>
          <a:xfrm>
            <a:off x="4419600" y="1295400"/>
            <a:ext cx="394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+</a:t>
            </a:r>
            <a:endParaRPr lang="en-US" sz="2800" dirty="0"/>
          </a:p>
        </p:txBody>
      </p:sp>
      <p:sp>
        <p:nvSpPr>
          <p:cNvPr id="44" name="TextBox 43"/>
          <p:cNvSpPr txBox="1"/>
          <p:nvPr/>
        </p:nvSpPr>
        <p:spPr>
          <a:xfrm>
            <a:off x="990600" y="2438400"/>
            <a:ext cx="991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“S”</a:t>
            </a:r>
          </a:p>
          <a:p>
            <a:pPr algn="ctr"/>
            <a:r>
              <a:rPr lang="en-US" dirty="0" smtClean="0"/>
              <a:t>88.2%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971800" y="2514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“S-prime”</a:t>
            </a:r>
          </a:p>
          <a:p>
            <a:pPr algn="ctr"/>
            <a:r>
              <a:rPr lang="en-US" dirty="0" smtClean="0"/>
              <a:t>1.5%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5105400" y="2514600"/>
            <a:ext cx="114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“D”</a:t>
            </a:r>
          </a:p>
          <a:p>
            <a:pPr algn="ctr"/>
            <a:r>
              <a:rPr lang="en-US" dirty="0" smtClean="0"/>
              <a:t>9.8%</a:t>
            </a:r>
            <a:endParaRPr lang="en-US" dirty="0"/>
          </a:p>
        </p:txBody>
      </p:sp>
      <p:graphicFrame>
        <p:nvGraphicFramePr>
          <p:cNvPr id="48" name="Object 47"/>
          <p:cNvGraphicFramePr>
            <a:graphicFrameLocks noChangeAspect="1"/>
          </p:cNvGraphicFramePr>
          <p:nvPr/>
        </p:nvGraphicFramePr>
        <p:xfrm>
          <a:off x="7010400" y="1143000"/>
          <a:ext cx="1231900" cy="887413"/>
        </p:xfrm>
        <a:graphic>
          <a:graphicData uri="http://schemas.openxmlformats.org/presentationml/2006/ole">
            <p:oleObj spid="_x0000_s209922" name="Equation" r:id="rId4" imgW="634680" imgH="457200" progId="Equation.3">
              <p:embed/>
            </p:oleObj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/>
        </p:nvGraphicFramePr>
        <p:xfrm>
          <a:off x="228600" y="3505200"/>
          <a:ext cx="1572221" cy="609600"/>
        </p:xfrm>
        <a:graphic>
          <a:graphicData uri="http://schemas.openxmlformats.org/presentationml/2006/ole">
            <p:oleObj spid="_x0000_s209923" name="Equation" r:id="rId5" imgW="622080" imgH="241200" progId="Equation.3">
              <p:embed/>
            </p:oleObj>
          </a:graphicData>
        </a:graphic>
      </p:graphicFrame>
      <p:sp>
        <p:nvSpPr>
          <p:cNvPr id="50" name="TextBox 49"/>
          <p:cNvSpPr txBox="1"/>
          <p:nvPr/>
        </p:nvSpPr>
        <p:spPr>
          <a:xfrm>
            <a:off x="2057400" y="3657600"/>
            <a:ext cx="64283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OK for neutron magnetism </a:t>
            </a:r>
            <a:r>
              <a:rPr lang="en-US" sz="2000" dirty="0" smtClean="0">
                <a:sym typeface="Wingdings" pitchFamily="2" charset="2"/>
              </a:rPr>
              <a:t> proton is small correction</a:t>
            </a:r>
            <a:endParaRPr lang="en-US" sz="2000" dirty="0"/>
          </a:p>
        </p:txBody>
      </p:sp>
      <p:graphicFrame>
        <p:nvGraphicFramePr>
          <p:cNvPr id="209924" name="Object 9"/>
          <p:cNvGraphicFramePr>
            <a:graphicFrameLocks noChangeAspect="1"/>
          </p:cNvGraphicFramePr>
          <p:nvPr/>
        </p:nvGraphicFramePr>
        <p:xfrm>
          <a:off x="228600" y="4343400"/>
          <a:ext cx="1676400" cy="567531"/>
        </p:xfrm>
        <a:graphic>
          <a:graphicData uri="http://schemas.openxmlformats.org/presentationml/2006/ole">
            <p:oleObj spid="_x0000_s209924" name="Equation" r:id="rId6" imgW="711000" imgH="241200" progId="Equation.3">
              <p:embed/>
            </p:oleObj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1981200" y="4419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need to detect the neutron</a:t>
            </a:r>
          </a:p>
          <a:p>
            <a:r>
              <a:rPr lang="en-US" sz="2000" dirty="0" smtClean="0">
                <a:sym typeface="Wingdings" pitchFamily="2" charset="2"/>
              </a:rPr>
              <a:t>measure asymmetry  don’t need detection efficiency (much)</a:t>
            </a:r>
            <a:endParaRPr lang="en-US" sz="2000" dirty="0"/>
          </a:p>
        </p:txBody>
      </p:sp>
      <p:graphicFrame>
        <p:nvGraphicFramePr>
          <p:cNvPr id="53" name="Object 5"/>
          <p:cNvGraphicFramePr>
            <a:graphicFrameLocks noChangeAspect="1"/>
          </p:cNvGraphicFramePr>
          <p:nvPr/>
        </p:nvGraphicFramePr>
        <p:xfrm>
          <a:off x="990600" y="5257800"/>
          <a:ext cx="4862513" cy="962025"/>
        </p:xfrm>
        <a:graphic>
          <a:graphicData uri="http://schemas.openxmlformats.org/presentationml/2006/ole">
            <p:oleObj spid="_x0000_s209925" name="Equation" r:id="rId7" imgW="2527200" imgH="469800" progId="Equation.3">
              <p:embed/>
            </p:oleObj>
          </a:graphicData>
        </a:graphic>
      </p:graphicFrame>
      <p:sp>
        <p:nvSpPr>
          <p:cNvPr id="51" name="Date Placeholder 5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4" name="Slide Number Placeholder 5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55" name="Footer Placeholder 5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685800"/>
          </a:xfrm>
        </p:spPr>
        <p:txBody>
          <a:bodyPr/>
          <a:lstStyle/>
          <a:p>
            <a:r>
              <a:rPr lang="en-US" sz="3600" dirty="0"/>
              <a:t>Polarized </a:t>
            </a:r>
            <a:r>
              <a:rPr lang="en-US" sz="3600" baseline="30000" dirty="0" smtClean="0"/>
              <a:t>3</a:t>
            </a:r>
            <a:r>
              <a:rPr lang="en-US" sz="3600" dirty="0" smtClean="0"/>
              <a:t>He</a:t>
            </a:r>
            <a:endParaRPr lang="en-US" sz="3600" dirty="0"/>
          </a:p>
        </p:txBody>
      </p:sp>
      <p:pic>
        <p:nvPicPr>
          <p:cNvPr id="83971" name="Picture 3" descr="C:\Betsy\powerpoint\pictures\he3targe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14400"/>
            <a:ext cx="5562600" cy="5484813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0" y="10668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78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006351"/>
            <a:ext cx="3657600" cy="555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5638800" y="804446"/>
            <a:ext cx="3298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C00000"/>
                </a:solidFill>
              </a:rPr>
              <a:t>Jlab</a:t>
            </a:r>
            <a:r>
              <a:rPr lang="en-US" sz="1600" dirty="0" smtClean="0">
                <a:solidFill>
                  <a:srgbClr val="C00000"/>
                </a:solidFill>
              </a:rPr>
              <a:t> Hall A target, from A. Kelleher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0" y="609600"/>
            <a:ext cx="21498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C00000"/>
                </a:solidFill>
              </a:rPr>
              <a:t>from W. </a:t>
            </a:r>
            <a:r>
              <a:rPr lang="en-US" sz="1600" dirty="0" err="1" smtClean="0">
                <a:solidFill>
                  <a:srgbClr val="C00000"/>
                </a:solidFill>
              </a:rPr>
              <a:t>Korsch</a:t>
            </a:r>
            <a:r>
              <a:rPr lang="en-US" sz="1600" dirty="0" smtClean="0">
                <a:solidFill>
                  <a:srgbClr val="C00000"/>
                </a:solidFill>
              </a:rPr>
              <a:t>, U </a:t>
            </a:r>
            <a:r>
              <a:rPr lang="en-US" sz="1600" dirty="0" err="1" smtClean="0">
                <a:solidFill>
                  <a:srgbClr val="C00000"/>
                </a:solidFill>
              </a:rPr>
              <a:t>Ky</a:t>
            </a:r>
            <a:endParaRPr lang="en-US" sz="1600" dirty="0">
              <a:solidFill>
                <a:srgbClr val="C0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gmn_newc"/>
          <p:cNvPicPr>
            <a:picLocks noChangeAspect="1" noChangeArrowheads="1"/>
          </p:cNvPicPr>
          <p:nvPr/>
        </p:nvPicPr>
        <p:blipFill>
          <a:blip r:embed="rId3"/>
          <a:srcRect l="8553" t="6050" r="4276" b="6050"/>
          <a:stretch>
            <a:fillRect/>
          </a:stretch>
        </p:blipFill>
        <p:spPr bwMode="auto">
          <a:xfrm>
            <a:off x="2617788" y="838200"/>
            <a:ext cx="6526212" cy="464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neutron magnetic form factor: low Q</a:t>
            </a:r>
            <a:r>
              <a:rPr lang="en-US" sz="3200" baseline="30000" dirty="0" smtClean="0"/>
              <a:t>2</a:t>
            </a:r>
            <a:endParaRPr lang="en-US" sz="3200" dirty="0" smtClean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04800" y="4648200"/>
            <a:ext cx="8839200" cy="1752600"/>
            <a:chOff x="192" y="3024"/>
            <a:chExt cx="5568" cy="1104"/>
          </a:xfrm>
        </p:grpSpPr>
        <p:sp>
          <p:nvSpPr>
            <p:cNvPr id="5131" name="Text Box 8"/>
            <p:cNvSpPr txBox="1">
              <a:spLocks noChangeArrowheads="1"/>
            </p:cNvSpPr>
            <p:nvPr/>
          </p:nvSpPr>
          <p:spPr bwMode="auto">
            <a:xfrm>
              <a:off x="192" y="3072"/>
              <a:ext cx="556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rgbClr val="CC0000"/>
                </a:buClr>
                <a:buSzPct val="150000"/>
                <a:buFontTx/>
                <a:buChar char="•"/>
              </a:pPr>
              <a:r>
                <a:rPr lang="en-US">
                  <a:solidFill>
                    <a:srgbClr val="FF0000"/>
                  </a:solidFill>
                  <a:sym typeface="Comic Sans MS" pitchFamily="66" charset="0"/>
                </a:rPr>
                <a:t>  </a:t>
              </a:r>
            </a:p>
            <a:p>
              <a:pPr algn="l">
                <a:buClr>
                  <a:srgbClr val="CC0000"/>
                </a:buClr>
                <a:buSzPct val="115000"/>
              </a:pPr>
              <a:r>
                <a:rPr lang="en-US" sz="1800">
                  <a:solidFill>
                    <a:srgbClr val="006600"/>
                  </a:solidFill>
                </a:rPr>
                <a:t> </a:t>
              </a:r>
            </a:p>
            <a:p>
              <a:pPr algn="l">
                <a:buClr>
                  <a:srgbClr val="CC0000"/>
                </a:buClr>
                <a:buSzPct val="115000"/>
              </a:pPr>
              <a:r>
                <a:rPr lang="en-US" sz="1800">
                  <a:solidFill>
                    <a:srgbClr val="006600"/>
                  </a:solidFill>
                </a:rPr>
                <a:t>Xu et al, PRC 67 (2003) 012201</a:t>
              </a:r>
            </a:p>
            <a:p>
              <a:pPr algn="l">
                <a:buSzPct val="115000"/>
              </a:pPr>
              <a:r>
                <a:rPr lang="en-US" sz="2400">
                  <a:solidFill>
                    <a:schemeClr val="accent2"/>
                  </a:solidFill>
                </a:rPr>
                <a:t>  Q</a:t>
              </a:r>
              <a:r>
                <a:rPr lang="en-US" sz="2400" baseline="30000">
                  <a:solidFill>
                    <a:schemeClr val="accent2"/>
                  </a:solidFill>
                </a:rPr>
                <a:t>2 </a:t>
              </a:r>
              <a:r>
                <a:rPr lang="en-US" sz="2400">
                  <a:solidFill>
                    <a:schemeClr val="accent2"/>
                  </a:solidFill>
                </a:rPr>
                <a:t>&lt; 0.3</a:t>
              </a:r>
              <a:r>
                <a:rPr lang="en-US">
                  <a:solidFill>
                    <a:schemeClr val="accent2"/>
                  </a:solidFill>
                </a:rPr>
                <a:t> (GeV/c)</a:t>
              </a:r>
              <a:r>
                <a:rPr lang="en-US" baseline="30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:  need Fadeev calc of </a:t>
              </a:r>
              <a:r>
                <a:rPr lang="en-US" baseline="30000">
                  <a:solidFill>
                    <a:schemeClr val="accent2"/>
                  </a:solidFill>
                </a:rPr>
                <a:t>3</a:t>
              </a:r>
              <a:r>
                <a:rPr lang="en-US">
                  <a:solidFill>
                    <a:schemeClr val="accent2"/>
                  </a:solidFill>
                </a:rPr>
                <a:t>He wave fn, including MEC/FSI</a:t>
              </a:r>
              <a:endParaRPr lang="en-US" sz="2400">
                <a:solidFill>
                  <a:schemeClr val="accent2"/>
                </a:solidFill>
              </a:endParaRPr>
            </a:p>
            <a:p>
              <a:pPr algn="l">
                <a:buSzPct val="115000"/>
              </a:pPr>
              <a:r>
                <a:rPr lang="en-US" sz="2400">
                  <a:solidFill>
                    <a:schemeClr val="accent2"/>
                  </a:solidFill>
                </a:rPr>
                <a:t>  Q</a:t>
              </a:r>
              <a:r>
                <a:rPr lang="en-US" sz="2400" baseline="30000">
                  <a:solidFill>
                    <a:schemeClr val="accent2"/>
                  </a:solidFill>
                </a:rPr>
                <a:t>2 </a:t>
              </a:r>
              <a:r>
                <a:rPr lang="en-US" sz="2400">
                  <a:solidFill>
                    <a:schemeClr val="accent2"/>
                  </a:solidFill>
                </a:rPr>
                <a:t>&gt; 0.3</a:t>
              </a:r>
              <a:r>
                <a:rPr lang="en-US">
                  <a:solidFill>
                    <a:schemeClr val="accent2"/>
                  </a:solidFill>
                </a:rPr>
                <a:t> (GeV/c)</a:t>
              </a:r>
              <a:r>
                <a:rPr lang="en-US" baseline="30000">
                  <a:solidFill>
                    <a:schemeClr val="accent2"/>
                  </a:solidFill>
                </a:rPr>
                <a:t>2</a:t>
              </a:r>
              <a:r>
                <a:rPr lang="en-US">
                  <a:solidFill>
                    <a:schemeClr val="accent2"/>
                  </a:solidFill>
                </a:rPr>
                <a:t>:  PWIA works well, relativity important</a:t>
              </a:r>
            </a:p>
          </p:txBody>
        </p:sp>
        <p:graphicFrame>
          <p:nvGraphicFramePr>
            <p:cNvPr id="5123" name="Object 9"/>
            <p:cNvGraphicFramePr>
              <a:graphicFrameLocks noChangeAspect="1"/>
            </p:cNvGraphicFramePr>
            <p:nvPr/>
          </p:nvGraphicFramePr>
          <p:xfrm>
            <a:off x="480" y="3024"/>
            <a:ext cx="864" cy="335"/>
          </p:xfrm>
          <a:graphic>
            <a:graphicData uri="http://schemas.openxmlformats.org/presentationml/2006/ole">
              <p:oleObj spid="_x0000_s207875" name="Equation" r:id="rId4" imgW="622080" imgH="241200" progId="Equation.3">
                <p:embed/>
              </p:oleObj>
            </a:graphicData>
          </a:graphic>
        </p:graphicFrame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152400" y="838200"/>
            <a:ext cx="2819400" cy="3201988"/>
            <a:chOff x="192" y="528"/>
            <a:chExt cx="1776" cy="2017"/>
          </a:xfrm>
        </p:grpSpPr>
        <p:sp>
          <p:nvSpPr>
            <p:cNvPr id="5130" name="Text Box 7"/>
            <p:cNvSpPr txBox="1">
              <a:spLocks noChangeArrowheads="1"/>
            </p:cNvSpPr>
            <p:nvPr/>
          </p:nvSpPr>
          <p:spPr bwMode="auto">
            <a:xfrm>
              <a:off x="192" y="624"/>
              <a:ext cx="1776" cy="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buClr>
                  <a:srgbClr val="D60093"/>
                </a:buClr>
                <a:buFont typeface="Wingdings" pitchFamily="2" charset="2"/>
                <a:buChar char="t"/>
              </a:pPr>
              <a:r>
                <a:rPr lang="en-US" dirty="0">
                  <a:solidFill>
                    <a:schemeClr val="accent2"/>
                  </a:solidFill>
                  <a:sym typeface="Comic Sans MS" pitchFamily="66" charset="0"/>
                </a:rPr>
                <a:t> </a:t>
              </a:r>
            </a:p>
            <a:p>
              <a:pPr algn="l">
                <a:buClr>
                  <a:srgbClr val="D60093"/>
                </a:buClr>
                <a:buFont typeface="Comic Sans MS" pitchFamily="66" charset="0"/>
                <a:buChar char="¿"/>
              </a:pPr>
              <a:endParaRPr lang="en-US" dirty="0">
                <a:solidFill>
                  <a:schemeClr val="accent2"/>
                </a:solidFill>
                <a:sym typeface="Comic Sans MS" pitchFamily="66" charset="0"/>
              </a:endParaRPr>
            </a:p>
            <a:p>
              <a:pPr algn="l">
                <a:buClr>
                  <a:srgbClr val="D60093"/>
                </a:buClr>
                <a:buFont typeface="Comic Sans MS" pitchFamily="66" charset="0"/>
                <a:buChar char="¿"/>
              </a:pPr>
              <a:endParaRPr lang="en-US" dirty="0">
                <a:solidFill>
                  <a:srgbClr val="D60093"/>
                </a:solidFill>
              </a:endParaRPr>
            </a:p>
            <a:p>
              <a:pPr algn="l">
                <a:buFont typeface="Comic Sans MS" pitchFamily="66" charset="0"/>
                <a:buNone/>
              </a:pPr>
              <a:r>
                <a:rPr lang="en-US" sz="1800" dirty="0" err="1">
                  <a:solidFill>
                    <a:srgbClr val="006600"/>
                  </a:solidFill>
                </a:rPr>
                <a:t>Kubon</a:t>
              </a:r>
              <a:r>
                <a:rPr lang="en-US" sz="1800" dirty="0">
                  <a:solidFill>
                    <a:srgbClr val="006600"/>
                  </a:solidFill>
                </a:rPr>
                <a:t> et al, PLB 524 (2002) 26.</a:t>
              </a:r>
            </a:p>
            <a:p>
              <a:pPr algn="l">
                <a:buFont typeface="Comic Sans MS" pitchFamily="66" charset="0"/>
                <a:buNone/>
              </a:pPr>
              <a:endParaRPr lang="en-US" sz="1800" dirty="0">
                <a:solidFill>
                  <a:srgbClr val="006600"/>
                </a:solidFill>
              </a:endParaRPr>
            </a:p>
            <a:p>
              <a:pPr algn="l">
                <a:buFont typeface="Comic Sans MS" pitchFamily="66" charset="0"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requires precise determination of neutron detection efficiency.</a:t>
              </a:r>
            </a:p>
          </p:txBody>
        </p:sp>
        <p:graphicFrame>
          <p:nvGraphicFramePr>
            <p:cNvPr id="5122" name="Object 10"/>
            <p:cNvGraphicFramePr>
              <a:graphicFrameLocks noChangeAspect="1"/>
            </p:cNvGraphicFramePr>
            <p:nvPr/>
          </p:nvGraphicFramePr>
          <p:xfrm>
            <a:off x="480" y="528"/>
            <a:ext cx="811" cy="582"/>
          </p:xfrm>
          <a:graphic>
            <a:graphicData uri="http://schemas.openxmlformats.org/presentationml/2006/ole">
              <p:oleObj spid="_x0000_s207874" name="Equation" r:id="rId5" imgW="583920" imgH="419040" progId="Equation.3">
                <p:embed/>
              </p:oleObj>
            </a:graphicData>
          </a:graphic>
        </p:graphicFrame>
      </p:grp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sz="3200" dirty="0" smtClean="0"/>
              <a:t>example: </a:t>
            </a:r>
            <a:r>
              <a:rPr lang="en-US" sz="3200" dirty="0" err="1" smtClean="0"/>
              <a:t>Jlab</a:t>
            </a:r>
            <a:r>
              <a:rPr lang="en-US" sz="3200" dirty="0" smtClean="0"/>
              <a:t> Hall A experiment</a:t>
            </a:r>
            <a:endParaRPr lang="en-US" sz="3200" dirty="0"/>
          </a:p>
        </p:txBody>
      </p:sp>
      <p:pic>
        <p:nvPicPr>
          <p:cNvPr id="2457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85800"/>
            <a:ext cx="7162799" cy="5811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791200" y="1981200"/>
            <a:ext cx="20882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G. Cates, CIPANP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neutron’s charge form factor (high Q</a:t>
            </a:r>
            <a:r>
              <a:rPr lang="en-US" sz="4000" baseline="30000" dirty="0" smtClean="0"/>
              <a:t>2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pic>
        <p:nvPicPr>
          <p:cNvPr id="2467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286000"/>
            <a:ext cx="860962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457200" y="1524000"/>
            <a:ext cx="305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B. Plaster, et al.,</a:t>
            </a:r>
          </a:p>
          <a:p>
            <a:pPr algn="l"/>
            <a:r>
              <a:rPr lang="en-US"/>
              <a:t>PRC </a:t>
            </a:r>
            <a:r>
              <a:rPr lang="en-US" b="1"/>
              <a:t>73</a:t>
            </a:r>
            <a:r>
              <a:rPr lang="en-US"/>
              <a:t>, 025205 (2006) </a:t>
            </a:r>
          </a:p>
        </p:txBody>
      </p:sp>
      <p:graphicFrame>
        <p:nvGraphicFramePr>
          <p:cNvPr id="8" name="Object 12"/>
          <p:cNvGraphicFramePr>
            <a:graphicFrameLocks noChangeAspect="1"/>
          </p:cNvGraphicFramePr>
          <p:nvPr/>
        </p:nvGraphicFramePr>
        <p:xfrm>
          <a:off x="762000" y="990600"/>
          <a:ext cx="1524000" cy="541338"/>
        </p:xfrm>
        <a:graphic>
          <a:graphicData uri="http://schemas.openxmlformats.org/presentationml/2006/ole">
            <p:oleObj spid="_x0000_s246787" name="Equation" r:id="rId4" imgW="571320" imgH="203040" progId="Equation.3">
              <p:embed/>
            </p:oleObj>
          </a:graphicData>
        </a:graphic>
      </p:graphicFrame>
      <p:cxnSp>
        <p:nvCxnSpPr>
          <p:cNvPr id="10" name="Straight Arrow Connector 9"/>
          <p:cNvCxnSpPr/>
          <p:nvPr/>
        </p:nvCxnSpPr>
        <p:spPr>
          <a:xfrm rot="16200000" flipH="1">
            <a:off x="1600200" y="2209800"/>
            <a:ext cx="762000" cy="7620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733800" y="2819400"/>
            <a:ext cx="3733800" cy="114300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1447800"/>
            <a:ext cx="23903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preliminary</a:t>
            </a:r>
            <a:r>
              <a:rPr lang="en-US" sz="2000" dirty="0" smtClean="0"/>
              <a:t> results</a:t>
            </a:r>
          </a:p>
          <a:p>
            <a:r>
              <a:rPr lang="en-US" sz="2000" dirty="0" smtClean="0"/>
              <a:t>(don’t quote these) </a:t>
            </a:r>
            <a:endParaRPr lang="en-US" sz="2000" dirty="0"/>
          </a:p>
        </p:txBody>
      </p:sp>
      <p:graphicFrame>
        <p:nvGraphicFramePr>
          <p:cNvPr id="246788" name="Object 9"/>
          <p:cNvGraphicFramePr>
            <a:graphicFrameLocks noChangeAspect="1"/>
          </p:cNvGraphicFramePr>
          <p:nvPr/>
        </p:nvGraphicFramePr>
        <p:xfrm>
          <a:off x="6324600" y="838200"/>
          <a:ext cx="1828800" cy="619125"/>
        </p:xfrm>
        <a:graphic>
          <a:graphicData uri="http://schemas.openxmlformats.org/presentationml/2006/ole">
            <p:oleObj spid="_x0000_s246788" name="Equation" r:id="rId5" imgW="711000" imgH="24120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6629400" y="2438400"/>
            <a:ext cx="208826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G. Cates, CIPANP 2009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t="11917" r="6241" b="14871"/>
          <a:stretch>
            <a:fillRect/>
          </a:stretch>
        </p:blipFill>
        <p:spPr bwMode="auto">
          <a:xfrm>
            <a:off x="685800" y="304800"/>
            <a:ext cx="8382000" cy="34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BLAST at MIT-Bates</a:t>
            </a:r>
            <a:endParaRPr lang="en-US" sz="3600" dirty="0"/>
          </a:p>
        </p:txBody>
      </p:sp>
      <p:sp>
        <p:nvSpPr>
          <p:cNvPr id="9" name="Rectangle 8"/>
          <p:cNvSpPr/>
          <p:nvPr/>
        </p:nvSpPr>
        <p:spPr>
          <a:xfrm>
            <a:off x="76200" y="2286000"/>
            <a:ext cx="6248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eaLnBrk="1" hangingPunct="1">
              <a:buClr>
                <a:srgbClr val="0000FF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Storage Ring: </a:t>
            </a:r>
          </a:p>
          <a:p>
            <a:pPr marL="609600" indent="-609600" eaLnBrk="1" hangingPunct="1"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50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MeV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&gt;200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 pitchFamily="18" charset="2"/>
              </a:rPr>
              <a:t>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65%</a:t>
            </a:r>
          </a:p>
          <a:p>
            <a:pPr marL="609600" indent="-609600" eaLnBrk="1" hangingPunct="1">
              <a:buClr>
                <a:srgbClr val="0000FF"/>
              </a:buClr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609600" indent="-609600" eaLnBrk="1" hangingPunct="1">
              <a:buClr>
                <a:srgbClr val="0000FF"/>
              </a:buClr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Polarized Internal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GasTarget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 </a:t>
            </a:r>
          </a:p>
          <a:p>
            <a:pPr marL="609600" indent="-609600" eaLnBrk="1" hangingPunct="1">
              <a:buClr>
                <a:srgbClr val="0000FF"/>
              </a:buClr>
            </a:pPr>
            <a:r>
              <a:rPr lang="en-US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Polarized hydrogen, vector/tensor polarized deuterium</a:t>
            </a:r>
          </a:p>
        </p:txBody>
      </p:sp>
      <p:grpSp>
        <p:nvGrpSpPr>
          <p:cNvPr id="10" name="Group 7"/>
          <p:cNvGrpSpPr>
            <a:grpSpLocks/>
          </p:cNvGrpSpPr>
          <p:nvPr/>
        </p:nvGrpSpPr>
        <p:grpSpPr bwMode="auto">
          <a:xfrm>
            <a:off x="5715000" y="3581400"/>
            <a:ext cx="3089657" cy="3135648"/>
            <a:chOff x="2442" y="720"/>
            <a:chExt cx="3589" cy="3506"/>
          </a:xfrm>
        </p:grpSpPr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2442" y="720"/>
              <a:ext cx="3204" cy="3408"/>
            </a:xfrm>
            <a:prstGeom prst="rect">
              <a:avLst/>
            </a:prstGeom>
            <a:solidFill>
              <a:srgbClr val="EAF5F6"/>
            </a:solidFill>
            <a:ln w="635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400"/>
            </a:p>
          </p:txBody>
        </p:sp>
        <p:pic>
          <p:nvPicPr>
            <p:cNvPr id="12" name="Picture 9" descr="blastSpecWithCoil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498" y="768"/>
              <a:ext cx="3208" cy="3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3" name="AutoShape 10"/>
            <p:cNvCxnSpPr>
              <a:cxnSpLocks noChangeShapeType="1"/>
            </p:cNvCxnSpPr>
            <p:nvPr/>
          </p:nvCxnSpPr>
          <p:spPr bwMode="auto">
            <a:xfrm>
              <a:off x="2684" y="988"/>
              <a:ext cx="461" cy="4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836" y="844"/>
              <a:ext cx="180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dirty="0">
                  <a:solidFill>
                    <a:srgbClr val="FF00FF"/>
                  </a:solidFill>
                </a:rPr>
                <a:t>DRIFT CHAMBERS</a:t>
              </a:r>
              <a:endParaRPr lang="en-US" sz="1050" dirty="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815" y="2572"/>
              <a:ext cx="1216" cy="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6666FF"/>
                  </a:solidFill>
                </a:rPr>
                <a:t>CERENKOV</a:t>
              </a:r>
            </a:p>
            <a:p>
              <a:pPr eaLnBrk="0" hangingPunct="0"/>
              <a:r>
                <a:rPr lang="en-US" sz="1200">
                  <a:solidFill>
                    <a:srgbClr val="6666FF"/>
                  </a:solidFill>
                </a:rPr>
                <a:t>COUNTERS</a:t>
              </a:r>
              <a:endParaRPr lang="en-US" sz="1200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3500" y="3916"/>
              <a:ext cx="1598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C0A902"/>
                  </a:solidFill>
                </a:rPr>
                <a:t>SCINTILLATORS</a:t>
              </a:r>
              <a:endParaRPr lang="en-US" sz="1400">
                <a:solidFill>
                  <a:srgbClr val="C0A902"/>
                </a:solidFill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2442" y="3628"/>
              <a:ext cx="2149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00B200"/>
                  </a:solidFill>
                </a:rPr>
                <a:t>NEUTRON COUNTERS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3260" y="988"/>
              <a:ext cx="92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/>
                <a:t>TARGET</a:t>
              </a: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3600" y="1200"/>
              <a:ext cx="44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4172" y="1036"/>
              <a:ext cx="96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 flipH="1" flipV="1">
              <a:off x="4704" y="2112"/>
              <a:ext cx="380" cy="4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2" name="Line 19"/>
            <p:cNvSpPr>
              <a:spLocks noChangeShapeType="1"/>
            </p:cNvSpPr>
            <p:nvPr/>
          </p:nvSpPr>
          <p:spPr bwMode="auto">
            <a:xfrm flipH="1" flipV="1">
              <a:off x="3840" y="2880"/>
              <a:ext cx="144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3068" y="30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cxnSp>
          <p:nvCxnSpPr>
            <p:cNvPr id="24" name="AutoShape 21"/>
            <p:cNvCxnSpPr>
              <a:cxnSpLocks noChangeShapeType="1"/>
            </p:cNvCxnSpPr>
            <p:nvPr/>
          </p:nvCxnSpPr>
          <p:spPr bwMode="auto">
            <a:xfrm>
              <a:off x="4508" y="2812"/>
              <a:ext cx="461" cy="46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2724" y="768"/>
              <a:ext cx="72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/>
                <a:t>BEAM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4940" y="3292"/>
              <a:ext cx="72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/>
                <a:t>BEAM</a:t>
              </a:r>
              <a:endParaRPr lang="en-US" sz="1400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H="1" flipV="1">
              <a:off x="2778" y="1584"/>
              <a:ext cx="336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28" name="Rectangle 25"/>
            <p:cNvSpPr>
              <a:spLocks noChangeArrowheads="1"/>
            </p:cNvSpPr>
            <p:nvPr/>
          </p:nvSpPr>
          <p:spPr bwMode="auto">
            <a:xfrm>
              <a:off x="2520" y="1398"/>
              <a:ext cx="751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>
                  <a:solidFill>
                    <a:srgbClr val="C60000"/>
                  </a:solidFill>
                </a:rPr>
                <a:t>COILS</a:t>
              </a:r>
              <a:endParaRPr lang="en-US" sz="1400">
                <a:solidFill>
                  <a:srgbClr val="C60000"/>
                </a:solidFill>
              </a:endParaRPr>
            </a:p>
          </p:txBody>
        </p:sp>
        <p:pic>
          <p:nvPicPr>
            <p:cNvPr id="29" name="Picture 26" descr="man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4259" r="32124"/>
            <a:stretch>
              <a:fillRect/>
            </a:stretch>
          </p:blipFill>
          <p:spPr bwMode="auto">
            <a:xfrm>
              <a:off x="4320" y="2928"/>
              <a:ext cx="179" cy="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Rectangle 29"/>
          <p:cNvSpPr/>
          <p:nvPr/>
        </p:nvSpPr>
        <p:spPr>
          <a:xfrm>
            <a:off x="152400" y="4114800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61963" indent="-461963">
              <a:spcBef>
                <a:spcPct val="50000"/>
              </a:spcBef>
              <a:buClr>
                <a:srgbClr val="0000FF"/>
              </a:buClr>
              <a:tabLst>
                <a:tab pos="1430338" algn="l"/>
              </a:tabLst>
            </a:pPr>
            <a:r>
              <a:rPr lang="en-US" dirty="0" smtClean="0">
                <a:cs typeface="Arial" charset="0"/>
              </a:rPr>
              <a:t>Large  Detector acceptance: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solidFill>
                  <a:srgbClr val="C00000"/>
                </a:solidFill>
                <a:cs typeface="Arial" charset="0"/>
              </a:rPr>
              <a:t>0.1 &lt; Q</a:t>
            </a:r>
            <a:r>
              <a:rPr lang="en-US" baseline="30000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/(</a:t>
            </a:r>
            <a:r>
              <a:rPr lang="en-US" dirty="0" err="1" smtClean="0">
                <a:solidFill>
                  <a:srgbClr val="C00000"/>
                </a:solidFill>
                <a:cs typeface="Arial" charset="0"/>
              </a:rPr>
              <a:t>GeV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/c)</a:t>
            </a:r>
            <a:r>
              <a:rPr lang="en-US" baseline="30000" dirty="0" smtClean="0">
                <a:solidFill>
                  <a:srgbClr val="C00000"/>
                </a:solidFill>
                <a:cs typeface="Arial" charset="0"/>
              </a:rPr>
              <a:t>2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&lt; 0.8</a:t>
            </a:r>
            <a:br>
              <a:rPr lang="en-US" dirty="0" smtClean="0">
                <a:solidFill>
                  <a:srgbClr val="C00000"/>
                </a:solidFill>
                <a:cs typeface="Arial" charset="0"/>
              </a:rPr>
            </a:br>
            <a:r>
              <a:rPr lang="en-US" dirty="0" smtClean="0">
                <a:solidFill>
                  <a:srgbClr val="C00000"/>
                </a:solidFill>
                <a:cs typeface="Arial" charset="0"/>
              </a:rPr>
              <a:t>20</a:t>
            </a:r>
            <a:r>
              <a:rPr lang="en-US" baseline="40000" dirty="0" smtClean="0">
                <a:solidFill>
                  <a:srgbClr val="C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&lt;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  <a:cs typeface="Arial" charset="0"/>
                <a:sym typeface="Symbol" pitchFamily="18" charset="2"/>
              </a:rPr>
              <a:t>q</a:t>
            </a:r>
            <a:r>
              <a:rPr lang="en-US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&lt; 80</a:t>
            </a:r>
            <a:r>
              <a:rPr lang="en-US" baseline="40000" dirty="0" smtClean="0">
                <a:solidFill>
                  <a:srgbClr val="C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, -15</a:t>
            </a:r>
            <a:r>
              <a:rPr lang="en-US" baseline="40000" dirty="0" smtClean="0">
                <a:solidFill>
                  <a:srgbClr val="C00000"/>
                </a:solidFill>
                <a:cs typeface="Arial" charset="0"/>
              </a:rPr>
              <a:t>o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&lt; </a:t>
            </a:r>
            <a:r>
              <a:rPr lang="en-US" dirty="0" smtClean="0">
                <a:solidFill>
                  <a:srgbClr val="C00000"/>
                </a:solidFill>
                <a:latin typeface="Symbol" pitchFamily="18" charset="2"/>
                <a:cs typeface="Arial" charset="0"/>
                <a:sym typeface="Symbol" pitchFamily="18" charset="2"/>
              </a:rPr>
              <a:t>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&lt; 15</a:t>
            </a:r>
            <a:r>
              <a:rPr lang="en-US" baseline="40000" dirty="0" smtClean="0">
                <a:solidFill>
                  <a:srgbClr val="C00000"/>
                </a:solidFill>
                <a:cs typeface="Arial" charset="0"/>
              </a:rPr>
              <a:t>o</a:t>
            </a:r>
          </a:p>
          <a:p>
            <a:pPr marL="461963" indent="-461963">
              <a:spcBef>
                <a:spcPct val="50000"/>
              </a:spcBef>
              <a:buClr>
                <a:srgbClr val="0000FF"/>
              </a:buClr>
              <a:tabLst>
                <a:tab pos="1430338" algn="l"/>
              </a:tabLst>
            </a:pPr>
            <a:r>
              <a:rPr lang="en-US" dirty="0" smtClean="0">
                <a:cs typeface="Arial" charset="0"/>
              </a:rPr>
              <a:t>Simultaneous detection of 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e</a:t>
            </a:r>
            <a:r>
              <a:rPr lang="en-US" baseline="30000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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latin typeface="Symbol" pitchFamily="18" charset="2"/>
                <a:cs typeface="Arial" charset="0"/>
              </a:rPr>
              <a:t>p</a:t>
            </a:r>
            <a:r>
              <a:rPr lang="en-US" baseline="30000" dirty="0" smtClean="0">
                <a:solidFill>
                  <a:srgbClr val="C00000"/>
                </a:solidFill>
                <a:cs typeface="Arial" charset="0"/>
                <a:sym typeface="Symbol" pitchFamily="18" charset="2"/>
              </a:rPr>
              <a:t>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cs typeface="Arial" charset="0"/>
              </a:rPr>
              <a:t>p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,</a:t>
            </a:r>
            <a:r>
              <a:rPr lang="en-US" i="1" dirty="0" smtClean="0">
                <a:solidFill>
                  <a:srgbClr val="C00000"/>
                </a:solidFill>
                <a:cs typeface="Arial" charset="0"/>
              </a:rPr>
              <a:t> n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, </a:t>
            </a:r>
            <a:r>
              <a:rPr lang="en-US" i="1" dirty="0" smtClean="0">
                <a:solidFill>
                  <a:srgbClr val="C00000"/>
                </a:solidFill>
                <a:cs typeface="Arial" charset="0"/>
              </a:rPr>
              <a:t>d</a:t>
            </a:r>
            <a:r>
              <a:rPr lang="en-US" dirty="0" smtClean="0">
                <a:solidFill>
                  <a:srgbClr val="C00000"/>
                </a:solidFill>
                <a:cs typeface="Arial" charset="0"/>
              </a:rPr>
              <a:t> </a:t>
            </a:r>
            <a:endParaRPr lang="en-US" baseline="40000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28600" y="5867400"/>
            <a:ext cx="4953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 smtClean="0">
                <a:solidFill>
                  <a:schemeClr val="tx2"/>
                </a:solidFill>
              </a:rPr>
              <a:t>http://mitbates.lns.mit.edu/bates/control/main</a:t>
            </a:r>
            <a:endParaRPr lang="en-US" sz="1600" i="1" dirty="0">
              <a:solidFill>
                <a:schemeClr val="tx2"/>
              </a:solidFill>
            </a:endParaRP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3" name="Slide Number Placeholder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charge at low Q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pic>
        <p:nvPicPr>
          <p:cNvPr id="279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914400"/>
            <a:ext cx="7239000" cy="5418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1981200" y="2057400"/>
            <a:ext cx="1371600" cy="2286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8600" y="1752600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constraint from charge radius measurements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Properties of Hadrons: charge, magnetism, </a:t>
            </a:r>
            <a:r>
              <a:rPr lang="en-US" sz="3200" dirty="0" err="1" smtClean="0"/>
              <a:t>polarizability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76400"/>
            <a:ext cx="7467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Nucleon electromagnetic form factors</a:t>
            </a:r>
          </a:p>
          <a:p>
            <a:endParaRPr lang="en-US" sz="2400" dirty="0" smtClean="0"/>
          </a:p>
          <a:p>
            <a:r>
              <a:rPr lang="en-US" sz="2400" dirty="0" smtClean="0"/>
              <a:t>2-</a:t>
            </a:r>
            <a:r>
              <a:rPr lang="en-US" sz="2400" dirty="0" smtClean="0">
                <a:latin typeface="Symbol" pitchFamily="18" charset="2"/>
              </a:rPr>
              <a:t>g</a:t>
            </a:r>
            <a:r>
              <a:rPr lang="en-US" sz="2400" dirty="0" smtClean="0"/>
              <a:t> exchange</a:t>
            </a:r>
          </a:p>
          <a:p>
            <a:endParaRPr lang="en-US" sz="2400" dirty="0" smtClean="0"/>
          </a:p>
          <a:p>
            <a:r>
              <a:rPr lang="en-US" sz="2400" dirty="0" smtClean="0"/>
              <a:t>Meson form factors</a:t>
            </a:r>
          </a:p>
          <a:p>
            <a:endParaRPr lang="en-US" sz="2400" dirty="0" smtClean="0"/>
          </a:p>
          <a:p>
            <a:r>
              <a:rPr lang="en-US" sz="2400" dirty="0" smtClean="0"/>
              <a:t>Nucleon </a:t>
            </a:r>
            <a:r>
              <a:rPr lang="en-US" sz="2400" dirty="0" err="1" smtClean="0"/>
              <a:t>polarizabilities</a:t>
            </a:r>
            <a:r>
              <a:rPr lang="en-US" sz="2400" dirty="0" smtClean="0"/>
              <a:t>  (maybe…)</a:t>
            </a:r>
            <a:endParaRPr lang="en-US" sz="24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895600"/>
            <a:ext cx="4343400" cy="36241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2425700" cy="1041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124200"/>
            <a:ext cx="4140200" cy="5334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28600" y="1524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solidFill>
                  <a:schemeClr val="tx2"/>
                </a:solidFill>
              </a:rPr>
              <a:t>INTERLUDE: the </a:t>
            </a:r>
            <a:r>
              <a:rPr lang="en-US" sz="2400" dirty="0">
                <a:solidFill>
                  <a:schemeClr val="tx2"/>
                </a:solidFill>
              </a:rPr>
              <a:t>NEUTRON CHARGE RADIUS</a:t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>from NEUTRON-ELECTRON SCATTERING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57200" y="5867400"/>
            <a:ext cx="4006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S. Kopecky </a:t>
            </a:r>
            <a:r>
              <a:rPr lang="en-US" sz="1600" i="1"/>
              <a:t>et al</a:t>
            </a:r>
            <a:r>
              <a:rPr lang="en-US" sz="1600"/>
              <a:t>, Phys Rev. C </a:t>
            </a:r>
            <a:r>
              <a:rPr lang="en-US" sz="1600" b="1"/>
              <a:t>56</a:t>
            </a:r>
            <a:r>
              <a:rPr lang="en-US" sz="1600"/>
              <a:t>, 2229 (1997)</a:t>
            </a:r>
            <a:endParaRPr lang="en-US"/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3429000" y="1219200"/>
            <a:ext cx="5257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b="1" i="1" dirty="0">
                <a:solidFill>
                  <a:srgbClr val="0000FF"/>
                </a:solidFill>
              </a:rPr>
              <a:t>&lt;r</a:t>
            </a:r>
            <a:r>
              <a:rPr lang="en-US" sz="1800" b="1" baseline="-25000" dirty="0">
                <a:solidFill>
                  <a:srgbClr val="0000FF"/>
                </a:solidFill>
              </a:rPr>
              <a:t>n</a:t>
            </a:r>
            <a:r>
              <a:rPr lang="en-US" sz="1800" b="1" baseline="30000" dirty="0">
                <a:solidFill>
                  <a:srgbClr val="0000FF"/>
                </a:solidFill>
              </a:rPr>
              <a:t>2</a:t>
            </a:r>
            <a:r>
              <a:rPr lang="en-US" sz="1800" b="1" dirty="0">
                <a:solidFill>
                  <a:srgbClr val="0000FF"/>
                </a:solidFill>
              </a:rPr>
              <a:t>&gt; - neutron mean squared charge radius</a:t>
            </a:r>
          </a:p>
          <a:p>
            <a:endParaRPr lang="en-US" sz="1800" b="1" i="1" dirty="0">
              <a:solidFill>
                <a:srgbClr val="0000FF"/>
              </a:solidFill>
            </a:endParaRPr>
          </a:p>
          <a:p>
            <a:r>
              <a:rPr lang="en-US" sz="1800" b="1" i="1" dirty="0" err="1">
                <a:solidFill>
                  <a:srgbClr val="0000FF"/>
                </a:solidFill>
              </a:rPr>
              <a:t>b</a:t>
            </a:r>
            <a:r>
              <a:rPr lang="en-US" sz="1800" b="1" baseline="-25000" dirty="0" err="1">
                <a:solidFill>
                  <a:srgbClr val="0000FF"/>
                </a:solidFill>
              </a:rPr>
              <a:t>ne</a:t>
            </a:r>
            <a:r>
              <a:rPr lang="en-US" sz="1800" b="1" baseline="-25000" dirty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- neutron-electron scattering length</a:t>
            </a:r>
          </a:p>
          <a:p>
            <a:r>
              <a:rPr lang="en-US" sz="1800" b="1" dirty="0">
                <a:solidFill>
                  <a:srgbClr val="0000FF"/>
                </a:solidFill>
              </a:rPr>
              <a:t>        (related to phase shift upon scattering)</a:t>
            </a:r>
            <a:endParaRPr lang="en-US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28600" y="2590800"/>
            <a:ext cx="7105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</a:rPr>
              <a:t>Nuclear scattering length </a:t>
            </a:r>
            <a:r>
              <a:rPr lang="en-US" sz="1800" i="1">
                <a:solidFill>
                  <a:srgbClr val="FF0000"/>
                </a:solidFill>
              </a:rPr>
              <a:t>b</a:t>
            </a:r>
            <a:r>
              <a:rPr lang="en-US" sz="1800" baseline="-25000">
                <a:solidFill>
                  <a:srgbClr val="FF0000"/>
                </a:solidFill>
              </a:rPr>
              <a:t>c</a:t>
            </a:r>
            <a:r>
              <a:rPr lang="en-US" sz="1800">
                <a:solidFill>
                  <a:srgbClr val="FF0000"/>
                </a:solidFill>
              </a:rPr>
              <a:t> &gt;&gt; </a:t>
            </a:r>
            <a:r>
              <a:rPr lang="en-US" sz="1800" i="1">
                <a:solidFill>
                  <a:srgbClr val="FF0000"/>
                </a:solidFill>
              </a:rPr>
              <a:t>b</a:t>
            </a:r>
            <a:r>
              <a:rPr lang="en-US" sz="1800" i="1" baseline="-25000">
                <a:solidFill>
                  <a:srgbClr val="FF0000"/>
                </a:solidFill>
              </a:rPr>
              <a:t>ne</a:t>
            </a:r>
            <a:r>
              <a:rPr lang="en-US" sz="1800">
                <a:solidFill>
                  <a:srgbClr val="FF0000"/>
                </a:solidFill>
              </a:rPr>
              <a:t>, so rely on interference term and high Z: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304800" y="3962400"/>
            <a:ext cx="3717684" cy="84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5000"/>
              </a:lnSpc>
            </a:pPr>
            <a:r>
              <a:rPr lang="en-US" sz="1800" b="1" i="1" dirty="0" err="1" smtClean="0">
                <a:solidFill>
                  <a:srgbClr val="0000FF"/>
                </a:solidFill>
              </a:rPr>
              <a:t>b</a:t>
            </a:r>
            <a:r>
              <a:rPr lang="en-US" sz="1800" b="1" baseline="-25000" dirty="0" err="1" smtClean="0">
                <a:solidFill>
                  <a:srgbClr val="0000FF"/>
                </a:solidFill>
              </a:rPr>
              <a:t>ne</a:t>
            </a:r>
            <a:r>
              <a:rPr lang="en-US" sz="1800" b="1" baseline="-25000" dirty="0" smtClean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= 1.33 </a:t>
            </a:r>
            <a:r>
              <a:rPr lang="en-US" sz="1800" b="1" dirty="0" smtClean="0">
                <a:solidFill>
                  <a:srgbClr val="0000FF"/>
                </a:solidFill>
              </a:rPr>
              <a:t>± </a:t>
            </a:r>
            <a:r>
              <a:rPr lang="en-US" sz="1800" b="1" dirty="0">
                <a:solidFill>
                  <a:srgbClr val="0000FF"/>
                </a:solidFill>
              </a:rPr>
              <a:t>0.27 </a:t>
            </a:r>
            <a:r>
              <a:rPr lang="en-US" b="1" dirty="0" smtClean="0">
                <a:solidFill>
                  <a:srgbClr val="0000FF"/>
                </a:solidFill>
              </a:rPr>
              <a:t>±</a:t>
            </a:r>
            <a:r>
              <a:rPr lang="en-US" sz="1800" b="1" dirty="0" smtClean="0">
                <a:solidFill>
                  <a:srgbClr val="0000FF"/>
                </a:solidFill>
              </a:rPr>
              <a:t> </a:t>
            </a:r>
            <a:r>
              <a:rPr lang="en-US" sz="1800" b="1" dirty="0">
                <a:solidFill>
                  <a:srgbClr val="0000FF"/>
                </a:solidFill>
              </a:rPr>
              <a:t>0.03 fm (</a:t>
            </a:r>
            <a:r>
              <a:rPr lang="en-US" sz="1800" b="1" baseline="30000" dirty="0">
                <a:solidFill>
                  <a:srgbClr val="0000FF"/>
                </a:solidFill>
              </a:rPr>
              <a:t>208</a:t>
            </a:r>
            <a:r>
              <a:rPr lang="en-US" sz="1800" b="1" dirty="0">
                <a:solidFill>
                  <a:srgbClr val="0000FF"/>
                </a:solidFill>
              </a:rPr>
              <a:t>Pb)</a:t>
            </a:r>
          </a:p>
          <a:p>
            <a:pPr>
              <a:lnSpc>
                <a:spcPct val="135000"/>
              </a:lnSpc>
            </a:pPr>
            <a:r>
              <a:rPr lang="en-US" sz="1800" b="1" dirty="0">
                <a:solidFill>
                  <a:srgbClr val="0000FF"/>
                </a:solidFill>
              </a:rPr>
              <a:t>yields </a:t>
            </a:r>
            <a:r>
              <a:rPr lang="en-US" sz="1800" b="1" i="1" dirty="0">
                <a:solidFill>
                  <a:srgbClr val="0000FF"/>
                </a:solidFill>
              </a:rPr>
              <a:t>&lt;r</a:t>
            </a:r>
            <a:r>
              <a:rPr lang="en-US" sz="1800" b="1" baseline="-25000" dirty="0">
                <a:solidFill>
                  <a:srgbClr val="0000FF"/>
                </a:solidFill>
              </a:rPr>
              <a:t>n</a:t>
            </a:r>
            <a:r>
              <a:rPr lang="en-US" sz="1800" b="1" baseline="30000" dirty="0">
                <a:solidFill>
                  <a:srgbClr val="0000FF"/>
                </a:solidFill>
              </a:rPr>
              <a:t>2</a:t>
            </a:r>
            <a:r>
              <a:rPr lang="en-US" sz="1800" b="1" dirty="0">
                <a:solidFill>
                  <a:srgbClr val="0000FF"/>
                </a:solidFill>
              </a:rPr>
              <a:t>&gt; = </a:t>
            </a:r>
            <a:r>
              <a:rPr lang="en-US" sz="1800" b="1" dirty="0" smtClean="0">
                <a:solidFill>
                  <a:srgbClr val="0000FF"/>
                </a:solidFill>
                <a:latin typeface="Symbol" pitchFamily="18" charset="2"/>
              </a:rPr>
              <a:t>-</a:t>
            </a:r>
            <a:r>
              <a:rPr lang="en-US" sz="1800" b="1" dirty="0" smtClean="0">
                <a:solidFill>
                  <a:srgbClr val="0000FF"/>
                </a:solidFill>
              </a:rPr>
              <a:t>0.115 </a:t>
            </a:r>
            <a:r>
              <a:rPr lang="en-US" sz="1800" b="1" dirty="0">
                <a:solidFill>
                  <a:srgbClr val="0000FF"/>
                </a:solidFill>
              </a:rPr>
              <a:t>fm</a:t>
            </a:r>
            <a:r>
              <a:rPr lang="en-US" sz="1800" b="1" baseline="30000" dirty="0">
                <a:solidFill>
                  <a:srgbClr val="0000FF"/>
                </a:solidFill>
              </a:rPr>
              <a:t>2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neutron charge radius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71600"/>
            <a:ext cx="5012139" cy="375210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14478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Some discrepancies!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600" dirty="0"/>
              <a:t>Revisit the neutron’s charge radius</a:t>
            </a:r>
          </a:p>
        </p:txBody>
      </p:sp>
      <p:graphicFrame>
        <p:nvGraphicFramePr>
          <p:cNvPr id="275459" name="Object 3"/>
          <p:cNvGraphicFramePr>
            <a:graphicFrameLocks noChangeAspect="1"/>
          </p:cNvGraphicFramePr>
          <p:nvPr/>
        </p:nvGraphicFramePr>
        <p:xfrm>
          <a:off x="2514600" y="914400"/>
          <a:ext cx="4319588" cy="1022350"/>
        </p:xfrm>
        <a:graphic>
          <a:graphicData uri="http://schemas.openxmlformats.org/presentationml/2006/ole">
            <p:oleObj spid="_x0000_s148482" name="Equation" r:id="rId3" imgW="2145960" imgH="507960" progId="Equation.3">
              <p:embed/>
            </p:oleObj>
          </a:graphicData>
        </a:graphic>
      </p:graphicFrame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457200" y="2057400"/>
            <a:ext cx="8229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Traditionally determined by neutron scattering from Coulomb field of heavy nucleus</a:t>
            </a:r>
          </a:p>
        </p:txBody>
      </p:sp>
      <p:pic>
        <p:nvPicPr>
          <p:cNvPr id="275461" name="Picture 5" descr="fred-slide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9525"/>
            <a:ext cx="8882063" cy="6867525"/>
          </a:xfrm>
          <a:prstGeom prst="rect">
            <a:avLst/>
          </a:prstGeom>
          <a:noFill/>
        </p:spPr>
      </p:pic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609600" y="2819400"/>
            <a:ext cx="3810000" cy="3276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pic>
        <p:nvPicPr>
          <p:cNvPr id="275464" name="Picture 8" descr="fw-setup"/>
          <p:cNvPicPr>
            <a:picLocks noChangeAspect="1" noChangeArrowheads="1"/>
          </p:cNvPicPr>
          <p:nvPr/>
        </p:nvPicPr>
        <p:blipFill>
          <a:blip r:embed="rId5" cstate="print"/>
          <a:srcRect l="13408" r="10056"/>
          <a:stretch>
            <a:fillRect/>
          </a:stretch>
        </p:blipFill>
        <p:spPr bwMode="auto">
          <a:xfrm>
            <a:off x="685800" y="2819400"/>
            <a:ext cx="361632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1295400" y="4800600"/>
          <a:ext cx="2590800" cy="1277938"/>
        </p:xfrm>
        <a:graphic>
          <a:graphicData uri="http://schemas.openxmlformats.org/presentationml/2006/ole">
            <p:oleObj spid="_x0000_s148483" name="Equation" r:id="rId6" imgW="1803240" imgH="888840" progId="Equation.3">
              <p:embed/>
            </p:oleObj>
          </a:graphicData>
        </a:graphic>
      </p:graphicFrame>
      <p:sp>
        <p:nvSpPr>
          <p:cNvPr id="275466" name="Oval 10"/>
          <p:cNvSpPr>
            <a:spLocks noChangeArrowheads="1"/>
          </p:cNvSpPr>
          <p:nvPr/>
        </p:nvSpPr>
        <p:spPr bwMode="auto">
          <a:xfrm>
            <a:off x="1828800" y="4800600"/>
            <a:ext cx="457200" cy="3810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4436" name="Picture 4" descr="fred-slide2"/>
          <p:cNvPicPr>
            <a:picLocks noChangeAspect="1" noChangeArrowheads="1"/>
          </p:cNvPicPr>
          <p:nvPr/>
        </p:nvPicPr>
        <p:blipFill>
          <a:blip r:embed="rId2"/>
          <a:srcRect l="7272" t="9412" r="5455" b="9412"/>
          <a:stretch>
            <a:fillRect/>
          </a:stretch>
        </p:blipFill>
        <p:spPr bwMode="auto">
          <a:xfrm>
            <a:off x="0" y="290513"/>
            <a:ext cx="9144000" cy="6567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4437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1143000"/>
          </a:xfrm>
          <a:prstGeom prst="rect">
            <a:avLst/>
          </a:prstGeom>
          <a:solidFill>
            <a:schemeClr val="hlink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b="1">
                <a:solidFill>
                  <a:schemeClr val="accent2"/>
                </a:solidFill>
              </a:rPr>
              <a:t>low energy: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  r</a:t>
            </a:r>
            <a:r>
              <a:rPr lang="en-US" sz="3200" b="1" i="1" baseline="-25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32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sz="3200" b="1">
                <a:solidFill>
                  <a:schemeClr val="accent2"/>
                </a:solidFill>
              </a:rPr>
              <a:t>from neutron interferometry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305800" cy="7620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Form Factors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sz="3200" dirty="0" smtClean="0">
                <a:solidFill>
                  <a:schemeClr val="tx2"/>
                </a:solidFill>
              </a:rPr>
              <a:t>in Lattice QCD (a sampling)</a:t>
            </a:r>
          </a:p>
        </p:txBody>
      </p:sp>
      <p:pic>
        <p:nvPicPr>
          <p:cNvPr id="16390" name="Picture 3" descr="F1ud-lat"/>
          <p:cNvPicPr>
            <a:picLocks noChangeAspect="1" noChangeArrowheads="1"/>
          </p:cNvPicPr>
          <p:nvPr/>
        </p:nvPicPr>
        <p:blipFill>
          <a:blip r:embed="rId2" cstate="print"/>
          <a:srcRect t="25656" r="30254"/>
          <a:stretch>
            <a:fillRect/>
          </a:stretch>
        </p:blipFill>
        <p:spPr bwMode="auto">
          <a:xfrm>
            <a:off x="228600" y="762000"/>
            <a:ext cx="4724400" cy="356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4"/>
          <p:cNvSpPr txBox="1">
            <a:spLocks noChangeArrowheads="1"/>
          </p:cNvSpPr>
          <p:nvPr/>
        </p:nvSpPr>
        <p:spPr bwMode="auto">
          <a:xfrm>
            <a:off x="4953000" y="9906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chemeClr val="folHlink"/>
                </a:solidFill>
              </a:rPr>
              <a:t>LHPC collab.: (hep-lat/0610007)</a:t>
            </a:r>
          </a:p>
        </p:txBody>
      </p:sp>
      <p:sp>
        <p:nvSpPr>
          <p:cNvPr id="16392" name="Text Box 6"/>
          <p:cNvSpPr txBox="1">
            <a:spLocks noChangeArrowheads="1"/>
          </p:cNvSpPr>
          <p:nvPr/>
        </p:nvSpPr>
        <p:spPr bwMode="auto">
          <a:xfrm>
            <a:off x="5067300" y="1447800"/>
            <a:ext cx="38544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</a:rPr>
              <a:t>(p - n)</a:t>
            </a:r>
            <a:r>
              <a:rPr lang="en-US" sz="2000"/>
              <a:t>: lattice calculation</a:t>
            </a:r>
          </a:p>
          <a:p>
            <a:r>
              <a:rPr lang="en-US" sz="2000"/>
              <a:t>approaches data as pion</a:t>
            </a:r>
          </a:p>
          <a:p>
            <a:r>
              <a:rPr lang="en-US" sz="2000"/>
              <a:t>mass approaches physical value</a:t>
            </a:r>
          </a:p>
        </p:txBody>
      </p:sp>
      <p:sp>
        <p:nvSpPr>
          <p:cNvPr id="16393" name="Text Box 7"/>
          <p:cNvSpPr txBox="1">
            <a:spLocks noChangeArrowheads="1"/>
          </p:cNvSpPr>
          <p:nvPr/>
        </p:nvSpPr>
        <p:spPr bwMode="auto">
          <a:xfrm>
            <a:off x="228600" y="5029200"/>
            <a:ext cx="4495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Extrapolate lattice-determined magnetic moments and </a:t>
            </a:r>
            <a:r>
              <a:rPr lang="en-US" sz="2400" i="1">
                <a:latin typeface="Times New Roman" pitchFamily="18" charset="0"/>
              </a:rPr>
              <a:t>G</a:t>
            </a:r>
            <a:r>
              <a:rPr lang="en-US" sz="2400" i="1" baseline="-25000">
                <a:latin typeface="Times New Roman" pitchFamily="18" charset="0"/>
              </a:rPr>
              <a:t>M</a:t>
            </a:r>
            <a:r>
              <a:rPr lang="en-US" sz="2400" i="1" baseline="30000">
                <a:latin typeface="Times New Roman" pitchFamily="18" charset="0"/>
              </a:rPr>
              <a:t>p,n</a:t>
            </a:r>
            <a:r>
              <a:rPr lang="en-US" sz="2000"/>
              <a:t> using guidance from chiral effective theory</a:t>
            </a:r>
          </a:p>
          <a:p>
            <a:endParaRPr lang="en-US" sz="2000"/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228600" y="4648200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C00000"/>
                </a:solidFill>
              </a:rPr>
              <a:t>Wang, </a:t>
            </a:r>
            <a:r>
              <a:rPr lang="en-US" b="1" dirty="0" err="1" smtClean="0">
                <a:solidFill>
                  <a:srgbClr val="C00000"/>
                </a:solidFill>
              </a:rPr>
              <a:t>etal</a:t>
            </a:r>
            <a:r>
              <a:rPr lang="en-US" b="1" dirty="0" smtClean="0">
                <a:solidFill>
                  <a:srgbClr val="C00000"/>
                </a:solidFill>
              </a:rPr>
              <a:t>, Phys.Rev.D75:073012,2007:</a:t>
            </a:r>
            <a:endParaRPr lang="en-US" b="1" dirty="0">
              <a:solidFill>
                <a:srgbClr val="C00000"/>
              </a:solidFill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4953000" y="3352800"/>
            <a:ext cx="3822700" cy="3117850"/>
            <a:chOff x="3120" y="2112"/>
            <a:chExt cx="2408" cy="1964"/>
          </a:xfrm>
        </p:grpSpPr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3120" y="2112"/>
              <a:ext cx="2408" cy="1964"/>
              <a:chOff x="2928" y="2356"/>
              <a:chExt cx="2408" cy="1964"/>
            </a:xfrm>
          </p:grpSpPr>
          <p:grpSp>
            <p:nvGrpSpPr>
              <p:cNvPr id="4" name="Group 17"/>
              <p:cNvGrpSpPr>
                <a:grpSpLocks/>
              </p:cNvGrpSpPr>
              <p:nvPr/>
            </p:nvGrpSpPr>
            <p:grpSpPr bwMode="auto">
              <a:xfrm>
                <a:off x="2928" y="2356"/>
                <a:ext cx="2408" cy="1964"/>
                <a:chOff x="2928" y="2356"/>
                <a:chExt cx="2408" cy="1964"/>
              </a:xfrm>
            </p:grpSpPr>
            <p:pic>
              <p:nvPicPr>
                <p:cNvPr id="16402" name="Picture 5" descr="gmn-wang-chiral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l="12102" t="17104" r="24203" b="46181"/>
                <a:stretch>
                  <a:fillRect/>
                </a:stretch>
              </p:blipFill>
              <p:spPr bwMode="auto">
                <a:xfrm>
                  <a:off x="2928" y="2356"/>
                  <a:ext cx="2408" cy="19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03" name="Line 8"/>
                <p:cNvSpPr>
                  <a:spLocks noChangeShapeType="1"/>
                </p:cNvSpPr>
                <p:nvPr/>
              </p:nvSpPr>
              <p:spPr bwMode="auto">
                <a:xfrm>
                  <a:off x="3168" y="2448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lg" len="med"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6404" name="Line 9"/>
                <p:cNvSpPr>
                  <a:spLocks noChangeShapeType="1"/>
                </p:cNvSpPr>
                <p:nvPr/>
              </p:nvSpPr>
              <p:spPr bwMode="auto">
                <a:xfrm>
                  <a:off x="3168" y="2880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lg" len="med"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6405" name="Line 10"/>
                <p:cNvSpPr>
                  <a:spLocks noChangeShapeType="1"/>
                </p:cNvSpPr>
                <p:nvPr/>
              </p:nvSpPr>
              <p:spPr bwMode="auto">
                <a:xfrm>
                  <a:off x="3168" y="2832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lg" len="med"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  <p:sp>
              <p:nvSpPr>
                <p:cNvPr id="16406" name="Line 11"/>
                <p:cNvSpPr>
                  <a:spLocks noChangeShapeType="1"/>
                </p:cNvSpPr>
                <p:nvPr/>
              </p:nvSpPr>
              <p:spPr bwMode="auto">
                <a:xfrm>
                  <a:off x="3168" y="3456"/>
                  <a:ext cx="240" cy="0"/>
                </a:xfrm>
                <a:prstGeom prst="line">
                  <a:avLst/>
                </a:prstGeom>
                <a:noFill/>
                <a:ln w="28575">
                  <a:solidFill>
                    <a:srgbClr val="CC0000"/>
                  </a:solidFill>
                  <a:round/>
                  <a:headEnd/>
                  <a:tailEnd type="triangle" w="lg" len="med"/>
                </a:ln>
              </p:spPr>
              <p:txBody>
                <a:bodyPr rot="10800000" vert="eaVert"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401" name="Text Box 16"/>
              <p:cNvSpPr txBox="1">
                <a:spLocks noChangeArrowheads="1"/>
              </p:cNvSpPr>
              <p:nvPr/>
            </p:nvSpPr>
            <p:spPr bwMode="auto">
              <a:xfrm>
                <a:off x="3669" y="3696"/>
                <a:ext cx="71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0033CC"/>
                    </a:solidFill>
                  </a:rPr>
                  <a:t>neutron</a:t>
                </a:r>
              </a:p>
            </p:txBody>
          </p:sp>
        </p:grpSp>
        <p:sp>
          <p:nvSpPr>
            <p:cNvPr id="16399" name="Text Box 12"/>
            <p:cNvSpPr txBox="1">
              <a:spLocks noChangeArrowheads="1"/>
            </p:cNvSpPr>
            <p:nvPr/>
          </p:nvSpPr>
          <p:spPr bwMode="auto">
            <a:xfrm>
              <a:off x="3120" y="2256"/>
              <a:ext cx="42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CC0000"/>
                  </a:solidFill>
                </a:rPr>
                <a:t>data</a:t>
              </a:r>
            </a:p>
          </p:txBody>
        </p:sp>
      </p:grpSp>
      <p:sp>
        <p:nvSpPr>
          <p:cNvPr id="16396" name="Line 21"/>
          <p:cNvSpPr>
            <a:spLocks noChangeShapeType="1"/>
          </p:cNvSpPr>
          <p:nvPr/>
        </p:nvSpPr>
        <p:spPr bwMode="auto">
          <a:xfrm flipV="1">
            <a:off x="1447800" y="2667000"/>
            <a:ext cx="228600" cy="304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7" name="Text Box 22"/>
          <p:cNvSpPr txBox="1">
            <a:spLocks noChangeArrowheads="1"/>
          </p:cNvSpPr>
          <p:nvPr/>
        </p:nvSpPr>
        <p:spPr bwMode="auto">
          <a:xfrm>
            <a:off x="838200" y="2895600"/>
            <a:ext cx="112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fit to data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87" name="Picture 1035" descr="C:\Betsy\powerpoint\pictures\pi_and_K\tchan-p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94475" y="3505200"/>
            <a:ext cx="2068513" cy="2395538"/>
          </a:xfrm>
          <a:prstGeom prst="rect">
            <a:avLst/>
          </a:prstGeom>
          <a:noFill/>
        </p:spPr>
      </p:pic>
      <p:sp>
        <p:nvSpPr>
          <p:cNvPr id="1269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609600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Spin 0:</a:t>
            </a:r>
            <a:r>
              <a:rPr lang="en-US" sz="2800" b="1">
                <a:solidFill>
                  <a:schemeClr val="accent2"/>
                </a:solidFill>
                <a:latin typeface="Symbol" pitchFamily="18" charset="2"/>
              </a:rPr>
              <a:t>  p</a:t>
            </a:r>
            <a:r>
              <a:rPr lang="en-US" sz="2800" b="1">
                <a:solidFill>
                  <a:schemeClr val="accent2"/>
                </a:solidFill>
              </a:rPr>
              <a:t> and K Electromagnetic Form Factors</a:t>
            </a:r>
          </a:p>
        </p:txBody>
      </p:sp>
      <p:sp>
        <p:nvSpPr>
          <p:cNvPr id="126985" name="Text Box 1033"/>
          <p:cNvSpPr txBox="1">
            <a:spLocks noChangeArrowheads="1"/>
          </p:cNvSpPr>
          <p:nvPr/>
        </p:nvSpPr>
        <p:spPr bwMode="auto">
          <a:xfrm>
            <a:off x="609600" y="1143000"/>
            <a:ext cx="3312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Charge radii are 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known</a:t>
            </a:r>
          </a:p>
          <a:p>
            <a:pPr algn="l"/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from </a:t>
            </a:r>
            <a:r>
              <a:rPr lang="en-US" sz="2400" dirty="0" smtClean="0">
                <a:solidFill>
                  <a:srgbClr val="800000"/>
                </a:solidFill>
                <a:latin typeface="Symbol" pitchFamily="18" charset="2"/>
                <a:cs typeface="Arial" pitchFamily="34" charset="0"/>
              </a:rPr>
              <a:t>p</a:t>
            </a:r>
            <a:r>
              <a:rPr lang="en-US" sz="200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>-e and K-e scattering</a:t>
            </a:r>
          </a:p>
        </p:txBody>
      </p:sp>
      <p:sp>
        <p:nvSpPr>
          <p:cNvPr id="126986" name="Text Box 1034"/>
          <p:cNvSpPr txBox="1">
            <a:spLocks noChangeArrowheads="1"/>
          </p:cNvSpPr>
          <p:nvPr/>
        </p:nvSpPr>
        <p:spPr bwMode="auto">
          <a:xfrm>
            <a:off x="609600" y="2133600"/>
            <a:ext cx="51539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Light mesons important in nucleon structure</a:t>
            </a:r>
          </a:p>
        </p:txBody>
      </p:sp>
      <p:sp>
        <p:nvSpPr>
          <p:cNvPr id="126988" name="Text Box 1036"/>
          <p:cNvSpPr txBox="1">
            <a:spLocks noChangeArrowheads="1"/>
          </p:cNvSpPr>
          <p:nvPr/>
        </p:nvSpPr>
        <p:spPr bwMode="auto">
          <a:xfrm>
            <a:off x="609600" y="2667000"/>
            <a:ext cx="2811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Theoretically “clean”…</a:t>
            </a:r>
          </a:p>
        </p:txBody>
      </p:sp>
      <p:sp>
        <p:nvSpPr>
          <p:cNvPr id="126989" name="Text Box 1037"/>
          <p:cNvSpPr txBox="1">
            <a:spLocks noChangeArrowheads="1"/>
          </p:cNvSpPr>
          <p:nvPr/>
        </p:nvSpPr>
        <p:spPr bwMode="auto">
          <a:xfrm>
            <a:off x="609600" y="3352800"/>
            <a:ext cx="50561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Experimentally “unclean”: moving target…</a:t>
            </a:r>
          </a:p>
        </p:txBody>
      </p:sp>
      <p:graphicFrame>
        <p:nvGraphicFramePr>
          <p:cNvPr id="126990" name="Object 1038"/>
          <p:cNvGraphicFramePr>
            <a:graphicFrameLocks noChangeAspect="1"/>
          </p:cNvGraphicFramePr>
          <p:nvPr/>
        </p:nvGraphicFramePr>
        <p:xfrm>
          <a:off x="4800600" y="1066800"/>
          <a:ext cx="2438400" cy="946150"/>
        </p:xfrm>
        <a:graphic>
          <a:graphicData uri="http://schemas.openxmlformats.org/presentationml/2006/ole">
            <p:oleObj spid="_x0000_s39940" name="Equation" r:id="rId4" imgW="1307880" imgH="507960" progId="Equation.3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7696200" y="1524000"/>
            <a:ext cx="1143000" cy="1066800"/>
            <a:chOff x="7239000" y="1524000"/>
            <a:chExt cx="1143000" cy="1066800"/>
          </a:xfrm>
        </p:grpSpPr>
        <p:sp>
          <p:nvSpPr>
            <p:cNvPr id="126991" name="Oval 1039"/>
            <p:cNvSpPr>
              <a:spLocks noChangeArrowheads="1"/>
            </p:cNvSpPr>
            <p:nvPr/>
          </p:nvSpPr>
          <p:spPr bwMode="auto">
            <a:xfrm>
              <a:off x="7239000" y="1524000"/>
              <a:ext cx="1143000" cy="1066800"/>
            </a:xfrm>
            <a:prstGeom prst="ellipse">
              <a:avLst/>
            </a:prstGeom>
            <a:gradFill rotWithShape="0">
              <a:gsLst>
                <a:gs pos="0">
                  <a:srgbClr val="FFFF99">
                    <a:gamma/>
                    <a:shade val="46275"/>
                    <a:invGamma/>
                  </a:srgbClr>
                </a:gs>
                <a:gs pos="50000">
                  <a:srgbClr val="FFFF99"/>
                </a:gs>
                <a:gs pos="100000">
                  <a:srgbClr val="FFFF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2" name="Oval 1040"/>
            <p:cNvSpPr>
              <a:spLocks noChangeArrowheads="1"/>
            </p:cNvSpPr>
            <p:nvPr/>
          </p:nvSpPr>
          <p:spPr bwMode="auto">
            <a:xfrm>
              <a:off x="7391400" y="1676400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CC0000"/>
                </a:gs>
                <a:gs pos="50000">
                  <a:srgbClr val="CC0000">
                    <a:gamma/>
                    <a:shade val="46275"/>
                    <a:invGamma/>
                  </a:srgbClr>
                </a:gs>
                <a:gs pos="100000">
                  <a:srgbClr val="CC0000"/>
                </a:gs>
              </a:gsLst>
              <a:lin ang="5400000" scaled="1"/>
            </a:gradFill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993" name="Oval 1041"/>
            <p:cNvSpPr>
              <a:spLocks noChangeArrowheads="1"/>
            </p:cNvSpPr>
            <p:nvPr/>
          </p:nvSpPr>
          <p:spPr bwMode="auto">
            <a:xfrm>
              <a:off x="7772400" y="1981200"/>
              <a:ext cx="457200" cy="457200"/>
            </a:xfrm>
            <a:prstGeom prst="ellipse">
              <a:avLst/>
            </a:prstGeom>
            <a:gradFill rotWithShape="0">
              <a:gsLst>
                <a:gs pos="0">
                  <a:srgbClr val="FFCCCC">
                    <a:gamma/>
                    <a:shade val="46275"/>
                    <a:invGamma/>
                  </a:srgbClr>
                </a:gs>
                <a:gs pos="50000">
                  <a:srgbClr val="FFCCCC"/>
                </a:gs>
                <a:gs pos="100000">
                  <a:srgbClr val="FFCC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26994" name="Object 1042"/>
          <p:cNvGraphicFramePr>
            <a:graphicFrameLocks noChangeAspect="1"/>
          </p:cNvGraphicFramePr>
          <p:nvPr/>
        </p:nvGraphicFramePr>
        <p:xfrm>
          <a:off x="3763963" y="2514600"/>
          <a:ext cx="2303462" cy="784225"/>
        </p:xfrm>
        <a:graphic>
          <a:graphicData uri="http://schemas.openxmlformats.org/presentationml/2006/ole">
            <p:oleObj spid="_x0000_s39941" name="Equation" r:id="rId5" imgW="1307880" imgH="444240" progId="Equation.3">
              <p:embed/>
            </p:oleObj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228600" y="4286250"/>
          <a:ext cx="6248400" cy="666750"/>
        </p:xfrm>
        <a:graphic>
          <a:graphicData uri="http://schemas.openxmlformats.org/presentationml/2006/ole">
            <p:oleObj spid="_x0000_s39942" name="Equation" r:id="rId6" imgW="3936960" imgH="419040" progId="Equation.3">
              <p:embed/>
            </p:oleObj>
          </a:graphicData>
        </a:graphic>
      </p:graphicFrame>
      <p:graphicFrame>
        <p:nvGraphicFramePr>
          <p:cNvPr id="24" name="Object 1029"/>
          <p:cNvGraphicFramePr>
            <a:graphicFrameLocks noChangeAspect="1"/>
          </p:cNvGraphicFramePr>
          <p:nvPr/>
        </p:nvGraphicFramePr>
        <p:xfrm>
          <a:off x="685800" y="5618162"/>
          <a:ext cx="3886200" cy="858838"/>
        </p:xfrm>
        <a:graphic>
          <a:graphicData uri="http://schemas.openxmlformats.org/presentationml/2006/ole">
            <p:oleObj spid="_x0000_s39943" name="Equation" r:id="rId7" imgW="2070000" imgH="457200" progId="Equation.3">
              <p:embed/>
            </p:oleObj>
          </a:graphicData>
        </a:graphic>
      </p:graphicFrame>
      <p:sp>
        <p:nvSpPr>
          <p:cNvPr id="25" name="AutoShape 1044"/>
          <p:cNvSpPr>
            <a:spLocks noChangeArrowheads="1"/>
          </p:cNvSpPr>
          <p:nvPr/>
        </p:nvSpPr>
        <p:spPr bwMode="auto">
          <a:xfrm rot="5400000">
            <a:off x="1257300" y="5295900"/>
            <a:ext cx="762000" cy="2286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429000" y="5562600"/>
            <a:ext cx="1219200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715962"/>
          </a:xfrm>
        </p:spPr>
        <p:txBody>
          <a:bodyPr/>
          <a:lstStyle/>
          <a:p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electroproduction</a:t>
            </a:r>
            <a:endParaRPr lang="en-US" dirty="0"/>
          </a:p>
        </p:txBody>
      </p: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228600" y="1524000"/>
            <a:ext cx="4191000" cy="2362200"/>
            <a:chOff x="192" y="1104"/>
            <a:chExt cx="3024" cy="1440"/>
          </a:xfrm>
        </p:grpSpPr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88" y="1152"/>
              <a:ext cx="2784" cy="139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" name="Picture 14" descr="eepi_kinmat_color_notext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1104"/>
              <a:ext cx="2832" cy="136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2" name="Text Box 15"/>
            <p:cNvSpPr txBox="1">
              <a:spLocks noChangeArrowheads="1"/>
            </p:cNvSpPr>
            <p:nvPr/>
          </p:nvSpPr>
          <p:spPr bwMode="auto">
            <a:xfrm>
              <a:off x="959" y="2256"/>
              <a:ext cx="961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 i="0">
                  <a:solidFill>
                    <a:srgbClr val="1E02C6"/>
                  </a:solidFill>
                </a:rPr>
                <a:t>Q</a:t>
              </a:r>
              <a:r>
                <a:rPr lang="en-US" sz="1200" b="0" i="0" baseline="22000">
                  <a:solidFill>
                    <a:srgbClr val="1E02C6"/>
                  </a:solidFill>
                </a:rPr>
                <a:t>2</a:t>
              </a:r>
              <a:r>
                <a:rPr lang="en-US" sz="1200" b="0" i="0">
                  <a:solidFill>
                    <a:srgbClr val="1E02C6"/>
                  </a:solidFill>
                </a:rPr>
                <a:t>= |q|</a:t>
              </a:r>
              <a:r>
                <a:rPr lang="en-US" sz="1200" b="0" i="0" baseline="22000">
                  <a:solidFill>
                    <a:srgbClr val="1E02C6"/>
                  </a:solidFill>
                </a:rPr>
                <a:t>2</a:t>
              </a:r>
              <a:r>
                <a:rPr lang="en-US" sz="1200" b="0" i="0">
                  <a:solidFill>
                    <a:srgbClr val="1E02C6"/>
                  </a:solidFill>
                </a:rPr>
                <a:t> – </a:t>
              </a:r>
              <a:r>
                <a:rPr lang="el-GR" sz="1200" b="0" i="0">
                  <a:solidFill>
                    <a:srgbClr val="1E02C6"/>
                  </a:solidFill>
                </a:rPr>
                <a:t>ω</a:t>
              </a:r>
              <a:r>
                <a:rPr lang="en-US" sz="1200" b="0" i="0" baseline="22000">
                  <a:solidFill>
                    <a:srgbClr val="1E02C6"/>
                  </a:solidFill>
                </a:rPr>
                <a:t>2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2449" y="2304"/>
              <a:ext cx="767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 i="0" dirty="0">
                  <a:solidFill>
                    <a:srgbClr val="1E02C6"/>
                  </a:solidFill>
                </a:rPr>
                <a:t>t=(q - p</a:t>
              </a:r>
              <a:r>
                <a:rPr lang="el-GR" sz="1200" b="0" i="0" baseline="-14000" dirty="0">
                  <a:solidFill>
                    <a:srgbClr val="1E02C6"/>
                  </a:solidFill>
                  <a:sym typeface="Mathematica1" pitchFamily="2" charset="2"/>
                </a:rPr>
                <a:t>π</a:t>
              </a:r>
              <a:r>
                <a:rPr lang="en-US" sz="1200" b="0" i="0" dirty="0">
                  <a:solidFill>
                    <a:srgbClr val="1E02C6"/>
                  </a:solidFill>
                </a:rPr>
                <a:t>)</a:t>
              </a:r>
              <a:r>
                <a:rPr lang="en-US" sz="1200" b="0" i="0" baseline="22000" dirty="0">
                  <a:solidFill>
                    <a:srgbClr val="1E02C6"/>
                  </a:solidFill>
                </a:rPr>
                <a:t>2</a:t>
              </a:r>
            </a:p>
          </p:txBody>
        </p:sp>
        <p:sp>
          <p:nvSpPr>
            <p:cNvPr id="14" name="Text Box 17"/>
            <p:cNvSpPr txBox="1">
              <a:spLocks noChangeArrowheads="1"/>
            </p:cNvSpPr>
            <p:nvPr/>
          </p:nvSpPr>
          <p:spPr bwMode="auto">
            <a:xfrm>
              <a:off x="240" y="1104"/>
              <a:ext cx="1056" cy="1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b="0" i="0">
                  <a:solidFill>
                    <a:srgbClr val="1E02C6"/>
                  </a:solidFill>
                </a:rPr>
                <a:t>W=√-Q</a:t>
              </a:r>
              <a:r>
                <a:rPr lang="en-US" sz="1200" b="0" i="0" baseline="22000">
                  <a:solidFill>
                    <a:srgbClr val="1E02C6"/>
                  </a:solidFill>
                </a:rPr>
                <a:t>2</a:t>
              </a:r>
              <a:r>
                <a:rPr lang="en-US" sz="1200" b="0" i="0">
                  <a:solidFill>
                    <a:srgbClr val="1E02C6"/>
                  </a:solidFill>
                </a:rPr>
                <a:t> + M</a:t>
              </a:r>
              <a:r>
                <a:rPr lang="en-US" sz="1200" b="0" i="0" baseline="22000">
                  <a:solidFill>
                    <a:srgbClr val="1E02C6"/>
                  </a:solidFill>
                </a:rPr>
                <a:t>2</a:t>
              </a:r>
              <a:r>
                <a:rPr lang="en-US" sz="1200" b="0" i="0">
                  <a:solidFill>
                    <a:srgbClr val="1E02C6"/>
                  </a:solidFill>
                </a:rPr>
                <a:t> + 2M</a:t>
              </a:r>
              <a:r>
                <a:rPr lang="el-GR" sz="1200" b="0" i="0">
                  <a:solidFill>
                    <a:srgbClr val="1E02C6"/>
                  </a:solidFill>
                </a:rPr>
                <a:t>ω</a:t>
              </a:r>
              <a:endParaRPr lang="en-US" sz="1200" b="0" i="0">
                <a:solidFill>
                  <a:srgbClr val="1E02C6"/>
                </a:solidFill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1104" y="1392"/>
              <a:ext cx="96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i="0" dirty="0"/>
                <a:t>scattering plane</a:t>
              </a:r>
            </a:p>
          </p:txBody>
        </p:sp>
        <p:sp>
          <p:nvSpPr>
            <p:cNvPr id="16" name="Text Box 19"/>
            <p:cNvSpPr txBox="1">
              <a:spLocks noChangeArrowheads="1"/>
            </p:cNvSpPr>
            <p:nvPr/>
          </p:nvSpPr>
          <p:spPr bwMode="auto">
            <a:xfrm>
              <a:off x="2256" y="1152"/>
              <a:ext cx="960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100" i="0"/>
                <a:t>reaction plane</a:t>
              </a: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528" y="1104"/>
              <a:ext cx="720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aphicFrame>
        <p:nvGraphicFramePr>
          <p:cNvPr id="174082" name="Object 2"/>
          <p:cNvGraphicFramePr>
            <a:graphicFrameLocks noChangeAspect="1"/>
          </p:cNvGraphicFramePr>
          <p:nvPr/>
        </p:nvGraphicFramePr>
        <p:xfrm>
          <a:off x="152400" y="4343400"/>
          <a:ext cx="6019800" cy="642357"/>
        </p:xfrm>
        <a:graphic>
          <a:graphicData uri="http://schemas.openxmlformats.org/presentationml/2006/ole">
            <p:oleObj spid="_x0000_s174082" name="Equation" r:id="rId4" imgW="3936960" imgH="419040" progId="Equation.3">
              <p:embed/>
            </p:oleObj>
          </a:graphicData>
        </a:graphic>
      </p:graphicFrame>
      <p:pic>
        <p:nvPicPr>
          <p:cNvPr id="19" name="Picture 11" descr="fpi_chewlo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5743575" y="3886200"/>
            <a:ext cx="3324225" cy="2619375"/>
          </a:xfrm>
          <a:prstGeom prst="rect">
            <a:avLst/>
          </a:prstGeom>
          <a:noFill/>
        </p:spPr>
      </p:pic>
      <p:graphicFrame>
        <p:nvGraphicFramePr>
          <p:cNvPr id="22" name="Object 21"/>
          <p:cNvGraphicFramePr>
            <a:graphicFrameLocks noChangeAspect="1"/>
          </p:cNvGraphicFramePr>
          <p:nvPr/>
        </p:nvGraphicFramePr>
        <p:xfrm>
          <a:off x="304800" y="990600"/>
          <a:ext cx="1976438" cy="381000"/>
        </p:xfrm>
        <a:graphic>
          <a:graphicData uri="http://schemas.openxmlformats.org/presentationml/2006/ole">
            <p:oleObj spid="_x0000_s174084" name="Equation" r:id="rId6" imgW="1054080" imgH="203040" progId="Equation.3">
              <p:embed/>
            </p:oleObj>
          </a:graphicData>
        </a:graphic>
      </p:graphicFrame>
      <p:graphicFrame>
        <p:nvGraphicFramePr>
          <p:cNvPr id="174085" name="Object 5"/>
          <p:cNvGraphicFramePr>
            <a:graphicFrameLocks noChangeAspect="1"/>
          </p:cNvGraphicFramePr>
          <p:nvPr/>
        </p:nvGraphicFramePr>
        <p:xfrm>
          <a:off x="228600" y="5410200"/>
          <a:ext cx="5562600" cy="533400"/>
        </p:xfrm>
        <a:graphic>
          <a:graphicData uri="http://schemas.openxmlformats.org/presentationml/2006/ole">
            <p:oleObj spid="_x0000_s174085" name="Equation" r:id="rId7" imgW="2920680" imgH="27936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381000" y="6019800"/>
            <a:ext cx="53174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Need to extrapolate to t = m</a:t>
            </a:r>
            <a:r>
              <a:rPr lang="en-US" sz="2000" baseline="-25000" dirty="0" smtClean="0">
                <a:latin typeface="Symbol" pitchFamily="18" charset="2"/>
              </a:rPr>
              <a:t>p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, the “</a:t>
            </a:r>
            <a:r>
              <a:rPr lang="en-US" sz="2000" dirty="0" err="1" smtClean="0"/>
              <a:t>pion</a:t>
            </a:r>
            <a:r>
              <a:rPr lang="en-US" sz="2000" dirty="0" smtClean="0"/>
              <a:t> pole”</a:t>
            </a:r>
            <a:endParaRPr lang="en-US" sz="2000" dirty="0"/>
          </a:p>
        </p:txBody>
      </p:sp>
      <p:grpSp>
        <p:nvGrpSpPr>
          <p:cNvPr id="25" name="Group 7"/>
          <p:cNvGrpSpPr>
            <a:grpSpLocks/>
          </p:cNvGrpSpPr>
          <p:nvPr/>
        </p:nvGrpSpPr>
        <p:grpSpPr bwMode="auto">
          <a:xfrm>
            <a:off x="5257800" y="685800"/>
            <a:ext cx="3592512" cy="2971800"/>
            <a:chOff x="3113" y="1295"/>
            <a:chExt cx="2455" cy="2113"/>
          </a:xfrm>
        </p:grpSpPr>
        <p:sp>
          <p:nvSpPr>
            <p:cNvPr id="26" name="Rectangle 4"/>
            <p:cNvSpPr>
              <a:spLocks noChangeArrowheads="1"/>
            </p:cNvSpPr>
            <p:nvPr/>
          </p:nvSpPr>
          <p:spPr bwMode="auto">
            <a:xfrm>
              <a:off x="3168" y="1344"/>
              <a:ext cx="2400" cy="206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5" descr="showplot_cctime_mm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13" y="1295"/>
              <a:ext cx="2407" cy="206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3" name="TextBox 22"/>
          <p:cNvSpPr txBox="1"/>
          <p:nvPr/>
        </p:nvSpPr>
        <p:spPr>
          <a:xfrm>
            <a:off x="304800" y="609600"/>
            <a:ext cx="2070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T. Horn, </a:t>
            </a:r>
            <a:r>
              <a:rPr lang="en-US" sz="1400" i="1" dirty="0" err="1" smtClean="0">
                <a:solidFill>
                  <a:srgbClr val="C00000"/>
                </a:solidFill>
              </a:rPr>
              <a:t>JLab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 txBox="1">
            <a:spLocks noGrp="1"/>
          </p:cNvSpPr>
          <p:nvPr/>
        </p:nvSpPr>
        <p:spPr>
          <a:xfrm>
            <a:off x="7010400" y="6381750"/>
            <a:ext cx="2133600" cy="476250"/>
          </a:xfrm>
          <a:prstGeom prst="rect">
            <a:avLst/>
          </a:prstGeom>
          <a:noFill/>
        </p:spPr>
        <p:txBody>
          <a:bodyPr/>
          <a:lstStyle/>
          <a:p>
            <a:pPr>
              <a:defRPr/>
            </a:pPr>
            <a:fld id="{91B24292-7BD7-43A6-9E14-A32F3A599DAD}" type="slidenum">
              <a: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>
                <a:defRPr/>
              </a:pPr>
              <a:t>47</a:t>
            </a:fld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5" name="Rectangle 3"/>
          <p:cNvSpPr>
            <a:spLocks noChangeArrowheads="1"/>
          </p:cNvSpPr>
          <p:nvPr/>
        </p:nvSpPr>
        <p:spPr bwMode="auto">
          <a:xfrm>
            <a:off x="3962400" y="990600"/>
            <a:ext cx="4648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0" i="0"/>
              <a:t>Hall C spectrometers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 i="0"/>
              <a:t>Coincidence measurement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 i="0"/>
              <a:t>SOS detects e</a:t>
            </a:r>
            <a:r>
              <a:rPr lang="en-US" b="0" i="0" baseline="30000"/>
              <a:t>-</a:t>
            </a:r>
            <a:r>
              <a:rPr lang="en-US" b="0" i="0"/>
              <a:t>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 i="0"/>
              <a:t>HMS detects </a:t>
            </a:r>
            <a:r>
              <a:rPr lang="el-GR" b="0" i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en-US" b="0" i="0" baseline="30000"/>
              <a:t>+</a:t>
            </a:r>
            <a:r>
              <a:rPr lang="en-US" b="0" i="0"/>
              <a:t> </a:t>
            </a:r>
          </a:p>
        </p:txBody>
      </p:sp>
      <p:sp>
        <p:nvSpPr>
          <p:cNvPr id="110596" name="Rectangle 4"/>
          <p:cNvSpPr>
            <a:spLocks noChangeArrowheads="1"/>
          </p:cNvSpPr>
          <p:nvPr/>
        </p:nvSpPr>
        <p:spPr bwMode="auto">
          <a:xfrm>
            <a:off x="3886200" y="2133600"/>
            <a:ext cx="5105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b="0" i="0"/>
              <a:t>Targets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 i="0"/>
              <a:t>Liquid 4-cm H/D cells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 i="0"/>
              <a:t>Al (dummy) target for background measurement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b="0" i="0" baseline="30000"/>
              <a:t>12</a:t>
            </a:r>
            <a:r>
              <a:rPr lang="en-US" b="0" i="0"/>
              <a:t>C solid targets for optics calibration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676400" y="4953000"/>
            <a:ext cx="5791200" cy="1295400"/>
            <a:chOff x="288" y="1872"/>
            <a:chExt cx="3648" cy="1440"/>
          </a:xfrm>
        </p:grpSpPr>
        <p:sp>
          <p:nvSpPr>
            <p:cNvPr id="526342" name="Rectangle 6"/>
            <p:cNvSpPr>
              <a:spLocks noChangeArrowheads="1"/>
            </p:cNvSpPr>
            <p:nvPr/>
          </p:nvSpPr>
          <p:spPr bwMode="auto">
            <a:xfrm>
              <a:off x="383" y="1916"/>
              <a:ext cx="3553" cy="1396"/>
            </a:xfrm>
            <a:prstGeom prst="rect">
              <a:avLst/>
            </a:prstGeom>
            <a:solidFill>
              <a:schemeClr val="tx1"/>
            </a:soli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10599" name="Picture 7" descr="th_hms_hu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1872"/>
              <a:ext cx="3600" cy="138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526344" name="Line 8"/>
          <p:cNvSpPr>
            <a:spLocks noChangeShapeType="1"/>
          </p:cNvSpPr>
          <p:nvPr/>
        </p:nvSpPr>
        <p:spPr bwMode="auto">
          <a:xfrm flipV="1">
            <a:off x="3733800" y="4038600"/>
            <a:ext cx="1219200" cy="1066800"/>
          </a:xfrm>
          <a:prstGeom prst="line">
            <a:avLst/>
          </a:prstGeom>
          <a:noFill/>
          <a:ln w="57150">
            <a:solidFill>
              <a:srgbClr val="C70000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601" name="Rectangle 9"/>
          <p:cNvSpPr>
            <a:spLocks noChangeArrowheads="1"/>
          </p:cNvSpPr>
          <p:nvPr/>
        </p:nvSpPr>
        <p:spPr bwMode="auto">
          <a:xfrm>
            <a:off x="4648200" y="3581400"/>
            <a:ext cx="4343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b="0" i="0"/>
              <a:t>HMS Aerogel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0" i="0"/>
              <a:t>Improvement of p/</a:t>
            </a:r>
            <a:r>
              <a:rPr lang="el-GR" sz="1600" b="0" i="0"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π</a:t>
            </a:r>
            <a:r>
              <a:rPr lang="en-US" sz="1600" b="0" i="0" baseline="22000"/>
              <a:t>+</a:t>
            </a:r>
            <a:r>
              <a:rPr lang="en-US" sz="1600" b="0" i="0"/>
              <a:t>/K</a:t>
            </a:r>
            <a:r>
              <a:rPr lang="en-US" sz="1600" b="0" i="0" baseline="22000"/>
              <a:t>+</a:t>
            </a:r>
            <a:r>
              <a:rPr lang="en-US" sz="1600" b="0" i="0"/>
              <a:t> PID at large momenta, first use in 2003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Tx/>
              <a:buChar char="–"/>
            </a:pPr>
            <a:r>
              <a:rPr lang="en-US" sz="1600" b="0" i="0"/>
              <a:t>Built by Yerevan group 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</a:pPr>
            <a:r>
              <a:rPr lang="en-US" sz="1400" b="0" i="0"/>
              <a:t>     [</a:t>
            </a:r>
            <a:r>
              <a:rPr lang="en-US" sz="1400" b="0"/>
              <a:t>Nucl. Instrum. Meth. </a:t>
            </a:r>
            <a:r>
              <a:rPr lang="en-US" sz="1400"/>
              <a:t>A548</a:t>
            </a:r>
            <a:r>
              <a:rPr lang="en-US" sz="1400" b="0"/>
              <a:t>(2005)364</a:t>
            </a:r>
            <a:r>
              <a:rPr lang="en-US" sz="1400" b="0" i="0"/>
              <a:t>]</a:t>
            </a:r>
          </a:p>
        </p:txBody>
      </p:sp>
      <p:pic>
        <p:nvPicPr>
          <p:cNvPr id="110602" name="Picture 10" descr="hallc_top_col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43000"/>
            <a:ext cx="3122613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57200" y="46038"/>
            <a:ext cx="8229600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l-GR" sz="4000" b="0" i="0" baseline="-16000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Measurement of </a:t>
            </a:r>
            <a:r>
              <a:rPr lang="en-US" sz="3600" dirty="0" err="1" smtClean="0"/>
              <a:t>F</a:t>
            </a:r>
            <a:r>
              <a:rPr lang="en-US" sz="3600" baseline="-25000" dirty="0" err="1" smtClean="0">
                <a:latin typeface="Symbol" pitchFamily="18" charset="2"/>
              </a:rPr>
              <a:t>p</a:t>
            </a:r>
            <a:r>
              <a:rPr lang="en-US" sz="3600" dirty="0" smtClean="0"/>
              <a:t> (in Hall C, </a:t>
            </a:r>
            <a:r>
              <a:rPr lang="en-US" sz="3600" dirty="0" err="1" smtClean="0"/>
              <a:t>Jlab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762000" y="6324600"/>
            <a:ext cx="20706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 from T. Horn, </a:t>
            </a:r>
            <a:r>
              <a:rPr lang="en-US" sz="1400" i="1" dirty="0" err="1" smtClean="0">
                <a:solidFill>
                  <a:srgbClr val="C00000"/>
                </a:solidFill>
              </a:rPr>
              <a:t>JLab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allCcombo"/>
          <p:cNvPicPr>
            <a:picLocks noChangeAspect="1" noChangeArrowheads="1"/>
          </p:cNvPicPr>
          <p:nvPr/>
        </p:nvPicPr>
        <p:blipFill>
          <a:blip r:embed="rId2"/>
          <a:srcRect l="4834" t="26355" r="4834" b="10980"/>
          <a:stretch>
            <a:fillRect/>
          </a:stretch>
        </p:blipFill>
        <p:spPr bwMode="auto">
          <a:xfrm>
            <a:off x="0" y="1828800"/>
            <a:ext cx="914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29200" y="228600"/>
            <a:ext cx="3962400" cy="1616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1"/>
                </a:solidFill>
                <a:latin typeface="+mj-lt"/>
              </a:rPr>
              <a:t>Hall C: 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6600"/>
                </a:solidFill>
                <a:latin typeface="+mj-lt"/>
              </a:rPr>
              <a:t>two spectrometers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006600"/>
                </a:solidFill>
                <a:latin typeface="+mj-lt"/>
              </a:rPr>
              <a:t>one suited for K detection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A50021"/>
                </a:solidFill>
                <a:latin typeface="+mj-lt"/>
              </a:rPr>
              <a:t>floor space for </a:t>
            </a:r>
            <a:r>
              <a:rPr lang="en-US" sz="2000" dirty="0" err="1">
                <a:solidFill>
                  <a:srgbClr val="A50021"/>
                </a:solidFill>
                <a:latin typeface="+mj-lt"/>
              </a:rPr>
              <a:t>addt’l</a:t>
            </a:r>
            <a:r>
              <a:rPr lang="en-US" sz="2000" dirty="0">
                <a:solidFill>
                  <a:srgbClr val="A50021"/>
                </a:solidFill>
                <a:latin typeface="+mj-lt"/>
              </a:rPr>
              <a:t> detectors</a:t>
            </a:r>
          </a:p>
          <a:p>
            <a:pPr eaLnBrk="0" hangingPunct="0">
              <a:defRPr/>
            </a:pPr>
            <a:r>
              <a:rPr lang="en-US" sz="2000" dirty="0">
                <a:solidFill>
                  <a:srgbClr val="A50021"/>
                </a:solidFill>
                <a:latin typeface="+mj-lt"/>
              </a:rPr>
              <a:t>polarized d target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53000" cy="838200"/>
          </a:xfrm>
          <a:solidFill>
            <a:schemeClr val="hlink"/>
          </a:solidFill>
          <a:ln>
            <a:solidFill>
              <a:schemeClr val="hlink"/>
            </a:solidFill>
          </a:ln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accent2"/>
                </a:solidFill>
              </a:rPr>
              <a:t>JLab Experimental Equipment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200400" y="2438400"/>
            <a:ext cx="1377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G0 detector</a:t>
            </a:r>
            <a:endParaRPr lang="en-US" baseline="30000">
              <a:solidFill>
                <a:srgbClr val="FFFF00"/>
              </a:solidFill>
            </a:endParaRPr>
          </a:p>
        </p:txBody>
      </p:sp>
      <p:pic>
        <p:nvPicPr>
          <p:cNvPr id="22534" name="Picture 6" descr="Hall C 150.jpg                                                 00005699 MB's WORK                      985CFB00: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0" y="2133600"/>
            <a:ext cx="9144000" cy="399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C3F95-BED1-4F3B-93F3-F55AF9CC9A7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0"/>
          <p:cNvGrpSpPr>
            <a:grpSpLocks/>
          </p:cNvGrpSpPr>
          <p:nvPr/>
        </p:nvGrpSpPr>
        <p:grpSpPr bwMode="auto">
          <a:xfrm>
            <a:off x="457200" y="1981200"/>
            <a:ext cx="4038600" cy="3511550"/>
            <a:chOff x="2976" y="1100"/>
            <a:chExt cx="2544" cy="2212"/>
          </a:xfrm>
        </p:grpSpPr>
        <p:sp>
          <p:nvSpPr>
            <p:cNvPr id="24" name="Rectangle 2"/>
            <p:cNvSpPr>
              <a:spLocks noChangeArrowheads="1"/>
            </p:cNvSpPr>
            <p:nvPr/>
          </p:nvSpPr>
          <p:spPr bwMode="auto">
            <a:xfrm>
              <a:off x="3024" y="1200"/>
              <a:ext cx="2496" cy="211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5" name="Line 4"/>
            <p:cNvSpPr>
              <a:spLocks noChangeShapeType="1"/>
            </p:cNvSpPr>
            <p:nvPr/>
          </p:nvSpPr>
          <p:spPr bwMode="auto">
            <a:xfrm>
              <a:off x="3120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" name="Line 5"/>
            <p:cNvSpPr>
              <a:spLocks noChangeShapeType="1"/>
            </p:cNvSpPr>
            <p:nvPr/>
          </p:nvSpPr>
          <p:spPr bwMode="auto">
            <a:xfrm>
              <a:off x="3792" y="268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27" name="Picture 8" descr="showplot_xsec_sep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76" y="1100"/>
              <a:ext cx="2496" cy="216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8" name="Title 2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err="1" smtClean="0"/>
              <a:t>Pion</a:t>
            </a:r>
            <a:r>
              <a:rPr lang="en-US" sz="3600" dirty="0" smtClean="0"/>
              <a:t> form factor</a:t>
            </a:r>
            <a:endParaRPr lang="en-US" sz="3600" dirty="0"/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376333" y="838200"/>
            <a:ext cx="353906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0" i="0" dirty="0"/>
              <a:t>T. Horn et al.,  </a:t>
            </a:r>
            <a:r>
              <a:rPr lang="en-US" sz="1400" dirty="0" smtClean="0"/>
              <a:t>P</a:t>
            </a:r>
            <a:r>
              <a:rPr lang="en-US" sz="1400" b="0" i="0" dirty="0" smtClean="0"/>
              <a:t>RL </a:t>
            </a:r>
            <a:r>
              <a:rPr lang="en-US" sz="1400" i="0" dirty="0"/>
              <a:t>97</a:t>
            </a:r>
            <a:r>
              <a:rPr lang="en-US" sz="1400" b="0" i="0" dirty="0"/>
              <a:t> (</a:t>
            </a:r>
            <a:r>
              <a:rPr lang="en-US" sz="1400" b="0" i="0" dirty="0" smtClean="0"/>
              <a:t>2006)192001</a:t>
            </a:r>
            <a:endParaRPr lang="en-US" sz="1400" b="0" i="0" dirty="0"/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5396653" y="1295400"/>
            <a:ext cx="329014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0" i="0" dirty="0"/>
              <a:t>V. </a:t>
            </a:r>
            <a:r>
              <a:rPr lang="en-US" sz="1400" b="0" i="0" dirty="0" err="1"/>
              <a:t>Tadevosyan</a:t>
            </a:r>
            <a:r>
              <a:rPr lang="en-US" sz="1400" b="0" i="0" dirty="0"/>
              <a:t> et al., </a:t>
            </a:r>
            <a:r>
              <a:rPr lang="en-US" sz="1400" b="0" i="0" dirty="0" err="1" smtClean="0"/>
              <a:t>nucl</a:t>
            </a:r>
            <a:r>
              <a:rPr lang="en-US" sz="1400" b="0" i="0" dirty="0" smtClean="0"/>
              <a:t>-ex/0607007</a:t>
            </a:r>
            <a:endParaRPr lang="en-US" sz="1400" b="0" i="0" dirty="0"/>
          </a:p>
        </p:txBody>
      </p:sp>
      <p:sp>
        <p:nvSpPr>
          <p:cNvPr id="31" name="Rectangle 15"/>
          <p:cNvSpPr>
            <a:spLocks noChangeArrowheads="1"/>
          </p:cNvSpPr>
          <p:nvPr/>
        </p:nvSpPr>
        <p:spPr bwMode="auto">
          <a:xfrm>
            <a:off x="5257800" y="59436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0" i="0"/>
              <a:t>P. Brauel et al., Z. Phys. </a:t>
            </a:r>
            <a:r>
              <a:rPr lang="en-US" sz="1200" i="0"/>
              <a:t>C3</a:t>
            </a:r>
            <a:r>
              <a:rPr lang="en-US" sz="1200" b="0" i="0"/>
              <a:t> (1979) 101</a:t>
            </a:r>
          </a:p>
        </p:txBody>
      </p:sp>
      <p:sp>
        <p:nvSpPr>
          <p:cNvPr id="32" name="Rectangle 16"/>
          <p:cNvSpPr>
            <a:spLocks noChangeArrowheads="1"/>
          </p:cNvSpPr>
          <p:nvPr/>
        </p:nvSpPr>
        <p:spPr bwMode="auto">
          <a:xfrm>
            <a:off x="5257800" y="5715000"/>
            <a:ext cx="358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0" i="0"/>
              <a:t>H. Ackermann et al., Nucl. Phys. </a:t>
            </a:r>
            <a:r>
              <a:rPr lang="en-US" sz="1200" i="0"/>
              <a:t>B137</a:t>
            </a:r>
            <a:r>
              <a:rPr lang="en-US" sz="1200" b="0" i="0"/>
              <a:t> (1978) 294</a:t>
            </a:r>
          </a:p>
        </p:txBody>
      </p:sp>
      <p:sp>
        <p:nvSpPr>
          <p:cNvPr id="33" name="Rectangle 17"/>
          <p:cNvSpPr>
            <a:spLocks noChangeArrowheads="1"/>
          </p:cNvSpPr>
          <p:nvPr/>
        </p:nvSpPr>
        <p:spPr bwMode="auto">
          <a:xfrm>
            <a:off x="5257800" y="5486400"/>
            <a:ext cx="3810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200" b="0" i="0" dirty="0"/>
              <a:t>S. R. </a:t>
            </a:r>
            <a:r>
              <a:rPr lang="en-US" sz="1200" b="0" i="0" dirty="0" err="1"/>
              <a:t>Amendolia</a:t>
            </a:r>
            <a:r>
              <a:rPr lang="en-US" sz="1200" b="0" i="0" dirty="0"/>
              <a:t> et al., </a:t>
            </a:r>
            <a:r>
              <a:rPr lang="en-US" sz="1200" b="0" i="0" dirty="0" err="1"/>
              <a:t>Nucl</a:t>
            </a:r>
            <a:r>
              <a:rPr lang="en-US" sz="1200" b="0" i="0" dirty="0"/>
              <a:t>. Phys. </a:t>
            </a:r>
            <a:r>
              <a:rPr lang="en-US" sz="1200" i="0" dirty="0"/>
              <a:t>B277</a:t>
            </a:r>
            <a:r>
              <a:rPr lang="en-US" sz="1200" b="0" i="0" dirty="0"/>
              <a:t> (1986) 168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5410200" y="10668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sz="1400" b="0" i="0" dirty="0"/>
              <a:t>T. Horn et al.,  </a:t>
            </a:r>
            <a:r>
              <a:rPr lang="en-US" sz="1400" b="0" i="0" dirty="0" smtClean="0"/>
              <a:t>PRC 78 (2008) 058201</a:t>
            </a:r>
            <a:endParaRPr lang="en-US" sz="1400" b="0" i="0" dirty="0"/>
          </a:p>
        </p:txBody>
      </p:sp>
      <p:pic>
        <p:nvPicPr>
          <p:cNvPr id="38" name="Picture 14" descr="fpi_showplot_6gev_pionc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752599"/>
            <a:ext cx="4267200" cy="367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Box 41"/>
          <p:cNvSpPr txBox="1"/>
          <p:nvPr/>
        </p:nvSpPr>
        <p:spPr>
          <a:xfrm>
            <a:off x="381000" y="990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part needed for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baseline="-25000" dirty="0" err="1" smtClean="0">
                <a:latin typeface="Symbol" pitchFamily="18" charset="2"/>
              </a:rPr>
              <a:t>p</a:t>
            </a:r>
            <a:r>
              <a:rPr lang="en-US" dirty="0" smtClean="0"/>
              <a:t> is well-described by model calculation, can be used to extra the form factor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6781800" y="381000"/>
            <a:ext cx="17036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C00000"/>
                </a:solidFill>
              </a:rPr>
              <a:t>Slides from T. Horn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04800" y="56388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calculation is </a:t>
            </a:r>
            <a:r>
              <a:rPr lang="en-US" sz="1400" dirty="0" err="1" smtClean="0"/>
              <a:t>Vanderhaeghen</a:t>
            </a:r>
            <a:r>
              <a:rPr lang="en-US" sz="1400" dirty="0" smtClean="0"/>
              <a:t>, </a:t>
            </a:r>
            <a:r>
              <a:rPr lang="en-US" sz="1400" dirty="0" err="1" smtClean="0"/>
              <a:t>Guidal</a:t>
            </a:r>
            <a:r>
              <a:rPr lang="en-US" sz="1400" dirty="0" smtClean="0"/>
              <a:t>, </a:t>
            </a:r>
            <a:r>
              <a:rPr lang="en-US" sz="1400" dirty="0" err="1" smtClean="0"/>
              <a:t>Laget</a:t>
            </a:r>
            <a:r>
              <a:rPr lang="en-US" sz="1400" dirty="0" smtClean="0"/>
              <a:t>, PRC 57 (1998), 1454</a:t>
            </a:r>
            <a:endParaRPr lang="en-US" sz="1400" dirty="0"/>
          </a:p>
        </p:txBody>
      </p:sp>
      <p:sp>
        <p:nvSpPr>
          <p:cNvPr id="35" name="Date Placeholder 3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37" name="Footer Placeholder 3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533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Proton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1" name="Text Box 1027"/>
          <p:cNvSpPr txBox="1">
            <a:spLocks noChangeArrowheads="1"/>
          </p:cNvSpPr>
          <p:nvPr/>
        </p:nvSpPr>
        <p:spPr bwMode="auto">
          <a:xfrm>
            <a:off x="838200" y="4846637"/>
            <a:ext cx="75438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</a:pPr>
            <a:r>
              <a:rPr lang="en-US" sz="2000" dirty="0">
                <a:latin typeface="Comic Sans MS" pitchFamily="66" charset="0"/>
              </a:rPr>
              <a:t>|P&gt; =</a:t>
            </a:r>
            <a:r>
              <a:rPr lang="en-US" sz="2000" dirty="0">
                <a:solidFill>
                  <a:srgbClr val="CC000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|</a:t>
            </a:r>
            <a:r>
              <a:rPr lang="en-US" sz="2000" dirty="0" err="1">
                <a:solidFill>
                  <a:srgbClr val="CC00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</a:t>
            </a:r>
            <a:r>
              <a:rPr lang="en-US" sz="2000" dirty="0">
                <a:latin typeface="Comic Sans MS" pitchFamily="66" charset="0"/>
              </a:rPr>
              <a:t> +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|</a:t>
            </a:r>
            <a:r>
              <a:rPr lang="en-US" sz="2000" dirty="0" err="1">
                <a:solidFill>
                  <a:srgbClr val="CC00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000" dirty="0" err="1">
                <a:latin typeface="Comic Sans MS" pitchFamily="66" charset="0"/>
              </a:rPr>
              <a:t>qq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</a:t>
            </a:r>
            <a:r>
              <a:rPr lang="en-US" sz="2000" dirty="0">
                <a:latin typeface="Comic Sans MS" pitchFamily="66" charset="0"/>
              </a:rPr>
              <a:t> +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|</a:t>
            </a:r>
            <a:r>
              <a:rPr lang="en-US" sz="2000" dirty="0" err="1">
                <a:solidFill>
                  <a:srgbClr val="CC00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000" dirty="0" err="1">
                <a:latin typeface="Comic Sans MS" pitchFamily="66" charset="0"/>
              </a:rPr>
              <a:t>g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</a:t>
            </a:r>
            <a:r>
              <a:rPr lang="en-US" sz="2000" dirty="0">
                <a:latin typeface="Comic Sans MS" pitchFamily="66" charset="0"/>
              </a:rPr>
              <a:t> +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|</a:t>
            </a:r>
            <a:r>
              <a:rPr lang="en-US" sz="2000" dirty="0" err="1">
                <a:solidFill>
                  <a:srgbClr val="CC00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rgbClr val="009900"/>
                </a:solidFill>
                <a:latin typeface="Comic Sans MS" pitchFamily="66" charset="0"/>
              </a:rPr>
              <a:t>u</a:t>
            </a:r>
            <a:r>
              <a:rPr lang="en-US" sz="2000" dirty="0" err="1">
                <a:solidFill>
                  <a:schemeClr val="accent2"/>
                </a:solidFill>
                <a:latin typeface="Comic Sans MS" pitchFamily="66" charset="0"/>
              </a:rPr>
              <a:t>d</a:t>
            </a:r>
            <a:r>
              <a:rPr lang="en-US" sz="2000" dirty="0" err="1">
                <a:latin typeface="Comic Sans MS" pitchFamily="66" charset="0"/>
              </a:rPr>
              <a:t>qqg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</a:t>
            </a:r>
            <a:r>
              <a:rPr lang="en-US" sz="2000" dirty="0">
                <a:latin typeface="Comic Sans MS" pitchFamily="66" charset="0"/>
              </a:rPr>
              <a:t> + … 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latin typeface="Comic Sans MS" pitchFamily="66" charset="0"/>
              </a:rPr>
              <a:t>	or</a:t>
            </a:r>
          </a:p>
          <a:p>
            <a:pPr>
              <a:lnSpc>
                <a:spcPct val="160000"/>
              </a:lnSpc>
            </a:pP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|P&gt; = |p&gt; + |p</a:t>
            </a:r>
            <a:r>
              <a:rPr lang="en-US" sz="2000" dirty="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sz="2000" baseline="30000" dirty="0">
                <a:solidFill>
                  <a:srgbClr val="006600"/>
                </a:solidFill>
                <a:latin typeface="Symbol" pitchFamily="18" charset="2"/>
              </a:rPr>
              <a:t>0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 + |</a:t>
            </a:r>
            <a:r>
              <a:rPr lang="en-US" sz="2000" dirty="0" err="1">
                <a:solidFill>
                  <a:srgbClr val="006600"/>
                </a:solidFill>
                <a:latin typeface="Comic Sans MS" pitchFamily="66" charset="0"/>
              </a:rPr>
              <a:t>n</a:t>
            </a:r>
            <a:r>
              <a:rPr lang="en-US" sz="2000" dirty="0" err="1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sz="2000" baseline="30000" dirty="0">
                <a:solidFill>
                  <a:srgbClr val="006600"/>
                </a:solidFill>
                <a:latin typeface="Symbol" pitchFamily="18" charset="2"/>
              </a:rPr>
              <a:t>+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 + |p </a:t>
            </a:r>
            <a:r>
              <a:rPr lang="en-US" sz="2000" dirty="0" err="1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sz="2000" baseline="30000" dirty="0">
                <a:solidFill>
                  <a:srgbClr val="006600"/>
                </a:solidFill>
                <a:latin typeface="Comic Sans MS" pitchFamily="66" charset="0"/>
              </a:rPr>
              <a:t>+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 sz="2000" baseline="30000" dirty="0">
                <a:solidFill>
                  <a:srgbClr val="006600"/>
                </a:solidFill>
                <a:latin typeface="Comic Sans MS" pitchFamily="66" charset="0"/>
              </a:rPr>
              <a:t>-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  + |p</a:t>
            </a:r>
            <a:r>
              <a:rPr lang="en-US" sz="2000" dirty="0">
                <a:solidFill>
                  <a:srgbClr val="006600"/>
                </a:solidFill>
                <a:latin typeface="Symbol" pitchFamily="18" charset="2"/>
              </a:rPr>
              <a:t>h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 + |</a:t>
            </a:r>
            <a:r>
              <a:rPr lang="en-US" sz="2000" dirty="0">
                <a:solidFill>
                  <a:srgbClr val="006600"/>
                </a:solidFill>
                <a:latin typeface="Symbol" pitchFamily="18" charset="2"/>
              </a:rPr>
              <a:t>L</a:t>
            </a:r>
            <a:r>
              <a:rPr lang="en-US" sz="2000" baseline="30000" dirty="0">
                <a:solidFill>
                  <a:srgbClr val="006600"/>
                </a:solidFill>
                <a:latin typeface="Symbol" pitchFamily="18" charset="2"/>
              </a:rPr>
              <a:t>0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K</a:t>
            </a:r>
            <a:r>
              <a:rPr lang="en-US" sz="2000" baseline="30000" dirty="0">
                <a:solidFill>
                  <a:srgbClr val="006600"/>
                </a:solidFill>
                <a:latin typeface="Comic Sans MS" pitchFamily="66" charset="0"/>
              </a:rPr>
              <a:t>+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&gt; +…	</a:t>
            </a:r>
            <a:endParaRPr lang="en-US" sz="2400" dirty="0">
              <a:solidFill>
                <a:srgbClr val="993300"/>
              </a:solidFill>
              <a:latin typeface="Comic Sans MS" pitchFamily="66" charset="0"/>
            </a:endParaRP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152400" y="7620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 1/2</a:t>
            </a:r>
            <a:r>
              <a:rPr lang="en-US" sz="2400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; I</a:t>
            </a:r>
            <a:r>
              <a:rPr lang="en-US" sz="2400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9900"/>
                </a:solidFill>
                <a:latin typeface="Symbol" pitchFamily="18" charset="2"/>
                <a:cs typeface="Arial" pitchFamily="34" charset="0"/>
              </a:rPr>
              <a:t>+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1/2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(see Particle Properties Data Book, http://pdg.lbl.gov)</a:t>
            </a:r>
          </a:p>
        </p:txBody>
      </p:sp>
      <p:sp>
        <p:nvSpPr>
          <p:cNvPr id="37893" name="Rectangle 1029"/>
          <p:cNvSpPr>
            <a:spLocks noChangeArrowheads="1"/>
          </p:cNvSpPr>
          <p:nvPr/>
        </p:nvSpPr>
        <p:spPr bwMode="auto">
          <a:xfrm>
            <a:off x="381000" y="1447800"/>
            <a:ext cx="8305800" cy="329320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charge  		 =  </a:t>
            </a:r>
            <a:r>
              <a:rPr lang="en-US" sz="2000" i="1" dirty="0">
                <a:latin typeface="Times New Roman" pitchFamily="18" charset="0"/>
              </a:rPr>
              <a:t>e</a:t>
            </a:r>
            <a:r>
              <a:rPr lang="en-US" sz="2000" dirty="0">
                <a:latin typeface="Times New Roman" pitchFamily="18" charset="0"/>
              </a:rPr>
              <a:t>  	( to 10</a:t>
            </a:r>
            <a:r>
              <a:rPr lang="en-US" sz="2000" baseline="30000" dirty="0">
                <a:latin typeface="Times New Roman" pitchFamily="18" charset="0"/>
              </a:rPr>
              <a:t>-21</a:t>
            </a:r>
            <a:r>
              <a:rPr lang="en-US" sz="2000" dirty="0">
                <a:latin typeface="Times New Roman" pitchFamily="18" charset="0"/>
              </a:rPr>
              <a:t>) 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latin typeface="Times New Roman" pitchFamily="18" charset="0"/>
              </a:rPr>
              <a:t>r.m.s</a:t>
            </a:r>
            <a:r>
              <a:rPr lang="en-US" sz="2000" dirty="0" smtClean="0">
                <a:latin typeface="Times New Roman" pitchFamily="18" charset="0"/>
              </a:rPr>
              <a:t>. charge radius	 = </a:t>
            </a:r>
            <a:r>
              <a:rPr lang="en-US" sz="2000" dirty="0" smtClean="0">
                <a:latin typeface="Symbol" pitchFamily="18" charset="2"/>
              </a:rPr>
              <a:t>0.8768 </a:t>
            </a:r>
            <a:r>
              <a:rPr lang="en-US" sz="20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0.0069</a:t>
            </a:r>
            <a:r>
              <a:rPr lang="en-US" sz="2000" dirty="0" smtClean="0">
                <a:latin typeface="Times New Roman" pitchFamily="18" charset="0"/>
              </a:rPr>
              <a:t> fm</a:t>
            </a:r>
            <a:r>
              <a:rPr lang="en-US" sz="2000" baseline="30000" dirty="0" smtClean="0">
                <a:latin typeface="Times New Roman" pitchFamily="18" charset="0"/>
              </a:rPr>
              <a:t>2  </a:t>
            </a:r>
            <a:endParaRPr lang="en-US" sz="2000" dirty="0" smtClean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 smtClean="0">
                <a:latin typeface="Times New Roman" pitchFamily="18" charset="0"/>
              </a:rPr>
              <a:t>mass   </a:t>
            </a:r>
            <a:r>
              <a:rPr lang="en-US" sz="2000" dirty="0">
                <a:latin typeface="Times New Roman" pitchFamily="18" charset="0"/>
              </a:rPr>
              <a:t>		 =  938.27231(28) </a:t>
            </a:r>
            <a:r>
              <a:rPr lang="en-US" sz="2000" dirty="0" err="1">
                <a:latin typeface="Times New Roman" pitchFamily="18" charset="0"/>
              </a:rPr>
              <a:t>MeV</a:t>
            </a:r>
            <a:r>
              <a:rPr lang="en-US" sz="2000" dirty="0">
                <a:latin typeface="Times New Roman" pitchFamily="18" charset="0"/>
              </a:rPr>
              <a:t>/c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Symbol" pitchFamily="18" charset="2"/>
              </a:rPr>
              <a:t>m</a:t>
            </a:r>
            <a:r>
              <a:rPr lang="en-US" sz="2000" baseline="-25000" dirty="0">
                <a:latin typeface="Times New Roman" pitchFamily="18" charset="0"/>
              </a:rPr>
              <a:t>p</a:t>
            </a:r>
            <a:r>
              <a:rPr lang="en-US" sz="2000" dirty="0">
                <a:latin typeface="Times New Roman" pitchFamily="18" charset="0"/>
              </a:rPr>
              <a:t>        		 =  2.792847337 </a:t>
            </a:r>
            <a:r>
              <a:rPr lang="en-US" sz="20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>
                <a:latin typeface="Times New Roman" pitchFamily="18" charset="0"/>
              </a:rPr>
              <a:t> 0.000000029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(= e</a:t>
            </a:r>
            <a:r>
              <a:rPr lang="en-US" sz="2000" dirty="0">
                <a:latin typeface="Times New Roman" pitchFamily="18" charset="0"/>
                <a:sym typeface="MT Extra" pitchFamily="18" charset="2"/>
              </a:rPr>
              <a:t></a:t>
            </a:r>
            <a:r>
              <a:rPr lang="en-US" sz="2000" dirty="0">
                <a:latin typeface="Times New Roman" pitchFamily="18" charset="0"/>
              </a:rPr>
              <a:t>/2m</a:t>
            </a:r>
            <a:r>
              <a:rPr lang="en-US" sz="2000" baseline="-25000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c)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elec. dipole moment     =  (</a:t>
            </a:r>
            <a:r>
              <a:rPr lang="en-US" sz="2000" dirty="0">
                <a:latin typeface="Symbol" pitchFamily="18" charset="2"/>
              </a:rPr>
              <a:t>-</a:t>
            </a:r>
            <a:r>
              <a:rPr lang="en-US" sz="2000" dirty="0">
                <a:latin typeface="Times New Roman" pitchFamily="18" charset="0"/>
              </a:rPr>
              <a:t>3.7 </a:t>
            </a:r>
            <a:r>
              <a:rPr lang="en-US" sz="20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6.3)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-23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e-cm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electric </a:t>
            </a:r>
            <a:r>
              <a:rPr lang="en-US" sz="2000" dirty="0" err="1">
                <a:latin typeface="Times New Roman" pitchFamily="18" charset="0"/>
              </a:rPr>
              <a:t>polarizability</a:t>
            </a:r>
            <a:r>
              <a:rPr lang="en-US" sz="2000" dirty="0">
                <a:latin typeface="Times New Roman" pitchFamily="18" charset="0"/>
              </a:rPr>
              <a:t>    =  (</a:t>
            </a:r>
            <a:r>
              <a:rPr lang="en-US" sz="2000" dirty="0" smtClean="0">
                <a:latin typeface="Times New Roman" pitchFamily="18" charset="0"/>
              </a:rPr>
              <a:t>12.0 </a:t>
            </a:r>
            <a:r>
              <a:rPr lang="en-US" sz="20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0.6)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3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magnetic </a:t>
            </a:r>
            <a:r>
              <a:rPr lang="en-US" sz="2000" dirty="0" err="1">
                <a:latin typeface="Times New Roman" pitchFamily="18" charset="0"/>
              </a:rPr>
              <a:t>polarizability</a:t>
            </a:r>
            <a:r>
              <a:rPr lang="en-US" sz="2000" dirty="0">
                <a:latin typeface="Times New Roman" pitchFamily="18" charset="0"/>
              </a:rPr>
              <a:t> =  </a:t>
            </a:r>
            <a:r>
              <a:rPr lang="en-US" sz="2000" dirty="0" smtClean="0">
                <a:latin typeface="Times New Roman" pitchFamily="18" charset="0"/>
              </a:rPr>
              <a:t>(1.9 </a:t>
            </a:r>
            <a:r>
              <a:rPr lang="en-US" sz="20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0.5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)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3</a:t>
            </a:r>
            <a:endParaRPr lang="en-US" sz="2000" dirty="0">
              <a:latin typeface="Times New Roman" pitchFamily="18" charset="0"/>
              <a:sym typeface="Math1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  <a:sym typeface="Math1" pitchFamily="2" charset="2"/>
              </a:rPr>
              <a:t>mean lifetime	  =  </a:t>
            </a:r>
            <a:r>
              <a:rPr lang="en-US" sz="2000" dirty="0">
                <a:latin typeface="Symbol" pitchFamily="18" charset="2"/>
                <a:sym typeface="Math1" pitchFamily="2" charset="2"/>
              </a:rPr>
              <a:t>&gt;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5.8 </a:t>
            </a:r>
            <a:r>
              <a:rPr lang="en-US" sz="20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10</a:t>
            </a:r>
            <a:r>
              <a:rPr lang="en-US" sz="2000" baseline="30000" dirty="0" smtClean="0">
                <a:latin typeface="Times New Roman" pitchFamily="18" charset="0"/>
                <a:sym typeface="Math1" pitchFamily="2" charset="2"/>
              </a:rPr>
              <a:t>29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years (any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decay 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mode)</a:t>
            </a:r>
          </a:p>
          <a:p>
            <a:pPr lvl="1">
              <a:lnSpc>
                <a:spcPct val="120000"/>
              </a:lnSpc>
            </a:pPr>
            <a:endParaRPr lang="en-US" sz="2000" baseline="30000" dirty="0">
              <a:latin typeface="Times New Roman" pitchFamily="18" charset="0"/>
              <a:sym typeface="Math1" pitchFamily="2" charset="2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C:\Betsy\powerpoint\pictures\pi_and_K\tchan-K.jpg"/>
          <p:cNvPicPr>
            <a:picLocks noChangeAspect="1" noChangeArrowheads="1"/>
          </p:cNvPicPr>
          <p:nvPr/>
        </p:nvPicPr>
        <p:blipFill>
          <a:blip r:embed="rId2" cstate="print"/>
          <a:srcRect l="30254" t="42760" r="15732" b="29932"/>
          <a:stretch>
            <a:fillRect/>
          </a:stretch>
        </p:blipFill>
        <p:spPr bwMode="auto">
          <a:xfrm>
            <a:off x="5257800" y="304800"/>
            <a:ext cx="3617913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824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4495800" cy="609600"/>
          </a:xfrm>
        </p:spPr>
        <p:txBody>
          <a:bodyPr/>
          <a:lstStyle/>
          <a:p>
            <a:r>
              <a:rPr lang="en-US" sz="2800" b="1">
                <a:solidFill>
                  <a:schemeClr val="accent2"/>
                </a:solidFill>
              </a:rPr>
              <a:t>Kaon Form Factor</a:t>
            </a:r>
          </a:p>
        </p:txBody>
      </p:sp>
      <p:sp>
        <p:nvSpPr>
          <p:cNvPr id="138244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48228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Many more intermediate states</a:t>
            </a:r>
          </a:p>
          <a:p>
            <a:pPr algn="l"/>
            <a:r>
              <a:rPr lang="en-US" sz="2000">
                <a:solidFill>
                  <a:srgbClr val="A50021"/>
                </a:solidFill>
                <a:latin typeface="Comic Sans MS" pitchFamily="66" charset="0"/>
              </a:rPr>
              <a:t>K’s and K</a:t>
            </a:r>
            <a:r>
              <a:rPr lang="en-US" sz="2000" baseline="30000">
                <a:solidFill>
                  <a:srgbClr val="A50021"/>
                </a:solidFill>
                <a:latin typeface="Comic Sans MS" pitchFamily="66" charset="0"/>
              </a:rPr>
              <a:t>*</a:t>
            </a:r>
            <a:r>
              <a:rPr lang="en-US" sz="2000">
                <a:solidFill>
                  <a:srgbClr val="A50021"/>
                </a:solidFill>
                <a:latin typeface="Comic Sans MS" pitchFamily="66" charset="0"/>
              </a:rPr>
              <a:t>’s mix</a:t>
            </a:r>
          </a:p>
          <a:p>
            <a:pPr algn="l"/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Coupling constants not well constrained</a:t>
            </a:r>
          </a:p>
          <a:p>
            <a:pPr algn="l"/>
            <a:r>
              <a:rPr lang="en-US" sz="2000">
                <a:solidFill>
                  <a:srgbClr val="0033CC"/>
                </a:solidFill>
                <a:latin typeface="Symbol" pitchFamily="18" charset="2"/>
              </a:rPr>
              <a:t>s</a:t>
            </a:r>
            <a:r>
              <a:rPr lang="en-US" sz="2000" baseline="-25000">
                <a:solidFill>
                  <a:srgbClr val="0033CC"/>
                </a:solidFill>
                <a:latin typeface="Comic Sans MS" pitchFamily="66" charset="0"/>
              </a:rPr>
              <a:t>L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/</a:t>
            </a:r>
            <a:r>
              <a:rPr lang="en-US" sz="2000">
                <a:solidFill>
                  <a:srgbClr val="0033CC"/>
                </a:solidFill>
                <a:latin typeface="Symbol" pitchFamily="18" charset="2"/>
              </a:rPr>
              <a:t>s</a:t>
            </a:r>
            <a:r>
              <a:rPr lang="en-US" sz="2000" baseline="-25000">
                <a:solidFill>
                  <a:srgbClr val="0033CC"/>
                </a:solidFill>
                <a:latin typeface="Comic Sans MS" pitchFamily="66" charset="0"/>
              </a:rPr>
              <a:t>T</a:t>
            </a:r>
            <a:r>
              <a:rPr lang="en-US" sz="2000">
                <a:solidFill>
                  <a:srgbClr val="0033CC"/>
                </a:solidFill>
                <a:latin typeface="Comic Sans MS" pitchFamily="66" charset="0"/>
              </a:rPr>
              <a:t> may not be large (enough)</a:t>
            </a:r>
          </a:p>
        </p:txBody>
      </p:sp>
      <p:sp>
        <p:nvSpPr>
          <p:cNvPr id="138245" name="Text Box 5"/>
          <p:cNvSpPr txBox="1">
            <a:spLocks noChangeArrowheads="1"/>
          </p:cNvSpPr>
          <p:nvPr/>
        </p:nvSpPr>
        <p:spPr bwMode="auto">
          <a:xfrm>
            <a:off x="304800" y="2362200"/>
            <a:ext cx="4191000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Much new data (</a:t>
            </a:r>
            <a:r>
              <a:rPr lang="en-US" sz="2000" dirty="0" err="1">
                <a:solidFill>
                  <a:srgbClr val="A50021"/>
                </a:solidFill>
                <a:latin typeface="Symbol" pitchFamily="18" charset="2"/>
              </a:rPr>
              <a:t>g</a:t>
            </a:r>
            <a:r>
              <a:rPr lang="en-US" sz="2000" dirty="0" err="1">
                <a:solidFill>
                  <a:srgbClr val="A50021"/>
                </a:solidFill>
                <a:latin typeface="Comic Sans MS" pitchFamily="66" charset="0"/>
              </a:rPr>
              <a:t>,K</a:t>
            </a:r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) and (</a:t>
            </a:r>
            <a:r>
              <a:rPr lang="en-US" sz="2000" dirty="0" err="1">
                <a:solidFill>
                  <a:srgbClr val="A50021"/>
                </a:solidFill>
                <a:latin typeface="Comic Sans MS" pitchFamily="66" charset="0"/>
              </a:rPr>
              <a:t>ee’K</a:t>
            </a:r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) data from CLAS at </a:t>
            </a:r>
            <a:r>
              <a:rPr lang="en-US" sz="2000" dirty="0" err="1">
                <a:solidFill>
                  <a:srgbClr val="A50021"/>
                </a:solidFill>
                <a:latin typeface="Comic Sans MS" pitchFamily="66" charset="0"/>
              </a:rPr>
              <a:t>JLab</a:t>
            </a:r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 </a:t>
            </a:r>
          </a:p>
          <a:p>
            <a:pPr algn="l"/>
            <a:endParaRPr lang="en-US" sz="2000" dirty="0">
              <a:solidFill>
                <a:srgbClr val="A5002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May help constrain coupling constants and resonance contributions</a:t>
            </a:r>
          </a:p>
          <a:p>
            <a:pPr algn="l"/>
            <a:endParaRPr lang="en-US" sz="2000" dirty="0">
              <a:solidFill>
                <a:srgbClr val="006600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High precision (</a:t>
            </a:r>
            <a:r>
              <a:rPr lang="en-US" sz="2000" dirty="0" err="1">
                <a:solidFill>
                  <a:srgbClr val="A50021"/>
                </a:solidFill>
                <a:latin typeface="Comic Sans MS" pitchFamily="66" charset="0"/>
              </a:rPr>
              <a:t>ee’K</a:t>
            </a:r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) data from Hall C give info on </a:t>
            </a:r>
            <a:r>
              <a:rPr lang="en-US" sz="2000" dirty="0" err="1">
                <a:solidFill>
                  <a:srgbClr val="A50021"/>
                </a:solidFill>
                <a:latin typeface="Symbol" pitchFamily="18" charset="2"/>
              </a:rPr>
              <a:t>s</a:t>
            </a:r>
            <a:r>
              <a:rPr lang="en-US" sz="2000" baseline="-25000" dirty="0" err="1">
                <a:solidFill>
                  <a:srgbClr val="A50021"/>
                </a:solidFill>
                <a:latin typeface="Comic Sans MS" pitchFamily="66" charset="0"/>
              </a:rPr>
              <a:t>L</a:t>
            </a:r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/</a:t>
            </a:r>
            <a:r>
              <a:rPr lang="en-US" sz="2000" dirty="0" err="1">
                <a:solidFill>
                  <a:srgbClr val="A50021"/>
                </a:solidFill>
                <a:latin typeface="Symbol" pitchFamily="18" charset="2"/>
              </a:rPr>
              <a:t>s</a:t>
            </a:r>
            <a:r>
              <a:rPr lang="en-US" sz="2000" baseline="-25000" dirty="0" err="1">
                <a:solidFill>
                  <a:srgbClr val="A50021"/>
                </a:solidFill>
                <a:latin typeface="Comic Sans MS" pitchFamily="66" charset="0"/>
              </a:rPr>
              <a:t>T</a:t>
            </a:r>
            <a:r>
              <a:rPr lang="en-US" sz="2000" dirty="0">
                <a:solidFill>
                  <a:srgbClr val="A50021"/>
                </a:solidFill>
                <a:latin typeface="Comic Sans MS" pitchFamily="66" charset="0"/>
              </a:rPr>
              <a:t> .</a:t>
            </a:r>
          </a:p>
          <a:p>
            <a:pPr algn="l"/>
            <a:endParaRPr lang="en-US" sz="2000" dirty="0">
              <a:solidFill>
                <a:srgbClr val="A50021"/>
              </a:solidFill>
              <a:latin typeface="Comic Sans MS" pitchFamily="66" charset="0"/>
            </a:endParaRPr>
          </a:p>
          <a:p>
            <a:pPr algn="l"/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New measurement of F</a:t>
            </a:r>
            <a:r>
              <a:rPr lang="en-US" sz="2000" baseline="-25000" dirty="0">
                <a:solidFill>
                  <a:srgbClr val="006600"/>
                </a:solidFill>
                <a:latin typeface="Comic Sans MS" pitchFamily="66" charset="0"/>
              </a:rPr>
              <a:t>K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(Q</a:t>
            </a:r>
            <a:r>
              <a:rPr lang="en-US" sz="2000" baseline="30000" dirty="0">
                <a:solidFill>
                  <a:srgbClr val="006600"/>
                </a:solidFill>
                <a:latin typeface="Comic Sans MS" pitchFamily="66" charset="0"/>
              </a:rPr>
              <a:t>2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) </a:t>
            </a:r>
          </a:p>
          <a:p>
            <a:pPr algn="l"/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in progress from </a:t>
            </a:r>
            <a:r>
              <a:rPr lang="en-US" sz="2000" dirty="0" err="1">
                <a:solidFill>
                  <a:srgbClr val="006600"/>
                </a:solidFill>
                <a:latin typeface="Comic Sans MS" pitchFamily="66" charset="0"/>
              </a:rPr>
              <a:t>JLab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 Hall A,</a:t>
            </a:r>
          </a:p>
          <a:p>
            <a:pPr algn="l"/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Q</a:t>
            </a:r>
            <a:r>
              <a:rPr lang="en-US" sz="2000" baseline="30000" dirty="0">
                <a:solidFill>
                  <a:srgbClr val="006600"/>
                </a:solidFill>
                <a:latin typeface="Comic Sans MS" pitchFamily="66" charset="0"/>
              </a:rPr>
              <a:t>2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 2 (</a:t>
            </a:r>
            <a:r>
              <a:rPr lang="en-US" sz="2000" dirty="0" err="1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GeV</a:t>
            </a:r>
            <a:r>
              <a:rPr lang="en-US" sz="2000" dirty="0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/c)</a:t>
            </a:r>
            <a:r>
              <a:rPr lang="en-US" sz="2000" baseline="30000" dirty="0">
                <a:solidFill>
                  <a:srgbClr val="006600"/>
                </a:solidFill>
                <a:latin typeface="Comic Sans MS" pitchFamily="66" charset="0"/>
                <a:sym typeface="Symbol" pitchFamily="18" charset="2"/>
              </a:rPr>
              <a:t>2</a:t>
            </a:r>
          </a:p>
        </p:txBody>
      </p:sp>
      <p:pic>
        <p:nvPicPr>
          <p:cNvPr id="138246" name="Picture 6" descr="C:\Betsy\powerpoint\pictures\pi_and_K\resultsKplu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743200"/>
            <a:ext cx="4521200" cy="3695700"/>
          </a:xfrm>
          <a:prstGeom prst="rect">
            <a:avLst/>
          </a:prstGeom>
          <a:noFill/>
        </p:spPr>
      </p:pic>
      <p:sp>
        <p:nvSpPr>
          <p:cNvPr id="138247" name="Text Box 7"/>
          <p:cNvSpPr txBox="1">
            <a:spLocks noChangeArrowheads="1"/>
          </p:cNvSpPr>
          <p:nvPr/>
        </p:nvSpPr>
        <p:spPr bwMode="auto">
          <a:xfrm>
            <a:off x="4875213" y="6400800"/>
            <a:ext cx="42687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tx1"/>
                </a:solidFill>
                <a:latin typeface="Comic Sans MS" pitchFamily="66" charset="0"/>
              </a:rPr>
              <a:t>from Maris+Tandy,  PRC 62 (2000) 055204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77200" cy="457200"/>
          </a:xfrm>
        </p:spPr>
        <p:txBody>
          <a:bodyPr lIns="84216" tIns="42108" rIns="84216" bIns="42108" anchor="t"/>
          <a:lstStyle/>
          <a:p>
            <a:pPr eaLnBrk="1" hangingPunct="1"/>
            <a:r>
              <a:rPr lang="en-US" sz="3200" dirty="0" smtClean="0"/>
              <a:t>Weak nucleon form factors </a:t>
            </a:r>
          </a:p>
        </p:txBody>
      </p:sp>
      <p:sp>
        <p:nvSpPr>
          <p:cNvPr id="12299" name="Text Box 3"/>
          <p:cNvSpPr txBox="1">
            <a:spLocks noChangeArrowheads="1"/>
          </p:cNvSpPr>
          <p:nvPr/>
        </p:nvSpPr>
        <p:spPr bwMode="auto">
          <a:xfrm>
            <a:off x="1951038" y="2427288"/>
            <a:ext cx="246062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US" sz="180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/>
        </p:nvGraphicFramePr>
        <p:xfrm>
          <a:off x="533400" y="2971800"/>
          <a:ext cx="7745413" cy="1744663"/>
        </p:xfrm>
        <a:graphic>
          <a:graphicData uri="http://schemas.openxmlformats.org/presentationml/2006/ole">
            <p:oleObj spid="_x0000_s177154" name="Equation" r:id="rId4" imgW="4216320" imgH="990360" progId="Equation.3">
              <p:embed/>
            </p:oleObj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457200" y="4625975"/>
          <a:ext cx="5611813" cy="925513"/>
        </p:xfrm>
        <a:graphic>
          <a:graphicData uri="http://schemas.openxmlformats.org/presentationml/2006/ole">
            <p:oleObj spid="_x0000_s177155" name="Equation" r:id="rId5" imgW="2946240" imgH="507960" progId="Equation.3">
              <p:embed/>
            </p:oleObj>
          </a:graphicData>
        </a:graphic>
      </p:graphicFrame>
      <p:graphicFrame>
        <p:nvGraphicFramePr>
          <p:cNvPr id="193542" name="Object 6"/>
          <p:cNvGraphicFramePr>
            <a:graphicFrameLocks noChangeAspect="1"/>
          </p:cNvGraphicFramePr>
          <p:nvPr/>
        </p:nvGraphicFramePr>
        <p:xfrm>
          <a:off x="446088" y="5486400"/>
          <a:ext cx="5829300" cy="879475"/>
        </p:xfrm>
        <a:graphic>
          <a:graphicData uri="http://schemas.openxmlformats.org/presentationml/2006/ole">
            <p:oleObj spid="_x0000_s177156" name="Equation" r:id="rId6" imgW="3060360" imgH="482400" progId="Equation.3">
              <p:embed/>
            </p:oleObj>
          </a:graphicData>
        </a:graphic>
      </p:graphicFrame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27025" y="2565400"/>
            <a:ext cx="1271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nucleons:</a:t>
            </a:r>
          </a:p>
        </p:txBody>
      </p:sp>
      <p:sp>
        <p:nvSpPr>
          <p:cNvPr id="12301" name="Text Box 8"/>
          <p:cNvSpPr txBox="1">
            <a:spLocks noChangeArrowheads="1"/>
          </p:cNvSpPr>
          <p:nvPr/>
        </p:nvSpPr>
        <p:spPr bwMode="auto">
          <a:xfrm>
            <a:off x="303213" y="736600"/>
            <a:ext cx="2230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pointlike fermions:</a:t>
            </a:r>
          </a:p>
        </p:txBody>
      </p:sp>
      <p:graphicFrame>
        <p:nvGraphicFramePr>
          <p:cNvPr id="12293" name="Object 9"/>
          <p:cNvGraphicFramePr>
            <a:graphicFrameLocks noChangeAspect="1"/>
          </p:cNvGraphicFramePr>
          <p:nvPr/>
        </p:nvGraphicFramePr>
        <p:xfrm>
          <a:off x="304800" y="1143000"/>
          <a:ext cx="3449638" cy="1293813"/>
        </p:xfrm>
        <a:graphic>
          <a:graphicData uri="http://schemas.openxmlformats.org/presentationml/2006/ole">
            <p:oleObj spid="_x0000_s177157" name="Equation" r:id="rId7" imgW="1828800" imgH="685800" progId="Equation.3">
              <p:embed/>
            </p:oleObj>
          </a:graphicData>
        </a:graphic>
      </p:graphicFrame>
      <p:graphicFrame>
        <p:nvGraphicFramePr>
          <p:cNvPr id="12294" name="Object 10"/>
          <p:cNvGraphicFramePr>
            <a:graphicFrameLocks noChangeAspect="1"/>
          </p:cNvGraphicFramePr>
          <p:nvPr/>
        </p:nvGraphicFramePr>
        <p:xfrm>
          <a:off x="3962400" y="685800"/>
          <a:ext cx="5181600" cy="2263775"/>
        </p:xfrm>
        <a:graphic>
          <a:graphicData uri="http://schemas.openxmlformats.org/presentationml/2006/ole">
            <p:oleObj spid="_x0000_s177158" name="Document" r:id="rId8" imgW="5417696" imgH="2369954" progId="Word.Document.8">
              <p:embed/>
            </p:oleObj>
          </a:graphicData>
        </a:graphic>
      </p:graphicFrame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6324600" y="3962400"/>
            <a:ext cx="1143000" cy="838200"/>
            <a:chOff x="4128" y="2496"/>
            <a:chExt cx="720" cy="528"/>
          </a:xfrm>
        </p:grpSpPr>
        <p:sp>
          <p:nvSpPr>
            <p:cNvPr id="12313" name="Line 12"/>
            <p:cNvSpPr>
              <a:spLocks noChangeShapeType="1"/>
            </p:cNvSpPr>
            <p:nvPr/>
          </p:nvSpPr>
          <p:spPr bwMode="auto">
            <a:xfrm>
              <a:off x="4176" y="2496"/>
              <a:ext cx="672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2314" name="Line 13"/>
            <p:cNvSpPr>
              <a:spLocks noChangeShapeType="1"/>
            </p:cNvSpPr>
            <p:nvPr/>
          </p:nvSpPr>
          <p:spPr bwMode="auto">
            <a:xfrm flipH="1">
              <a:off x="4128" y="2496"/>
              <a:ext cx="672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4419600" y="5638800"/>
            <a:ext cx="1143000" cy="838200"/>
            <a:chOff x="4128" y="2496"/>
            <a:chExt cx="720" cy="528"/>
          </a:xfrm>
        </p:grpSpPr>
        <p:sp>
          <p:nvSpPr>
            <p:cNvPr id="12311" name="Line 15"/>
            <p:cNvSpPr>
              <a:spLocks noChangeShapeType="1"/>
            </p:cNvSpPr>
            <p:nvPr/>
          </p:nvSpPr>
          <p:spPr bwMode="auto">
            <a:xfrm>
              <a:off x="4176" y="2496"/>
              <a:ext cx="672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2312" name="Line 16"/>
            <p:cNvSpPr>
              <a:spLocks noChangeShapeType="1"/>
            </p:cNvSpPr>
            <p:nvPr/>
          </p:nvSpPr>
          <p:spPr bwMode="auto">
            <a:xfrm flipH="1">
              <a:off x="4128" y="2496"/>
              <a:ext cx="672" cy="528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93553" name="Text Box 17"/>
          <p:cNvSpPr txBox="1">
            <a:spLocks noChangeArrowheads="1"/>
          </p:cNvSpPr>
          <p:nvPr/>
        </p:nvSpPr>
        <p:spPr bwMode="auto">
          <a:xfrm>
            <a:off x="6670675" y="4727575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time reversal violating</a:t>
            </a:r>
          </a:p>
        </p:txBody>
      </p:sp>
      <p:sp>
        <p:nvSpPr>
          <p:cNvPr id="193554" name="Text Box 18"/>
          <p:cNvSpPr txBox="1">
            <a:spLocks noChangeArrowheads="1"/>
          </p:cNvSpPr>
          <p:nvPr/>
        </p:nvSpPr>
        <p:spPr bwMode="auto">
          <a:xfrm>
            <a:off x="5570538" y="6494463"/>
            <a:ext cx="819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ignore</a:t>
            </a:r>
          </a:p>
        </p:txBody>
      </p:sp>
      <p:sp>
        <p:nvSpPr>
          <p:cNvPr id="193555" name="Rectangle 19"/>
          <p:cNvSpPr>
            <a:spLocks noChangeArrowheads="1"/>
          </p:cNvSpPr>
          <p:nvPr/>
        </p:nvSpPr>
        <p:spPr bwMode="auto">
          <a:xfrm>
            <a:off x="2362200" y="3886200"/>
            <a:ext cx="3352800" cy="8382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93556" name="Rectangle 20"/>
          <p:cNvSpPr>
            <a:spLocks noChangeArrowheads="1"/>
          </p:cNvSpPr>
          <p:nvPr/>
        </p:nvSpPr>
        <p:spPr bwMode="auto">
          <a:xfrm>
            <a:off x="2438400" y="5562600"/>
            <a:ext cx="1219200" cy="685800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2308" name="Rectangle 21"/>
          <p:cNvSpPr>
            <a:spLocks noChangeArrowheads="1"/>
          </p:cNvSpPr>
          <p:nvPr/>
        </p:nvSpPr>
        <p:spPr bwMode="auto">
          <a:xfrm>
            <a:off x="2362200" y="4724400"/>
            <a:ext cx="3276600" cy="762000"/>
          </a:xfrm>
          <a:prstGeom prst="rect">
            <a:avLst/>
          </a:prstGeom>
          <a:noFill/>
          <a:ln w="28575">
            <a:solidFill>
              <a:srgbClr val="0033CC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A50021"/>
              </a:solidFill>
              <a:latin typeface="Symbol" pitchFamily="18" charset="2"/>
            </a:endParaRPr>
          </a:p>
        </p:txBody>
      </p:sp>
      <p:graphicFrame>
        <p:nvGraphicFramePr>
          <p:cNvPr id="193558" name="Object 22"/>
          <p:cNvGraphicFramePr>
            <a:graphicFrameLocks noChangeAspect="1"/>
          </p:cNvGraphicFramePr>
          <p:nvPr/>
        </p:nvGraphicFramePr>
        <p:xfrm>
          <a:off x="533400" y="3352800"/>
          <a:ext cx="5538788" cy="925513"/>
        </p:xfrm>
        <a:graphic>
          <a:graphicData uri="http://schemas.openxmlformats.org/presentationml/2006/ole">
            <p:oleObj spid="_x0000_s177159" name="Equation" r:id="rId9" imgW="2908080" imgH="507960" progId="Equation.3">
              <p:embed/>
            </p:oleObj>
          </a:graphicData>
        </a:graphic>
      </p:graphicFrame>
      <p:sp>
        <p:nvSpPr>
          <p:cNvPr id="193563" name="AutoShape 27"/>
          <p:cNvSpPr>
            <a:spLocks/>
          </p:cNvSpPr>
          <p:nvPr/>
        </p:nvSpPr>
        <p:spPr bwMode="auto">
          <a:xfrm>
            <a:off x="6019800" y="3810000"/>
            <a:ext cx="228600" cy="1676400"/>
          </a:xfrm>
          <a:prstGeom prst="rightBrace">
            <a:avLst>
              <a:gd name="adj1" fmla="val 6111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/>
      <p:bldP spid="193553" grpId="0"/>
      <p:bldP spid="193554" grpId="0"/>
      <p:bldP spid="193555" grpId="0" animBg="1"/>
      <p:bldP spid="193556" grpId="0" animBg="1"/>
      <p:bldP spid="19356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3532" name="Object 76"/>
          <p:cNvGraphicFramePr>
            <a:graphicFrameLocks noChangeAspect="1"/>
          </p:cNvGraphicFramePr>
          <p:nvPr/>
        </p:nvGraphicFramePr>
        <p:xfrm>
          <a:off x="152400" y="1219200"/>
          <a:ext cx="5334000" cy="4260850"/>
        </p:xfrm>
        <a:graphic>
          <a:graphicData uri="http://schemas.openxmlformats.org/presentationml/2006/ole">
            <p:oleObj spid="_x0000_s36866" name="Image" r:id="rId3" imgW="7144747" imgH="5706272" progId="">
              <p:embed/>
            </p:oleObj>
          </a:graphicData>
        </a:graphic>
      </p:graphicFrame>
      <p:sp>
        <p:nvSpPr>
          <p:cNvPr id="403459" name="Rectangle 3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 Inside the Nucleon</a:t>
            </a:r>
          </a:p>
        </p:txBody>
      </p:sp>
      <p:pic>
        <p:nvPicPr>
          <p:cNvPr id="403460" name="Picture 4" descr="resolve"/>
          <p:cNvPicPr>
            <a:picLocks noChangeAspect="1" noChangeArrowheads="1"/>
          </p:cNvPicPr>
          <p:nvPr/>
        </p:nvPicPr>
        <p:blipFill>
          <a:blip r:embed="rId4"/>
          <a:srcRect t="10690" r="74741" b="34209"/>
          <a:stretch>
            <a:fillRect/>
          </a:stretch>
        </p:blipFill>
        <p:spPr bwMode="auto">
          <a:xfrm>
            <a:off x="6477000" y="4343400"/>
            <a:ext cx="2667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1" name="Oval 5"/>
          <p:cNvSpPr>
            <a:spLocks noChangeArrowheads="1"/>
          </p:cNvSpPr>
          <p:nvPr/>
        </p:nvSpPr>
        <p:spPr bwMode="auto">
          <a:xfrm>
            <a:off x="7848600" y="4267200"/>
            <a:ext cx="381000" cy="9906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03477" name="Line 21"/>
          <p:cNvSpPr>
            <a:spLocks noChangeShapeType="1"/>
          </p:cNvSpPr>
          <p:nvPr/>
        </p:nvSpPr>
        <p:spPr bwMode="auto">
          <a:xfrm>
            <a:off x="4033838" y="7154863"/>
            <a:ext cx="109537" cy="1587"/>
          </a:xfrm>
          <a:prstGeom prst="line">
            <a:avLst/>
          </a:prstGeom>
          <a:noFill/>
          <a:ln w="19050">
            <a:solidFill>
              <a:srgbClr val="CC33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50"/>
          <p:cNvGrpSpPr>
            <a:grpSpLocks/>
          </p:cNvGrpSpPr>
          <p:nvPr/>
        </p:nvGrpSpPr>
        <p:grpSpPr bwMode="auto">
          <a:xfrm>
            <a:off x="5791200" y="533400"/>
            <a:ext cx="3124200" cy="3505200"/>
            <a:chOff x="3552" y="384"/>
            <a:chExt cx="2112" cy="2351"/>
          </a:xfrm>
        </p:grpSpPr>
        <p:sp>
          <p:nvSpPr>
            <p:cNvPr id="403507" name="Rectangle 51"/>
            <p:cNvSpPr>
              <a:spLocks noChangeArrowheads="1"/>
            </p:cNvSpPr>
            <p:nvPr/>
          </p:nvSpPr>
          <p:spPr bwMode="auto">
            <a:xfrm>
              <a:off x="3552" y="384"/>
              <a:ext cx="2112" cy="2351"/>
            </a:xfrm>
            <a:prstGeom prst="rect">
              <a:avLst/>
            </a:prstGeom>
            <a:solidFill>
              <a:srgbClr val="CCFFCC"/>
            </a:solidFill>
            <a:ln w="38100" algn="ctr">
              <a:solidFill>
                <a:srgbClr val="000099"/>
              </a:solidFill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03508" name="Line 52"/>
            <p:cNvSpPr>
              <a:spLocks noChangeShapeType="1"/>
            </p:cNvSpPr>
            <p:nvPr/>
          </p:nvSpPr>
          <p:spPr bwMode="auto">
            <a:xfrm>
              <a:off x="4304" y="679"/>
              <a:ext cx="7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09" name="Line 53"/>
            <p:cNvSpPr>
              <a:spLocks noChangeShapeType="1"/>
            </p:cNvSpPr>
            <p:nvPr/>
          </p:nvSpPr>
          <p:spPr bwMode="auto">
            <a:xfrm>
              <a:off x="4304" y="1140"/>
              <a:ext cx="7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10" name="Line 54"/>
            <p:cNvSpPr>
              <a:spLocks noChangeShapeType="1"/>
            </p:cNvSpPr>
            <p:nvPr/>
          </p:nvSpPr>
          <p:spPr bwMode="auto">
            <a:xfrm>
              <a:off x="4304" y="1313"/>
              <a:ext cx="7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11" name="Line 55"/>
            <p:cNvSpPr>
              <a:spLocks noChangeShapeType="1"/>
            </p:cNvSpPr>
            <p:nvPr/>
          </p:nvSpPr>
          <p:spPr bwMode="auto">
            <a:xfrm>
              <a:off x="4304" y="1889"/>
              <a:ext cx="7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12" name="Line 56"/>
            <p:cNvSpPr>
              <a:spLocks noChangeShapeType="1"/>
            </p:cNvSpPr>
            <p:nvPr/>
          </p:nvSpPr>
          <p:spPr bwMode="auto">
            <a:xfrm>
              <a:off x="4304" y="2408"/>
              <a:ext cx="7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13" name="Line 57"/>
            <p:cNvSpPr>
              <a:spLocks noChangeShapeType="1"/>
            </p:cNvSpPr>
            <p:nvPr/>
          </p:nvSpPr>
          <p:spPr bwMode="auto">
            <a:xfrm>
              <a:off x="4304" y="2523"/>
              <a:ext cx="73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14" name="Text Box 58"/>
            <p:cNvSpPr txBox="1">
              <a:spLocks noChangeArrowheads="1"/>
            </p:cNvSpPr>
            <p:nvPr/>
          </p:nvSpPr>
          <p:spPr bwMode="auto">
            <a:xfrm>
              <a:off x="3984" y="2208"/>
              <a:ext cx="274" cy="4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u,d</a:t>
              </a:r>
            </a:p>
          </p:txBody>
        </p:sp>
        <p:sp>
          <p:nvSpPr>
            <p:cNvPr id="403515" name="Text Box 59"/>
            <p:cNvSpPr txBox="1">
              <a:spLocks noChangeArrowheads="1"/>
            </p:cNvSpPr>
            <p:nvPr/>
          </p:nvSpPr>
          <p:spPr bwMode="auto">
            <a:xfrm>
              <a:off x="4051" y="910"/>
              <a:ext cx="22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b</a:t>
              </a:r>
            </a:p>
          </p:txBody>
        </p:sp>
        <p:sp>
          <p:nvSpPr>
            <p:cNvPr id="403516" name="Text Box 60"/>
            <p:cNvSpPr txBox="1">
              <a:spLocks noChangeArrowheads="1"/>
            </p:cNvSpPr>
            <p:nvPr/>
          </p:nvSpPr>
          <p:spPr bwMode="auto">
            <a:xfrm>
              <a:off x="4054" y="1140"/>
              <a:ext cx="213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c</a:t>
              </a:r>
            </a:p>
          </p:txBody>
        </p:sp>
        <p:sp>
          <p:nvSpPr>
            <p:cNvPr id="403517" name="Text Box 61"/>
            <p:cNvSpPr txBox="1">
              <a:spLocks noChangeArrowheads="1"/>
            </p:cNvSpPr>
            <p:nvPr/>
          </p:nvSpPr>
          <p:spPr bwMode="auto">
            <a:xfrm>
              <a:off x="4019" y="1714"/>
              <a:ext cx="208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s</a:t>
              </a:r>
            </a:p>
          </p:txBody>
        </p:sp>
        <p:sp>
          <p:nvSpPr>
            <p:cNvPr id="403518" name="Text Box 62"/>
            <p:cNvSpPr txBox="1">
              <a:spLocks noChangeArrowheads="1"/>
            </p:cNvSpPr>
            <p:nvPr/>
          </p:nvSpPr>
          <p:spPr bwMode="auto">
            <a:xfrm>
              <a:off x="4076" y="506"/>
              <a:ext cx="162" cy="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>
                  <a:solidFill>
                    <a:srgbClr val="0033CC"/>
                  </a:solidFill>
                </a:rPr>
                <a:t>t</a:t>
              </a:r>
            </a:p>
          </p:txBody>
        </p:sp>
        <p:sp>
          <p:nvSpPr>
            <p:cNvPr id="403519" name="Text Box 63"/>
            <p:cNvSpPr txBox="1">
              <a:spLocks noChangeArrowheads="1"/>
            </p:cNvSpPr>
            <p:nvPr/>
          </p:nvSpPr>
          <p:spPr bwMode="auto">
            <a:xfrm>
              <a:off x="4898" y="738"/>
              <a:ext cx="720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800080"/>
                  </a:solidFill>
                </a:rPr>
                <a:t>100 GeV</a:t>
              </a:r>
            </a:p>
          </p:txBody>
        </p:sp>
        <p:sp>
          <p:nvSpPr>
            <p:cNvPr id="403520" name="Text Box 64"/>
            <p:cNvSpPr txBox="1">
              <a:spLocks noChangeArrowheads="1"/>
            </p:cNvSpPr>
            <p:nvPr/>
          </p:nvSpPr>
          <p:spPr bwMode="auto">
            <a:xfrm>
              <a:off x="4998" y="1372"/>
              <a:ext cx="531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800080"/>
                  </a:solidFill>
                </a:rPr>
                <a:t>1 GeV</a:t>
              </a:r>
            </a:p>
          </p:txBody>
        </p:sp>
        <p:sp>
          <p:nvSpPr>
            <p:cNvPr id="403521" name="Text Box 65"/>
            <p:cNvSpPr txBox="1">
              <a:spLocks noChangeArrowheads="1"/>
            </p:cNvSpPr>
            <p:nvPr/>
          </p:nvSpPr>
          <p:spPr bwMode="auto">
            <a:xfrm>
              <a:off x="4854" y="2119"/>
              <a:ext cx="758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800080"/>
                  </a:solidFill>
                </a:rPr>
                <a:t>0.01 GeV</a:t>
              </a:r>
            </a:p>
          </p:txBody>
        </p:sp>
        <p:sp>
          <p:nvSpPr>
            <p:cNvPr id="403522" name="Line 66"/>
            <p:cNvSpPr>
              <a:spLocks noChangeShapeType="1"/>
            </p:cNvSpPr>
            <p:nvPr/>
          </p:nvSpPr>
          <p:spPr bwMode="auto">
            <a:xfrm>
              <a:off x="3864" y="1543"/>
              <a:ext cx="1173" cy="0"/>
            </a:xfrm>
            <a:prstGeom prst="line">
              <a:avLst/>
            </a:prstGeom>
            <a:noFill/>
            <a:ln w="28575">
              <a:solidFill>
                <a:srgbClr val="A50021"/>
              </a:solidFill>
              <a:prstDash val="dash"/>
              <a:round/>
              <a:headEnd/>
              <a:tailEnd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403523" name="Text Box 67"/>
            <p:cNvSpPr txBox="1">
              <a:spLocks noChangeArrowheads="1"/>
            </p:cNvSpPr>
            <p:nvPr/>
          </p:nvSpPr>
          <p:spPr bwMode="auto">
            <a:xfrm>
              <a:off x="3595" y="1256"/>
              <a:ext cx="336" cy="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A50021"/>
                  </a:solidFill>
                </a:rPr>
                <a:t>M</a:t>
              </a:r>
              <a:r>
                <a:rPr lang="en-US" baseline="-25000">
                  <a:solidFill>
                    <a:srgbClr val="A50021"/>
                  </a:solidFill>
                </a:rPr>
                <a:t>p</a:t>
              </a:r>
            </a:p>
          </p:txBody>
        </p:sp>
      </p:grpSp>
      <p:sp>
        <p:nvSpPr>
          <p:cNvPr id="403534" name="Line 78"/>
          <p:cNvSpPr>
            <a:spLocks noChangeShapeType="1"/>
          </p:cNvSpPr>
          <p:nvPr/>
        </p:nvSpPr>
        <p:spPr bwMode="auto">
          <a:xfrm>
            <a:off x="1219200" y="4724400"/>
            <a:ext cx="0" cy="381000"/>
          </a:xfrm>
          <a:prstGeom prst="line">
            <a:avLst/>
          </a:prstGeom>
          <a:noFill/>
          <a:ln w="76200">
            <a:solidFill>
              <a:srgbClr val="4619ED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535" name="Text Box 79"/>
          <p:cNvSpPr txBox="1">
            <a:spLocks noChangeArrowheads="1"/>
          </p:cNvSpPr>
          <p:nvPr/>
        </p:nvSpPr>
        <p:spPr bwMode="auto">
          <a:xfrm>
            <a:off x="990600" y="4267200"/>
            <a:ext cx="20177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4619ED"/>
                </a:solidFill>
                <a:sym typeface="Symbol" pitchFamily="18" charset="2"/>
              </a:rPr>
              <a:t></a:t>
            </a:r>
            <a:r>
              <a:rPr lang="en-US" baseline="-25000">
                <a:solidFill>
                  <a:srgbClr val="4619ED"/>
                </a:solidFill>
              </a:rPr>
              <a:t>QCD </a:t>
            </a:r>
            <a:r>
              <a:rPr lang="en-US">
                <a:solidFill>
                  <a:srgbClr val="4619ED"/>
                </a:solidFill>
                <a:sym typeface="Symbol" pitchFamily="18" charset="2"/>
              </a:rPr>
              <a:t> 213 MeV</a:t>
            </a:r>
          </a:p>
        </p:txBody>
      </p:sp>
      <p:pic>
        <p:nvPicPr>
          <p:cNvPr id="403536" name="Picture 80" descr="inside_quark_s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67200" y="1371600"/>
            <a:ext cx="987425" cy="987425"/>
          </a:xfrm>
          <a:prstGeom prst="rect">
            <a:avLst/>
          </a:prstGeom>
          <a:noFill/>
        </p:spPr>
      </p:pic>
      <p:sp>
        <p:nvSpPr>
          <p:cNvPr id="403537" name="Oval 81"/>
          <p:cNvSpPr>
            <a:spLocks noChangeArrowheads="1"/>
          </p:cNvSpPr>
          <p:nvPr/>
        </p:nvSpPr>
        <p:spPr bwMode="auto">
          <a:xfrm>
            <a:off x="838200" y="1447800"/>
            <a:ext cx="838200" cy="838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400"/>
          </a:p>
        </p:txBody>
      </p: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2514600" y="1447800"/>
            <a:ext cx="990600" cy="914400"/>
            <a:chOff x="2018" y="912"/>
            <a:chExt cx="766" cy="766"/>
          </a:xfrm>
        </p:grpSpPr>
        <p:pic>
          <p:nvPicPr>
            <p:cNvPr id="403539" name="Picture 83" descr="inside_quark_s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018" y="912"/>
              <a:ext cx="766" cy="766"/>
            </a:xfrm>
            <a:prstGeom prst="rect">
              <a:avLst/>
            </a:prstGeom>
            <a:noFill/>
          </p:spPr>
        </p:pic>
        <p:sp>
          <p:nvSpPr>
            <p:cNvPr id="403540" name="Oval 84"/>
            <p:cNvSpPr>
              <a:spLocks noChangeArrowheads="1"/>
            </p:cNvSpPr>
            <p:nvPr/>
          </p:nvSpPr>
          <p:spPr bwMode="auto">
            <a:xfrm>
              <a:off x="2064" y="960"/>
              <a:ext cx="672" cy="67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403541" name="Oval 85"/>
            <p:cNvSpPr>
              <a:spLocks noChangeArrowheads="1"/>
            </p:cNvSpPr>
            <p:nvPr/>
          </p:nvSpPr>
          <p:spPr bwMode="auto">
            <a:xfrm>
              <a:off x="2208" y="1056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542" name="Oval 86"/>
            <p:cNvSpPr>
              <a:spLocks noChangeArrowheads="1"/>
            </p:cNvSpPr>
            <p:nvPr/>
          </p:nvSpPr>
          <p:spPr bwMode="auto">
            <a:xfrm>
              <a:off x="2496" y="1200"/>
              <a:ext cx="192" cy="19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543" name="Oval 87"/>
            <p:cNvSpPr>
              <a:spLocks noChangeArrowheads="1"/>
            </p:cNvSpPr>
            <p:nvPr/>
          </p:nvSpPr>
          <p:spPr bwMode="auto">
            <a:xfrm>
              <a:off x="2208" y="1344"/>
              <a:ext cx="192" cy="192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03544" name="Text Box 88"/>
          <p:cNvSpPr txBox="1">
            <a:spLocks noChangeArrowheads="1"/>
          </p:cNvSpPr>
          <p:nvPr/>
        </p:nvSpPr>
        <p:spPr bwMode="auto">
          <a:xfrm>
            <a:off x="1447800" y="685800"/>
            <a:ext cx="30972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/>
              <a:t>Effective Degrees of Freedom</a:t>
            </a:r>
          </a:p>
        </p:txBody>
      </p:sp>
      <p:sp>
        <p:nvSpPr>
          <p:cNvPr id="403545" name="Line 89"/>
          <p:cNvSpPr>
            <a:spLocks noChangeShapeType="1"/>
          </p:cNvSpPr>
          <p:nvPr/>
        </p:nvSpPr>
        <p:spPr bwMode="auto">
          <a:xfrm flipH="1">
            <a:off x="1295400" y="1143000"/>
            <a:ext cx="3429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lg" len="lg"/>
            <a:tailEnd type="triangle" w="lg" len="lg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3546" name="Text Box 90"/>
          <p:cNvSpPr txBox="1">
            <a:spLocks noChangeArrowheads="1"/>
          </p:cNvSpPr>
          <p:nvPr/>
        </p:nvSpPr>
        <p:spPr bwMode="auto">
          <a:xfrm>
            <a:off x="4376738" y="2538413"/>
            <a:ext cx="809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pQCD</a:t>
            </a:r>
          </a:p>
        </p:txBody>
      </p:sp>
      <p:sp>
        <p:nvSpPr>
          <p:cNvPr id="403547" name="Text Box 91"/>
          <p:cNvSpPr txBox="1">
            <a:spLocks noChangeArrowheads="1"/>
          </p:cNvSpPr>
          <p:nvPr/>
        </p:nvSpPr>
        <p:spPr bwMode="auto">
          <a:xfrm>
            <a:off x="2590800" y="2438400"/>
            <a:ext cx="1046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quark model</a:t>
            </a:r>
          </a:p>
        </p:txBody>
      </p:sp>
      <p:sp>
        <p:nvSpPr>
          <p:cNvPr id="403548" name="Text Box 92"/>
          <p:cNvSpPr txBox="1">
            <a:spLocks noChangeArrowheads="1"/>
          </p:cNvSpPr>
          <p:nvPr/>
        </p:nvSpPr>
        <p:spPr bwMode="auto">
          <a:xfrm>
            <a:off x="838200" y="2438400"/>
            <a:ext cx="12192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NN force &amp;</a:t>
            </a:r>
          </a:p>
          <a:p>
            <a:r>
              <a:rPr lang="en-US" sz="1800"/>
              <a:t>pion cloud</a:t>
            </a:r>
          </a:p>
        </p:txBody>
      </p:sp>
      <p:pic>
        <p:nvPicPr>
          <p:cNvPr id="403549" name="Picture 93" descr="tmp"/>
          <p:cNvPicPr>
            <a:picLocks noChangeAspect="1" noChangeArrowheads="1"/>
          </p:cNvPicPr>
          <p:nvPr/>
        </p:nvPicPr>
        <p:blipFill>
          <a:blip r:embed="rId6"/>
          <a:srcRect l="12610" t="38512" r="44133" b="28465"/>
          <a:stretch>
            <a:fillRect/>
          </a:stretch>
        </p:blipFill>
        <p:spPr bwMode="auto">
          <a:xfrm>
            <a:off x="152400" y="685800"/>
            <a:ext cx="941388" cy="541338"/>
          </a:xfrm>
          <a:prstGeom prst="rect">
            <a:avLst/>
          </a:prstGeom>
          <a:noFill/>
        </p:spPr>
      </p:pic>
      <p:sp>
        <p:nvSpPr>
          <p:cNvPr id="403550" name="Text Box 94"/>
          <p:cNvSpPr txBox="1">
            <a:spLocks noChangeArrowheads="1"/>
          </p:cNvSpPr>
          <p:nvPr/>
        </p:nvSpPr>
        <p:spPr bwMode="auto">
          <a:xfrm>
            <a:off x="614363" y="5410200"/>
            <a:ext cx="142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(from R. </a:t>
            </a:r>
            <a:r>
              <a:rPr lang="en-US" sz="1600" dirty="0" err="1"/>
              <a:t>Ent</a:t>
            </a:r>
            <a:r>
              <a:rPr lang="en-US" sz="1600" dirty="0"/>
              <a:t>)</a:t>
            </a:r>
          </a:p>
        </p:txBody>
      </p:sp>
      <p:sp>
        <p:nvSpPr>
          <p:cNvPr id="45" name="Date Placeholder 4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50" name="Footer Placeholder 4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The nucleon’s axial form factor</a:t>
            </a:r>
          </a:p>
        </p:txBody>
      </p:sp>
      <p:graphicFrame>
        <p:nvGraphicFramePr>
          <p:cNvPr id="18434" name="Object 4"/>
          <p:cNvGraphicFramePr>
            <a:graphicFrameLocks noChangeAspect="1"/>
          </p:cNvGraphicFramePr>
          <p:nvPr/>
        </p:nvGraphicFramePr>
        <p:xfrm>
          <a:off x="2819400" y="914400"/>
          <a:ext cx="2506663" cy="1301750"/>
        </p:xfrm>
        <a:graphic>
          <a:graphicData uri="http://schemas.openxmlformats.org/presentationml/2006/ole">
            <p:oleObj spid="_x0000_s179202" name="Equation" r:id="rId3" imgW="1346040" imgH="698400" progId="Equation.3">
              <p:embed/>
            </p:oleObj>
          </a:graphicData>
        </a:graphic>
      </p:graphicFrame>
      <p:sp>
        <p:nvSpPr>
          <p:cNvPr id="18438" name="Line 7"/>
          <p:cNvSpPr>
            <a:spLocks noChangeShapeType="1"/>
          </p:cNvSpPr>
          <p:nvPr/>
        </p:nvSpPr>
        <p:spPr bwMode="auto">
          <a:xfrm>
            <a:off x="1981200" y="10668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8439" name="Text Box 8"/>
          <p:cNvSpPr txBox="1">
            <a:spLocks noChangeArrowheads="1"/>
          </p:cNvSpPr>
          <p:nvPr/>
        </p:nvSpPr>
        <p:spPr bwMode="auto">
          <a:xfrm>
            <a:off x="228600" y="787400"/>
            <a:ext cx="18145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>
                <a:solidFill>
                  <a:srgbClr val="006600"/>
                </a:solidFill>
              </a:rPr>
              <a:t>neutron </a:t>
            </a:r>
            <a:r>
              <a:rPr lang="en-US" sz="1800">
                <a:solidFill>
                  <a:srgbClr val="006600"/>
                </a:solidFill>
                <a:latin typeface="Symbol" pitchFamily="18" charset="2"/>
              </a:rPr>
              <a:t>b </a:t>
            </a:r>
            <a:r>
              <a:rPr lang="en-US" sz="1800">
                <a:solidFill>
                  <a:srgbClr val="006600"/>
                </a:solidFill>
              </a:rPr>
              <a:t>decay</a:t>
            </a:r>
          </a:p>
        </p:txBody>
      </p:sp>
      <p:sp>
        <p:nvSpPr>
          <p:cNvPr id="18441" name="Text Box 17"/>
          <p:cNvSpPr txBox="1">
            <a:spLocks noChangeArrowheads="1"/>
          </p:cNvSpPr>
          <p:nvPr/>
        </p:nvSpPr>
        <p:spPr bwMode="auto">
          <a:xfrm>
            <a:off x="349250" y="5525869"/>
            <a:ext cx="86423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+mj-lt"/>
              <a:buAutoNum type="arabicParenR" startAt="2"/>
            </a:pPr>
            <a:r>
              <a:rPr lang="en-US" dirty="0" err="1" smtClean="0"/>
              <a:t>Pion</a:t>
            </a:r>
            <a:r>
              <a:rPr lang="en-US" dirty="0" smtClean="0"/>
              <a:t> </a:t>
            </a:r>
            <a:r>
              <a:rPr lang="en-US" dirty="0" err="1" smtClean="0"/>
              <a:t>electroproduction</a:t>
            </a:r>
            <a:r>
              <a:rPr lang="en-US" dirty="0" smtClean="0"/>
              <a:t> (with some theoretical input)  </a:t>
            </a:r>
          </a:p>
          <a:p>
            <a:pPr marL="1257300" lvl="2" indent="-342900"/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 </a:t>
            </a:r>
            <a:r>
              <a:rPr lang="en-US" dirty="0" smtClean="0">
                <a:sym typeface="Symbol" pitchFamily="18" charset="2"/>
              </a:rPr>
              <a:t> </a:t>
            </a:r>
            <a:r>
              <a:rPr lang="en-US" dirty="0" smtClean="0">
                <a:solidFill>
                  <a:srgbClr val="C00000"/>
                </a:solidFill>
              </a:rPr>
              <a:t>M</a:t>
            </a:r>
            <a:r>
              <a:rPr lang="en-US" baseline="-25000" dirty="0" smtClean="0">
                <a:solidFill>
                  <a:srgbClr val="C00000"/>
                </a:solidFill>
              </a:rPr>
              <a:t>A</a:t>
            </a:r>
            <a:r>
              <a:rPr lang="en-US" dirty="0" smtClean="0">
                <a:solidFill>
                  <a:srgbClr val="C00000"/>
                </a:solidFill>
              </a:rPr>
              <a:t> = 1.013 ± 0.015 </a:t>
            </a:r>
            <a:r>
              <a:rPr lang="en-US" dirty="0" err="1" smtClean="0">
                <a:solidFill>
                  <a:srgbClr val="C00000"/>
                </a:solidFill>
              </a:rPr>
              <a:t>GeV</a:t>
            </a:r>
            <a:r>
              <a:rPr lang="en-US" dirty="0" smtClean="0">
                <a:solidFill>
                  <a:srgbClr val="C00000"/>
                </a:solidFill>
              </a:rPr>
              <a:t>    (Bernard et al, J Phys. G28 (02) R1)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8442" name="Text Box 18"/>
          <p:cNvSpPr txBox="1">
            <a:spLocks noChangeArrowheads="1"/>
          </p:cNvSpPr>
          <p:nvPr/>
        </p:nvSpPr>
        <p:spPr bwMode="auto">
          <a:xfrm>
            <a:off x="457200" y="4724400"/>
            <a:ext cx="815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 dirty="0" smtClean="0">
                <a:solidFill>
                  <a:srgbClr val="0033CC"/>
                </a:solidFill>
                <a:sym typeface="Wingdings" pitchFamily="2" charset="2"/>
              </a:rPr>
              <a:t> </a:t>
            </a:r>
            <a:r>
              <a:rPr lang="en-US" b="1" dirty="0" smtClean="0">
                <a:solidFill>
                  <a:srgbClr val="0033CC"/>
                </a:solidFill>
              </a:rPr>
              <a:t>MINIBOONE</a:t>
            </a:r>
            <a:r>
              <a:rPr lang="en-US" b="1" dirty="0">
                <a:solidFill>
                  <a:srgbClr val="0033CC"/>
                </a:solidFill>
              </a:rPr>
              <a:t>:</a:t>
            </a:r>
            <a:r>
              <a:rPr lang="en-US" dirty="0">
                <a:solidFill>
                  <a:srgbClr val="0033CC"/>
                </a:solidFill>
              </a:rPr>
              <a:t> (</a:t>
            </a:r>
            <a:r>
              <a:rPr lang="en-US" i="1" dirty="0">
                <a:solidFill>
                  <a:srgbClr val="0033CC"/>
                </a:solidFill>
                <a:latin typeface="Symbol" pitchFamily="18" charset="2"/>
              </a:rPr>
              <a:t>n</a:t>
            </a:r>
            <a:r>
              <a:rPr lang="en-US" i="1" baseline="-25000" dirty="0">
                <a:solidFill>
                  <a:srgbClr val="0033CC"/>
                </a:solidFill>
                <a:latin typeface="Symbol" pitchFamily="18" charset="2"/>
              </a:rPr>
              <a:t>m</a:t>
            </a:r>
            <a:r>
              <a:rPr lang="en-US" i="1" dirty="0">
                <a:solidFill>
                  <a:srgbClr val="0033CC"/>
                </a:solidFill>
                <a:latin typeface="Times New Roman" pitchFamily="18" charset="0"/>
              </a:rPr>
              <a:t>  n  </a:t>
            </a:r>
            <a:r>
              <a:rPr lang="en-US" i="1" dirty="0">
                <a:solidFill>
                  <a:srgbClr val="0033CC"/>
                </a:solidFill>
                <a:sym typeface="Symbol" pitchFamily="18" charset="2"/>
              </a:rPr>
              <a:t>  </a:t>
            </a:r>
            <a:r>
              <a:rPr lang="en-US" i="1" dirty="0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m</a:t>
            </a:r>
            <a:r>
              <a:rPr lang="en-US" i="1" baseline="30000" dirty="0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-</a:t>
            </a:r>
            <a:r>
              <a:rPr lang="en-US" i="1" dirty="0">
                <a:solidFill>
                  <a:srgbClr val="0033CC"/>
                </a:solidFill>
                <a:latin typeface="Times New Roman" pitchFamily="18" charset="0"/>
                <a:sym typeface="Symbol" pitchFamily="18" charset="2"/>
              </a:rPr>
              <a:t> p</a:t>
            </a:r>
            <a:r>
              <a:rPr lang="en-US" dirty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en-US" dirty="0">
                <a:solidFill>
                  <a:srgbClr val="0033CC"/>
                </a:solidFill>
              </a:rPr>
              <a:t> in CH</a:t>
            </a:r>
            <a:r>
              <a:rPr lang="en-US" baseline="-25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)  ([</a:t>
            </a:r>
            <a:r>
              <a:rPr lang="en-US" dirty="0" err="1">
                <a:solidFill>
                  <a:srgbClr val="0033CC"/>
                </a:solidFill>
              </a:rPr>
              <a:t>hep</a:t>
            </a:r>
            <a:r>
              <a:rPr lang="en-US" dirty="0">
                <a:solidFill>
                  <a:srgbClr val="0033CC"/>
                </a:solidFill>
              </a:rPr>
              <a:t>-ex]0706.0926)</a:t>
            </a:r>
          </a:p>
          <a:p>
            <a:pPr algn="l"/>
            <a:r>
              <a:rPr lang="en-US" dirty="0">
                <a:sym typeface="Symbol" pitchFamily="18" charset="2"/>
              </a:rPr>
              <a:t>	</a:t>
            </a:r>
            <a:r>
              <a:rPr lang="en-US" dirty="0" smtClean="0">
                <a:sym typeface="Symbol" pitchFamily="18" charset="2"/>
              </a:rPr>
              <a:t>  </a:t>
            </a:r>
            <a:r>
              <a:rPr lang="en-US" dirty="0">
                <a:solidFill>
                  <a:srgbClr val="0033CC"/>
                </a:solidFill>
              </a:rPr>
              <a:t>M</a:t>
            </a:r>
            <a:r>
              <a:rPr lang="en-US" baseline="-25000" dirty="0">
                <a:solidFill>
                  <a:srgbClr val="0033CC"/>
                </a:solidFill>
              </a:rPr>
              <a:t>A</a:t>
            </a:r>
            <a:r>
              <a:rPr lang="en-US" dirty="0">
                <a:solidFill>
                  <a:srgbClr val="0033CC"/>
                </a:solidFill>
              </a:rPr>
              <a:t> = 1.23 ± 0.20 </a:t>
            </a:r>
            <a:r>
              <a:rPr lang="en-US" dirty="0" err="1">
                <a:solidFill>
                  <a:srgbClr val="0033CC"/>
                </a:solidFill>
              </a:rPr>
              <a:t>GeV</a:t>
            </a:r>
            <a:endParaRPr lang="en-US" dirty="0">
              <a:solidFill>
                <a:srgbClr val="0033CC"/>
              </a:solidFill>
            </a:endParaRPr>
          </a:p>
        </p:txBody>
      </p:sp>
      <p:graphicFrame>
        <p:nvGraphicFramePr>
          <p:cNvPr id="179203" name="Object 3"/>
          <p:cNvGraphicFramePr>
            <a:graphicFrameLocks noChangeAspect="1"/>
          </p:cNvGraphicFramePr>
          <p:nvPr/>
        </p:nvGraphicFramePr>
        <p:xfrm>
          <a:off x="1066800" y="3581400"/>
          <a:ext cx="7158038" cy="784680"/>
        </p:xfrm>
        <a:graphic>
          <a:graphicData uri="http://schemas.openxmlformats.org/presentationml/2006/ole">
            <p:oleObj spid="_x0000_s179203" name="Equation" r:id="rId4" imgW="4394160" imgH="482400" progId="Equation.3">
              <p:embed/>
            </p:oleObj>
          </a:graphicData>
        </a:graphic>
      </p:graphicFrame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304800" y="2362200"/>
            <a:ext cx="864235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dirty="0" smtClean="0"/>
              <a:t>How to measure?</a:t>
            </a:r>
          </a:p>
          <a:p>
            <a:pPr marL="342900" indent="-342900">
              <a:buAutoNum type="arabicParenR"/>
            </a:pPr>
            <a:r>
              <a:rPr lang="en-US" dirty="0" smtClean="0"/>
              <a:t>Charge current neutrino scattering cross sections: </a:t>
            </a:r>
            <a:r>
              <a:rPr lang="en-US" sz="2400" i="1" dirty="0">
                <a:latin typeface="Symbol" pitchFamily="18" charset="2"/>
              </a:rPr>
              <a:t>n</a:t>
            </a:r>
            <a:r>
              <a:rPr lang="en-US" sz="2400" i="1" baseline="-25000" dirty="0">
                <a:latin typeface="Symbol" pitchFamily="18" charset="2"/>
              </a:rPr>
              <a:t>m </a:t>
            </a:r>
            <a:r>
              <a:rPr lang="en-US" sz="2400" i="1" dirty="0" smtClean="0">
                <a:latin typeface="Times New Roman" pitchFamily="18" charset="0"/>
              </a:rPr>
              <a:t>+ n  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sz="2400" i="1" dirty="0">
                <a:latin typeface="Symbol" pitchFamily="18" charset="2"/>
                <a:sym typeface="Symbol" pitchFamily="18" charset="2"/>
              </a:rPr>
              <a:t>m</a:t>
            </a:r>
            <a:r>
              <a:rPr lang="en-US" sz="2400" i="1" baseline="30000" dirty="0">
                <a:latin typeface="Symbol" pitchFamily="18" charset="2"/>
                <a:sym typeface="Symbol" pitchFamily="18" charset="2"/>
              </a:rPr>
              <a:t>-</a:t>
            </a:r>
            <a:r>
              <a:rPr lang="en-US" sz="24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en-US" sz="2400" i="1" dirty="0" smtClean="0">
                <a:latin typeface="Times New Roman" pitchFamily="18" charset="0"/>
                <a:sym typeface="Symbol" pitchFamily="18" charset="2"/>
              </a:rPr>
              <a:t>+ p</a:t>
            </a:r>
            <a:r>
              <a:rPr lang="en-US" sz="2400" dirty="0" smtClean="0"/>
              <a:t>  </a:t>
            </a:r>
            <a:r>
              <a:rPr lang="en-US" dirty="0"/>
              <a:t>(in D) </a:t>
            </a:r>
            <a:r>
              <a:rPr lang="en-US" dirty="0" smtClean="0"/>
              <a:t> </a:t>
            </a:r>
          </a:p>
          <a:p>
            <a:pPr marL="1257300" lvl="2" indent="-342900"/>
            <a:r>
              <a:rPr lang="en-US" dirty="0" smtClean="0"/>
              <a:t> </a:t>
            </a:r>
            <a:r>
              <a:rPr lang="en-US" dirty="0">
                <a:sym typeface="Symbol" pitchFamily="18" charset="2"/>
              </a:rPr>
              <a:t>  </a:t>
            </a:r>
            <a:r>
              <a:rPr lang="en-US" dirty="0">
                <a:solidFill>
                  <a:srgbClr val="CC0000"/>
                </a:solidFill>
              </a:rPr>
              <a:t>M</a:t>
            </a:r>
            <a:r>
              <a:rPr lang="en-US" baseline="-25000" dirty="0">
                <a:solidFill>
                  <a:srgbClr val="CC0000"/>
                </a:solidFill>
              </a:rPr>
              <a:t>A</a:t>
            </a:r>
            <a:r>
              <a:rPr lang="en-US" dirty="0">
                <a:solidFill>
                  <a:srgbClr val="CC0000"/>
                </a:solidFill>
              </a:rPr>
              <a:t> = 1.0156 ± 0.0278 </a:t>
            </a:r>
            <a:r>
              <a:rPr lang="en-US" dirty="0" err="1" smtClean="0">
                <a:solidFill>
                  <a:srgbClr val="CC0000"/>
                </a:solidFill>
              </a:rPr>
              <a:t>GeV</a:t>
            </a:r>
            <a:r>
              <a:rPr lang="en-US" dirty="0" smtClean="0">
                <a:solidFill>
                  <a:srgbClr val="CC0000"/>
                </a:solidFill>
              </a:rPr>
              <a:t>	(BBBA07,  [</a:t>
            </a:r>
            <a:r>
              <a:rPr lang="en-US" dirty="0" err="1" smtClean="0">
                <a:solidFill>
                  <a:srgbClr val="CC0000"/>
                </a:solidFill>
              </a:rPr>
              <a:t>hep</a:t>
            </a:r>
            <a:r>
              <a:rPr lang="en-US" dirty="0" smtClean="0">
                <a:solidFill>
                  <a:srgbClr val="CC0000"/>
                </a:solidFill>
              </a:rPr>
              <a:t>-ex]0708.1946)</a:t>
            </a:r>
            <a:endParaRPr lang="en-US" dirty="0">
              <a:solidFill>
                <a:srgbClr val="CC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</p:spPr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g</a:t>
            </a:r>
            <a:r>
              <a:rPr lang="en-US" baseline="-25000">
                <a:solidFill>
                  <a:srgbClr val="0033CC"/>
                </a:solidFill>
              </a:rPr>
              <a:t>A</a:t>
            </a:r>
            <a:r>
              <a:rPr lang="en-US">
                <a:solidFill>
                  <a:srgbClr val="0033CC"/>
                </a:solidFill>
              </a:rPr>
              <a:t>:  why is it interesting?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914400"/>
            <a:ext cx="3733800" cy="5334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 err="1"/>
              <a:t>g</a:t>
            </a:r>
            <a:r>
              <a:rPr lang="en-US" sz="2400" baseline="-25000" dirty="0" err="1"/>
              <a:t>A</a:t>
            </a:r>
            <a:r>
              <a:rPr lang="en-US" sz="2400" dirty="0"/>
              <a:t> via neutron </a:t>
            </a:r>
            <a:r>
              <a:rPr lang="en-US" sz="2400" dirty="0">
                <a:latin typeface="Symbol" pitchFamily="18" charset="2"/>
              </a:rPr>
              <a:t>b</a:t>
            </a:r>
            <a:r>
              <a:rPr lang="en-US" sz="2400" dirty="0"/>
              <a:t> decay</a:t>
            </a:r>
          </a:p>
        </p:txBody>
      </p:sp>
      <p:pic>
        <p:nvPicPr>
          <p:cNvPr id="293898" name="Picture 10" descr="figure1_72"/>
          <p:cNvPicPr>
            <a:picLocks noChangeAspect="1" noChangeArrowheads="1"/>
          </p:cNvPicPr>
          <p:nvPr/>
        </p:nvPicPr>
        <p:blipFill>
          <a:blip r:embed="rId3"/>
          <a:srcRect l="6349" t="29739" r="6349" b="29739"/>
          <a:stretch>
            <a:fillRect/>
          </a:stretch>
        </p:blipFill>
        <p:spPr bwMode="auto">
          <a:xfrm>
            <a:off x="5105400" y="762000"/>
            <a:ext cx="2667000" cy="1322388"/>
          </a:xfrm>
          <a:prstGeom prst="rect">
            <a:avLst/>
          </a:prstGeom>
          <a:noFill/>
        </p:spPr>
      </p:pic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5334001" y="2286000"/>
            <a:ext cx="3246279" cy="1339850"/>
            <a:chOff x="3360" y="1584"/>
            <a:chExt cx="1573" cy="751"/>
          </a:xfrm>
        </p:grpSpPr>
        <p:sp>
          <p:nvSpPr>
            <p:cNvPr id="293899" name="Line 11"/>
            <p:cNvSpPr>
              <a:spLocks noChangeShapeType="1"/>
            </p:cNvSpPr>
            <p:nvPr/>
          </p:nvSpPr>
          <p:spPr bwMode="auto">
            <a:xfrm>
              <a:off x="3456" y="1632"/>
              <a:ext cx="28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93900" name="Line 12"/>
            <p:cNvSpPr>
              <a:spLocks noChangeShapeType="1"/>
            </p:cNvSpPr>
            <p:nvPr/>
          </p:nvSpPr>
          <p:spPr bwMode="auto">
            <a:xfrm flipH="1">
              <a:off x="3360" y="1968"/>
              <a:ext cx="38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93901" name="Line 13"/>
            <p:cNvSpPr>
              <a:spLocks noChangeShapeType="1"/>
            </p:cNvSpPr>
            <p:nvPr/>
          </p:nvSpPr>
          <p:spPr bwMode="auto">
            <a:xfrm>
              <a:off x="3744" y="1968"/>
              <a:ext cx="6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arrow" w="med" len="med"/>
            </a:ln>
            <a:effectLst/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93902" name="Text Box 14"/>
            <p:cNvSpPr txBox="1">
              <a:spLocks noChangeArrowheads="1"/>
            </p:cNvSpPr>
            <p:nvPr/>
          </p:nvSpPr>
          <p:spPr bwMode="auto">
            <a:xfrm>
              <a:off x="3456" y="2112"/>
              <a:ext cx="213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293903" name="Text Box 15"/>
            <p:cNvSpPr txBox="1">
              <a:spLocks noChangeArrowheads="1"/>
            </p:cNvSpPr>
            <p:nvPr/>
          </p:nvSpPr>
          <p:spPr bwMode="auto">
            <a:xfrm>
              <a:off x="3840" y="1968"/>
              <a:ext cx="288" cy="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Symbol" pitchFamily="18" charset="2"/>
                </a:rPr>
                <a:t>p</a:t>
              </a:r>
              <a:r>
                <a:rPr lang="en-US" sz="2000" b="1" baseline="30000">
                  <a:solidFill>
                    <a:schemeClr val="tx1"/>
                  </a:solidFill>
                  <a:latin typeface="Symbol" pitchFamily="18" charset="2"/>
                </a:rPr>
                <a:t>-</a:t>
              </a:r>
              <a:endParaRPr lang="en-US" sz="2000" b="1">
                <a:solidFill>
                  <a:schemeClr val="tx1"/>
                </a:solidFill>
                <a:latin typeface="Symbol" pitchFamily="18" charset="2"/>
              </a:endParaRPr>
            </a:p>
          </p:txBody>
        </p:sp>
        <p:sp>
          <p:nvSpPr>
            <p:cNvPr id="293904" name="Text Box 16"/>
            <p:cNvSpPr txBox="1">
              <a:spLocks noChangeArrowheads="1"/>
            </p:cNvSpPr>
            <p:nvPr/>
          </p:nvSpPr>
          <p:spPr bwMode="auto">
            <a:xfrm>
              <a:off x="3552" y="1584"/>
              <a:ext cx="214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chemeClr val="tx1"/>
                  </a:solidFill>
                  <a:latin typeface="Arial" charset="0"/>
                </a:rPr>
                <a:t>n</a:t>
              </a:r>
            </a:p>
          </p:txBody>
        </p:sp>
        <p:sp>
          <p:nvSpPr>
            <p:cNvPr id="293905" name="Text Box 17"/>
            <p:cNvSpPr txBox="1">
              <a:spLocks noChangeArrowheads="1"/>
            </p:cNvSpPr>
            <p:nvPr/>
          </p:nvSpPr>
          <p:spPr bwMode="auto">
            <a:xfrm>
              <a:off x="4357" y="1840"/>
              <a:ext cx="576" cy="2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  <a:latin typeface="Arial" charset="0"/>
                </a:rPr>
                <a:t>x A</a:t>
              </a:r>
              <a:r>
                <a:rPr lang="en-US" sz="2000" b="1" baseline="-25000" dirty="0">
                  <a:solidFill>
                    <a:schemeClr val="tx1"/>
                  </a:solidFill>
                  <a:latin typeface="Symbol" pitchFamily="18" charset="2"/>
                </a:rPr>
                <a:t>m</a:t>
              </a:r>
              <a:endParaRPr lang="en-US" sz="2000" b="1" dirty="0">
                <a:solidFill>
                  <a:schemeClr val="tx1"/>
                </a:solidFill>
                <a:latin typeface="Symbol" pitchFamily="18" charset="2"/>
              </a:endParaRPr>
            </a:p>
          </p:txBody>
        </p:sp>
      </p:grpSp>
      <p:sp>
        <p:nvSpPr>
          <p:cNvPr id="293906" name="Rectangle 18"/>
          <p:cNvSpPr>
            <a:spLocks noChangeArrowheads="1"/>
          </p:cNvSpPr>
          <p:nvPr/>
        </p:nvSpPr>
        <p:spPr bwMode="auto">
          <a:xfrm>
            <a:off x="838200" y="1447800"/>
            <a:ext cx="3581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 smtClean="0">
                <a:solidFill>
                  <a:srgbClr val="A50021"/>
                </a:solidFill>
                <a:latin typeface="+mn-lt"/>
              </a:rPr>
              <a:t>at the quark level: </a:t>
            </a:r>
            <a:endParaRPr lang="en-US" sz="2000" dirty="0">
              <a:solidFill>
                <a:srgbClr val="A50021"/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 dirty="0">
                <a:solidFill>
                  <a:srgbClr val="A50021"/>
                </a:solidFill>
                <a:latin typeface="+mn-lt"/>
              </a:rPr>
              <a:t>		</a:t>
            </a:r>
            <a:r>
              <a:rPr lang="en-US" sz="2000" dirty="0" err="1">
                <a:solidFill>
                  <a:srgbClr val="A50021"/>
                </a:solidFill>
                <a:latin typeface="+mn-lt"/>
              </a:rPr>
              <a:t>V</a:t>
            </a:r>
            <a:r>
              <a:rPr lang="en-US" sz="2000" baseline="-25000" dirty="0" err="1">
                <a:solidFill>
                  <a:srgbClr val="A50021"/>
                </a:solidFill>
                <a:latin typeface="+mn-lt"/>
              </a:rPr>
              <a:t>ud</a:t>
            </a:r>
            <a:endParaRPr lang="en-US" sz="2000" baseline="-25000" dirty="0">
              <a:solidFill>
                <a:srgbClr val="A50021"/>
              </a:solidFill>
              <a:latin typeface="+mn-lt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sz="2000" baseline="-25000" dirty="0">
                <a:solidFill>
                  <a:srgbClr val="A50021"/>
                </a:solidFill>
                <a:latin typeface="+mn-lt"/>
              </a:rPr>
              <a:t>		</a:t>
            </a:r>
            <a:r>
              <a:rPr lang="en-US" sz="2000" dirty="0" err="1">
                <a:solidFill>
                  <a:srgbClr val="A50021"/>
                </a:solidFill>
                <a:latin typeface="+mn-lt"/>
              </a:rPr>
              <a:t>g</a:t>
            </a:r>
            <a:r>
              <a:rPr lang="en-US" sz="2000" baseline="-25000" dirty="0" err="1">
                <a:solidFill>
                  <a:srgbClr val="A50021"/>
                </a:solidFill>
                <a:latin typeface="+mn-lt"/>
              </a:rPr>
              <a:t>A</a:t>
            </a:r>
            <a:r>
              <a:rPr lang="en-US" sz="2000" dirty="0">
                <a:solidFill>
                  <a:srgbClr val="A50021"/>
                </a:solidFill>
                <a:latin typeface="+mn-lt"/>
              </a:rPr>
              <a:t> = </a:t>
            </a:r>
            <a:r>
              <a:rPr lang="en-US" sz="2000" dirty="0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2000" dirty="0">
                <a:solidFill>
                  <a:srgbClr val="A50021"/>
                </a:solidFill>
                <a:latin typeface="+mn-lt"/>
              </a:rPr>
              <a:t>u - </a:t>
            </a:r>
            <a:r>
              <a:rPr lang="en-US" sz="2000" dirty="0" err="1">
                <a:solidFill>
                  <a:srgbClr val="A50021"/>
                </a:solidFill>
                <a:latin typeface="Symbol" pitchFamily="18" charset="2"/>
              </a:rPr>
              <a:t>D</a:t>
            </a:r>
            <a:r>
              <a:rPr lang="en-US" sz="2000" dirty="0" err="1">
                <a:solidFill>
                  <a:srgbClr val="A50021"/>
                </a:solidFill>
                <a:latin typeface="+mn-lt"/>
              </a:rPr>
              <a:t>d</a:t>
            </a:r>
            <a:endParaRPr lang="en-US" sz="20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293907" name="Rectangle 19"/>
          <p:cNvSpPr>
            <a:spLocks noChangeArrowheads="1"/>
          </p:cNvSpPr>
          <p:nvPr/>
        </p:nvSpPr>
        <p:spPr bwMode="auto">
          <a:xfrm>
            <a:off x="381000" y="3200400"/>
            <a:ext cx="381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at the nucleon/</a:t>
            </a:r>
            <a:r>
              <a:rPr lang="en-US" sz="2000" dirty="0" err="1" smtClean="0">
                <a:solidFill>
                  <a:srgbClr val="0033CC"/>
                </a:solidFill>
                <a:latin typeface="+mn-lt"/>
              </a:rPr>
              <a:t>pion</a:t>
            </a:r>
            <a:r>
              <a:rPr lang="en-US" sz="2000" dirty="0" smtClean="0">
                <a:solidFill>
                  <a:srgbClr val="0033CC"/>
                </a:solidFill>
                <a:latin typeface="+mn-lt"/>
              </a:rPr>
              <a:t> level:</a:t>
            </a:r>
            <a:endParaRPr lang="en-US" sz="2000" dirty="0">
              <a:solidFill>
                <a:srgbClr val="0033CC"/>
              </a:solidFill>
              <a:latin typeface="+mn-lt"/>
            </a:endParaRPr>
          </a:p>
        </p:txBody>
      </p:sp>
      <p:graphicFrame>
        <p:nvGraphicFramePr>
          <p:cNvPr id="293909" name="Object 21"/>
          <p:cNvGraphicFramePr>
            <a:graphicFrameLocks noChangeAspect="1"/>
          </p:cNvGraphicFramePr>
          <p:nvPr/>
        </p:nvGraphicFramePr>
        <p:xfrm>
          <a:off x="3200400" y="4800600"/>
          <a:ext cx="1960563" cy="1098550"/>
        </p:xfrm>
        <a:graphic>
          <a:graphicData uri="http://schemas.openxmlformats.org/presentationml/2006/ole">
            <p:oleObj spid="_x0000_s313346" name="Equation" r:id="rId4" imgW="838080" imgH="469800" progId="Equation.3">
              <p:embed/>
            </p:oleObj>
          </a:graphicData>
        </a:graphic>
      </p:graphicFrame>
      <p:graphicFrame>
        <p:nvGraphicFramePr>
          <p:cNvPr id="293910" name="Object 22"/>
          <p:cNvGraphicFramePr>
            <a:graphicFrameLocks noChangeAspect="1"/>
          </p:cNvGraphicFramePr>
          <p:nvPr/>
        </p:nvGraphicFramePr>
        <p:xfrm>
          <a:off x="404813" y="3733800"/>
          <a:ext cx="4675187" cy="763588"/>
        </p:xfrm>
        <a:graphic>
          <a:graphicData uri="http://schemas.openxmlformats.org/presentationml/2006/ole">
            <p:oleObj spid="_x0000_s313347" name="Equation" r:id="rId5" imgW="2641320" imgH="431640" progId="Equation.3">
              <p:embed/>
            </p:oleObj>
          </a:graphicData>
        </a:graphic>
      </p:graphicFrame>
      <p:graphicFrame>
        <p:nvGraphicFramePr>
          <p:cNvPr id="293911" name="Object 23"/>
          <p:cNvGraphicFramePr>
            <a:graphicFrameLocks noChangeAspect="1"/>
          </p:cNvGraphicFramePr>
          <p:nvPr/>
        </p:nvGraphicFramePr>
        <p:xfrm>
          <a:off x="5934075" y="3908425"/>
          <a:ext cx="1931988" cy="538163"/>
        </p:xfrm>
        <a:graphic>
          <a:graphicData uri="http://schemas.openxmlformats.org/presentationml/2006/ole">
            <p:oleObj spid="_x0000_s313348" name="Equation" r:id="rId6" imgW="1091880" imgH="304560" progId="Equation.3">
              <p:embed/>
            </p:oleObj>
          </a:graphicData>
        </a:graphic>
      </p:graphicFrame>
      <p:sp>
        <p:nvSpPr>
          <p:cNvPr id="293912" name="Text Box 24"/>
          <p:cNvSpPr txBox="1">
            <a:spLocks noChangeArrowheads="1"/>
          </p:cNvSpPr>
          <p:nvPr/>
        </p:nvSpPr>
        <p:spPr bwMode="auto">
          <a:xfrm>
            <a:off x="5562600" y="4953000"/>
            <a:ext cx="283257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Goldberger +</a:t>
            </a:r>
            <a:r>
              <a:rPr lang="en-US" sz="2000" dirty="0" err="1">
                <a:solidFill>
                  <a:schemeClr val="tx1"/>
                </a:solidFill>
                <a:latin typeface="+mn-lt"/>
              </a:rPr>
              <a:t>Trieman</a:t>
            </a:r>
            <a:r>
              <a:rPr lang="en-US" sz="2000" dirty="0">
                <a:solidFill>
                  <a:schemeClr val="tx1"/>
                </a:solidFill>
                <a:latin typeface="+mn-lt"/>
              </a:rPr>
              <a:t> </a:t>
            </a:r>
          </a:p>
          <a:p>
            <a:r>
              <a:rPr lang="en-US" sz="2000" dirty="0">
                <a:solidFill>
                  <a:schemeClr val="tx1"/>
                </a:solidFill>
                <a:latin typeface="+mn-lt"/>
              </a:rPr>
              <a:t>Phys. Rev. 111 (1958) 354</a:t>
            </a:r>
          </a:p>
        </p:txBody>
      </p:sp>
      <p:sp>
        <p:nvSpPr>
          <p:cNvPr id="293913" name="Rectangle 25"/>
          <p:cNvSpPr>
            <a:spLocks noChangeArrowheads="1"/>
          </p:cNvSpPr>
          <p:nvPr/>
        </p:nvSpPr>
        <p:spPr bwMode="auto">
          <a:xfrm>
            <a:off x="1676400" y="6096000"/>
            <a:ext cx="5105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400" dirty="0">
                <a:solidFill>
                  <a:srgbClr val="0033CC"/>
                </a:solidFill>
                <a:latin typeface="+mn-lt"/>
              </a:rPr>
              <a:t>links strong and weak interactions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i="1" smtClean="0">
                <a:latin typeface="Times New Roman" pitchFamily="18" charset="0"/>
              </a:rPr>
              <a:t>g</a:t>
            </a:r>
            <a:r>
              <a:rPr lang="en-US" i="1" baseline="-25000" smtClean="0">
                <a:latin typeface="Times New Roman" pitchFamily="18" charset="0"/>
              </a:rPr>
              <a:t>A</a:t>
            </a:r>
            <a:r>
              <a:rPr lang="en-US" i="1" smtClean="0">
                <a:latin typeface="Times New Roman" pitchFamily="18" charset="0"/>
              </a:rPr>
              <a:t>(0)</a:t>
            </a:r>
            <a:r>
              <a:rPr lang="en-US" smtClean="0"/>
              <a:t>: axial charge in lattice QCD</a:t>
            </a:r>
          </a:p>
        </p:txBody>
      </p:sp>
      <p:pic>
        <p:nvPicPr>
          <p:cNvPr id="45061" name="Picture 4" descr="axial-fig2"/>
          <p:cNvPicPr>
            <a:picLocks noChangeAspect="1" noChangeArrowheads="1"/>
          </p:cNvPicPr>
          <p:nvPr/>
        </p:nvPicPr>
        <p:blipFill>
          <a:blip r:embed="rId2" cstate="print"/>
          <a:srcRect t="34207" r="39331"/>
          <a:stretch>
            <a:fillRect/>
          </a:stretch>
        </p:blipFill>
        <p:spPr bwMode="auto">
          <a:xfrm>
            <a:off x="3810000" y="1219200"/>
            <a:ext cx="5118100" cy="392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5"/>
          <p:cNvSpPr txBox="1">
            <a:spLocks noChangeArrowheads="1"/>
          </p:cNvSpPr>
          <p:nvPr/>
        </p:nvSpPr>
        <p:spPr bwMode="auto">
          <a:xfrm>
            <a:off x="381000" y="1828800"/>
            <a:ext cx="3160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R.G. Edwards etal (LHPC)</a:t>
            </a:r>
          </a:p>
          <a:p>
            <a:pPr algn="l"/>
            <a:r>
              <a:rPr lang="en-US"/>
              <a:t>PRL 96 (2006) 052001</a:t>
            </a:r>
          </a:p>
        </p:txBody>
      </p:sp>
      <p:sp>
        <p:nvSpPr>
          <p:cNvPr id="45063" name="Line 6"/>
          <p:cNvSpPr>
            <a:spLocks noChangeShapeType="1"/>
          </p:cNvSpPr>
          <p:nvPr/>
        </p:nvSpPr>
        <p:spPr bwMode="auto">
          <a:xfrm flipV="1">
            <a:off x="3124200" y="2133600"/>
            <a:ext cx="15240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lg" len="med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5064" name="Text Box 7"/>
          <p:cNvSpPr txBox="1">
            <a:spLocks noChangeArrowheads="1"/>
          </p:cNvSpPr>
          <p:nvPr/>
        </p:nvSpPr>
        <p:spPr bwMode="auto">
          <a:xfrm>
            <a:off x="304800" y="3048000"/>
            <a:ext cx="3217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CC0000"/>
                </a:solidFill>
              </a:rPr>
              <a:t>“gold-plated” observable</a:t>
            </a:r>
          </a:p>
        </p:txBody>
      </p:sp>
      <p:sp>
        <p:nvSpPr>
          <p:cNvPr id="45065" name="Text Box 8"/>
          <p:cNvSpPr txBox="1">
            <a:spLocks noChangeArrowheads="1"/>
          </p:cNvSpPr>
          <p:nvPr/>
        </p:nvSpPr>
        <p:spPr bwMode="auto">
          <a:xfrm>
            <a:off x="304800" y="3962400"/>
            <a:ext cx="32575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ym typeface="Symbol" pitchFamily="18" charset="2"/>
              </a:rPr>
              <a:t> </a:t>
            </a:r>
            <a:r>
              <a:rPr lang="en-US">
                <a:solidFill>
                  <a:srgbClr val="0033CC"/>
                </a:solidFill>
                <a:sym typeface="Symbol" pitchFamily="18" charset="2"/>
              </a:rPr>
              <a:t>precisely measured</a:t>
            </a:r>
          </a:p>
          <a:p>
            <a:pPr algn="l"/>
            <a:endParaRPr lang="en-US">
              <a:solidFill>
                <a:srgbClr val="0033CC"/>
              </a:solidFill>
              <a:sym typeface="Symbol" pitchFamily="18" charset="2"/>
            </a:endParaRPr>
          </a:p>
          <a:p>
            <a:pPr algn="l"/>
            <a:r>
              <a:rPr lang="en-US">
                <a:sym typeface="Symbol" pitchFamily="18" charset="2"/>
              </a:rPr>
              <a:t> </a:t>
            </a:r>
            <a:r>
              <a:rPr lang="en-US" sz="2400" i="1">
                <a:solidFill>
                  <a:srgbClr val="0033CC"/>
                </a:solidFill>
                <a:latin typeface="Times New Roman" pitchFamily="18" charset="0"/>
              </a:rPr>
              <a:t>m</a:t>
            </a:r>
            <a:r>
              <a:rPr lang="en-US" sz="2400" i="1" baseline="-25000">
                <a:solidFill>
                  <a:srgbClr val="0033CC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33CC"/>
                </a:solidFill>
              </a:rPr>
              <a:t> dependence known from </a:t>
            </a:r>
            <a:r>
              <a:rPr lang="en-US" sz="2400">
                <a:solidFill>
                  <a:srgbClr val="0033CC"/>
                </a:solidFill>
                <a:latin typeface="Symbol" pitchFamily="18" charset="2"/>
              </a:rPr>
              <a:t>c</a:t>
            </a:r>
            <a:r>
              <a:rPr lang="en-US">
                <a:solidFill>
                  <a:srgbClr val="0033CC"/>
                </a:solidFill>
              </a:rPr>
              <a:t>PT, extrapolation to physical value is are not large</a:t>
            </a:r>
          </a:p>
        </p:txBody>
      </p:sp>
      <p:sp>
        <p:nvSpPr>
          <p:cNvPr id="45066" name="Oval 9"/>
          <p:cNvSpPr>
            <a:spLocks noChangeArrowheads="1"/>
          </p:cNvSpPr>
          <p:nvPr/>
        </p:nvSpPr>
        <p:spPr bwMode="auto">
          <a:xfrm>
            <a:off x="5715000" y="1752600"/>
            <a:ext cx="609600" cy="1066800"/>
          </a:xfrm>
          <a:prstGeom prst="ellipse">
            <a:avLst/>
          </a:prstGeom>
          <a:solidFill>
            <a:srgbClr val="33CCCC">
              <a:alpha val="0"/>
            </a:srgbClr>
          </a:solidFill>
          <a:ln w="28575">
            <a:solidFill>
              <a:schemeClr val="hlink"/>
            </a:solidFill>
            <a:round/>
            <a:headEnd/>
            <a:tailEnd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5067" name="Line 10"/>
          <p:cNvSpPr>
            <a:spLocks noChangeShapeType="1"/>
          </p:cNvSpPr>
          <p:nvPr/>
        </p:nvSpPr>
        <p:spPr bwMode="auto">
          <a:xfrm flipV="1">
            <a:off x="4648200" y="2743200"/>
            <a:ext cx="12192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5068" name="Text Box 11"/>
          <p:cNvSpPr txBox="1">
            <a:spLocks noChangeArrowheads="1"/>
          </p:cNvSpPr>
          <p:nvPr/>
        </p:nvSpPr>
        <p:spPr bwMode="auto">
          <a:xfrm>
            <a:off x="4038600" y="5486400"/>
            <a:ext cx="382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/>
              <a:t>scatter due to finite volume of lattice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762000"/>
          </a:xfrm>
        </p:spPr>
        <p:txBody>
          <a:bodyPr/>
          <a:lstStyle/>
          <a:p>
            <a:r>
              <a:rPr lang="en-US">
                <a:solidFill>
                  <a:srgbClr val="0033CC"/>
                </a:solidFill>
              </a:rPr>
              <a:t>M</a:t>
            </a:r>
            <a:r>
              <a:rPr lang="en-US" baseline="-25000">
                <a:solidFill>
                  <a:srgbClr val="0033CC"/>
                </a:solidFill>
              </a:rPr>
              <a:t>A</a:t>
            </a:r>
            <a:r>
              <a:rPr lang="en-US">
                <a:solidFill>
                  <a:srgbClr val="0033CC"/>
                </a:solidFill>
              </a:rPr>
              <a:t> from </a:t>
            </a:r>
            <a:r>
              <a:rPr lang="en-US">
                <a:solidFill>
                  <a:srgbClr val="0033CC"/>
                </a:solidFill>
                <a:latin typeface="Symbol" pitchFamily="18" charset="2"/>
              </a:rPr>
              <a:t>g</a:t>
            </a:r>
            <a:r>
              <a:rPr lang="en-US" baseline="30000">
                <a:solidFill>
                  <a:srgbClr val="0033CC"/>
                </a:solidFill>
                <a:latin typeface="Symbol" pitchFamily="18" charset="2"/>
              </a:rPr>
              <a:t>*</a:t>
            </a:r>
            <a:r>
              <a:rPr lang="en-US">
                <a:solidFill>
                  <a:srgbClr val="0033CC"/>
                </a:solidFill>
              </a:rPr>
              <a:t> + p </a:t>
            </a:r>
            <a:r>
              <a:rPr lang="en-US">
                <a:solidFill>
                  <a:srgbClr val="0033CC"/>
                </a:solidFill>
                <a:sym typeface="Symbol" pitchFamily="18" charset="2"/>
              </a:rPr>
              <a:t> </a:t>
            </a:r>
            <a:r>
              <a:rPr lang="en-US">
                <a:solidFill>
                  <a:srgbClr val="0033CC"/>
                </a:solidFill>
                <a:latin typeface="Symbol" pitchFamily="18" charset="2"/>
                <a:sym typeface="Symbol" pitchFamily="18" charset="2"/>
              </a:rPr>
              <a:t>p</a:t>
            </a:r>
            <a:r>
              <a:rPr lang="en-US" baseline="30000">
                <a:solidFill>
                  <a:srgbClr val="0033CC"/>
                </a:solidFill>
                <a:sym typeface="Symbol" pitchFamily="18" charset="2"/>
              </a:rPr>
              <a:t>+</a:t>
            </a:r>
            <a:r>
              <a:rPr lang="en-US">
                <a:solidFill>
                  <a:srgbClr val="0033CC"/>
                </a:solidFill>
                <a:sym typeface="Symbol" pitchFamily="18" charset="2"/>
              </a:rPr>
              <a:t> + n</a:t>
            </a:r>
          </a:p>
        </p:txBody>
      </p:sp>
      <p:graphicFrame>
        <p:nvGraphicFramePr>
          <p:cNvPr id="288772" name="Object 4"/>
          <p:cNvGraphicFramePr>
            <a:graphicFrameLocks noChangeAspect="1"/>
          </p:cNvGraphicFramePr>
          <p:nvPr/>
        </p:nvGraphicFramePr>
        <p:xfrm>
          <a:off x="685800" y="838200"/>
          <a:ext cx="7572375" cy="842963"/>
        </p:xfrm>
        <a:graphic>
          <a:graphicData uri="http://schemas.openxmlformats.org/presentationml/2006/ole">
            <p:oleObj spid="_x0000_s315394" name="Equation" r:id="rId3" imgW="3886200" imgH="431640" progId="Equation.3">
              <p:embed/>
            </p:oleObj>
          </a:graphicData>
        </a:graphic>
      </p:graphicFrame>
      <p:sp>
        <p:nvSpPr>
          <p:cNvPr id="28877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914400" y="3886200"/>
            <a:ext cx="3352800" cy="838200"/>
          </a:xfrm>
        </p:spPr>
        <p:txBody>
          <a:bodyPr/>
          <a:lstStyle/>
          <a:p>
            <a:pPr>
              <a:buFontTx/>
              <a:buNone/>
            </a:pPr>
            <a:r>
              <a:rPr lang="en-US" sz="2400">
                <a:latin typeface="Symbol" pitchFamily="18" charset="2"/>
              </a:rPr>
              <a:t>c</a:t>
            </a:r>
            <a:r>
              <a:rPr lang="en-US" sz="2400"/>
              <a:t>pt gives correction for finite m</a:t>
            </a:r>
            <a:r>
              <a:rPr lang="en-US" sz="2400" baseline="-25000">
                <a:latin typeface="Symbol" pitchFamily="18" charset="2"/>
              </a:rPr>
              <a:t>p</a:t>
            </a:r>
            <a:r>
              <a:rPr lang="en-US" sz="2400"/>
              <a:t> :</a:t>
            </a:r>
          </a:p>
        </p:txBody>
      </p:sp>
      <p:graphicFrame>
        <p:nvGraphicFramePr>
          <p:cNvPr id="288774" name="Object 6"/>
          <p:cNvGraphicFramePr>
            <a:graphicFrameLocks noChangeAspect="1"/>
          </p:cNvGraphicFramePr>
          <p:nvPr/>
        </p:nvGraphicFramePr>
        <p:xfrm>
          <a:off x="1071563" y="2057400"/>
          <a:ext cx="6561137" cy="889000"/>
        </p:xfrm>
        <a:graphic>
          <a:graphicData uri="http://schemas.openxmlformats.org/presentationml/2006/ole">
            <p:oleObj spid="_x0000_s315395" name="Equation" r:id="rId4" imgW="3568680" imgH="482400" progId="Equation.3">
              <p:embed/>
            </p:oleObj>
          </a:graphicData>
        </a:graphic>
      </p:graphicFrame>
      <p:sp>
        <p:nvSpPr>
          <p:cNvPr id="288775" name="AutoShape 7"/>
          <p:cNvSpPr>
            <a:spLocks noChangeArrowheads="1"/>
          </p:cNvSpPr>
          <p:nvPr/>
        </p:nvSpPr>
        <p:spPr bwMode="auto">
          <a:xfrm>
            <a:off x="1752600" y="17526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aphicFrame>
        <p:nvGraphicFramePr>
          <p:cNvPr id="288776" name="Object 8"/>
          <p:cNvGraphicFramePr>
            <a:graphicFrameLocks noChangeAspect="1"/>
          </p:cNvGraphicFramePr>
          <p:nvPr/>
        </p:nvGraphicFramePr>
        <p:xfrm>
          <a:off x="4572000" y="3276600"/>
          <a:ext cx="3352800" cy="968375"/>
        </p:xfrm>
        <a:graphic>
          <a:graphicData uri="http://schemas.openxmlformats.org/presentationml/2006/ole">
            <p:oleObj spid="_x0000_s315396" name="Equation" r:id="rId5" imgW="1714320" imgH="495000" progId="Equation.3">
              <p:embed/>
            </p:oleObj>
          </a:graphicData>
        </a:graphic>
      </p:graphicFrame>
      <p:sp>
        <p:nvSpPr>
          <p:cNvPr id="288777" name="AutoShape 9"/>
          <p:cNvSpPr>
            <a:spLocks noChangeArrowheads="1"/>
          </p:cNvSpPr>
          <p:nvPr/>
        </p:nvSpPr>
        <p:spPr bwMode="auto">
          <a:xfrm>
            <a:off x="4724400" y="2819400"/>
            <a:ext cx="228600" cy="609600"/>
          </a:xfrm>
          <a:prstGeom prst="downArrow">
            <a:avLst>
              <a:gd name="adj1" fmla="val 50000"/>
              <a:gd name="adj2" fmla="val 6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88778" name="Rectangle 10"/>
          <p:cNvSpPr>
            <a:spLocks noChangeArrowheads="1"/>
          </p:cNvSpPr>
          <p:nvPr/>
        </p:nvSpPr>
        <p:spPr bwMode="auto">
          <a:xfrm>
            <a:off x="3429000" y="838200"/>
            <a:ext cx="4876800" cy="9144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 dirty="0"/>
          </a:p>
        </p:txBody>
      </p:sp>
      <p:graphicFrame>
        <p:nvGraphicFramePr>
          <p:cNvPr id="288779" name="Object 11"/>
          <p:cNvGraphicFramePr>
            <a:graphicFrameLocks noChangeAspect="1"/>
          </p:cNvGraphicFramePr>
          <p:nvPr/>
        </p:nvGraphicFramePr>
        <p:xfrm>
          <a:off x="914400" y="4724400"/>
          <a:ext cx="3476625" cy="869950"/>
        </p:xfrm>
        <a:graphic>
          <a:graphicData uri="http://schemas.openxmlformats.org/presentationml/2006/ole">
            <p:oleObj spid="_x0000_s315397" name="Equation" r:id="rId6" imgW="1777680" imgH="444240" progId="Equation.3">
              <p:embed/>
            </p:oleObj>
          </a:graphicData>
        </a:graphic>
      </p:graphicFrame>
      <p:graphicFrame>
        <p:nvGraphicFramePr>
          <p:cNvPr id="288780" name="Object 12"/>
          <p:cNvGraphicFramePr>
            <a:graphicFrameLocks noChangeAspect="1"/>
          </p:cNvGraphicFramePr>
          <p:nvPr/>
        </p:nvGraphicFramePr>
        <p:xfrm>
          <a:off x="5410200" y="4800600"/>
          <a:ext cx="1949450" cy="495300"/>
        </p:xfrm>
        <a:graphic>
          <a:graphicData uri="http://schemas.openxmlformats.org/presentationml/2006/ole">
            <p:oleObj spid="_x0000_s315398" name="Equation" r:id="rId7" imgW="850680" imgH="215640" progId="Equation.3">
              <p:embed/>
            </p:oleObj>
          </a:graphicData>
        </a:graphic>
      </p:graphicFrame>
      <p:sp>
        <p:nvSpPr>
          <p:cNvPr id="288781" name="Text Box 13"/>
          <p:cNvSpPr txBox="1">
            <a:spLocks noChangeArrowheads="1"/>
          </p:cNvSpPr>
          <p:nvPr/>
        </p:nvSpPr>
        <p:spPr bwMode="auto">
          <a:xfrm>
            <a:off x="5105400" y="5638800"/>
            <a:ext cx="2411238" cy="660181"/>
          </a:xfrm>
          <a:prstGeom prst="rect">
            <a:avLst/>
          </a:prstGeom>
          <a:solidFill>
            <a:srgbClr val="66FFCC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M</a:t>
            </a:r>
            <a:r>
              <a:rPr lang="en-US" baseline="-25000" dirty="0">
                <a:solidFill>
                  <a:schemeClr val="tx1"/>
                </a:solidFill>
                <a:latin typeface="+mn-lt"/>
              </a:rPr>
              <a:t>A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= 1.013 ± 0.015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GeV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pPr>
              <a:spcBef>
                <a:spcPct val="5000"/>
              </a:spcBef>
            </a:pPr>
            <a:r>
              <a:rPr lang="en-US" dirty="0">
                <a:solidFill>
                  <a:schemeClr val="tx1"/>
                </a:solidFill>
                <a:latin typeface="+mn-lt"/>
              </a:rPr>
              <a:t>agrees well w/ </a:t>
            </a:r>
            <a:r>
              <a:rPr lang="en-US" dirty="0">
                <a:solidFill>
                  <a:schemeClr val="tx1"/>
                </a:solidFill>
                <a:latin typeface="Symbol" pitchFamily="18" charset="2"/>
              </a:rPr>
              <a:t>n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data</a:t>
            </a:r>
          </a:p>
        </p:txBody>
      </p:sp>
      <p:sp>
        <p:nvSpPr>
          <p:cNvPr id="288783" name="AutoShape 15"/>
          <p:cNvSpPr>
            <a:spLocks noChangeArrowheads="1"/>
          </p:cNvSpPr>
          <p:nvPr/>
        </p:nvSpPr>
        <p:spPr bwMode="auto">
          <a:xfrm>
            <a:off x="4572000" y="4953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88785" name="Text Box 17"/>
          <p:cNvSpPr txBox="1">
            <a:spLocks noChangeArrowheads="1"/>
          </p:cNvSpPr>
          <p:nvPr/>
        </p:nvSpPr>
        <p:spPr bwMode="auto">
          <a:xfrm>
            <a:off x="520700" y="5815013"/>
            <a:ext cx="3454792" cy="660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"/>
              </a:spcBef>
            </a:pPr>
            <a:r>
              <a:rPr lang="en-US" sz="1800" dirty="0">
                <a:solidFill>
                  <a:srgbClr val="800000"/>
                </a:solidFill>
                <a:latin typeface="+mn-lt"/>
              </a:rPr>
              <a:t>Bernard, Kaiser + </a:t>
            </a:r>
            <a:r>
              <a:rPr lang="en-US" sz="1800" dirty="0" err="1">
                <a:solidFill>
                  <a:srgbClr val="800000"/>
                </a:solidFill>
                <a:latin typeface="+mn-lt"/>
              </a:rPr>
              <a:t>Meissner</a:t>
            </a:r>
            <a:r>
              <a:rPr lang="en-US" sz="1800" dirty="0">
                <a:solidFill>
                  <a:srgbClr val="800000"/>
                </a:solidFill>
                <a:latin typeface="+mn-lt"/>
              </a:rPr>
              <a:t>,</a:t>
            </a:r>
          </a:p>
          <a:p>
            <a:pPr>
              <a:spcBef>
                <a:spcPct val="5000"/>
              </a:spcBef>
            </a:pPr>
            <a:r>
              <a:rPr lang="en-US" sz="1800" dirty="0">
                <a:solidFill>
                  <a:srgbClr val="800000"/>
                </a:solidFill>
                <a:latin typeface="+mn-lt"/>
              </a:rPr>
              <a:t>PRL 69 (92)1877, PRL 72 (94) 2810.</a:t>
            </a:r>
          </a:p>
        </p:txBody>
      </p:sp>
      <p:cxnSp>
        <p:nvCxnSpPr>
          <p:cNvPr id="16" name="Straight Arrow Connector 15"/>
          <p:cNvCxnSpPr>
            <a:endCxn id="288778" idx="1"/>
          </p:cNvCxnSpPr>
          <p:nvPr/>
        </p:nvCxnSpPr>
        <p:spPr>
          <a:xfrm rot="10800000">
            <a:off x="3429000" y="1295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343400" y="1295400"/>
            <a:ext cx="3454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C00000"/>
                </a:solidFill>
              </a:rPr>
              <a:t>pion</a:t>
            </a:r>
            <a:r>
              <a:rPr lang="en-US" i="1" dirty="0" smtClean="0">
                <a:solidFill>
                  <a:srgbClr val="C00000"/>
                </a:solidFill>
              </a:rPr>
              <a:t> form factor was in this term</a:t>
            </a:r>
            <a:endParaRPr lang="en-US" i="1" dirty="0">
              <a:solidFill>
                <a:srgbClr val="C00000"/>
              </a:solidFill>
            </a:endParaRPr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8775" grpId="0" animBg="1"/>
      <p:bldP spid="288777" grpId="0" animBg="1"/>
      <p:bldP spid="288778" grpId="0" animBg="1"/>
      <p:bldP spid="288783" grpId="0" animBg="1"/>
      <p:bldP spid="1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61375" cy="45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1"/>
                </a:solidFill>
              </a:rPr>
              <a:t>Axial form factor seen by PV electron scattering</a:t>
            </a:r>
            <a:endParaRPr lang="en-US" sz="3200" u="sng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19458" name="Object 21"/>
          <p:cNvGraphicFramePr>
            <a:graphicFrameLocks noChangeAspect="1"/>
          </p:cNvGraphicFramePr>
          <p:nvPr/>
        </p:nvGraphicFramePr>
        <p:xfrm>
          <a:off x="935038" y="685800"/>
          <a:ext cx="7088187" cy="565150"/>
        </p:xfrm>
        <a:graphic>
          <a:graphicData uri="http://schemas.openxmlformats.org/presentationml/2006/ole">
            <p:oleObj spid="_x0000_s180226" name="Equation" r:id="rId4" imgW="2869920" imgH="228600" progId="Equation.3">
              <p:embed/>
            </p:oleObj>
          </a:graphicData>
        </a:graphic>
      </p:graphicFrame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1600200" y="1295400"/>
            <a:ext cx="6096000" cy="1301750"/>
            <a:chOff x="1056" y="768"/>
            <a:chExt cx="3840" cy="820"/>
          </a:xfrm>
        </p:grpSpPr>
        <p:graphicFrame>
          <p:nvGraphicFramePr>
            <p:cNvPr id="19459" name="Object 5"/>
            <p:cNvGraphicFramePr>
              <a:graphicFrameLocks noChangeAspect="1"/>
            </p:cNvGraphicFramePr>
            <p:nvPr/>
          </p:nvGraphicFramePr>
          <p:xfrm>
            <a:off x="1056" y="864"/>
            <a:ext cx="1104" cy="696"/>
          </p:xfrm>
          <a:graphic>
            <a:graphicData uri="http://schemas.openxmlformats.org/presentationml/2006/ole">
              <p:oleObj spid="_x0000_s180227" name="VISIO" r:id="rId5" imgW="4600440" imgH="3076560" progId="">
                <p:embed/>
              </p:oleObj>
            </a:graphicData>
          </a:graphic>
        </p:graphicFrame>
        <p:graphicFrame>
          <p:nvGraphicFramePr>
            <p:cNvPr id="19460" name="Object 8"/>
            <p:cNvGraphicFramePr>
              <a:graphicFrameLocks noChangeAspect="1"/>
            </p:cNvGraphicFramePr>
            <p:nvPr/>
          </p:nvGraphicFramePr>
          <p:xfrm>
            <a:off x="3648" y="768"/>
            <a:ext cx="1248" cy="812"/>
          </p:xfrm>
          <a:graphic>
            <a:graphicData uri="http://schemas.openxmlformats.org/presentationml/2006/ole">
              <p:oleObj spid="_x0000_s180228" name="VISIO" r:id="rId6" imgW="5208840" imgH="2198520" progId="">
                <p:embed/>
              </p:oleObj>
            </a:graphicData>
          </a:graphic>
        </p:graphicFrame>
        <p:sp>
          <p:nvSpPr>
            <p:cNvPr id="19474" name="Text Box 9"/>
            <p:cNvSpPr txBox="1">
              <a:spLocks noChangeArrowheads="1"/>
            </p:cNvSpPr>
            <p:nvPr/>
          </p:nvSpPr>
          <p:spPr bwMode="auto">
            <a:xfrm>
              <a:off x="3360" y="100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latin typeface="Symbol" pitchFamily="18" charset="2"/>
                </a:rPr>
                <a:t>+</a:t>
              </a:r>
            </a:p>
          </p:txBody>
        </p:sp>
        <p:sp>
          <p:nvSpPr>
            <p:cNvPr id="19475" name="Text Box 22"/>
            <p:cNvSpPr txBox="1">
              <a:spLocks noChangeArrowheads="1"/>
            </p:cNvSpPr>
            <p:nvPr/>
          </p:nvSpPr>
          <p:spPr bwMode="auto">
            <a:xfrm>
              <a:off x="2208" y="1008"/>
              <a:ext cx="22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 eaLnBrk="0" hangingPunct="0"/>
              <a:r>
                <a:rPr lang="en-US" sz="2400">
                  <a:latin typeface="Symbol" pitchFamily="18" charset="2"/>
                </a:rPr>
                <a:t>+</a:t>
              </a:r>
            </a:p>
          </p:txBody>
        </p:sp>
        <p:graphicFrame>
          <p:nvGraphicFramePr>
            <p:cNvPr id="19461" name="Object 23"/>
            <p:cNvGraphicFramePr>
              <a:graphicFrameLocks noChangeAspect="1"/>
            </p:cNvGraphicFramePr>
            <p:nvPr/>
          </p:nvGraphicFramePr>
          <p:xfrm>
            <a:off x="2448" y="816"/>
            <a:ext cx="816" cy="772"/>
          </p:xfrm>
          <a:graphic>
            <a:graphicData uri="http://schemas.openxmlformats.org/presentationml/2006/ole">
              <p:oleObj spid="_x0000_s180229" name="VISIO" r:id="rId7" imgW="5208840" imgH="2198520" progId="">
                <p:embed/>
              </p:oleObj>
            </a:graphicData>
          </a:graphic>
        </p:graphicFrame>
      </p:grpSp>
      <p:sp>
        <p:nvSpPr>
          <p:cNvPr id="19466" name="Text Box 25"/>
          <p:cNvSpPr txBox="1">
            <a:spLocks noChangeArrowheads="1"/>
          </p:cNvSpPr>
          <p:nvPr/>
        </p:nvSpPr>
        <p:spPr bwMode="auto">
          <a:xfrm>
            <a:off x="304800" y="5562600"/>
            <a:ext cx="3733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i="1" dirty="0">
                <a:solidFill>
                  <a:srgbClr val="A50021"/>
                </a:solidFill>
              </a:rPr>
              <a:t>but Q</a:t>
            </a:r>
            <a:r>
              <a:rPr lang="en-US" i="1" baseline="30000" dirty="0">
                <a:solidFill>
                  <a:srgbClr val="A50021"/>
                </a:solidFill>
              </a:rPr>
              <a:t>2</a:t>
            </a:r>
            <a:r>
              <a:rPr lang="en-US" i="1" dirty="0">
                <a:solidFill>
                  <a:srgbClr val="A50021"/>
                </a:solidFill>
              </a:rPr>
              <a:t> behavior is not constrained</a:t>
            </a:r>
          </a:p>
        </p:txBody>
      </p:sp>
      <p:grpSp>
        <p:nvGrpSpPr>
          <p:cNvPr id="3" name="Group 26"/>
          <p:cNvGrpSpPr>
            <a:grpSpLocks/>
          </p:cNvGrpSpPr>
          <p:nvPr/>
        </p:nvGrpSpPr>
        <p:grpSpPr bwMode="auto">
          <a:xfrm>
            <a:off x="4191000" y="2438400"/>
            <a:ext cx="4616450" cy="3962400"/>
            <a:chOff x="2418" y="806"/>
            <a:chExt cx="3196" cy="2935"/>
          </a:xfrm>
        </p:grpSpPr>
        <p:pic>
          <p:nvPicPr>
            <p:cNvPr id="19472" name="Picture 27" descr="maekawa2-fig6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418" y="806"/>
              <a:ext cx="3196" cy="29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73" name="Rectangle 28"/>
            <p:cNvSpPr>
              <a:spLocks noChangeArrowheads="1"/>
            </p:cNvSpPr>
            <p:nvPr/>
          </p:nvSpPr>
          <p:spPr bwMode="auto">
            <a:xfrm>
              <a:off x="5328" y="2736"/>
              <a:ext cx="192" cy="48"/>
            </a:xfrm>
            <a:prstGeom prst="rect">
              <a:avLst/>
            </a:prstGeom>
            <a:solidFill>
              <a:srgbClr val="3399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9468" name="Line 29"/>
          <p:cNvSpPr>
            <a:spLocks noChangeShapeType="1"/>
          </p:cNvSpPr>
          <p:nvPr/>
        </p:nvSpPr>
        <p:spPr bwMode="auto">
          <a:xfrm flipV="1">
            <a:off x="8001000" y="5105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9469" name="Rectangle 30"/>
          <p:cNvSpPr>
            <a:spLocks noChangeArrowheads="1"/>
          </p:cNvSpPr>
          <p:nvPr/>
        </p:nvSpPr>
        <p:spPr bwMode="auto">
          <a:xfrm>
            <a:off x="6757988" y="5338763"/>
            <a:ext cx="148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8080"/>
                </a:solidFill>
              </a:rPr>
              <a:t>“G</a:t>
            </a:r>
            <a:r>
              <a:rPr lang="en-US" sz="2400" baseline="-25000">
                <a:solidFill>
                  <a:srgbClr val="008080"/>
                </a:solidFill>
              </a:rPr>
              <a:t>A</a:t>
            </a:r>
            <a:r>
              <a:rPr lang="en-US" sz="2400">
                <a:solidFill>
                  <a:srgbClr val="008080"/>
                </a:solidFill>
              </a:rPr>
              <a:t>” - like</a:t>
            </a:r>
            <a:endParaRPr lang="en-US" sz="2400" baseline="-25000">
              <a:solidFill>
                <a:srgbClr val="008080"/>
              </a:solidFill>
            </a:endParaRPr>
          </a:p>
        </p:txBody>
      </p:sp>
      <p:sp>
        <p:nvSpPr>
          <p:cNvPr id="19470" name="Rectangle 31"/>
          <p:cNvSpPr>
            <a:spLocks noChangeArrowheads="1"/>
          </p:cNvSpPr>
          <p:nvPr/>
        </p:nvSpPr>
        <p:spPr bwMode="auto">
          <a:xfrm>
            <a:off x="304800" y="2743200"/>
            <a:ext cx="3886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dirty="0"/>
              <a:t>(</a:t>
            </a:r>
            <a:r>
              <a:rPr lang="en-US" dirty="0" err="1">
                <a:latin typeface="Symbol" pitchFamily="18" charset="2"/>
              </a:rPr>
              <a:t>h</a:t>
            </a:r>
            <a:r>
              <a:rPr lang="en-US" i="1" dirty="0" err="1">
                <a:latin typeface="Times New Roman" pitchFamily="18" charset="0"/>
              </a:rPr>
              <a:t>F</a:t>
            </a:r>
            <a:r>
              <a:rPr lang="en-US" i="1" baseline="-25000" dirty="0" err="1">
                <a:latin typeface="Times New Roman" pitchFamily="18" charset="0"/>
              </a:rPr>
              <a:t>A</a:t>
            </a:r>
            <a:r>
              <a:rPr lang="en-US" baseline="30000" dirty="0" err="1">
                <a:latin typeface="Symbol" pitchFamily="18" charset="2"/>
              </a:rPr>
              <a:t>g</a:t>
            </a:r>
            <a:r>
              <a:rPr lang="en-US" baseline="30000" dirty="0">
                <a:latin typeface="Wingdings" pitchFamily="2" charset="2"/>
              </a:rPr>
              <a:t> </a:t>
            </a:r>
            <a:r>
              <a:rPr lang="en-US" dirty="0"/>
              <a:t>+ </a:t>
            </a:r>
            <a:r>
              <a:rPr lang="en-US" i="1" dirty="0">
                <a:latin typeface="Times New Roman" pitchFamily="18" charset="0"/>
              </a:rPr>
              <a:t>R</a:t>
            </a:r>
            <a:r>
              <a:rPr lang="en-US" i="1" baseline="30000" dirty="0">
                <a:latin typeface="Times New Roman" pitchFamily="18" charset="0"/>
              </a:rPr>
              <a:t>e</a:t>
            </a:r>
            <a:r>
              <a:rPr lang="en-US" dirty="0"/>
              <a:t>)</a:t>
            </a:r>
            <a:r>
              <a:rPr lang="en-US" dirty="0">
                <a:solidFill>
                  <a:srgbClr val="0033CC"/>
                </a:solidFill>
              </a:rPr>
              <a:t> at Q</a:t>
            </a:r>
            <a:r>
              <a:rPr lang="en-US" baseline="30000" dirty="0">
                <a:solidFill>
                  <a:srgbClr val="0033CC"/>
                </a:solidFill>
              </a:rPr>
              <a:t>2</a:t>
            </a:r>
            <a:r>
              <a:rPr lang="en-US" dirty="0">
                <a:solidFill>
                  <a:srgbClr val="0033CC"/>
                </a:solidFill>
              </a:rPr>
              <a:t>=0 computed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33CC"/>
                </a:solidFill>
              </a:rPr>
              <a:t>by Zhu </a:t>
            </a:r>
            <a:r>
              <a:rPr lang="en-US" dirty="0" err="1">
                <a:solidFill>
                  <a:srgbClr val="0033CC"/>
                </a:solidFill>
              </a:rPr>
              <a:t>etal</a:t>
            </a:r>
            <a:r>
              <a:rPr lang="en-US" dirty="0">
                <a:solidFill>
                  <a:srgbClr val="0033CC"/>
                </a:solidFill>
              </a:rPr>
              <a:t>, </a:t>
            </a:r>
          </a:p>
          <a:p>
            <a:pPr marL="342900" indent="-342900" algn="l">
              <a:spcBef>
                <a:spcPct val="20000"/>
              </a:spcBef>
            </a:pPr>
            <a:r>
              <a:rPr lang="en-US" dirty="0">
                <a:solidFill>
                  <a:srgbClr val="0033CC"/>
                </a:solidFill>
              </a:rPr>
              <a:t>PRD 62 (2000) 033008</a:t>
            </a:r>
          </a:p>
          <a:p>
            <a:pPr marL="342900" indent="-342900" algn="l">
              <a:spcBef>
                <a:spcPct val="20000"/>
              </a:spcBef>
            </a:pP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smtClean="0">
                <a:solidFill>
                  <a:srgbClr val="0033CC"/>
                </a:solidFill>
              </a:rPr>
              <a:t>Data </a:t>
            </a:r>
            <a:r>
              <a:rPr lang="en-US" dirty="0">
                <a:solidFill>
                  <a:srgbClr val="0033CC"/>
                </a:solidFill>
              </a:rPr>
              <a:t>agree </a:t>
            </a:r>
            <a:r>
              <a:rPr lang="en-US" dirty="0" smtClean="0">
                <a:solidFill>
                  <a:srgbClr val="0033CC"/>
                </a:solidFill>
              </a:rPr>
              <a:t>well, but large uncertainties</a:t>
            </a:r>
          </a:p>
          <a:p>
            <a:pPr marL="342900" indent="-342900" algn="l">
              <a:spcBef>
                <a:spcPct val="20000"/>
              </a:spcBef>
            </a:pPr>
            <a:endParaRPr lang="en-US" dirty="0">
              <a:solidFill>
                <a:srgbClr val="0033CC"/>
              </a:solidFill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en-US" dirty="0" err="1">
                <a:solidFill>
                  <a:srgbClr val="0033CC"/>
                </a:solidFill>
              </a:rPr>
              <a:t>F</a:t>
            </a:r>
            <a:r>
              <a:rPr lang="en-US" baseline="-25000" dirty="0" err="1">
                <a:solidFill>
                  <a:srgbClr val="0033CC"/>
                </a:solidFill>
              </a:rPr>
              <a:t>A</a:t>
            </a:r>
            <a:r>
              <a:rPr lang="en-US" baseline="30000" dirty="0" err="1">
                <a:solidFill>
                  <a:srgbClr val="0033CC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0033CC"/>
                </a:solidFill>
              </a:rPr>
              <a:t>(0) is likely small (R</a:t>
            </a:r>
            <a:r>
              <a:rPr lang="en-US" baseline="30000" dirty="0">
                <a:solidFill>
                  <a:srgbClr val="0033CC"/>
                </a:solidFill>
              </a:rPr>
              <a:t>e</a:t>
            </a:r>
            <a:r>
              <a:rPr lang="en-US" dirty="0">
                <a:solidFill>
                  <a:srgbClr val="0033CC"/>
                </a:solidFill>
              </a:rPr>
              <a:t> is not!)</a:t>
            </a:r>
          </a:p>
        </p:txBody>
      </p:sp>
      <p:sp>
        <p:nvSpPr>
          <p:cNvPr id="19471" name="Text Box 36"/>
          <p:cNvSpPr txBox="1">
            <a:spLocks noChangeArrowheads="1"/>
          </p:cNvSpPr>
          <p:nvPr/>
        </p:nvSpPr>
        <p:spPr bwMode="auto">
          <a:xfrm>
            <a:off x="5105400" y="3200400"/>
            <a:ext cx="27924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rgbClr val="A50021"/>
                </a:solidFill>
              </a:rPr>
              <a:t>Maekawa, Viega, van Kolck, </a:t>
            </a:r>
          </a:p>
          <a:p>
            <a:pPr algn="l"/>
            <a:r>
              <a:rPr lang="en-US" sz="1600">
                <a:solidFill>
                  <a:srgbClr val="A50021"/>
                </a:solidFill>
              </a:rPr>
              <a:t>PLB 488 (2000) 167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15962"/>
          </a:xfrm>
        </p:spPr>
        <p:txBody>
          <a:bodyPr/>
          <a:lstStyle/>
          <a:p>
            <a:r>
              <a:rPr lang="en-US" sz="4000" dirty="0" err="1" smtClean="0"/>
              <a:t>polarizabilities</a:t>
            </a:r>
            <a:endParaRPr lang="en-US" sz="4000" dirty="0"/>
          </a:p>
        </p:txBody>
      </p:sp>
      <p:sp>
        <p:nvSpPr>
          <p:cNvPr id="6" name="Rectangle 1029"/>
          <p:cNvSpPr>
            <a:spLocks noChangeArrowheads="1"/>
          </p:cNvSpPr>
          <p:nvPr/>
        </p:nvSpPr>
        <p:spPr bwMode="auto">
          <a:xfrm>
            <a:off x="1447800" y="838200"/>
            <a:ext cx="7086600" cy="2714589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charge  		 =  </a:t>
            </a:r>
            <a:r>
              <a:rPr lang="en-US" sz="1600" i="1" dirty="0">
                <a:latin typeface="Times New Roman" pitchFamily="18" charset="0"/>
              </a:rPr>
              <a:t>e</a:t>
            </a:r>
            <a:r>
              <a:rPr lang="en-US" sz="1600" dirty="0">
                <a:latin typeface="Times New Roman" pitchFamily="18" charset="0"/>
              </a:rPr>
              <a:t>  	( to 10</a:t>
            </a:r>
            <a:r>
              <a:rPr lang="en-US" sz="1600" baseline="30000" dirty="0">
                <a:latin typeface="Times New Roman" pitchFamily="18" charset="0"/>
              </a:rPr>
              <a:t>-21</a:t>
            </a:r>
            <a:r>
              <a:rPr lang="en-US" sz="1600" dirty="0">
                <a:latin typeface="Times New Roman" pitchFamily="18" charset="0"/>
              </a:rPr>
              <a:t>) </a:t>
            </a:r>
          </a:p>
          <a:p>
            <a:pPr lvl="1">
              <a:lnSpc>
                <a:spcPct val="120000"/>
              </a:lnSpc>
            </a:pPr>
            <a:r>
              <a:rPr lang="en-US" sz="1600" dirty="0" err="1" smtClean="0">
                <a:latin typeface="Times New Roman" pitchFamily="18" charset="0"/>
              </a:rPr>
              <a:t>r.m.s</a:t>
            </a:r>
            <a:r>
              <a:rPr lang="en-US" sz="1600" dirty="0" smtClean="0">
                <a:latin typeface="Times New Roman" pitchFamily="18" charset="0"/>
              </a:rPr>
              <a:t>. charge radius	 = </a:t>
            </a:r>
            <a:r>
              <a:rPr lang="en-US" sz="1600" dirty="0" smtClean="0">
                <a:latin typeface="Symbol" pitchFamily="18" charset="2"/>
              </a:rPr>
              <a:t>0.8768 </a:t>
            </a:r>
            <a:r>
              <a:rPr lang="en-US" sz="16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0.0069</a:t>
            </a:r>
            <a:r>
              <a:rPr lang="en-US" sz="1600" dirty="0" smtClean="0">
                <a:latin typeface="Times New Roman" pitchFamily="18" charset="0"/>
              </a:rPr>
              <a:t> fm</a:t>
            </a:r>
            <a:r>
              <a:rPr lang="en-US" sz="1600" baseline="30000" dirty="0" smtClean="0">
                <a:latin typeface="Times New Roman" pitchFamily="18" charset="0"/>
              </a:rPr>
              <a:t>2  </a:t>
            </a:r>
            <a:endParaRPr lang="en-US" sz="1600" dirty="0" smtClean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 smtClean="0">
                <a:latin typeface="Times New Roman" pitchFamily="18" charset="0"/>
              </a:rPr>
              <a:t>mass   </a:t>
            </a:r>
            <a:r>
              <a:rPr lang="en-US" sz="1600" dirty="0">
                <a:latin typeface="Times New Roman" pitchFamily="18" charset="0"/>
              </a:rPr>
              <a:t>		 =  938.27231(28) </a:t>
            </a:r>
            <a:r>
              <a:rPr lang="en-US" sz="1600" dirty="0" err="1">
                <a:latin typeface="Times New Roman" pitchFamily="18" charset="0"/>
              </a:rPr>
              <a:t>MeV</a:t>
            </a:r>
            <a:r>
              <a:rPr lang="en-US" sz="1600" dirty="0">
                <a:latin typeface="Times New Roman" pitchFamily="18" charset="0"/>
              </a:rPr>
              <a:t>/c</a:t>
            </a:r>
            <a:r>
              <a:rPr lang="en-US" sz="1600" baseline="30000" dirty="0">
                <a:latin typeface="Times New Roman" pitchFamily="18" charset="0"/>
              </a:rPr>
              <a:t>2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Symbol" pitchFamily="18" charset="2"/>
              </a:rPr>
              <a:t>m</a:t>
            </a:r>
            <a:r>
              <a:rPr lang="en-US" sz="1600" baseline="-25000" dirty="0">
                <a:latin typeface="Times New Roman" pitchFamily="18" charset="0"/>
              </a:rPr>
              <a:t>p</a:t>
            </a:r>
            <a:r>
              <a:rPr lang="en-US" sz="1600" dirty="0">
                <a:latin typeface="Times New Roman" pitchFamily="18" charset="0"/>
              </a:rPr>
              <a:t>        		 =  2.792847337 </a:t>
            </a:r>
            <a:r>
              <a:rPr lang="en-US" sz="16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>
                <a:latin typeface="Times New Roman" pitchFamily="18" charset="0"/>
              </a:rPr>
              <a:t> 0.000000029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baseline="-25000" dirty="0" err="1">
                <a:latin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</a:rPr>
              <a:t> (= e</a:t>
            </a:r>
            <a:r>
              <a:rPr lang="en-US" sz="1600" dirty="0">
                <a:latin typeface="Times New Roman" pitchFamily="18" charset="0"/>
                <a:sym typeface="MT Extra" pitchFamily="18" charset="2"/>
              </a:rPr>
              <a:t></a:t>
            </a:r>
            <a:r>
              <a:rPr lang="en-US" sz="1600" dirty="0">
                <a:latin typeface="Times New Roman" pitchFamily="18" charset="0"/>
              </a:rPr>
              <a:t>/2m</a:t>
            </a:r>
            <a:r>
              <a:rPr lang="en-US" sz="1600" baseline="-25000" dirty="0">
                <a:latin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</a:rPr>
              <a:t>c)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elec. dipole moment     =  (</a:t>
            </a:r>
            <a:r>
              <a:rPr lang="en-US" sz="1600" dirty="0">
                <a:latin typeface="Symbol" pitchFamily="18" charset="2"/>
              </a:rPr>
              <a:t>-</a:t>
            </a:r>
            <a:r>
              <a:rPr lang="en-US" sz="1600" dirty="0">
                <a:latin typeface="Times New Roman" pitchFamily="18" charset="0"/>
              </a:rPr>
              <a:t>3.7 </a:t>
            </a:r>
            <a:r>
              <a:rPr lang="en-US" sz="16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6.3)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-23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e-cm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electric </a:t>
            </a:r>
            <a:r>
              <a:rPr lang="en-US" sz="1600" dirty="0" err="1">
                <a:latin typeface="Times New Roman" pitchFamily="18" charset="0"/>
              </a:rPr>
              <a:t>polarizability</a:t>
            </a:r>
            <a:r>
              <a:rPr lang="en-US" sz="1600" dirty="0">
                <a:latin typeface="Times New Roman" pitchFamily="18" charset="0"/>
              </a:rPr>
              <a:t>    =  (</a:t>
            </a:r>
            <a:r>
              <a:rPr lang="en-US" sz="1600" dirty="0" smtClean="0">
                <a:latin typeface="Times New Roman" pitchFamily="18" charset="0"/>
              </a:rPr>
              <a:t>12.0 </a:t>
            </a:r>
            <a:r>
              <a:rPr lang="en-US" sz="16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0.6)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3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magnetic </a:t>
            </a:r>
            <a:r>
              <a:rPr lang="en-US" sz="1600" dirty="0" err="1">
                <a:latin typeface="Times New Roman" pitchFamily="18" charset="0"/>
              </a:rPr>
              <a:t>polarizability</a:t>
            </a:r>
            <a:r>
              <a:rPr lang="en-US" sz="1600" dirty="0">
                <a:latin typeface="Times New Roman" pitchFamily="18" charset="0"/>
              </a:rPr>
              <a:t> =  </a:t>
            </a:r>
            <a:r>
              <a:rPr lang="en-US" sz="1600" dirty="0" smtClean="0">
                <a:latin typeface="Times New Roman" pitchFamily="18" charset="0"/>
              </a:rPr>
              <a:t>(1.9 </a:t>
            </a:r>
            <a:r>
              <a:rPr lang="en-US" sz="16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0.5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)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3</a:t>
            </a:r>
            <a:endParaRPr lang="en-US" sz="1600" dirty="0">
              <a:latin typeface="Times New Roman" pitchFamily="18" charset="0"/>
              <a:sym typeface="Math1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  <a:sym typeface="Math1" pitchFamily="2" charset="2"/>
              </a:rPr>
              <a:t>mean lifetime	  =  </a:t>
            </a:r>
            <a:r>
              <a:rPr lang="en-US" sz="1600" dirty="0">
                <a:latin typeface="Symbol" pitchFamily="18" charset="2"/>
                <a:sym typeface="Math1" pitchFamily="2" charset="2"/>
              </a:rPr>
              <a:t>&gt;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5.8 </a:t>
            </a:r>
            <a:r>
              <a:rPr lang="en-US" sz="1600" dirty="0">
                <a:latin typeface="Symbol" pitchFamily="18" charset="2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10</a:t>
            </a:r>
            <a:r>
              <a:rPr lang="en-US" sz="1600" baseline="30000" dirty="0" smtClean="0">
                <a:latin typeface="Times New Roman" pitchFamily="18" charset="0"/>
                <a:sym typeface="Math1" pitchFamily="2" charset="2"/>
              </a:rPr>
              <a:t>29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years (any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decay 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mode)</a:t>
            </a:r>
          </a:p>
          <a:p>
            <a:pPr lvl="1">
              <a:lnSpc>
                <a:spcPct val="120000"/>
              </a:lnSpc>
            </a:pPr>
            <a:endParaRPr lang="en-US" sz="1600" baseline="30000" dirty="0">
              <a:latin typeface="Times New Roman" pitchFamily="18" charset="0"/>
              <a:sym typeface="Math1" pitchFamily="2" charset="2"/>
            </a:endParaRPr>
          </a:p>
        </p:txBody>
      </p:sp>
      <p:sp>
        <p:nvSpPr>
          <p:cNvPr id="7" name="Rectangle 1029"/>
          <p:cNvSpPr>
            <a:spLocks noChangeArrowheads="1"/>
          </p:cNvSpPr>
          <p:nvPr/>
        </p:nvSpPr>
        <p:spPr bwMode="auto">
          <a:xfrm>
            <a:off x="1447800" y="3733800"/>
            <a:ext cx="7010400" cy="245605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charge  		 =  </a:t>
            </a:r>
            <a:r>
              <a:rPr lang="en-US" sz="1600" dirty="0" smtClean="0">
                <a:latin typeface="Times New Roman" pitchFamily="18" charset="0"/>
              </a:rPr>
              <a:t>-0.41 </a:t>
            </a:r>
            <a:r>
              <a:rPr lang="en-US" sz="16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 smtClean="0">
                <a:latin typeface="Times New Roman" pitchFamily="18" charset="0"/>
              </a:rPr>
              <a:t>1.1</a:t>
            </a:r>
            <a:r>
              <a:rPr lang="en-US" sz="1600" dirty="0">
                <a:latin typeface="Times New Roman" pitchFamily="18" charset="0"/>
              </a:rPr>
              <a:t>	</a:t>
            </a:r>
            <a:r>
              <a:rPr lang="en-US" sz="1600" dirty="0" smtClean="0">
                <a:latin typeface="Times New Roman" pitchFamily="18" charset="0"/>
              </a:rPr>
              <a:t>(</a:t>
            </a:r>
            <a:r>
              <a:rPr lang="en-US" sz="1600" dirty="0" smtClean="0">
                <a:latin typeface="Times New Roman" pitchFamily="18" charset="0"/>
                <a:sym typeface="Symbol" pitchFamily="18" charset="2"/>
              </a:rPr>
              <a:t> </a:t>
            </a:r>
            <a:r>
              <a:rPr lang="en-US" sz="1600" dirty="0" smtClean="0">
                <a:latin typeface="Times New Roman" pitchFamily="18" charset="0"/>
              </a:rPr>
              <a:t>10</a:t>
            </a:r>
            <a:r>
              <a:rPr lang="en-US" sz="1600" baseline="30000" dirty="0" smtClean="0">
                <a:latin typeface="Times New Roman" pitchFamily="18" charset="0"/>
              </a:rPr>
              <a:t>-21 </a:t>
            </a:r>
            <a:r>
              <a:rPr lang="en-US" sz="1600" i="1" dirty="0" smtClean="0">
                <a:latin typeface="Times New Roman" pitchFamily="18" charset="0"/>
              </a:rPr>
              <a:t>e</a:t>
            </a:r>
            <a:r>
              <a:rPr lang="en-US" sz="1600" dirty="0" smtClean="0">
                <a:latin typeface="Times New Roman" pitchFamily="18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1600" dirty="0" err="1" smtClean="0">
                <a:latin typeface="Times New Roman" pitchFamily="18" charset="0"/>
              </a:rPr>
              <a:t>r.m.s</a:t>
            </a:r>
            <a:r>
              <a:rPr lang="en-US" sz="1600" dirty="0" smtClean="0">
                <a:latin typeface="Times New Roman" pitchFamily="18" charset="0"/>
              </a:rPr>
              <a:t>. charge radius	 = </a:t>
            </a:r>
            <a:r>
              <a:rPr lang="en-US" sz="1600" dirty="0" smtClean="0">
                <a:latin typeface="Symbol" pitchFamily="18" charset="2"/>
              </a:rPr>
              <a:t>-</a:t>
            </a:r>
            <a:r>
              <a:rPr lang="en-US" sz="1600" dirty="0" smtClean="0">
                <a:latin typeface="Times New Roman" pitchFamily="18" charset="0"/>
              </a:rPr>
              <a:t>0.1161 </a:t>
            </a:r>
            <a:r>
              <a:rPr lang="en-US" sz="16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0</a:t>
            </a:r>
            <a:r>
              <a:rPr lang="en-US" sz="1600" dirty="0" smtClean="0">
                <a:latin typeface="Times New Roman" pitchFamily="18" charset="0"/>
              </a:rPr>
              <a:t>.0022 fm</a:t>
            </a:r>
            <a:r>
              <a:rPr lang="en-US" sz="1600" baseline="30000" dirty="0" smtClean="0">
                <a:latin typeface="Times New Roman" pitchFamily="18" charset="0"/>
              </a:rPr>
              <a:t>2  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mass   		 =  </a:t>
            </a:r>
            <a:r>
              <a:rPr lang="en-US" sz="1600" dirty="0" smtClean="0">
                <a:latin typeface="Times New Roman" pitchFamily="18" charset="0"/>
              </a:rPr>
              <a:t>939.565346(23) </a:t>
            </a:r>
            <a:r>
              <a:rPr lang="en-US" sz="1600" dirty="0" err="1">
                <a:latin typeface="Times New Roman" pitchFamily="18" charset="0"/>
              </a:rPr>
              <a:t>MeV</a:t>
            </a:r>
            <a:r>
              <a:rPr lang="en-US" sz="1600" dirty="0">
                <a:latin typeface="Times New Roman" pitchFamily="18" charset="0"/>
              </a:rPr>
              <a:t>/c</a:t>
            </a:r>
            <a:r>
              <a:rPr lang="en-US" sz="1600" baseline="30000" dirty="0">
                <a:latin typeface="Times New Roman" pitchFamily="18" charset="0"/>
              </a:rPr>
              <a:t>2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 err="1" smtClean="0">
                <a:latin typeface="Symbol" pitchFamily="18" charset="2"/>
              </a:rPr>
              <a:t>m</a:t>
            </a:r>
            <a:r>
              <a:rPr lang="en-US" sz="1600" baseline="-25000" dirty="0" err="1" smtClean="0">
                <a:latin typeface="Times New Roman" pitchFamily="18" charset="0"/>
              </a:rPr>
              <a:t>n</a:t>
            </a:r>
            <a:r>
              <a:rPr lang="en-US" sz="1600" dirty="0" smtClean="0">
                <a:latin typeface="Times New Roman" pitchFamily="18" charset="0"/>
              </a:rPr>
              <a:t>        </a:t>
            </a:r>
            <a:r>
              <a:rPr lang="en-US" sz="1600" dirty="0">
                <a:latin typeface="Times New Roman" pitchFamily="18" charset="0"/>
              </a:rPr>
              <a:t>		 = </a:t>
            </a:r>
            <a:r>
              <a:rPr lang="en-US" sz="1600" dirty="0" smtClean="0">
                <a:latin typeface="Symbol" pitchFamily="18" charset="2"/>
              </a:rPr>
              <a:t>-</a:t>
            </a:r>
            <a:r>
              <a:rPr lang="en-US" sz="1600" dirty="0" smtClean="0">
                <a:latin typeface="Times New Roman" pitchFamily="18" charset="0"/>
              </a:rPr>
              <a:t>1.913042793 </a:t>
            </a:r>
            <a:r>
              <a:rPr lang="en-US" sz="16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</a:rPr>
              <a:t>0.000000023 </a:t>
            </a:r>
            <a:r>
              <a:rPr lang="en-US" sz="1600" dirty="0" err="1">
                <a:latin typeface="Symbol" pitchFamily="18" charset="2"/>
              </a:rPr>
              <a:t>m</a:t>
            </a:r>
            <a:r>
              <a:rPr lang="en-US" sz="1600" baseline="-25000" dirty="0" err="1">
                <a:latin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</a:rPr>
              <a:t> (= e</a:t>
            </a:r>
            <a:r>
              <a:rPr lang="en-US" sz="1600" dirty="0">
                <a:latin typeface="Times New Roman" pitchFamily="18" charset="0"/>
                <a:sym typeface="MT Extra" pitchFamily="18" charset="2"/>
              </a:rPr>
              <a:t></a:t>
            </a:r>
            <a:r>
              <a:rPr lang="en-US" sz="1600" dirty="0">
                <a:latin typeface="Times New Roman" pitchFamily="18" charset="0"/>
              </a:rPr>
              <a:t>/2m</a:t>
            </a:r>
            <a:r>
              <a:rPr lang="en-US" sz="1600" baseline="-25000" dirty="0">
                <a:latin typeface="Times New Roman" pitchFamily="18" charset="0"/>
              </a:rPr>
              <a:t>N</a:t>
            </a:r>
            <a:r>
              <a:rPr lang="en-US" sz="1600" dirty="0">
                <a:latin typeface="Times New Roman" pitchFamily="18" charset="0"/>
              </a:rPr>
              <a:t>c)</a:t>
            </a: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elec. dipole moment     =  </a:t>
            </a:r>
            <a:r>
              <a:rPr lang="en-US" sz="1600" dirty="0" smtClean="0">
                <a:latin typeface="Times New Roman" pitchFamily="18" charset="0"/>
              </a:rPr>
              <a:t>&lt; 0.29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10</a:t>
            </a:r>
            <a:r>
              <a:rPr lang="en-US" sz="1600" baseline="30000" dirty="0" smtClean="0">
                <a:latin typeface="Times New Roman" pitchFamily="18" charset="0"/>
                <a:sym typeface="Math1" pitchFamily="2" charset="2"/>
              </a:rPr>
              <a:t>-25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e-cm  (90% C.L.)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electric </a:t>
            </a:r>
            <a:r>
              <a:rPr lang="en-US" sz="1600" dirty="0" err="1">
                <a:latin typeface="Times New Roman" pitchFamily="18" charset="0"/>
              </a:rPr>
              <a:t>polarizability</a:t>
            </a:r>
            <a:r>
              <a:rPr lang="en-US" sz="1600" dirty="0">
                <a:latin typeface="Times New Roman" pitchFamily="18" charset="0"/>
              </a:rPr>
              <a:t>    =  </a:t>
            </a:r>
            <a:r>
              <a:rPr lang="en-US" sz="1600" dirty="0" smtClean="0">
                <a:latin typeface="Times New Roman" pitchFamily="18" charset="0"/>
              </a:rPr>
              <a:t>(11.6 </a:t>
            </a:r>
            <a:r>
              <a:rPr lang="en-US" sz="16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1.5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)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3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endParaRPr lang="en-US" sz="16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</a:rPr>
              <a:t>magnetic </a:t>
            </a:r>
            <a:r>
              <a:rPr lang="en-US" sz="1600" dirty="0" err="1">
                <a:latin typeface="Times New Roman" pitchFamily="18" charset="0"/>
              </a:rPr>
              <a:t>polarizability</a:t>
            </a:r>
            <a:r>
              <a:rPr lang="en-US" sz="1600" dirty="0">
                <a:latin typeface="Times New Roman" pitchFamily="18" charset="0"/>
              </a:rPr>
              <a:t> =  </a:t>
            </a:r>
            <a:r>
              <a:rPr lang="en-US" sz="1600" dirty="0" smtClean="0">
                <a:latin typeface="Times New Roman" pitchFamily="18" charset="0"/>
              </a:rPr>
              <a:t>(3.7 </a:t>
            </a:r>
            <a:r>
              <a:rPr lang="en-US" sz="16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2.0) </a:t>
            </a:r>
            <a:r>
              <a:rPr lang="en-US" sz="16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16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1600" baseline="30000" dirty="0">
                <a:latin typeface="Times New Roman" pitchFamily="18" charset="0"/>
                <a:sym typeface="Math1" pitchFamily="2" charset="2"/>
              </a:rPr>
              <a:t>3</a:t>
            </a:r>
            <a:endParaRPr lang="en-US" sz="1600" dirty="0">
              <a:latin typeface="Times New Roman" pitchFamily="18" charset="0"/>
              <a:sym typeface="Math1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1600" dirty="0">
                <a:latin typeface="Times New Roman" pitchFamily="18" charset="0"/>
                <a:sym typeface="Math1" pitchFamily="2" charset="2"/>
              </a:rPr>
              <a:t>mean lifetime	  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=  885.7 </a:t>
            </a:r>
            <a:r>
              <a:rPr lang="en-US" sz="16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1600" dirty="0" smtClean="0">
                <a:latin typeface="Times New Roman" pitchFamily="18" charset="0"/>
                <a:sym typeface="Math1" pitchFamily="2" charset="2"/>
              </a:rPr>
              <a:t> 0.8 sec</a:t>
            </a:r>
            <a:endParaRPr lang="en-US" sz="1600" baseline="30000" dirty="0">
              <a:latin typeface="Times New Roman" pitchFamily="18" charset="0"/>
              <a:sym typeface="Math1" pitchFamily="2" charset="2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2362200"/>
            <a:ext cx="4724400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752600" y="5257800"/>
            <a:ext cx="4724400" cy="609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52400" y="28194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proton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373380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neutron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 flipH="1">
            <a:off x="609600" y="4419600"/>
            <a:ext cx="12192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1143000" y="2667000"/>
            <a:ext cx="6858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80" name="Oval 4"/>
          <p:cNvSpPr>
            <a:spLocks noChangeArrowheads="1"/>
          </p:cNvSpPr>
          <p:nvPr/>
        </p:nvSpPr>
        <p:spPr bwMode="auto">
          <a:xfrm>
            <a:off x="4419600" y="2057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81" name="Oval 5"/>
          <p:cNvSpPr>
            <a:spLocks noChangeArrowheads="1"/>
          </p:cNvSpPr>
          <p:nvPr/>
        </p:nvSpPr>
        <p:spPr bwMode="auto">
          <a:xfrm>
            <a:off x="3429000" y="3505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82" name="Oval 6"/>
          <p:cNvSpPr>
            <a:spLocks noChangeArrowheads="1"/>
          </p:cNvSpPr>
          <p:nvPr/>
        </p:nvSpPr>
        <p:spPr bwMode="auto">
          <a:xfrm>
            <a:off x="4953000" y="33528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83" name="Oval 7"/>
          <p:cNvSpPr>
            <a:spLocks noChangeArrowheads="1"/>
          </p:cNvSpPr>
          <p:nvPr/>
        </p:nvSpPr>
        <p:spPr bwMode="auto">
          <a:xfrm>
            <a:off x="3581400" y="2286000"/>
            <a:ext cx="1676400" cy="17526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en-US" sz="3200" baseline="0">
              <a:latin typeface="Arial" charset="0"/>
            </a:endParaRPr>
          </a:p>
        </p:txBody>
      </p:sp>
      <p:sp>
        <p:nvSpPr>
          <p:cNvPr id="1022984" name="AutoShape 8"/>
          <p:cNvSpPr>
            <a:spLocks noChangeArrowheads="1"/>
          </p:cNvSpPr>
          <p:nvPr/>
        </p:nvSpPr>
        <p:spPr bwMode="auto">
          <a:xfrm>
            <a:off x="2743200" y="4343400"/>
            <a:ext cx="3352800" cy="762000"/>
          </a:xfrm>
          <a:prstGeom prst="cube">
            <a:avLst>
              <a:gd name="adj" fmla="val 7057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en-US" sz="1800" baseline="0">
              <a:latin typeface="Arial" charset="0"/>
            </a:endParaRPr>
          </a:p>
        </p:txBody>
      </p:sp>
      <p:sp>
        <p:nvSpPr>
          <p:cNvPr id="1022985" name="AutoShape 9"/>
          <p:cNvSpPr>
            <a:spLocks noChangeArrowheads="1"/>
          </p:cNvSpPr>
          <p:nvPr/>
        </p:nvSpPr>
        <p:spPr bwMode="auto">
          <a:xfrm>
            <a:off x="2743200" y="914400"/>
            <a:ext cx="3352800" cy="762000"/>
          </a:xfrm>
          <a:prstGeom prst="cube">
            <a:avLst>
              <a:gd name="adj" fmla="val 7031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en-US" sz="1800" baseline="0">
              <a:latin typeface="Arial" charset="0"/>
            </a:endParaRPr>
          </a:p>
        </p:txBody>
      </p:sp>
      <p:sp>
        <p:nvSpPr>
          <p:cNvPr id="1022986" name="Oval 10"/>
          <p:cNvSpPr>
            <a:spLocks noChangeArrowheads="1"/>
          </p:cNvSpPr>
          <p:nvPr/>
        </p:nvSpPr>
        <p:spPr bwMode="auto">
          <a:xfrm>
            <a:off x="34290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87" name="Oval 11"/>
          <p:cNvSpPr>
            <a:spLocks noChangeArrowheads="1"/>
          </p:cNvSpPr>
          <p:nvPr/>
        </p:nvSpPr>
        <p:spPr bwMode="auto">
          <a:xfrm>
            <a:off x="38100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88" name="Oval 12"/>
          <p:cNvSpPr>
            <a:spLocks noChangeArrowheads="1"/>
          </p:cNvSpPr>
          <p:nvPr/>
        </p:nvSpPr>
        <p:spPr bwMode="auto">
          <a:xfrm>
            <a:off x="5029200" y="2514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89" name="Oval 13"/>
          <p:cNvSpPr>
            <a:spLocks noChangeArrowheads="1"/>
          </p:cNvSpPr>
          <p:nvPr/>
        </p:nvSpPr>
        <p:spPr bwMode="auto">
          <a:xfrm>
            <a:off x="4343400" y="3657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90" name="Oval 14"/>
          <p:cNvSpPr>
            <a:spLocks noChangeArrowheads="1"/>
          </p:cNvSpPr>
          <p:nvPr/>
        </p:nvSpPr>
        <p:spPr bwMode="auto">
          <a:xfrm>
            <a:off x="44196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2991" name="Text Box 15"/>
          <p:cNvSpPr txBox="1">
            <a:spLocks noChangeArrowheads="1"/>
          </p:cNvSpPr>
          <p:nvPr/>
        </p:nvSpPr>
        <p:spPr bwMode="auto">
          <a:xfrm>
            <a:off x="762000" y="5638800"/>
            <a:ext cx="7620000" cy="40011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2000" baseline="0">
                <a:latin typeface="Arial" pitchFamily="34" charset="0"/>
                <a:cs typeface="Arial" pitchFamily="34" charset="0"/>
              </a:rPr>
              <a:t>Electric polarizability: proton between charged parallel plates</a:t>
            </a:r>
          </a:p>
        </p:txBody>
      </p:sp>
      <p:sp>
        <p:nvSpPr>
          <p:cNvPr id="1022992" name="Text Box 16"/>
          <p:cNvSpPr txBox="1">
            <a:spLocks noChangeArrowheads="1"/>
          </p:cNvSpPr>
          <p:nvPr/>
        </p:nvSpPr>
        <p:spPr bwMode="auto">
          <a:xfrm>
            <a:off x="1905000" y="152400"/>
            <a:ext cx="52578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baseline="0" dirty="0">
                <a:solidFill>
                  <a:schemeClr val="tx2"/>
                </a:solidFill>
                <a:latin typeface="+mj-lt"/>
                <a:cs typeface="Arial" pitchFamily="34" charset="0"/>
              </a:rPr>
              <a:t>Proton electric </a:t>
            </a:r>
            <a:r>
              <a:rPr lang="en-US" sz="3200" baseline="0" dirty="0" err="1">
                <a:solidFill>
                  <a:schemeClr val="tx2"/>
                </a:solidFill>
                <a:latin typeface="+mj-lt"/>
                <a:cs typeface="Arial" pitchFamily="34" charset="0"/>
              </a:rPr>
              <a:t>polarizability</a:t>
            </a:r>
            <a:endParaRPr lang="en-US" sz="3200" baseline="0" dirty="0">
              <a:solidFill>
                <a:schemeClr val="tx2"/>
              </a:solidFill>
              <a:latin typeface="+mj-lt"/>
              <a:cs typeface="Arial" pitchFamily="34" charset="0"/>
            </a:endParaRPr>
          </a:p>
        </p:txBody>
      </p:sp>
      <p:sp>
        <p:nvSpPr>
          <p:cNvPr id="1022993" name="Text Box 17"/>
          <p:cNvSpPr txBox="1">
            <a:spLocks noChangeArrowheads="1"/>
          </p:cNvSpPr>
          <p:nvPr/>
        </p:nvSpPr>
        <p:spPr bwMode="auto">
          <a:xfrm>
            <a:off x="1219200" y="2895600"/>
            <a:ext cx="6762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None/>
            </a:pPr>
            <a:r>
              <a:rPr lang="en-US" sz="1600" b="1" baseline="0">
                <a:latin typeface="Comic Sans MS" pitchFamily="66" charset="0"/>
              </a:rPr>
              <a:t>Pion</a:t>
            </a:r>
          </a:p>
          <a:p>
            <a:pPr algn="l">
              <a:buFontTx/>
              <a:buNone/>
            </a:pPr>
            <a:r>
              <a:rPr lang="en-US" sz="1600" b="1" baseline="0">
                <a:latin typeface="Comic Sans MS" pitchFamily="66" charset="0"/>
              </a:rPr>
              <a:t>cloud</a:t>
            </a:r>
          </a:p>
        </p:txBody>
      </p:sp>
      <p:sp>
        <p:nvSpPr>
          <p:cNvPr id="1022994" name="Line 18"/>
          <p:cNvSpPr>
            <a:spLocks noChangeShapeType="1"/>
          </p:cNvSpPr>
          <p:nvPr/>
        </p:nvSpPr>
        <p:spPr bwMode="auto">
          <a:xfrm>
            <a:off x="2057400" y="3124200"/>
            <a:ext cx="990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lg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2995" name="Text Box 19"/>
          <p:cNvSpPr txBox="1">
            <a:spLocks noChangeArrowheads="1"/>
          </p:cNvSpPr>
          <p:nvPr/>
        </p:nvSpPr>
        <p:spPr bwMode="auto">
          <a:xfrm>
            <a:off x="2743200" y="4800600"/>
            <a:ext cx="2971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baseline="0">
                <a:solidFill>
                  <a:srgbClr val="FF3300"/>
                </a:solidFill>
                <a:latin typeface="Arial" charset="0"/>
              </a:rPr>
              <a:t>+ + + + + + + + + + + + + </a:t>
            </a:r>
          </a:p>
        </p:txBody>
      </p:sp>
      <p:sp>
        <p:nvSpPr>
          <p:cNvPr id="1022996" name="Text Box 20"/>
          <p:cNvSpPr txBox="1">
            <a:spLocks noChangeArrowheads="1"/>
          </p:cNvSpPr>
          <p:nvPr/>
        </p:nvSpPr>
        <p:spPr bwMode="auto">
          <a:xfrm>
            <a:off x="2743200" y="1371600"/>
            <a:ext cx="28956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2000" b="1" baseline="0">
                <a:solidFill>
                  <a:srgbClr val="FF3300"/>
                </a:solidFill>
              </a:rPr>
              <a:t>- - - - - - - - - - - - -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6248400" y="2057400"/>
            <a:ext cx="428625" cy="1693863"/>
            <a:chOff x="3936" y="1296"/>
            <a:chExt cx="270" cy="1067"/>
          </a:xfrm>
        </p:grpSpPr>
        <p:sp>
          <p:nvSpPr>
            <p:cNvPr id="1022998" name="AutoShape 22"/>
            <p:cNvSpPr>
              <a:spLocks noChangeArrowheads="1"/>
            </p:cNvSpPr>
            <p:nvPr/>
          </p:nvSpPr>
          <p:spPr bwMode="auto">
            <a:xfrm rot="16200000">
              <a:off x="3762" y="1950"/>
              <a:ext cx="635" cy="192"/>
            </a:xfrm>
            <a:prstGeom prst="rightArrow">
              <a:avLst>
                <a:gd name="adj1" fmla="val 29176"/>
                <a:gd name="adj2" fmla="val 59133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2999" name="Object 23"/>
            <p:cNvGraphicFramePr>
              <a:graphicFrameLocks noChangeAspect="1"/>
            </p:cNvGraphicFramePr>
            <p:nvPr/>
          </p:nvGraphicFramePr>
          <p:xfrm>
            <a:off x="3936" y="1296"/>
            <a:ext cx="270" cy="432"/>
          </p:xfrm>
          <a:graphic>
            <a:graphicData uri="http://schemas.openxmlformats.org/presentationml/2006/ole">
              <p:oleObj spid="_x0000_s129026" name="Equation" r:id="rId3" imgW="126720" imgH="203040" progId="Equation.3">
                <p:embed/>
              </p:oleObj>
            </a:graphicData>
          </a:graphic>
        </p:graphicFrame>
      </p:grpSp>
      <p:sp>
        <p:nvSpPr>
          <p:cNvPr id="25" name="TextBox 24"/>
          <p:cNvSpPr txBox="1"/>
          <p:nvPr/>
        </p:nvSpPr>
        <p:spPr>
          <a:xfrm>
            <a:off x="6705600" y="990600"/>
            <a:ext cx="2017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slide from H. Weller,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see HUGS 2009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2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7341E-6 L -3.33333E-6 -0.0333 " pathEditMode="relative" ptsTypes="AA">
                                      <p:cBhvr>
                                        <p:cTn id="16" dur="2000" fill="hold"/>
                                        <p:tgtEl>
                                          <p:spTgt spid="10229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42775E-6 L -3.33333E-6 -0.07769 " pathEditMode="relative" ptsTypes="AA">
                                      <p:cBhvr>
                                        <p:cTn id="18" dur="2000" fill="hold"/>
                                        <p:tgtEl>
                                          <p:spTgt spid="10229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2.42775E-6 L 0.0 -0.06659 " pathEditMode="relative" ptsTypes="AA">
                                      <p:cBhvr>
                                        <p:cTn id="20" dur="2000" fill="hold"/>
                                        <p:tgtEl>
                                          <p:spTgt spid="10229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09827E-6 L 3.33333E-6 -0.07769 " pathEditMode="relative" ptsTypes="AA">
                                      <p:cBhvr>
                                        <p:cTn id="22" dur="2000" fill="hold"/>
                                        <p:tgtEl>
                                          <p:spTgt spid="10229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3329 L -3.33333E-6 -0.12208 " pathEditMode="relative" ptsTypes="AA">
                                      <p:cBhvr>
                                        <p:cTn id="24" dur="2000" fill="hold"/>
                                        <p:tgtEl>
                                          <p:spTgt spid="10229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222 L 0.00834 -0.12209 " pathEditMode="relative" ptsTypes="AA">
                                      <p:cBhvr>
                                        <p:cTn id="26" dur="2000" fill="hold"/>
                                        <p:tgtEl>
                                          <p:spTgt spid="10229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L 0.0 -0.08879 " pathEditMode="relative" ptsTypes="AA">
                                      <p:cBhvr>
                                        <p:cTn id="28" dur="2000" fill="hold"/>
                                        <p:tgtEl>
                                          <p:spTgt spid="10229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1.56069E-6 L 0.0 -0.08878 " pathEditMode="relative" ptsTypes="AA">
                                      <p:cBhvr>
                                        <p:cTn id="30" dur="2000" fill="hold"/>
                                        <p:tgtEl>
                                          <p:spTgt spid="10229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2980" grpId="0" animBg="1"/>
      <p:bldP spid="1022981" grpId="0" animBg="1"/>
      <p:bldP spid="1022982" grpId="0" animBg="1"/>
      <p:bldP spid="1022986" grpId="0" animBg="1"/>
      <p:bldP spid="1022987" grpId="0" animBg="1"/>
      <p:bldP spid="1022988" grpId="0" animBg="1"/>
      <p:bldP spid="1022989" grpId="0" animBg="1"/>
      <p:bldP spid="1022990" grpId="0" animBg="1"/>
      <p:bldP spid="1022995" grpId="0"/>
      <p:bldP spid="10229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The proton’s magnetic moment</a:t>
            </a:r>
          </a:p>
        </p:txBody>
      </p:sp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1333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4"/>
          <p:cNvSpPr>
            <a:spLocks noChangeArrowheads="1"/>
          </p:cNvSpPr>
          <p:nvPr/>
        </p:nvSpPr>
        <p:spPr bwMode="auto">
          <a:xfrm>
            <a:off x="1905000" y="930275"/>
            <a:ext cx="6781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/>
              <a:t>Nobel Prize, 1943: "for his contribution to the development of the molecular ray method and his discovery of the magnetic moment of the proton" </a:t>
            </a:r>
          </a:p>
        </p:txBody>
      </p:sp>
      <p:sp>
        <p:nvSpPr>
          <p:cNvPr id="15368" name="Text Box 5"/>
          <p:cNvSpPr txBox="1">
            <a:spLocks noChangeArrowheads="1"/>
          </p:cNvSpPr>
          <p:nvPr/>
        </p:nvSpPr>
        <p:spPr bwMode="auto">
          <a:xfrm>
            <a:off x="1905000" y="20574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Symbol" pitchFamily="18" charset="2"/>
              </a:rPr>
              <a:t>m</a:t>
            </a:r>
            <a:r>
              <a:rPr lang="en-US" sz="2400" baseline="-25000" dirty="0">
                <a:solidFill>
                  <a:srgbClr val="C00000"/>
                </a:solidFill>
              </a:rPr>
              <a:t>p</a:t>
            </a:r>
            <a:r>
              <a:rPr lang="en-US" sz="2400" dirty="0">
                <a:solidFill>
                  <a:srgbClr val="C00000"/>
                </a:solidFill>
              </a:rPr>
              <a:t> = 2.5 nuclear </a:t>
            </a:r>
            <a:r>
              <a:rPr lang="en-US" sz="2400" dirty="0" err="1">
                <a:solidFill>
                  <a:srgbClr val="C00000"/>
                </a:solidFill>
              </a:rPr>
              <a:t>magnetons</a:t>
            </a:r>
            <a:r>
              <a:rPr lang="en-US" sz="2400" dirty="0">
                <a:solidFill>
                  <a:srgbClr val="C00000"/>
                </a:solidFill>
              </a:rPr>
              <a:t>, </a:t>
            </a:r>
            <a:r>
              <a:rPr lang="en-US" sz="2400" dirty="0">
                <a:solidFill>
                  <a:srgbClr val="C00000"/>
                </a:solidFill>
                <a:cs typeface="Arial" charset="0"/>
              </a:rPr>
              <a:t>±</a:t>
            </a:r>
            <a:r>
              <a:rPr lang="en-US" sz="2400" dirty="0">
                <a:solidFill>
                  <a:srgbClr val="C00000"/>
                </a:solidFill>
              </a:rPr>
              <a:t> 10%   (1933)</a:t>
            </a:r>
          </a:p>
        </p:txBody>
      </p:sp>
      <p:pic>
        <p:nvPicPr>
          <p:cNvPr id="1536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590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0400" y="45720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1" name="Text Box 8"/>
          <p:cNvSpPr txBox="1">
            <a:spLocks noChangeArrowheads="1"/>
          </p:cNvSpPr>
          <p:nvPr/>
        </p:nvSpPr>
        <p:spPr bwMode="auto">
          <a:xfrm>
            <a:off x="457200" y="2971800"/>
            <a:ext cx="1225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Otto Stern</a:t>
            </a:r>
          </a:p>
        </p:txBody>
      </p:sp>
      <p:sp>
        <p:nvSpPr>
          <p:cNvPr id="15372" name="Text Box 9"/>
          <p:cNvSpPr txBox="1">
            <a:spLocks noChangeArrowheads="1"/>
          </p:cNvSpPr>
          <p:nvPr/>
        </p:nvSpPr>
        <p:spPr bwMode="auto">
          <a:xfrm>
            <a:off x="304800" y="3429000"/>
            <a:ext cx="3886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2002 experiment:</a:t>
            </a:r>
            <a:endParaRPr lang="en-US" sz="2400" dirty="0">
              <a:solidFill>
                <a:schemeClr val="tx2"/>
              </a:solidFill>
              <a:latin typeface="Symbol" pitchFamily="18" charset="2"/>
            </a:endParaRPr>
          </a:p>
          <a:p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baseline="-25000" dirty="0"/>
              <a:t>p</a:t>
            </a:r>
            <a:r>
              <a:rPr lang="en-US" sz="2400" dirty="0"/>
              <a:t> = 2.792847351(28) 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-25000" dirty="0" err="1"/>
              <a:t>N</a:t>
            </a:r>
            <a:r>
              <a:rPr lang="en-US" dirty="0"/>
              <a:t> </a:t>
            </a:r>
          </a:p>
          <a:p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-25000" dirty="0" err="1"/>
              <a:t>n</a:t>
            </a:r>
            <a:r>
              <a:rPr lang="en-US" sz="2400" dirty="0"/>
              <a:t> = </a:t>
            </a:r>
            <a:r>
              <a:rPr lang="en-US" sz="2400" dirty="0">
                <a:latin typeface="Symbol" pitchFamily="18" charset="2"/>
              </a:rPr>
              <a:t>-</a:t>
            </a:r>
            <a:r>
              <a:rPr lang="en-US" sz="2400" dirty="0"/>
              <a:t>1.91304274(45) 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-25000" dirty="0" err="1"/>
              <a:t>N</a:t>
            </a:r>
            <a:endParaRPr lang="en-US" sz="2400" baseline="-25000" dirty="0"/>
          </a:p>
        </p:txBody>
      </p:sp>
      <p:sp>
        <p:nvSpPr>
          <p:cNvPr id="162826" name="Text Box 10"/>
          <p:cNvSpPr txBox="1">
            <a:spLocks noChangeArrowheads="1"/>
          </p:cNvSpPr>
          <p:nvPr/>
        </p:nvSpPr>
        <p:spPr bwMode="auto">
          <a:xfrm>
            <a:off x="228600" y="4953000"/>
            <a:ext cx="26066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2006 theory:</a:t>
            </a:r>
          </a:p>
          <a:p>
            <a:r>
              <a:rPr lang="en-US" sz="2400" dirty="0">
                <a:latin typeface="Symbol" pitchFamily="18" charset="2"/>
              </a:rPr>
              <a:t>m</a:t>
            </a:r>
            <a:r>
              <a:rPr lang="en-US" sz="2400" baseline="-25000" dirty="0"/>
              <a:t>p</a:t>
            </a:r>
            <a:r>
              <a:rPr lang="en-US" sz="2400" dirty="0"/>
              <a:t> ~ 2.8</a:t>
            </a:r>
            <a:r>
              <a:rPr lang="en-US" sz="2400" dirty="0">
                <a:latin typeface="Symbol" pitchFamily="18" charset="2"/>
              </a:rPr>
              <a:t> 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-25000" dirty="0" err="1"/>
              <a:t>N</a:t>
            </a:r>
            <a:endParaRPr lang="en-US" sz="2400" baseline="-25000" dirty="0"/>
          </a:p>
          <a:p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-25000" dirty="0" err="1"/>
              <a:t>n</a:t>
            </a:r>
            <a:r>
              <a:rPr lang="en-US" sz="2400" dirty="0"/>
              <a:t> ~</a:t>
            </a:r>
            <a:r>
              <a:rPr lang="en-US" sz="2400" dirty="0">
                <a:latin typeface="Symbol" pitchFamily="18" charset="2"/>
              </a:rPr>
              <a:t> -</a:t>
            </a:r>
            <a:r>
              <a:rPr lang="en-US" sz="2400" dirty="0"/>
              <a:t>1.8 </a:t>
            </a:r>
            <a:r>
              <a:rPr lang="en-US" sz="2400" dirty="0" err="1">
                <a:latin typeface="Symbol" pitchFamily="18" charset="2"/>
              </a:rPr>
              <a:t>m</a:t>
            </a:r>
            <a:r>
              <a:rPr lang="en-US" sz="2400" baseline="-25000" dirty="0" err="1"/>
              <a:t>N</a:t>
            </a:r>
            <a:endParaRPr lang="en-US" sz="2400" baseline="-25000" dirty="0"/>
          </a:p>
        </p:txBody>
      </p:sp>
      <p:sp>
        <p:nvSpPr>
          <p:cNvPr id="162827" name="AutoShape 11"/>
          <p:cNvSpPr>
            <a:spLocks/>
          </p:cNvSpPr>
          <p:nvPr/>
        </p:nvSpPr>
        <p:spPr bwMode="auto">
          <a:xfrm>
            <a:off x="2209800" y="5105400"/>
            <a:ext cx="304800" cy="1524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2828" name="Text Box 12"/>
          <p:cNvSpPr txBox="1">
            <a:spLocks noChangeArrowheads="1"/>
          </p:cNvSpPr>
          <p:nvPr/>
        </p:nvSpPr>
        <p:spPr bwMode="auto">
          <a:xfrm>
            <a:off x="2667000" y="4800600"/>
            <a:ext cx="3733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How do the quark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contributions add up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  <a:endParaRPr lang="en-US" sz="2000" b="1" dirty="0">
              <a:solidFill>
                <a:srgbClr val="C00000"/>
              </a:solidFill>
            </a:endParaRPr>
          </a:p>
          <a:p>
            <a:endParaRPr lang="en-US" sz="2000" b="1" dirty="0" smtClean="0">
              <a:solidFill>
                <a:srgbClr val="C00000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How </a:t>
            </a:r>
            <a:r>
              <a:rPr lang="en-US" sz="2000" b="1" dirty="0">
                <a:solidFill>
                  <a:srgbClr val="C00000"/>
                </a:solidFill>
              </a:rPr>
              <a:t>are charge and magnetism distributed?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26" grpId="0"/>
      <p:bldP spid="162827" grpId="0" animBg="1"/>
      <p:bldP spid="162828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04" name="Oval 4"/>
          <p:cNvSpPr>
            <a:spLocks noChangeArrowheads="1"/>
          </p:cNvSpPr>
          <p:nvPr/>
        </p:nvSpPr>
        <p:spPr bwMode="auto">
          <a:xfrm>
            <a:off x="3352800" y="1981200"/>
            <a:ext cx="1981200" cy="198120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en-US" sz="3200" baseline="0">
              <a:latin typeface="Arial" charset="0"/>
            </a:endParaRPr>
          </a:p>
        </p:txBody>
      </p:sp>
      <p:sp>
        <p:nvSpPr>
          <p:cNvPr id="1024005" name="AutoShape 5"/>
          <p:cNvSpPr>
            <a:spLocks noChangeArrowheads="1"/>
          </p:cNvSpPr>
          <p:nvPr/>
        </p:nvSpPr>
        <p:spPr bwMode="auto">
          <a:xfrm>
            <a:off x="2667000" y="4495800"/>
            <a:ext cx="3352800" cy="762000"/>
          </a:xfrm>
          <a:prstGeom prst="cube">
            <a:avLst>
              <a:gd name="adj" fmla="val 70315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en-US" sz="1800" b="1" baseline="0">
              <a:latin typeface="Arial" charset="0"/>
            </a:endParaRPr>
          </a:p>
        </p:txBody>
      </p:sp>
      <p:sp>
        <p:nvSpPr>
          <p:cNvPr id="1024006" name="AutoShape 6"/>
          <p:cNvSpPr>
            <a:spLocks noChangeArrowheads="1"/>
          </p:cNvSpPr>
          <p:nvPr/>
        </p:nvSpPr>
        <p:spPr bwMode="auto">
          <a:xfrm>
            <a:off x="2667000" y="914400"/>
            <a:ext cx="3352800" cy="762000"/>
          </a:xfrm>
          <a:prstGeom prst="cube">
            <a:avLst>
              <a:gd name="adj" fmla="val 70574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endParaRPr lang="en-US" sz="1800" baseline="0">
              <a:latin typeface="Arial" charset="0"/>
            </a:endParaRPr>
          </a:p>
        </p:txBody>
      </p:sp>
      <p:sp>
        <p:nvSpPr>
          <p:cNvPr id="1024007" name="Oval 7"/>
          <p:cNvSpPr>
            <a:spLocks noChangeArrowheads="1"/>
          </p:cNvSpPr>
          <p:nvPr/>
        </p:nvSpPr>
        <p:spPr bwMode="auto">
          <a:xfrm>
            <a:off x="4191000" y="3276600"/>
            <a:ext cx="304800" cy="3048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>
                <a:latin typeface="Arial" charset="0"/>
              </a:rPr>
              <a:t>d</a:t>
            </a:r>
          </a:p>
        </p:txBody>
      </p:sp>
      <p:sp>
        <p:nvSpPr>
          <p:cNvPr id="1024008" name="Oval 8"/>
          <p:cNvSpPr>
            <a:spLocks noChangeArrowheads="1"/>
          </p:cNvSpPr>
          <p:nvPr/>
        </p:nvSpPr>
        <p:spPr bwMode="auto">
          <a:xfrm>
            <a:off x="3810000" y="2590800"/>
            <a:ext cx="304800" cy="304800"/>
          </a:xfrm>
          <a:prstGeom prst="ellipse">
            <a:avLst/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>
                <a:latin typeface="Arial" charset="0"/>
              </a:rPr>
              <a:t>u</a:t>
            </a:r>
          </a:p>
        </p:txBody>
      </p:sp>
      <p:sp>
        <p:nvSpPr>
          <p:cNvPr id="1024009" name="Oval 9"/>
          <p:cNvSpPr>
            <a:spLocks noChangeArrowheads="1"/>
          </p:cNvSpPr>
          <p:nvPr/>
        </p:nvSpPr>
        <p:spPr bwMode="auto">
          <a:xfrm>
            <a:off x="4572000" y="2590800"/>
            <a:ext cx="304800" cy="304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>
                <a:latin typeface="Arial" charset="0"/>
              </a:rPr>
              <a:t>u</a:t>
            </a:r>
          </a:p>
        </p:txBody>
      </p:sp>
      <p:sp>
        <p:nvSpPr>
          <p:cNvPr id="1024010" name="Oval 10"/>
          <p:cNvSpPr>
            <a:spLocks noChangeArrowheads="1"/>
          </p:cNvSpPr>
          <p:nvPr/>
        </p:nvSpPr>
        <p:spPr bwMode="auto">
          <a:xfrm>
            <a:off x="5257800" y="198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4011" name="Oval 11"/>
          <p:cNvSpPr>
            <a:spLocks noChangeArrowheads="1"/>
          </p:cNvSpPr>
          <p:nvPr/>
        </p:nvSpPr>
        <p:spPr bwMode="auto">
          <a:xfrm>
            <a:off x="5486400" y="28956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4012" name="Oval 12"/>
          <p:cNvSpPr>
            <a:spLocks noChangeArrowheads="1"/>
          </p:cNvSpPr>
          <p:nvPr/>
        </p:nvSpPr>
        <p:spPr bwMode="auto">
          <a:xfrm>
            <a:off x="2971800" y="19812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4013" name="Oval 13"/>
          <p:cNvSpPr>
            <a:spLocks noChangeArrowheads="1"/>
          </p:cNvSpPr>
          <p:nvPr/>
        </p:nvSpPr>
        <p:spPr bwMode="auto">
          <a:xfrm>
            <a:off x="3124200" y="3581400"/>
            <a:ext cx="457200" cy="457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Tx/>
              <a:buNone/>
            </a:pPr>
            <a:r>
              <a:rPr lang="en-US" sz="1800" baseline="0"/>
              <a:t>p</a:t>
            </a:r>
            <a:r>
              <a:rPr lang="en-US" sz="1800" baseline="0">
                <a:latin typeface="Arial" charset="0"/>
              </a:rPr>
              <a:t>+</a:t>
            </a:r>
          </a:p>
        </p:txBody>
      </p:sp>
      <p:sp>
        <p:nvSpPr>
          <p:cNvPr id="1024014" name="Text Box 14"/>
          <p:cNvSpPr txBox="1">
            <a:spLocks noChangeArrowheads="1"/>
          </p:cNvSpPr>
          <p:nvPr/>
        </p:nvSpPr>
        <p:spPr bwMode="auto">
          <a:xfrm>
            <a:off x="762000" y="5791200"/>
            <a:ext cx="7391400" cy="400110"/>
          </a:xfrm>
          <a:prstGeom prst="rect">
            <a:avLst/>
          </a:prstGeom>
          <a:noFill/>
          <a:ln w="25400">
            <a:solidFill>
              <a:srgbClr val="3399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buFontTx/>
              <a:buNone/>
            </a:pPr>
            <a:r>
              <a:rPr lang="en-US" sz="2000" baseline="0" dirty="0">
                <a:latin typeface="+mn-lt"/>
              </a:rPr>
              <a:t>Magnetic </a:t>
            </a:r>
            <a:r>
              <a:rPr lang="en-US" sz="2000" baseline="0" dirty="0" err="1">
                <a:latin typeface="+mn-lt"/>
              </a:rPr>
              <a:t>polarizability</a:t>
            </a:r>
            <a:r>
              <a:rPr lang="en-US" sz="2000" baseline="0" dirty="0">
                <a:latin typeface="+mn-lt"/>
              </a:rPr>
              <a:t>: proton between poles of a </a:t>
            </a:r>
            <a:r>
              <a:rPr lang="en-US" sz="2000" baseline="0" dirty="0" smtClean="0">
                <a:latin typeface="+mn-lt"/>
              </a:rPr>
              <a:t>magnet</a:t>
            </a:r>
            <a:endParaRPr lang="en-US" sz="2000" baseline="0" dirty="0">
              <a:latin typeface="+mn-lt"/>
            </a:endParaRPr>
          </a:p>
        </p:txBody>
      </p:sp>
      <p:sp>
        <p:nvSpPr>
          <p:cNvPr id="1024015" name="Text Box 15"/>
          <p:cNvSpPr txBox="1">
            <a:spLocks noChangeArrowheads="1"/>
          </p:cNvSpPr>
          <p:nvPr/>
        </p:nvSpPr>
        <p:spPr bwMode="auto">
          <a:xfrm>
            <a:off x="1371600" y="152400"/>
            <a:ext cx="5943600" cy="5847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3200" baseline="0" dirty="0">
                <a:solidFill>
                  <a:schemeClr val="tx2"/>
                </a:solidFill>
                <a:latin typeface="+mj-lt"/>
              </a:rPr>
              <a:t>Proton magnetic </a:t>
            </a:r>
            <a:r>
              <a:rPr lang="en-US" sz="3200" baseline="0" dirty="0" err="1">
                <a:solidFill>
                  <a:schemeClr val="tx2"/>
                </a:solidFill>
                <a:latin typeface="+mj-lt"/>
              </a:rPr>
              <a:t>polarizability</a:t>
            </a:r>
            <a:endParaRPr lang="en-US" sz="3200" baseline="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09600" y="2133600"/>
            <a:ext cx="6011863" cy="2281238"/>
            <a:chOff x="384" y="1344"/>
            <a:chExt cx="3787" cy="1437"/>
          </a:xfrm>
        </p:grpSpPr>
        <p:sp>
          <p:nvSpPr>
            <p:cNvPr id="1024017" name="Text Box 17"/>
            <p:cNvSpPr txBox="1">
              <a:spLocks noChangeArrowheads="1"/>
            </p:cNvSpPr>
            <p:nvPr/>
          </p:nvSpPr>
          <p:spPr bwMode="auto">
            <a:xfrm>
              <a:off x="384" y="1344"/>
              <a:ext cx="1104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buFontTx/>
                <a:buNone/>
              </a:pPr>
              <a:r>
                <a:rPr lang="en-US" sz="1600" b="1" baseline="0">
                  <a:solidFill>
                    <a:schemeClr val="accent2"/>
                  </a:solidFill>
                  <a:latin typeface="Comic Sans MS" pitchFamily="66" charset="0"/>
                </a:rPr>
                <a:t>Diamagnetic</a:t>
              </a:r>
              <a:r>
                <a:rPr lang="en-US" sz="1600" b="1" baseline="0">
                  <a:latin typeface="Comic Sans MS" pitchFamily="66" charset="0"/>
                </a:rPr>
                <a:t> + </a:t>
              </a:r>
              <a:r>
                <a:rPr lang="en-US" sz="1600" b="1" i="1" baseline="0">
                  <a:solidFill>
                    <a:srgbClr val="FF3300"/>
                  </a:solidFill>
                  <a:latin typeface="Comic Sans MS" pitchFamily="66" charset="0"/>
                </a:rPr>
                <a:t>Paramagnetic</a:t>
              </a:r>
              <a:r>
                <a:rPr lang="en-US" sz="1600" b="1" baseline="0">
                  <a:latin typeface="Comic Sans MS" pitchFamily="66" charset="0"/>
                </a:rPr>
                <a:t> </a:t>
              </a:r>
            </a:p>
            <a:p>
              <a:pPr algn="l">
                <a:buFontTx/>
                <a:buNone/>
              </a:pPr>
              <a:r>
                <a:rPr lang="en-US" sz="1600" b="1" baseline="0">
                  <a:latin typeface="Comic Sans MS" pitchFamily="66" charset="0"/>
                </a:rPr>
                <a:t>pion cloud</a:t>
              </a:r>
            </a:p>
          </p:txBody>
        </p:sp>
        <p:sp>
          <p:nvSpPr>
            <p:cNvPr id="1024018" name="Text Box 18"/>
            <p:cNvSpPr txBox="1">
              <a:spLocks noChangeArrowheads="1"/>
            </p:cNvSpPr>
            <p:nvPr/>
          </p:nvSpPr>
          <p:spPr bwMode="auto">
            <a:xfrm>
              <a:off x="3244" y="2415"/>
              <a:ext cx="927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>
                <a:buFontTx/>
                <a:buNone/>
              </a:pPr>
              <a:r>
                <a:rPr lang="en-US" sz="1600" b="1" baseline="0">
                  <a:solidFill>
                    <a:srgbClr val="FF3300"/>
                  </a:solidFill>
                  <a:latin typeface="Comic Sans MS" pitchFamily="66" charset="0"/>
                </a:rPr>
                <a:t>Paramagnetic</a:t>
              </a:r>
            </a:p>
            <a:p>
              <a:pPr algn="l">
                <a:buFontTx/>
                <a:buNone/>
              </a:pPr>
              <a:r>
                <a:rPr lang="en-US" sz="1600" b="1" baseline="0">
                  <a:solidFill>
                    <a:srgbClr val="FF3300"/>
                  </a:solidFill>
                </a:rPr>
                <a:t>D</a:t>
              </a:r>
              <a:r>
                <a:rPr lang="en-US" sz="1600" b="1" baseline="0">
                  <a:solidFill>
                    <a:srgbClr val="FF3300"/>
                  </a:solidFill>
                  <a:latin typeface="Comic Sans MS" pitchFamily="66" charset="0"/>
                </a:rPr>
                <a:t>(1232)</a:t>
              </a:r>
            </a:p>
          </p:txBody>
        </p:sp>
        <p:sp>
          <p:nvSpPr>
            <p:cNvPr id="1024019" name="Line 19"/>
            <p:cNvSpPr>
              <a:spLocks noChangeShapeType="1"/>
            </p:cNvSpPr>
            <p:nvPr/>
          </p:nvSpPr>
          <p:spPr bwMode="auto">
            <a:xfrm flipH="1" flipV="1">
              <a:off x="2880" y="2352"/>
              <a:ext cx="288" cy="24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20" name="Line 20"/>
            <p:cNvSpPr>
              <a:spLocks noChangeShapeType="1"/>
            </p:cNvSpPr>
            <p:nvPr/>
          </p:nvSpPr>
          <p:spPr bwMode="auto">
            <a:xfrm flipV="1">
              <a:off x="1344" y="1536"/>
              <a:ext cx="384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2868613" y="1730375"/>
            <a:ext cx="2846387" cy="2003425"/>
            <a:chOff x="1807" y="1090"/>
            <a:chExt cx="1793" cy="1262"/>
          </a:xfrm>
        </p:grpSpPr>
        <p:sp>
          <p:nvSpPr>
            <p:cNvPr id="1024022" name="Line 22"/>
            <p:cNvSpPr>
              <a:spLocks noChangeShapeType="1"/>
            </p:cNvSpPr>
            <p:nvPr/>
          </p:nvSpPr>
          <p:spPr bwMode="auto">
            <a:xfrm flipV="1">
              <a:off x="2736" y="192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23" name="Line 23"/>
            <p:cNvSpPr>
              <a:spLocks noChangeShapeType="1"/>
            </p:cNvSpPr>
            <p:nvPr/>
          </p:nvSpPr>
          <p:spPr bwMode="auto">
            <a:xfrm flipV="1">
              <a:off x="2976" y="14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24" name="Line 24"/>
            <p:cNvSpPr>
              <a:spLocks noChangeShapeType="1"/>
            </p:cNvSpPr>
            <p:nvPr/>
          </p:nvSpPr>
          <p:spPr bwMode="auto">
            <a:xfrm flipV="1">
              <a:off x="2496" y="1488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4025" name="Arc 25"/>
            <p:cNvSpPr>
              <a:spLocks/>
            </p:cNvSpPr>
            <p:nvPr/>
          </p:nvSpPr>
          <p:spPr bwMode="auto">
            <a:xfrm rot="11776157" flipV="1">
              <a:off x="2011" y="1090"/>
              <a:ext cx="240" cy="238"/>
            </a:xfrm>
            <a:custGeom>
              <a:avLst/>
              <a:gdLst>
                <a:gd name="G0" fmla="+- 0 0 0"/>
                <a:gd name="G1" fmla="+- 21413 0 0"/>
                <a:gd name="G2" fmla="+- 21600 0 0"/>
                <a:gd name="T0" fmla="*/ 2832 w 21600"/>
                <a:gd name="T1" fmla="*/ 0 h 21413"/>
                <a:gd name="T2" fmla="*/ 21600 w 21600"/>
                <a:gd name="T3" fmla="*/ 21413 h 21413"/>
                <a:gd name="T4" fmla="*/ 0 w 21600"/>
                <a:gd name="T5" fmla="*/ 21413 h 2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13" fill="none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</a:path>
                <a:path w="21600" h="21413" stroke="0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  <a:lnTo>
                    <a:pt x="0" y="2141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26" name="Arc 26"/>
            <p:cNvSpPr>
              <a:spLocks/>
            </p:cNvSpPr>
            <p:nvPr/>
          </p:nvSpPr>
          <p:spPr bwMode="auto">
            <a:xfrm rot="7032631" flipV="1">
              <a:off x="1785" y="1961"/>
              <a:ext cx="330" cy="286"/>
            </a:xfrm>
            <a:custGeom>
              <a:avLst/>
              <a:gdLst>
                <a:gd name="G0" fmla="+- 0 0 0"/>
                <a:gd name="G1" fmla="+- 21413 0 0"/>
                <a:gd name="G2" fmla="+- 21600 0 0"/>
                <a:gd name="T0" fmla="*/ 2832 w 21600"/>
                <a:gd name="T1" fmla="*/ 0 h 21413"/>
                <a:gd name="T2" fmla="*/ 21600 w 21600"/>
                <a:gd name="T3" fmla="*/ 21413 h 21413"/>
                <a:gd name="T4" fmla="*/ 0 w 21600"/>
                <a:gd name="T5" fmla="*/ 21413 h 214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413" fill="none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</a:path>
                <a:path w="21600" h="21413" stroke="0" extrusionOk="0">
                  <a:moveTo>
                    <a:pt x="2832" y="-1"/>
                  </a:moveTo>
                  <a:cubicBezTo>
                    <a:pt x="13573" y="1420"/>
                    <a:pt x="21600" y="10578"/>
                    <a:pt x="21600" y="21413"/>
                  </a:cubicBezTo>
                  <a:lnTo>
                    <a:pt x="0" y="21413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27" name="Arc 27"/>
            <p:cNvSpPr>
              <a:spLocks/>
            </p:cNvSpPr>
            <p:nvPr/>
          </p:nvSpPr>
          <p:spPr bwMode="auto">
            <a:xfrm flipV="1">
              <a:off x="3120" y="2017"/>
              <a:ext cx="480" cy="335"/>
            </a:xfrm>
            <a:custGeom>
              <a:avLst/>
              <a:gdLst>
                <a:gd name="G0" fmla="+- 0 0 0"/>
                <a:gd name="G1" fmla="+- 21227 0 0"/>
                <a:gd name="G2" fmla="+- 21600 0 0"/>
                <a:gd name="T0" fmla="*/ 3997 w 21600"/>
                <a:gd name="T1" fmla="*/ 0 h 21227"/>
                <a:gd name="T2" fmla="*/ 21600 w 21600"/>
                <a:gd name="T3" fmla="*/ 21227 h 21227"/>
                <a:gd name="T4" fmla="*/ 0 w 21600"/>
                <a:gd name="T5" fmla="*/ 21227 h 2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27" fill="none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</a:path>
                <a:path w="21600" h="21227" stroke="0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  <a:lnTo>
                    <a:pt x="0" y="2122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4028" name="Arc 28"/>
            <p:cNvSpPr>
              <a:spLocks/>
            </p:cNvSpPr>
            <p:nvPr/>
          </p:nvSpPr>
          <p:spPr bwMode="auto">
            <a:xfrm flipV="1">
              <a:off x="2976" y="1488"/>
              <a:ext cx="480" cy="335"/>
            </a:xfrm>
            <a:custGeom>
              <a:avLst/>
              <a:gdLst>
                <a:gd name="G0" fmla="+- 0 0 0"/>
                <a:gd name="G1" fmla="+- 21227 0 0"/>
                <a:gd name="G2" fmla="+- 21600 0 0"/>
                <a:gd name="T0" fmla="*/ 3997 w 21600"/>
                <a:gd name="T1" fmla="*/ 0 h 21227"/>
                <a:gd name="T2" fmla="*/ 21600 w 21600"/>
                <a:gd name="T3" fmla="*/ 21227 h 21227"/>
                <a:gd name="T4" fmla="*/ 0 w 21600"/>
                <a:gd name="T5" fmla="*/ 21227 h 21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27" fill="none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</a:path>
                <a:path w="21600" h="21227" stroke="0" extrusionOk="0">
                  <a:moveTo>
                    <a:pt x="3996" y="0"/>
                  </a:moveTo>
                  <a:cubicBezTo>
                    <a:pt x="14205" y="1922"/>
                    <a:pt x="21600" y="10839"/>
                    <a:pt x="21600" y="21227"/>
                  </a:cubicBezTo>
                  <a:lnTo>
                    <a:pt x="0" y="21227"/>
                  </a:lnTo>
                  <a:close/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6248400" y="1981200"/>
            <a:ext cx="428625" cy="1693863"/>
            <a:chOff x="3936" y="1296"/>
            <a:chExt cx="270" cy="1067"/>
          </a:xfrm>
        </p:grpSpPr>
        <p:sp>
          <p:nvSpPr>
            <p:cNvPr id="1024030" name="AutoShape 30"/>
            <p:cNvSpPr>
              <a:spLocks noChangeArrowheads="1"/>
            </p:cNvSpPr>
            <p:nvPr/>
          </p:nvSpPr>
          <p:spPr bwMode="auto">
            <a:xfrm rot="16200000">
              <a:off x="3762" y="1950"/>
              <a:ext cx="635" cy="192"/>
            </a:xfrm>
            <a:prstGeom prst="rightArrow">
              <a:avLst>
                <a:gd name="adj1" fmla="val 29176"/>
                <a:gd name="adj2" fmla="val 59133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024031" name="Object 31"/>
            <p:cNvGraphicFramePr>
              <a:graphicFrameLocks noChangeAspect="1"/>
            </p:cNvGraphicFramePr>
            <p:nvPr/>
          </p:nvGraphicFramePr>
          <p:xfrm>
            <a:off x="3936" y="1296"/>
            <a:ext cx="270" cy="432"/>
          </p:xfrm>
          <a:graphic>
            <a:graphicData uri="http://schemas.openxmlformats.org/presentationml/2006/ole">
              <p:oleObj spid="_x0000_s131074" name="Equation" r:id="rId3" imgW="126720" imgH="203040" progId="Equation.3">
                <p:embed/>
              </p:oleObj>
            </a:graphicData>
          </a:graphic>
        </p:graphicFrame>
      </p:grpSp>
      <p:sp>
        <p:nvSpPr>
          <p:cNvPr id="1024032" name="Text Box 32"/>
          <p:cNvSpPr txBox="1">
            <a:spLocks noChangeArrowheads="1"/>
          </p:cNvSpPr>
          <p:nvPr/>
        </p:nvSpPr>
        <p:spPr bwMode="auto">
          <a:xfrm>
            <a:off x="2743200" y="4953000"/>
            <a:ext cx="266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 baseline="0">
                <a:latin typeface="Arial" charset="0"/>
              </a:rPr>
              <a:t>N N N N N N N N N N N</a:t>
            </a:r>
            <a:r>
              <a:rPr lang="en-US" sz="1800" baseline="0">
                <a:latin typeface="Arial" charset="0"/>
              </a:rPr>
              <a:t> </a:t>
            </a:r>
          </a:p>
        </p:txBody>
      </p:sp>
      <p:sp>
        <p:nvSpPr>
          <p:cNvPr id="1024033" name="Text Box 33"/>
          <p:cNvSpPr txBox="1">
            <a:spLocks noChangeArrowheads="1"/>
          </p:cNvSpPr>
          <p:nvPr/>
        </p:nvSpPr>
        <p:spPr bwMode="auto">
          <a:xfrm>
            <a:off x="2743200" y="1371600"/>
            <a:ext cx="26670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sz="1800" b="1" baseline="0">
                <a:latin typeface="Arial" charset="0"/>
              </a:rPr>
              <a:t>S S S S S S S S S S 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05600" y="990600"/>
            <a:ext cx="2017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slide from H. Weller,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see HUGS 2009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41" name="Footer Placeholder 4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2" grpId="0"/>
      <p:bldP spid="102403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28" name="Text Box 4"/>
          <p:cNvSpPr txBox="1">
            <a:spLocks noChangeArrowheads="1"/>
          </p:cNvSpPr>
          <p:nvPr/>
        </p:nvSpPr>
        <p:spPr bwMode="auto">
          <a:xfrm>
            <a:off x="609600" y="152400"/>
            <a:ext cx="7543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sz="3200" baseline="0" dirty="0" smtClean="0">
                <a:solidFill>
                  <a:schemeClr val="accent1"/>
                </a:solidFill>
                <a:latin typeface="+mj-lt"/>
              </a:rPr>
              <a:t>Electric </a:t>
            </a:r>
            <a:r>
              <a:rPr lang="en-US" sz="3200" baseline="0" dirty="0">
                <a:solidFill>
                  <a:schemeClr val="accent1"/>
                </a:solidFill>
                <a:latin typeface="+mj-lt"/>
              </a:rPr>
              <a:t>and magnetic </a:t>
            </a:r>
            <a:r>
              <a:rPr lang="en-US" sz="3200" baseline="0" dirty="0" err="1" smtClean="0">
                <a:solidFill>
                  <a:schemeClr val="accent1"/>
                </a:solidFill>
                <a:latin typeface="+mj-lt"/>
              </a:rPr>
              <a:t>polarizabilities</a:t>
            </a:r>
            <a:endParaRPr lang="en-US" sz="3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25031" name="Text Box 7"/>
          <p:cNvSpPr txBox="1">
            <a:spLocks noChangeArrowheads="1"/>
          </p:cNvSpPr>
          <p:nvPr/>
        </p:nvSpPr>
        <p:spPr bwMode="auto">
          <a:xfrm>
            <a:off x="533400" y="5100935"/>
            <a:ext cx="80772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baseline="0" dirty="0" smtClean="0">
                <a:latin typeface="+mn-lt"/>
              </a:rPr>
              <a:t>  the </a:t>
            </a:r>
            <a:r>
              <a:rPr lang="en-US" sz="2400" baseline="0" dirty="0">
                <a:latin typeface="+mn-lt"/>
              </a:rPr>
              <a:t>numbers are small: </a:t>
            </a:r>
            <a:r>
              <a:rPr lang="en-US" sz="2400" baseline="0" dirty="0" smtClean="0">
                <a:latin typeface="+mn-lt"/>
              </a:rPr>
              <a:t> the nucleon is </a:t>
            </a:r>
            <a:r>
              <a:rPr lang="en-US" sz="2400" baseline="0" dirty="0">
                <a:latin typeface="+mn-lt"/>
              </a:rPr>
              <a:t>very “stiff</a:t>
            </a:r>
            <a:r>
              <a:rPr lang="en-US" sz="2400" baseline="0" dirty="0" smtClean="0">
                <a:latin typeface="+mn-lt"/>
              </a:rPr>
              <a:t>”</a:t>
            </a:r>
            <a:endParaRPr lang="en-US" sz="2400" baseline="0" dirty="0">
              <a:latin typeface="+mn-lt"/>
            </a:endParaRPr>
          </a:p>
        </p:txBody>
      </p:sp>
      <p:sp>
        <p:nvSpPr>
          <p:cNvPr id="1025034" name="Text Box 10"/>
          <p:cNvSpPr txBox="1">
            <a:spLocks noChangeArrowheads="1"/>
          </p:cNvSpPr>
          <p:nvPr/>
        </p:nvSpPr>
        <p:spPr bwMode="auto">
          <a:xfrm>
            <a:off x="762000" y="5715000"/>
            <a:ext cx="7010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b="1" dirty="0">
                <a:latin typeface="+mn-lt"/>
              </a:rPr>
              <a:t>†</a:t>
            </a:r>
            <a:r>
              <a:rPr lang="en-US" baseline="0" dirty="0">
                <a:latin typeface="+mn-lt"/>
              </a:rPr>
              <a:t> M. Schumacher, </a:t>
            </a:r>
            <a:r>
              <a:rPr lang="en-US" baseline="0" dirty="0" err="1">
                <a:latin typeface="+mn-lt"/>
              </a:rPr>
              <a:t>Prog</a:t>
            </a:r>
            <a:r>
              <a:rPr lang="en-US" baseline="0" dirty="0">
                <a:latin typeface="+mn-lt"/>
              </a:rPr>
              <a:t>. Part. and </a:t>
            </a:r>
            <a:r>
              <a:rPr lang="en-US" baseline="0" dirty="0" err="1">
                <a:latin typeface="+mn-lt"/>
              </a:rPr>
              <a:t>Nucl</a:t>
            </a:r>
            <a:r>
              <a:rPr lang="en-US" baseline="0" dirty="0">
                <a:latin typeface="+mn-lt"/>
              </a:rPr>
              <a:t>. Phys. </a:t>
            </a:r>
            <a:r>
              <a:rPr lang="en-US" b="1" baseline="0" dirty="0">
                <a:latin typeface="+mn-lt"/>
              </a:rPr>
              <a:t>55</a:t>
            </a:r>
            <a:r>
              <a:rPr lang="en-US" baseline="0" dirty="0">
                <a:latin typeface="+mn-lt"/>
              </a:rPr>
              <a:t>, 567 (2005) and PDG.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52400" y="3276600"/>
            <a:ext cx="8765432" cy="1376363"/>
            <a:chOff x="304800" y="914400"/>
            <a:chExt cx="8765432" cy="1376363"/>
          </a:xfrm>
        </p:grpSpPr>
        <p:graphicFrame>
          <p:nvGraphicFramePr>
            <p:cNvPr id="1025029" name="Object 5"/>
            <p:cNvGraphicFramePr>
              <a:graphicFrameLocks noChangeAspect="1"/>
            </p:cNvGraphicFramePr>
            <p:nvPr/>
          </p:nvGraphicFramePr>
          <p:xfrm>
            <a:off x="995362" y="1295400"/>
            <a:ext cx="3119438" cy="460375"/>
          </p:xfrm>
          <a:graphic>
            <a:graphicData uri="http://schemas.openxmlformats.org/presentationml/2006/ole">
              <p:oleObj spid="_x0000_s130050" name="Equation" r:id="rId3" imgW="1549080" imgH="228600" progId="Equation.3">
                <p:embed/>
              </p:oleObj>
            </a:graphicData>
          </a:graphic>
        </p:graphicFrame>
        <p:graphicFrame>
          <p:nvGraphicFramePr>
            <p:cNvPr id="1025030" name="Object 6"/>
            <p:cNvGraphicFramePr>
              <a:graphicFrameLocks noChangeAspect="1"/>
            </p:cNvGraphicFramePr>
            <p:nvPr/>
          </p:nvGraphicFramePr>
          <p:xfrm>
            <a:off x="971550" y="1828800"/>
            <a:ext cx="2990850" cy="461963"/>
          </p:xfrm>
          <a:graphic>
            <a:graphicData uri="http://schemas.openxmlformats.org/presentationml/2006/ole">
              <p:oleObj spid="_x0000_s130051" name="Equation" r:id="rId4" imgW="1485720" imgH="228600" progId="Equation.3">
                <p:embed/>
              </p:oleObj>
            </a:graphicData>
          </a:graphic>
        </p:graphicFrame>
        <p:sp>
          <p:nvSpPr>
            <p:cNvPr id="15" name="TextBox 14"/>
            <p:cNvSpPr txBox="1"/>
            <p:nvPr/>
          </p:nvSpPr>
          <p:spPr>
            <a:xfrm>
              <a:off x="609600" y="990600"/>
              <a:ext cx="91082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proton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graphicFrame>
          <p:nvGraphicFramePr>
            <p:cNvPr id="130052" name="Object 4"/>
            <p:cNvGraphicFramePr>
              <a:graphicFrameLocks noChangeAspect="1"/>
            </p:cNvGraphicFramePr>
            <p:nvPr/>
          </p:nvGraphicFramePr>
          <p:xfrm>
            <a:off x="5130800" y="1295400"/>
            <a:ext cx="3175000" cy="460375"/>
          </p:xfrm>
          <a:graphic>
            <a:graphicData uri="http://schemas.openxmlformats.org/presentationml/2006/ole">
              <p:oleObj spid="_x0000_s130052" name="Equation" r:id="rId5" imgW="1536480" imgH="228600" progId="Equation.3">
                <p:embed/>
              </p:oleObj>
            </a:graphicData>
          </a:graphic>
        </p:graphicFrame>
        <p:graphicFrame>
          <p:nvGraphicFramePr>
            <p:cNvPr id="130053" name="Object 5"/>
            <p:cNvGraphicFramePr>
              <a:graphicFrameLocks noChangeAspect="1"/>
            </p:cNvGraphicFramePr>
            <p:nvPr/>
          </p:nvGraphicFramePr>
          <p:xfrm>
            <a:off x="5060950" y="1828800"/>
            <a:ext cx="3016250" cy="461963"/>
          </p:xfrm>
          <a:graphic>
            <a:graphicData uri="http://schemas.openxmlformats.org/presentationml/2006/ole">
              <p:oleObj spid="_x0000_s130053" name="Equation" r:id="rId6" imgW="1498320" imgH="228600" progId="Equation.3">
                <p:embed/>
              </p:oleObj>
            </a:graphicData>
          </a:graphic>
        </p:graphicFrame>
        <p:sp>
          <p:nvSpPr>
            <p:cNvPr id="16" name="TextBox 15"/>
            <p:cNvSpPr txBox="1"/>
            <p:nvPr/>
          </p:nvSpPr>
          <p:spPr>
            <a:xfrm>
              <a:off x="4419600" y="914400"/>
              <a:ext cx="465063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00000"/>
                  </a:solidFill>
                </a:rPr>
                <a:t>neutron (best gotten from the deuteron)</a:t>
              </a:r>
              <a:endParaRPr lang="en-US" sz="2000" dirty="0">
                <a:solidFill>
                  <a:srgbClr val="C00000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4800" y="1371600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08774" y="1828800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</a:t>
              </a:r>
              <a:endParaRPr lang="en-US" dirty="0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81000" y="1447800"/>
          <a:ext cx="7794625" cy="1409700"/>
        </p:xfrm>
        <a:graphic>
          <a:graphicData uri="http://schemas.openxmlformats.org/presentationml/2006/ole">
            <p:oleObj spid="_x0000_s130055" name="Equation" r:id="rId7" imgW="4775040" imgH="863280" progId="Equation.3">
              <p:embed/>
            </p:oleObj>
          </a:graphicData>
        </a:graphic>
      </p:graphicFrame>
      <p:sp>
        <p:nvSpPr>
          <p:cNvPr id="21" name="Oval 20"/>
          <p:cNvSpPr/>
          <p:nvPr/>
        </p:nvSpPr>
        <p:spPr>
          <a:xfrm>
            <a:off x="7772400" y="1981200"/>
            <a:ext cx="304800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620000" y="1524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81800" y="838200"/>
            <a:ext cx="21066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00000"/>
                </a:solidFill>
              </a:rPr>
              <a:t>spin </a:t>
            </a:r>
            <a:r>
              <a:rPr lang="en-US" sz="1600" i="1" dirty="0" err="1" smtClean="0">
                <a:solidFill>
                  <a:srgbClr val="C00000"/>
                </a:solidFill>
              </a:rPr>
              <a:t>polarizabilities</a:t>
            </a:r>
            <a:r>
              <a:rPr lang="en-US" sz="1600" i="1" dirty="0" smtClean="0">
                <a:solidFill>
                  <a:srgbClr val="C00000"/>
                </a:solidFill>
              </a:rPr>
              <a:t>…</a:t>
            </a:r>
            <a:endParaRPr lang="en-US" sz="1600" i="1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4800" y="956846"/>
            <a:ext cx="4690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C00000"/>
                </a:solidFill>
              </a:rPr>
              <a:t>via Compton Scattering at </a:t>
            </a:r>
            <a:r>
              <a:rPr lang="en-US" sz="2000" i="1" dirty="0" err="1" smtClean="0">
                <a:solidFill>
                  <a:srgbClr val="C00000"/>
                </a:solidFill>
              </a:rPr>
              <a:t>E</a:t>
            </a:r>
            <a:r>
              <a:rPr lang="en-US" sz="2000" i="1" baseline="-25000" dirty="0" err="1" smtClean="0">
                <a:solidFill>
                  <a:srgbClr val="C00000"/>
                </a:solidFill>
                <a:latin typeface="Symbol" pitchFamily="18" charset="2"/>
              </a:rPr>
              <a:t>g</a:t>
            </a:r>
            <a:r>
              <a:rPr lang="en-US" sz="2000" i="1" dirty="0" smtClean="0">
                <a:solidFill>
                  <a:srgbClr val="C00000"/>
                </a:solidFill>
              </a:rPr>
              <a:t> &gt; 50 </a:t>
            </a:r>
            <a:r>
              <a:rPr lang="en-US" sz="2000" i="1" dirty="0" err="1" smtClean="0">
                <a:solidFill>
                  <a:srgbClr val="C00000"/>
                </a:solidFill>
              </a:rPr>
              <a:t>MeV</a:t>
            </a:r>
            <a:endParaRPr lang="en-US" sz="2000" i="1" dirty="0">
              <a:solidFill>
                <a:srgbClr val="C00000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486400" y="1143000"/>
            <a:ext cx="990600" cy="18288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rot="10800000" flipV="1">
            <a:off x="4267200" y="2743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measurements of the proton </a:t>
            </a:r>
            <a:r>
              <a:rPr lang="en-US" sz="3200" dirty="0" err="1" smtClean="0"/>
              <a:t>polarizabilities</a:t>
            </a:r>
            <a:endParaRPr lang="en-US" sz="3200" dirty="0"/>
          </a:p>
        </p:txBody>
      </p:sp>
      <p:pic>
        <p:nvPicPr>
          <p:cNvPr id="8" name="Picture 5" descr="world_p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1828800"/>
            <a:ext cx="57904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04800" y="11430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Future measurements will improve these, with the new facility at the Duke University FEL, </a:t>
            </a:r>
            <a:r>
              <a:rPr lang="en-US" dirty="0" err="1" smtClean="0"/>
              <a:t>HiGs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3600" dirty="0"/>
              <a:t>Why study </a:t>
            </a:r>
            <a:r>
              <a:rPr lang="en-US" sz="3600" dirty="0" err="1"/>
              <a:t>hadron</a:t>
            </a:r>
            <a:r>
              <a:rPr lang="en-US" sz="3600" dirty="0"/>
              <a:t> form factors?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76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They give us the ground state properties of (visible) matter:</a:t>
            </a:r>
          </a:p>
          <a:p>
            <a:pPr algn="l"/>
            <a:r>
              <a:rPr lang="en-US" dirty="0"/>
              <a:t>	size and shape, charge and magnetism distributions</a:t>
            </a:r>
          </a:p>
          <a:p>
            <a:pPr algn="l"/>
            <a:r>
              <a:rPr lang="en-US" dirty="0"/>
              <a:t>	spin and angular momentum</a:t>
            </a:r>
          </a:p>
          <a:p>
            <a:pPr algn="l"/>
            <a:r>
              <a:rPr lang="en-US" b="1" dirty="0">
                <a:solidFill>
                  <a:srgbClr val="800000"/>
                </a:solidFill>
              </a:rPr>
              <a:t>They are required elsewhere</a:t>
            </a:r>
            <a:endParaRPr lang="en-US" b="1" dirty="0"/>
          </a:p>
          <a:p>
            <a:pPr algn="l"/>
            <a:r>
              <a:rPr lang="en-US" dirty="0"/>
              <a:t>	baseline for structure of nuclei at short distances</a:t>
            </a:r>
          </a:p>
          <a:p>
            <a:pPr algn="l"/>
            <a:r>
              <a:rPr lang="en-US" dirty="0"/>
              <a:t>	Proton charge radius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sym typeface="Comic Sans MS" pitchFamily="66" charset="0"/>
              </a:rPr>
              <a:t> </a:t>
            </a:r>
            <a:r>
              <a:rPr lang="en-US" dirty="0"/>
              <a:t>Lamb shift</a:t>
            </a:r>
          </a:p>
          <a:p>
            <a:pPr algn="l"/>
            <a:r>
              <a:rPr lang="en-US" dirty="0"/>
              <a:t>	precision symmetry tests at low Q</a:t>
            </a:r>
            <a:r>
              <a:rPr lang="en-US" baseline="30000" dirty="0"/>
              <a:t>2</a:t>
            </a:r>
          </a:p>
          <a:p>
            <a:pPr algn="l"/>
            <a:r>
              <a:rPr lang="en-US" baseline="30000" dirty="0"/>
              <a:t>	</a:t>
            </a:r>
            <a:r>
              <a:rPr lang="en-US" dirty="0"/>
              <a:t>needed input for 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dirty="0"/>
              <a:t>-N interactions:  </a:t>
            </a:r>
            <a:r>
              <a:rPr lang="en-US" dirty="0">
                <a:sym typeface="MT Extra" pitchFamily="18" charset="2"/>
              </a:rPr>
              <a:t>impact on </a:t>
            </a:r>
            <a:r>
              <a:rPr lang="en-US" sz="2400" dirty="0">
                <a:latin typeface="Symbol" pitchFamily="18" charset="2"/>
                <a:sym typeface="MT Extra" pitchFamily="18" charset="2"/>
              </a:rPr>
              <a:t>n</a:t>
            </a:r>
            <a:r>
              <a:rPr lang="en-US" dirty="0">
                <a:latin typeface="Symbol" pitchFamily="18" charset="2"/>
                <a:sym typeface="MT Extra" pitchFamily="18" charset="2"/>
              </a:rPr>
              <a:t> </a:t>
            </a:r>
            <a:r>
              <a:rPr lang="en-US" dirty="0">
                <a:sym typeface="MT Extra" pitchFamily="18" charset="2"/>
              </a:rPr>
              <a:t>oscillation data</a:t>
            </a:r>
            <a:endParaRPr lang="en-US" dirty="0"/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1828800" y="4191000"/>
            <a:ext cx="1062038" cy="7794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Symbol" pitchFamily="18" charset="2"/>
              </a:rPr>
              <a:t>c</a:t>
            </a:r>
            <a:r>
              <a:rPr lang="en-US"/>
              <a:t>PT</a:t>
            </a:r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1828800" y="5562600"/>
            <a:ext cx="1143000" cy="838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lattice</a:t>
            </a:r>
          </a:p>
          <a:p>
            <a:r>
              <a:rPr lang="en-US" sz="1800"/>
              <a:t>QCD</a:t>
            </a:r>
          </a:p>
        </p:txBody>
      </p: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5486400" y="5562600"/>
            <a:ext cx="1214438" cy="7794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pQCD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3429000" y="50292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form factors</a:t>
            </a:r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92100" y="3657600"/>
            <a:ext cx="791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Benchmarks for connecting QCD across energy/distance scales</a:t>
            </a:r>
          </a:p>
        </p:txBody>
      </p:sp>
      <p:sp>
        <p:nvSpPr>
          <p:cNvPr id="136217" name="Oval 25"/>
          <p:cNvSpPr>
            <a:spLocks noChangeArrowheads="1"/>
          </p:cNvSpPr>
          <p:nvPr/>
        </p:nvSpPr>
        <p:spPr bwMode="auto">
          <a:xfrm>
            <a:off x="5486400" y="4114800"/>
            <a:ext cx="1062038" cy="7794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GPD’s</a:t>
            </a:r>
          </a:p>
        </p:txBody>
      </p:sp>
      <p:sp>
        <p:nvSpPr>
          <p:cNvPr id="136222" name="AutoShape 30"/>
          <p:cNvSpPr>
            <a:spLocks noChangeArrowheads="1"/>
          </p:cNvSpPr>
          <p:nvPr/>
        </p:nvSpPr>
        <p:spPr bwMode="auto">
          <a:xfrm rot="-1840120">
            <a:off x="5029200" y="4800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3" name="AutoShape 31"/>
          <p:cNvSpPr>
            <a:spLocks noChangeArrowheads="1"/>
          </p:cNvSpPr>
          <p:nvPr/>
        </p:nvSpPr>
        <p:spPr bwMode="auto">
          <a:xfrm rot="1840120" flipV="1">
            <a:off x="4953000" y="5410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4" name="AutoShape 32"/>
          <p:cNvSpPr>
            <a:spLocks noChangeArrowheads="1"/>
          </p:cNvSpPr>
          <p:nvPr/>
        </p:nvSpPr>
        <p:spPr bwMode="auto">
          <a:xfrm rot="1840120" flipH="1">
            <a:off x="2743200" y="4800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5" name="AutoShape 33"/>
          <p:cNvSpPr>
            <a:spLocks noChangeArrowheads="1"/>
          </p:cNvSpPr>
          <p:nvPr/>
        </p:nvSpPr>
        <p:spPr bwMode="auto">
          <a:xfrm rot="-1840120" flipH="1" flipV="1">
            <a:off x="2895600" y="5486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6" name="Text Box 34"/>
          <p:cNvSpPr txBox="1">
            <a:spLocks noChangeArrowheads="1"/>
          </p:cNvSpPr>
          <p:nvPr/>
        </p:nvSpPr>
        <p:spPr bwMode="auto">
          <a:xfrm>
            <a:off x="87313" y="4826000"/>
            <a:ext cx="177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low energy</a:t>
            </a:r>
          </a:p>
          <a:p>
            <a:r>
              <a:rPr lang="en-US" sz="1800"/>
              <a:t>long distance</a:t>
            </a:r>
          </a:p>
          <a:p>
            <a:r>
              <a:rPr lang="en-US" sz="1800"/>
              <a:t>nonperturbative</a:t>
            </a: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6858000" y="4876800"/>
            <a:ext cx="1606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high energy</a:t>
            </a:r>
          </a:p>
          <a:p>
            <a:r>
              <a:rPr lang="en-US" sz="1800"/>
              <a:t>short distance</a:t>
            </a:r>
          </a:p>
          <a:p>
            <a:r>
              <a:rPr lang="en-US" sz="1800"/>
              <a:t>perturbative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5562600" cy="639762"/>
          </a:xfrm>
        </p:spPr>
        <p:txBody>
          <a:bodyPr/>
          <a:lstStyle/>
          <a:p>
            <a:r>
              <a:rPr lang="en-US" sz="3600" dirty="0">
                <a:solidFill>
                  <a:schemeClr val="tx2"/>
                </a:solidFill>
              </a:rPr>
              <a:t>Neutrino Cross </a:t>
            </a:r>
            <a:r>
              <a:rPr lang="en-US" sz="3600" dirty="0" smtClean="0">
                <a:solidFill>
                  <a:schemeClr val="tx2"/>
                </a:solidFill>
              </a:rPr>
              <a:t>Sections </a:t>
            </a:r>
            <a:endParaRPr lang="en-US" sz="3600" dirty="0">
              <a:solidFill>
                <a:schemeClr val="tx2"/>
              </a:solidFill>
            </a:endParaRPr>
          </a:p>
        </p:txBody>
      </p:sp>
      <p:pic>
        <p:nvPicPr>
          <p:cNvPr id="39939" name="Picture 3" descr="fig1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371600"/>
            <a:ext cx="4695825" cy="4276725"/>
          </a:xfrm>
          <a:prstGeom prst="rect">
            <a:avLst/>
          </a:prstGeom>
          <a:noFill/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5867400"/>
            <a:ext cx="487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</a:rPr>
              <a:t>Lipari, Lusignoli and Sartogo, PRL 74 (1994)</a:t>
            </a: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5638800" y="1600200"/>
            <a:ext cx="32004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Deep inelastic scattering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Quasi-elastic scattering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/>
              <a:t>Single </a:t>
            </a:r>
            <a:r>
              <a:rPr lang="en-US" dirty="0" err="1"/>
              <a:t>pion</a:t>
            </a:r>
            <a:r>
              <a:rPr lang="en-US" dirty="0"/>
              <a:t> production</a:t>
            </a:r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 flipV="1">
            <a:off x="2819400" y="4495800"/>
            <a:ext cx="0" cy="99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 flipV="1">
            <a:off x="3200400" y="4495800"/>
            <a:ext cx="0" cy="99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 flipV="1">
            <a:off x="3657600" y="4495800"/>
            <a:ext cx="0" cy="990600"/>
          </a:xfrm>
          <a:prstGeom prst="line">
            <a:avLst/>
          </a:prstGeom>
          <a:noFill/>
          <a:ln w="57150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2819400" y="5562600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CC3300"/>
                </a:solidFill>
              </a:rPr>
              <a:t>NuMI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5181600" y="3124200"/>
            <a:ext cx="3733800" cy="1228725"/>
          </a:xfrm>
          <a:prstGeom prst="rect">
            <a:avLst/>
          </a:prstGeom>
          <a:noFill/>
          <a:ln w="38100">
            <a:solidFill>
              <a:srgbClr val="CC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Low energy beam is best for MINOS distance. Results currently not limited by the cross section uncertainty, but eventually …..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5257800" y="2971800"/>
            <a:ext cx="3657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 flipH="1">
            <a:off x="3200400" y="1752600"/>
            <a:ext cx="2514600" cy="990600"/>
          </a:xfrm>
          <a:prstGeom prst="line">
            <a:avLst/>
          </a:prstGeom>
          <a:noFill/>
          <a:ln w="38100">
            <a:solidFill>
              <a:srgbClr val="00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 flipH="1">
            <a:off x="2362200" y="2209800"/>
            <a:ext cx="3276600" cy="838200"/>
          </a:xfrm>
          <a:prstGeom prst="line">
            <a:avLst/>
          </a:prstGeom>
          <a:noFill/>
          <a:ln w="381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 flipH="1">
            <a:off x="2209800" y="2590800"/>
            <a:ext cx="342900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951" name="Rectangle 15"/>
          <p:cNvSpPr>
            <a:spLocks noChangeArrowheads="1"/>
          </p:cNvSpPr>
          <p:nvPr/>
        </p:nvSpPr>
        <p:spPr bwMode="auto">
          <a:xfrm>
            <a:off x="5181600" y="4495800"/>
            <a:ext cx="3733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Neutrino data at these energies is not extensive. Antineutrino data even less.</a:t>
            </a:r>
          </a:p>
          <a:p>
            <a:r>
              <a:rPr lang="en-US" dirty="0"/>
              <a:t>C.f. G.P. Zeller, </a:t>
            </a:r>
            <a:r>
              <a:rPr lang="en-US" dirty="0" err="1"/>
              <a:t>hep</a:t>
            </a:r>
            <a:r>
              <a:rPr lang="en-US" dirty="0"/>
              <a:t>-ex/0323062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638800" y="304800"/>
            <a:ext cx="3352800" cy="1092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Need to </a:t>
            </a:r>
            <a:r>
              <a:rPr lang="en-US" dirty="0" smtClean="0"/>
              <a:t>separate </a:t>
            </a:r>
            <a:r>
              <a:rPr lang="en-US" dirty="0"/>
              <a:t>out the different contributions: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39953" name="Picture 17" descr="minerva-micr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5800725"/>
            <a:ext cx="1076325" cy="981075"/>
          </a:xfrm>
          <a:prstGeom prst="rect">
            <a:avLst/>
          </a:prstGeom>
          <a:noFill/>
        </p:spPr>
      </p:pic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6629400" y="6248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MINERvA</a:t>
            </a:r>
          </a:p>
        </p:txBody>
      </p:sp>
      <p:pic>
        <p:nvPicPr>
          <p:cNvPr id="39956" name="Picture 20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816600" y="990600"/>
            <a:ext cx="3022600" cy="330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9075"/>
            <a:ext cx="7772400" cy="542925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Strange Quark Observables</a:t>
            </a:r>
          </a:p>
        </p:txBody>
      </p:sp>
      <p:sp>
        <p:nvSpPr>
          <p:cNvPr id="418819" name="Text Box 3"/>
          <p:cNvSpPr txBox="1">
            <a:spLocks noChangeArrowheads="1"/>
          </p:cNvSpPr>
          <p:nvPr/>
        </p:nvSpPr>
        <p:spPr bwMode="auto">
          <a:xfrm>
            <a:off x="0" y="914400"/>
            <a:ext cx="52578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>
                <a:solidFill>
                  <a:srgbClr val="CC0000"/>
                </a:solidFill>
              </a:rPr>
              <a:t>momentum:</a:t>
            </a:r>
          </a:p>
          <a:p>
            <a:pPr lvl="1" algn="l" eaLnBrk="0" hangingPunct="0"/>
            <a:r>
              <a:rPr lang="en-US">
                <a:solidFill>
                  <a:srgbClr val="006600"/>
                </a:solidFill>
              </a:rPr>
              <a:t>2 muons from charm quark </a:t>
            </a:r>
          </a:p>
          <a:p>
            <a:pPr lvl="1" algn="l" eaLnBrk="0" hangingPunct="0"/>
            <a:r>
              <a:rPr lang="en-US">
                <a:solidFill>
                  <a:srgbClr val="006600"/>
                </a:solidFill>
              </a:rPr>
              <a:t>production</a:t>
            </a:r>
            <a:r>
              <a:rPr lang="en-US"/>
              <a:t>  </a:t>
            </a:r>
            <a:r>
              <a:rPr lang="en-US">
                <a:latin typeface="Symbol" pitchFamily="18" charset="2"/>
              </a:rPr>
              <a:t>n</a:t>
            </a:r>
            <a:r>
              <a:rPr lang="en-US" baseline="-25000">
                <a:latin typeface="Symbol" pitchFamily="18" charset="2"/>
              </a:rPr>
              <a:t>m</a:t>
            </a:r>
            <a:r>
              <a:rPr lang="en-US"/>
              <a:t> + s </a:t>
            </a:r>
            <a:r>
              <a:rPr lang="en-US">
                <a:sym typeface="Symbol" pitchFamily="18" charset="2"/>
              </a:rPr>
              <a:t> c + X + </a:t>
            </a: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 baseline="30000">
                <a:latin typeface="Symbol" pitchFamily="18" charset="2"/>
                <a:sym typeface="Symbol" pitchFamily="18" charset="2"/>
              </a:rPr>
              <a:t>-</a:t>
            </a:r>
          </a:p>
          <a:p>
            <a:pPr algn="l" eaLnBrk="0" hangingPunct="0"/>
            <a:endParaRPr lang="en-US">
              <a:sym typeface="Symbol" pitchFamily="18" charset="2"/>
            </a:endParaRPr>
          </a:p>
          <a:p>
            <a:pPr algn="l" eaLnBrk="0" hangingPunct="0"/>
            <a:r>
              <a:rPr lang="en-US">
                <a:sym typeface="Symbol" pitchFamily="18" charset="2"/>
              </a:rPr>
              <a:t>		      	          </a:t>
            </a:r>
            <a:r>
              <a:rPr lang="en-US">
                <a:latin typeface="Symbol" pitchFamily="18" charset="2"/>
                <a:sym typeface="Symbol" pitchFamily="18" charset="2"/>
              </a:rPr>
              <a:t>m</a:t>
            </a:r>
            <a:r>
              <a:rPr lang="en-US" baseline="30000">
                <a:sym typeface="Symbol" pitchFamily="18" charset="2"/>
              </a:rPr>
              <a:t>+</a:t>
            </a:r>
            <a:r>
              <a:rPr lang="en-US">
                <a:sym typeface="Symbol" pitchFamily="18" charset="2"/>
              </a:rPr>
              <a:t> + </a:t>
            </a:r>
            <a:r>
              <a:rPr lang="en-US">
                <a:latin typeface="Symbol" pitchFamily="18" charset="2"/>
                <a:sym typeface="Symbol" pitchFamily="18" charset="2"/>
              </a:rPr>
              <a:t>n</a:t>
            </a:r>
            <a:r>
              <a:rPr lang="en-US" baseline="-25000">
                <a:latin typeface="Symbol" pitchFamily="18" charset="2"/>
                <a:sym typeface="Symbol" pitchFamily="18" charset="2"/>
              </a:rPr>
              <a:t>m</a:t>
            </a:r>
            <a:endParaRPr lang="en-US">
              <a:latin typeface="Symbol" pitchFamily="18" charset="2"/>
              <a:sym typeface="Symbol" pitchFamily="18" charset="2"/>
            </a:endParaRPr>
          </a:p>
        </p:txBody>
      </p:sp>
      <p:sp>
        <p:nvSpPr>
          <p:cNvPr id="418820" name="Rectangle 4"/>
          <p:cNvSpPr>
            <a:spLocks noChangeArrowheads="1"/>
          </p:cNvSpPr>
          <p:nvPr/>
        </p:nvSpPr>
        <p:spPr bwMode="auto">
          <a:xfrm>
            <a:off x="0" y="2743200"/>
            <a:ext cx="27035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>
                <a:solidFill>
                  <a:srgbClr val="CC0000"/>
                </a:solidFill>
              </a:rPr>
              <a:t>mass:</a:t>
            </a:r>
          </a:p>
          <a:p>
            <a:pPr lvl="1" algn="l" eaLnBrk="0" hangingPunct="0"/>
            <a:r>
              <a:rPr lang="en-US">
                <a:solidFill>
                  <a:srgbClr val="006600"/>
                </a:solidFill>
                <a:latin typeface="Symbol" pitchFamily="18" charset="2"/>
              </a:rPr>
              <a:t>p</a:t>
            </a:r>
            <a:r>
              <a:rPr lang="en-US">
                <a:solidFill>
                  <a:srgbClr val="006600"/>
                </a:solidFill>
              </a:rPr>
              <a:t>-N scattering</a:t>
            </a:r>
          </a:p>
          <a:p>
            <a:pPr lvl="1" algn="l" eaLnBrk="0" hangingPunct="0"/>
            <a:r>
              <a:rPr lang="en-US">
                <a:solidFill>
                  <a:srgbClr val="006600"/>
                </a:solidFill>
              </a:rPr>
              <a:t>(and </a:t>
            </a:r>
            <a:r>
              <a:rPr lang="en-US">
                <a:solidFill>
                  <a:srgbClr val="006600"/>
                </a:solidFill>
                <a:latin typeface="Symbol" pitchFamily="18" charset="2"/>
              </a:rPr>
              <a:t>L</a:t>
            </a:r>
            <a:r>
              <a:rPr lang="en-US">
                <a:solidFill>
                  <a:srgbClr val="006600"/>
                </a:solidFill>
              </a:rPr>
              <a:t>, </a:t>
            </a:r>
            <a:r>
              <a:rPr lang="en-US">
                <a:solidFill>
                  <a:srgbClr val="006600"/>
                </a:solidFill>
                <a:latin typeface="Symbol" pitchFamily="18" charset="2"/>
              </a:rPr>
              <a:t>X </a:t>
            </a:r>
            <a:r>
              <a:rPr lang="en-US">
                <a:solidFill>
                  <a:srgbClr val="006600"/>
                </a:solidFill>
              </a:rPr>
              <a:t>masses)</a:t>
            </a:r>
          </a:p>
        </p:txBody>
      </p:sp>
      <p:sp>
        <p:nvSpPr>
          <p:cNvPr id="418821" name="Text Box 5"/>
          <p:cNvSpPr txBox="1">
            <a:spLocks noChangeArrowheads="1"/>
          </p:cNvSpPr>
          <p:nvPr/>
        </p:nvSpPr>
        <p:spPr bwMode="auto">
          <a:xfrm>
            <a:off x="0" y="4343400"/>
            <a:ext cx="5943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dirty="0">
                <a:solidFill>
                  <a:srgbClr val="CC0000"/>
                </a:solidFill>
              </a:rPr>
              <a:t>spin: </a:t>
            </a:r>
          </a:p>
          <a:p>
            <a:pPr algn="l" eaLnBrk="0" hangingPunct="0"/>
            <a:r>
              <a:rPr lang="en-US" dirty="0">
                <a:solidFill>
                  <a:srgbClr val="CC0000"/>
                </a:solidFill>
              </a:rPr>
              <a:t>     </a:t>
            </a:r>
          </a:p>
          <a:p>
            <a:pPr algn="l" eaLnBrk="0" hangingPunct="0"/>
            <a:r>
              <a:rPr lang="en-US" dirty="0">
                <a:solidFill>
                  <a:srgbClr val="006600"/>
                </a:solidFill>
              </a:rPr>
              <a:t>Polarized deep-inelastic inclusive scattering</a:t>
            </a:r>
            <a:endParaRPr lang="en-US" dirty="0">
              <a:solidFill>
                <a:srgbClr val="006600"/>
              </a:solidFill>
              <a:latin typeface="Symbol" pitchFamily="18" charset="2"/>
            </a:endParaRPr>
          </a:p>
        </p:txBody>
      </p:sp>
      <p:sp>
        <p:nvSpPr>
          <p:cNvPr id="418822" name="Line 6"/>
          <p:cNvSpPr>
            <a:spLocks noChangeShapeType="1"/>
          </p:cNvSpPr>
          <p:nvPr/>
        </p:nvSpPr>
        <p:spPr bwMode="auto">
          <a:xfrm>
            <a:off x="2895600" y="1828800"/>
            <a:ext cx="457200" cy="292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graphicFrame>
        <p:nvGraphicFramePr>
          <p:cNvPr id="418825" name="Object 9"/>
          <p:cNvGraphicFramePr>
            <a:graphicFrameLocks noChangeAspect="1"/>
          </p:cNvGraphicFramePr>
          <p:nvPr/>
        </p:nvGraphicFramePr>
        <p:xfrm>
          <a:off x="5715000" y="4572000"/>
          <a:ext cx="3124200" cy="768350"/>
        </p:xfrm>
        <a:graphic>
          <a:graphicData uri="http://schemas.openxmlformats.org/presentationml/2006/ole">
            <p:oleObj spid="_x0000_s310274" name="Equation" r:id="rId3" imgW="1650960" imgH="406080" progId="Equation.3">
              <p:embed/>
            </p:oleObj>
          </a:graphicData>
        </a:graphic>
      </p:graphicFrame>
      <p:graphicFrame>
        <p:nvGraphicFramePr>
          <p:cNvPr id="418826" name="Object 10"/>
          <p:cNvGraphicFramePr>
            <a:graphicFrameLocks noChangeAspect="1"/>
          </p:cNvGraphicFramePr>
          <p:nvPr/>
        </p:nvGraphicFramePr>
        <p:xfrm>
          <a:off x="5715000" y="5486400"/>
          <a:ext cx="2116138" cy="327025"/>
        </p:xfrm>
        <a:graphic>
          <a:graphicData uri="http://schemas.openxmlformats.org/presentationml/2006/ole">
            <p:oleObj spid="_x0000_s310275" name="Equation" r:id="rId4" imgW="1104840" imgH="177480" progId="Equation.3">
              <p:embed/>
            </p:oleObj>
          </a:graphicData>
        </a:graphic>
      </p:graphicFrame>
      <p:graphicFrame>
        <p:nvGraphicFramePr>
          <p:cNvPr id="418827" name="Object 11"/>
          <p:cNvGraphicFramePr>
            <a:graphicFrameLocks noChangeAspect="1"/>
          </p:cNvGraphicFramePr>
          <p:nvPr/>
        </p:nvGraphicFramePr>
        <p:xfrm>
          <a:off x="1524000" y="4191000"/>
          <a:ext cx="3352800" cy="706438"/>
        </p:xfrm>
        <a:graphic>
          <a:graphicData uri="http://schemas.openxmlformats.org/presentationml/2006/ole">
            <p:oleObj spid="_x0000_s310276" name="Equation" r:id="rId5" imgW="1866600" imgH="393480" progId="Equation.3">
              <p:embed/>
            </p:oleObj>
          </a:graphicData>
        </a:graphic>
      </p:graphicFrame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130175" y="5486400"/>
            <a:ext cx="4827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/>
            <a:r>
              <a:rPr lang="en-US">
                <a:solidFill>
                  <a:srgbClr val="006600"/>
                </a:solidFill>
                <a:latin typeface="Symbol" pitchFamily="18" charset="2"/>
              </a:rPr>
              <a:t>n</a:t>
            </a:r>
            <a:r>
              <a:rPr lang="en-US">
                <a:solidFill>
                  <a:srgbClr val="006600"/>
                </a:solidFill>
              </a:rPr>
              <a:t>-p elastic scattering (BNL E-734) </a:t>
            </a:r>
          </a:p>
        </p:txBody>
      </p:sp>
      <p:sp>
        <p:nvSpPr>
          <p:cNvPr id="418829" name="Rectangle 13"/>
          <p:cNvSpPr>
            <a:spLocks noChangeArrowheads="1"/>
          </p:cNvSpPr>
          <p:nvPr/>
        </p:nvSpPr>
        <p:spPr bwMode="auto">
          <a:xfrm>
            <a:off x="152400" y="6019800"/>
            <a:ext cx="55864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6600"/>
                </a:solidFill>
              </a:rPr>
              <a:t>Polarized semi-inclusive DIS (HERMES 2005)</a:t>
            </a:r>
          </a:p>
        </p:txBody>
      </p:sp>
      <p:graphicFrame>
        <p:nvGraphicFramePr>
          <p:cNvPr id="418830" name="Object 14"/>
          <p:cNvGraphicFramePr>
            <a:graphicFrameLocks noChangeAspect="1"/>
          </p:cNvGraphicFramePr>
          <p:nvPr/>
        </p:nvGraphicFramePr>
        <p:xfrm>
          <a:off x="5715000" y="6019800"/>
          <a:ext cx="2752725" cy="336550"/>
        </p:xfrm>
        <a:graphic>
          <a:graphicData uri="http://schemas.openxmlformats.org/presentationml/2006/ole">
            <p:oleObj spid="_x0000_s310277" name="Equation" r:id="rId6" imgW="1396800" imgH="177480" progId="Equation.3">
              <p:embed/>
            </p:oleObj>
          </a:graphicData>
        </a:graphic>
      </p:graphicFrame>
      <p:sp>
        <p:nvSpPr>
          <p:cNvPr id="418831" name="AutoShape 15"/>
          <p:cNvSpPr>
            <a:spLocks/>
          </p:cNvSpPr>
          <p:nvPr/>
        </p:nvSpPr>
        <p:spPr bwMode="auto">
          <a:xfrm>
            <a:off x="4419600" y="12954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aphicFrame>
        <p:nvGraphicFramePr>
          <p:cNvPr id="418832" name="Object 16"/>
          <p:cNvGraphicFramePr>
            <a:graphicFrameLocks noChangeAspect="1"/>
          </p:cNvGraphicFramePr>
          <p:nvPr/>
        </p:nvGraphicFramePr>
        <p:xfrm>
          <a:off x="4724400" y="1676400"/>
          <a:ext cx="1219200" cy="477838"/>
        </p:xfrm>
        <a:graphic>
          <a:graphicData uri="http://schemas.openxmlformats.org/presentationml/2006/ole">
            <p:oleObj spid="_x0000_s310278" name="Equation" r:id="rId7" imgW="609480" imgH="203040" progId="Equation.3">
              <p:embed/>
            </p:oleObj>
          </a:graphicData>
        </a:graphic>
      </p:graphicFrame>
      <p:sp>
        <p:nvSpPr>
          <p:cNvPr id="418833" name="Text Box 17"/>
          <p:cNvSpPr txBox="1">
            <a:spLocks noChangeArrowheads="1"/>
          </p:cNvSpPr>
          <p:nvPr/>
        </p:nvSpPr>
        <p:spPr bwMode="auto">
          <a:xfrm>
            <a:off x="6146800" y="1371600"/>
            <a:ext cx="299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20% of non-strange sea</a:t>
            </a:r>
          </a:p>
        </p:txBody>
      </p:sp>
      <p:sp>
        <p:nvSpPr>
          <p:cNvPr id="418834" name="Text Box 18"/>
          <p:cNvSpPr txBox="1">
            <a:spLocks noChangeArrowheads="1"/>
          </p:cNvSpPr>
          <p:nvPr/>
        </p:nvSpPr>
        <p:spPr bwMode="auto">
          <a:xfrm>
            <a:off x="6705600" y="1828800"/>
            <a:ext cx="1533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2% of total</a:t>
            </a:r>
          </a:p>
        </p:txBody>
      </p:sp>
      <p:sp>
        <p:nvSpPr>
          <p:cNvPr id="418836" name="AutoShape 20"/>
          <p:cNvSpPr>
            <a:spLocks/>
          </p:cNvSpPr>
          <p:nvPr/>
        </p:nvSpPr>
        <p:spPr bwMode="auto">
          <a:xfrm flipH="1">
            <a:off x="6019800" y="1295400"/>
            <a:ext cx="304800" cy="12192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18837" name="Line 21"/>
          <p:cNvSpPr>
            <a:spLocks noChangeShapeType="1"/>
          </p:cNvSpPr>
          <p:nvPr/>
        </p:nvSpPr>
        <p:spPr bwMode="auto">
          <a:xfrm>
            <a:off x="3124200" y="3352800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lg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418838" name="Text Box 22"/>
          <p:cNvSpPr txBox="1">
            <a:spLocks noChangeArrowheads="1"/>
          </p:cNvSpPr>
          <p:nvPr/>
        </p:nvSpPr>
        <p:spPr bwMode="auto">
          <a:xfrm>
            <a:off x="4535488" y="3200400"/>
            <a:ext cx="437991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/>
              <a:t>10-30% of proton’ s </a:t>
            </a:r>
            <a:r>
              <a:rPr lang="en-US" dirty="0" smtClean="0"/>
              <a:t>mass</a:t>
            </a:r>
          </a:p>
          <a:p>
            <a:r>
              <a:rPr lang="en-US" sz="1600" dirty="0" smtClean="0"/>
              <a:t>(for recent theory update see R. Young, CIPANP 2009)</a:t>
            </a:r>
            <a:endParaRPr lang="en-US" sz="1600" dirty="0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/>
      <p:bldP spid="418828" grpId="0"/>
      <p:bldP spid="41882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tx2"/>
                </a:solidFill>
              </a:rPr>
              <a:t>Parity Violating elastic e-N scattering</a:t>
            </a:r>
          </a:p>
        </p:txBody>
      </p:sp>
      <p:sp>
        <p:nvSpPr>
          <p:cNvPr id="13320" name="Text Box 3"/>
          <p:cNvSpPr txBox="1">
            <a:spLocks noChangeArrowheads="1"/>
          </p:cNvSpPr>
          <p:nvPr/>
        </p:nvSpPr>
        <p:spPr bwMode="auto">
          <a:xfrm>
            <a:off x="228600" y="838200"/>
            <a:ext cx="485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eaLnBrk="0" hangingPunct="0">
              <a:lnSpc>
                <a:spcPct val="120000"/>
              </a:lnSpc>
            </a:pPr>
            <a:r>
              <a:rPr lang="en-US">
                <a:solidFill>
                  <a:srgbClr val="008000"/>
                </a:solidFill>
              </a:rPr>
              <a:t>polarized electrons, unpolarized target</a:t>
            </a:r>
            <a:endParaRPr lang="en-US"/>
          </a:p>
        </p:txBody>
      </p:sp>
      <p:graphicFrame>
        <p:nvGraphicFramePr>
          <p:cNvPr id="13314" name="Object 4"/>
          <p:cNvGraphicFramePr>
            <a:graphicFrameLocks noChangeAspect="1"/>
          </p:cNvGraphicFramePr>
          <p:nvPr/>
        </p:nvGraphicFramePr>
        <p:xfrm>
          <a:off x="5943600" y="685800"/>
          <a:ext cx="2997200" cy="1785938"/>
        </p:xfrm>
        <a:graphic>
          <a:graphicData uri="http://schemas.openxmlformats.org/presentationml/2006/ole">
            <p:oleObj spid="_x0000_s311298" name="VISIO" r:id="rId4" imgW="3548880" imgH="2368080" progId="">
              <p:embed/>
            </p:oleObj>
          </a:graphicData>
        </a:graphic>
      </p:graphicFrame>
      <p:graphicFrame>
        <p:nvGraphicFramePr>
          <p:cNvPr id="13315" name="Object 5"/>
          <p:cNvGraphicFramePr>
            <a:graphicFrameLocks noChangeAspect="1"/>
          </p:cNvGraphicFramePr>
          <p:nvPr/>
        </p:nvGraphicFramePr>
        <p:xfrm>
          <a:off x="381000" y="1371600"/>
          <a:ext cx="4419600" cy="954088"/>
        </p:xfrm>
        <a:graphic>
          <a:graphicData uri="http://schemas.openxmlformats.org/presentationml/2006/ole">
            <p:oleObj spid="_x0000_s311299" name="Equation" r:id="rId5" imgW="2450880" imgH="482400" progId="Equation.3">
              <p:embed/>
            </p:oleObj>
          </a:graphicData>
        </a:graphic>
      </p:graphicFrame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00025" y="2441575"/>
            <a:ext cx="1933575" cy="396875"/>
            <a:chOff x="126" y="1538"/>
            <a:chExt cx="1218" cy="250"/>
          </a:xfrm>
        </p:grpSpPr>
        <p:sp>
          <p:nvSpPr>
            <p:cNvPr id="13362" name="Line 7"/>
            <p:cNvSpPr>
              <a:spLocks noChangeShapeType="1"/>
            </p:cNvSpPr>
            <p:nvPr/>
          </p:nvSpPr>
          <p:spPr bwMode="auto">
            <a:xfrm>
              <a:off x="864" y="177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3363" name="Text Box 8"/>
            <p:cNvSpPr txBox="1">
              <a:spLocks noChangeArrowheads="1"/>
            </p:cNvSpPr>
            <p:nvPr/>
          </p:nvSpPr>
          <p:spPr bwMode="auto">
            <a:xfrm>
              <a:off x="126" y="1538"/>
              <a:ext cx="85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forward, H</a:t>
              </a:r>
            </a:p>
          </p:txBody>
        </p:sp>
      </p:grpSp>
      <p:sp>
        <p:nvSpPr>
          <p:cNvPr id="13322" name="Text Box 9"/>
          <p:cNvSpPr txBox="1">
            <a:spLocks noChangeArrowheads="1"/>
          </p:cNvSpPr>
          <p:nvPr/>
        </p:nvSpPr>
        <p:spPr bwMode="auto">
          <a:xfrm>
            <a:off x="304800" y="5029200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e.g.: G0 at 687 MeV  (Q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= 0.6 GeV</a:t>
            </a:r>
            <a:r>
              <a:rPr lang="en-US" baseline="30000">
                <a:solidFill>
                  <a:srgbClr val="0000CC"/>
                </a:solidFill>
              </a:rPr>
              <a:t>2</a:t>
            </a:r>
            <a:r>
              <a:rPr lang="en-US">
                <a:solidFill>
                  <a:srgbClr val="0000CC"/>
                </a:solidFill>
              </a:rPr>
              <a:t>)</a:t>
            </a:r>
          </a:p>
        </p:txBody>
      </p:sp>
      <p:graphicFrame>
        <p:nvGraphicFramePr>
          <p:cNvPr id="13316" name="Object 10"/>
          <p:cNvGraphicFramePr>
            <a:graphicFrameLocks noChangeAspect="1"/>
          </p:cNvGraphicFramePr>
          <p:nvPr/>
        </p:nvGraphicFramePr>
        <p:xfrm>
          <a:off x="2286000" y="2514600"/>
          <a:ext cx="4953000" cy="1614488"/>
        </p:xfrm>
        <a:graphic>
          <a:graphicData uri="http://schemas.openxmlformats.org/presentationml/2006/ole">
            <p:oleObj spid="_x0000_s311300" name="Equation" r:id="rId6" imgW="2260440" imgH="736560" progId="Equation.3">
              <p:embed/>
            </p:oleObj>
          </a:graphicData>
        </a:graphic>
      </p:graphicFrame>
      <p:graphicFrame>
        <p:nvGraphicFramePr>
          <p:cNvPr id="202803" name="Group 51"/>
          <p:cNvGraphicFramePr>
            <a:graphicFrameLocks noGrp="1"/>
          </p:cNvGraphicFramePr>
          <p:nvPr/>
        </p:nvGraphicFramePr>
        <p:xfrm>
          <a:off x="3124200" y="4343400"/>
          <a:ext cx="5334000" cy="2028826"/>
        </p:xfrm>
        <a:graphic>
          <a:graphicData uri="http://schemas.openxmlformats.org/drawingml/2006/table">
            <a:tbl>
              <a:tblPr/>
              <a:tblGrid>
                <a:gridCol w="542925"/>
                <a:gridCol w="1265238"/>
                <a:gridCol w="1163637"/>
                <a:gridCol w="1138238"/>
                <a:gridCol w="1223962"/>
              </a:tblGrid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Wingdings" pitchFamily="2" charset="2"/>
                        </a:rPr>
                        <a:t>h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(ppm)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x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(ppm)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c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(ppm)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sym typeface="Wingdings" pitchFamily="2" charset="2"/>
                        </a:rPr>
                        <a:t>y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sym typeface="Wingdings" pitchFamily="2" charset="2"/>
                        </a:rPr>
                        <a:t> (ppm)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-23.6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79.5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42.9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-38.9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62.7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</a:t>
                      </a:r>
                      <a:r>
                        <a:rPr kumimoji="0" lang="en-US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-50.0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18.5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Arial" pitchFamily="34" charset="0"/>
                        </a:rPr>
                        <a:t>14.2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9088" y="2898775"/>
            <a:ext cx="1814512" cy="454025"/>
            <a:chOff x="201" y="1826"/>
            <a:chExt cx="1143" cy="286"/>
          </a:xfrm>
        </p:grpSpPr>
        <p:sp>
          <p:nvSpPr>
            <p:cNvPr id="13360" name="Line 44"/>
            <p:cNvSpPr>
              <a:spLocks noChangeShapeType="1"/>
            </p:cNvSpPr>
            <p:nvPr/>
          </p:nvSpPr>
          <p:spPr bwMode="auto">
            <a:xfrm>
              <a:off x="864" y="2112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13361" name="Text Box 45"/>
            <p:cNvSpPr txBox="1">
              <a:spLocks noChangeArrowheads="1"/>
            </p:cNvSpPr>
            <p:nvPr/>
          </p:nvSpPr>
          <p:spPr bwMode="auto">
            <a:xfrm>
              <a:off x="201" y="1826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back, H</a:t>
              </a:r>
            </a:p>
          </p:txBody>
        </p:sp>
      </p:grp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463550" y="3432175"/>
            <a:ext cx="1670050" cy="530225"/>
            <a:chOff x="292" y="2162"/>
            <a:chExt cx="1052" cy="334"/>
          </a:xfrm>
        </p:grpSpPr>
        <p:sp>
          <p:nvSpPr>
            <p:cNvPr id="13358" name="Text Box 47"/>
            <p:cNvSpPr txBox="1">
              <a:spLocks noChangeArrowheads="1"/>
            </p:cNvSpPr>
            <p:nvPr/>
          </p:nvSpPr>
          <p:spPr bwMode="auto">
            <a:xfrm>
              <a:off x="292" y="2162"/>
              <a:ext cx="65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back, D</a:t>
              </a:r>
            </a:p>
          </p:txBody>
        </p:sp>
        <p:sp>
          <p:nvSpPr>
            <p:cNvPr id="13359" name="Line 48"/>
            <p:cNvSpPr>
              <a:spLocks noChangeShapeType="1"/>
            </p:cNvSpPr>
            <p:nvPr/>
          </p:nvSpPr>
          <p:spPr bwMode="auto">
            <a:xfrm>
              <a:off x="864" y="2496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</p:grpSp>
      <p:sp>
        <p:nvSpPr>
          <p:cNvPr id="13357" name="Line 49"/>
          <p:cNvSpPr>
            <a:spLocks noChangeShapeType="1"/>
          </p:cNvSpPr>
          <p:nvPr/>
        </p:nvSpPr>
        <p:spPr bwMode="auto">
          <a:xfrm>
            <a:off x="4876800" y="1828800"/>
            <a:ext cx="762000" cy="685800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lg" len="lg"/>
          </a:ln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8" name="Rectangle 8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7772400" cy="5334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</a:rPr>
              <a:t>expectations?</a:t>
            </a:r>
          </a:p>
        </p:txBody>
      </p:sp>
      <p:graphicFrame>
        <p:nvGraphicFramePr>
          <p:cNvPr id="409609" name="Object 9"/>
          <p:cNvGraphicFramePr>
            <a:graphicFrameLocks noChangeAspect="1"/>
          </p:cNvGraphicFramePr>
          <p:nvPr/>
        </p:nvGraphicFramePr>
        <p:xfrm>
          <a:off x="228600" y="838200"/>
          <a:ext cx="4572000" cy="1487488"/>
        </p:xfrm>
        <a:graphic>
          <a:graphicData uri="http://schemas.openxmlformats.org/presentationml/2006/ole">
            <p:oleObj spid="_x0000_s312322" name="Equation" r:id="rId4" imgW="2336760" imgH="761760" progId="Equation.3">
              <p:embed/>
            </p:oleObj>
          </a:graphicData>
        </a:graphic>
      </p:graphicFrame>
      <p:graphicFrame>
        <p:nvGraphicFramePr>
          <p:cNvPr id="409610" name="Object 10"/>
          <p:cNvGraphicFramePr>
            <a:graphicFrameLocks noChangeAspect="1"/>
          </p:cNvGraphicFramePr>
          <p:nvPr/>
        </p:nvGraphicFramePr>
        <p:xfrm>
          <a:off x="4876800" y="1295400"/>
          <a:ext cx="4041775" cy="542925"/>
        </p:xfrm>
        <a:graphic>
          <a:graphicData uri="http://schemas.openxmlformats.org/presentationml/2006/ole">
            <p:oleObj spid="_x0000_s312323" name="Equation" r:id="rId5" imgW="1803240" imgH="241200" progId="Equation.3">
              <p:embed/>
            </p:oleObj>
          </a:graphicData>
        </a:graphic>
      </p:graphicFrame>
      <p:sp>
        <p:nvSpPr>
          <p:cNvPr id="409611" name="Text Box 11"/>
          <p:cNvSpPr txBox="1">
            <a:spLocks noChangeArrowheads="1"/>
          </p:cNvSpPr>
          <p:nvPr/>
        </p:nvSpPr>
        <p:spPr bwMode="auto">
          <a:xfrm>
            <a:off x="4953000" y="838200"/>
            <a:ext cx="5969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and</a:t>
            </a:r>
          </a:p>
        </p:txBody>
      </p:sp>
      <p:sp>
        <p:nvSpPr>
          <p:cNvPr id="409613" name="Text Box 13"/>
          <p:cNvSpPr txBox="1">
            <a:spLocks noChangeArrowheads="1"/>
          </p:cNvSpPr>
          <p:nvPr/>
        </p:nvSpPr>
        <p:spPr bwMode="auto">
          <a:xfrm>
            <a:off x="5105400" y="2438400"/>
            <a:ext cx="3733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800000"/>
                </a:solidFill>
              </a:rPr>
              <a:t>If </a:t>
            </a:r>
            <a:r>
              <a:rPr lang="en-US">
                <a:solidFill>
                  <a:srgbClr val="800000"/>
                </a:solidFill>
                <a:latin typeface="Symbol" pitchFamily="18" charset="2"/>
              </a:rPr>
              <a:t>m</a:t>
            </a:r>
            <a:r>
              <a:rPr lang="en-US" baseline="-25000">
                <a:solidFill>
                  <a:srgbClr val="800000"/>
                </a:solidFill>
              </a:rPr>
              <a:t>s</a:t>
            </a:r>
            <a:r>
              <a:rPr lang="en-US">
                <a:solidFill>
                  <a:srgbClr val="800000"/>
                </a:solidFill>
              </a:rPr>
              <a:t> is negative, then s and sbar would make (</a:t>
            </a:r>
            <a:r>
              <a:rPr lang="en-US" sz="2400">
                <a:solidFill>
                  <a:srgbClr val="800000"/>
                </a:solidFill>
                <a:latin typeface="Symbol" pitchFamily="18" charset="2"/>
              </a:rPr>
              <a:t>+</a:t>
            </a:r>
            <a:r>
              <a:rPr lang="en-US">
                <a:solidFill>
                  <a:srgbClr val="800000"/>
                </a:solidFill>
              </a:rPr>
              <a:t>) overall contribution to </a:t>
            </a:r>
            <a:r>
              <a:rPr lang="en-US">
                <a:solidFill>
                  <a:srgbClr val="800000"/>
                </a:solidFill>
                <a:latin typeface="Symbol" pitchFamily="18" charset="2"/>
              </a:rPr>
              <a:t>m</a:t>
            </a:r>
            <a:r>
              <a:rPr lang="en-US" baseline="-25000">
                <a:solidFill>
                  <a:srgbClr val="800000"/>
                </a:solidFill>
              </a:rPr>
              <a:t>p</a:t>
            </a:r>
            <a:r>
              <a:rPr lang="en-US">
                <a:solidFill>
                  <a:srgbClr val="800000"/>
                </a:solidFill>
              </a:rPr>
              <a:t>.</a:t>
            </a:r>
          </a:p>
        </p:txBody>
      </p:sp>
      <p:sp>
        <p:nvSpPr>
          <p:cNvPr id="409614" name="Text Box 14"/>
          <p:cNvSpPr txBox="1">
            <a:spLocks noChangeArrowheads="1"/>
          </p:cNvSpPr>
          <p:nvPr/>
        </p:nvSpPr>
        <p:spPr bwMode="auto">
          <a:xfrm>
            <a:off x="228600" y="4953000"/>
            <a:ext cx="8534400" cy="16160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convention:   </a:t>
            </a:r>
            <a:r>
              <a:rPr lang="en-US">
                <a:solidFill>
                  <a:srgbClr val="800000"/>
                </a:solidFill>
              </a:rPr>
              <a:t>positive charge radius   </a:t>
            </a:r>
            <a:r>
              <a:rPr lang="en-US">
                <a:solidFill>
                  <a:srgbClr val="800000"/>
                </a:solidFill>
                <a:sym typeface="Symbol" pitchFamily="18" charset="2"/>
              </a:rPr>
              <a:t>  negative radius </a:t>
            </a:r>
            <a:r>
              <a:rPr lang="en-US" sz="2400">
                <a:solidFill>
                  <a:srgbClr val="800000"/>
                </a:solidFill>
                <a:latin typeface="Symbol" pitchFamily="18" charset="2"/>
                <a:sym typeface="Symbol" pitchFamily="18" charset="2"/>
              </a:rPr>
              <a:t>r</a:t>
            </a:r>
            <a:r>
              <a:rPr lang="en-US" sz="2400" baseline="-25000">
                <a:solidFill>
                  <a:srgbClr val="800000"/>
                </a:solidFill>
                <a:sym typeface="Symbol" pitchFamily="18" charset="2"/>
              </a:rPr>
              <a:t>s</a:t>
            </a:r>
            <a:r>
              <a:rPr lang="en-US">
                <a:solidFill>
                  <a:srgbClr val="800000"/>
                </a:solidFill>
                <a:sym typeface="Symbol" pitchFamily="18" charset="2"/>
              </a:rPr>
              <a:t>  </a:t>
            </a:r>
          </a:p>
          <a:p>
            <a:pPr algn="l"/>
            <a:r>
              <a:rPr lang="en-US">
                <a:solidFill>
                  <a:srgbClr val="800000"/>
                </a:solidFill>
                <a:sym typeface="Symbol" pitchFamily="18" charset="2"/>
              </a:rPr>
              <a:t>          		</a:t>
            </a:r>
            <a:r>
              <a:rPr lang="en-US" sz="2400">
                <a:solidFill>
                  <a:srgbClr val="800000"/>
                </a:solidFill>
                <a:sym typeface="Symbol" pitchFamily="18" charset="2"/>
              </a:rPr>
              <a:t></a:t>
            </a:r>
            <a:r>
              <a:rPr lang="en-US">
                <a:solidFill>
                  <a:srgbClr val="800000"/>
                </a:solidFill>
                <a:sym typeface="Symbol" pitchFamily="18" charset="2"/>
              </a:rPr>
              <a:t>    G</a:t>
            </a:r>
            <a:r>
              <a:rPr lang="en-US" baseline="-25000">
                <a:solidFill>
                  <a:srgbClr val="800000"/>
                </a:solidFill>
                <a:sym typeface="Symbol" pitchFamily="18" charset="2"/>
              </a:rPr>
              <a:t>E</a:t>
            </a:r>
            <a:r>
              <a:rPr lang="en-US" baseline="30000">
                <a:solidFill>
                  <a:srgbClr val="800000"/>
                </a:solidFill>
                <a:sym typeface="Symbol" pitchFamily="18" charset="2"/>
              </a:rPr>
              <a:t>s</a:t>
            </a:r>
            <a:r>
              <a:rPr lang="en-US">
                <a:solidFill>
                  <a:srgbClr val="800000"/>
                </a:solidFill>
                <a:sym typeface="Symbol" pitchFamily="18" charset="2"/>
              </a:rPr>
              <a:t> &lt; 0       s-quark on the outside</a:t>
            </a:r>
          </a:p>
          <a:p>
            <a:pPr algn="l"/>
            <a:endParaRPr lang="en-US">
              <a:solidFill>
                <a:srgbClr val="800000"/>
              </a:solidFill>
              <a:sym typeface="Symbol" pitchFamily="18" charset="2"/>
            </a:endParaRPr>
          </a:p>
          <a:p>
            <a:pPr algn="l"/>
            <a:r>
              <a:rPr lang="en-US" sz="1600">
                <a:sym typeface="Symbol" pitchFamily="18" charset="2"/>
              </a:rPr>
              <a:t>see </a:t>
            </a:r>
            <a:r>
              <a:rPr lang="en-US" sz="1600">
                <a:solidFill>
                  <a:srgbClr val="006600"/>
                </a:solidFill>
                <a:sym typeface="Symbol" pitchFamily="18" charset="2"/>
              </a:rPr>
              <a:t>R. Jaffe, PLB 229 (1989) 275</a:t>
            </a:r>
            <a:r>
              <a:rPr lang="en-US" sz="1600">
                <a:sym typeface="Symbol" pitchFamily="18" charset="2"/>
              </a:rPr>
              <a:t> </a:t>
            </a:r>
          </a:p>
          <a:p>
            <a:pPr algn="l"/>
            <a:r>
              <a:rPr lang="en-US" sz="1600">
                <a:sym typeface="Symbol" pitchFamily="18" charset="2"/>
              </a:rPr>
              <a:t>or   </a:t>
            </a:r>
            <a:r>
              <a:rPr lang="en-US" sz="1600">
                <a:solidFill>
                  <a:srgbClr val="006600"/>
                </a:solidFill>
                <a:sym typeface="Symbol" pitchFamily="18" charset="2"/>
              </a:rPr>
              <a:t>Geiger &amp; Isgur, PRD 55 (1997) 299 </a:t>
            </a:r>
          </a:p>
        </p:txBody>
      </p:sp>
      <p:sp>
        <p:nvSpPr>
          <p:cNvPr id="409615" name="Rectangle 15"/>
          <p:cNvSpPr>
            <a:spLocks noChangeArrowheads="1"/>
          </p:cNvSpPr>
          <p:nvPr/>
        </p:nvSpPr>
        <p:spPr bwMode="auto">
          <a:xfrm>
            <a:off x="5410200" y="3962400"/>
            <a:ext cx="3352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600">
                <a:solidFill>
                  <a:srgbClr val="006600"/>
                </a:solidFill>
                <a:sym typeface="Symbol" pitchFamily="18" charset="2"/>
              </a:rPr>
              <a:t>Hannelius, Riska + Glozman, </a:t>
            </a:r>
          </a:p>
          <a:p>
            <a:pPr algn="l"/>
            <a:r>
              <a:rPr lang="en-US" sz="1600">
                <a:solidFill>
                  <a:srgbClr val="006600"/>
                </a:solidFill>
                <a:sym typeface="Symbol" pitchFamily="18" charset="2"/>
              </a:rPr>
              <a:t>Nucl. Phys. A 665 (2000) 353</a:t>
            </a:r>
          </a:p>
        </p:txBody>
      </p:sp>
      <p:sp>
        <p:nvSpPr>
          <p:cNvPr id="409616" name="Line 16"/>
          <p:cNvSpPr>
            <a:spLocks noChangeShapeType="1"/>
          </p:cNvSpPr>
          <p:nvPr/>
        </p:nvSpPr>
        <p:spPr bwMode="auto">
          <a:xfrm>
            <a:off x="7772400" y="1981200"/>
            <a:ext cx="0" cy="381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143000" y="2514600"/>
            <a:ext cx="3276600" cy="2138363"/>
            <a:chOff x="720" y="1584"/>
            <a:chExt cx="2064" cy="1347"/>
          </a:xfrm>
        </p:grpSpPr>
        <p:graphicFrame>
          <p:nvGraphicFramePr>
            <p:cNvPr id="409603" name="Object 3"/>
            <p:cNvGraphicFramePr>
              <a:graphicFrameLocks noChangeAspect="1"/>
            </p:cNvGraphicFramePr>
            <p:nvPr/>
          </p:nvGraphicFramePr>
          <p:xfrm>
            <a:off x="720" y="1584"/>
            <a:ext cx="1971" cy="1101"/>
          </p:xfrm>
          <a:graphic>
            <a:graphicData uri="http://schemas.openxmlformats.org/presentationml/2006/ole">
              <p:oleObj spid="_x0000_s312324" name="VISIO" r:id="rId6" imgW="3548880" imgH="2368080" progId="">
                <p:embed/>
              </p:oleObj>
            </a:graphicData>
          </a:graphic>
        </p:graphicFrame>
        <p:sp>
          <p:nvSpPr>
            <p:cNvPr id="409605" name="Oval 5"/>
            <p:cNvSpPr>
              <a:spLocks noChangeArrowheads="1"/>
            </p:cNvSpPr>
            <p:nvPr/>
          </p:nvSpPr>
          <p:spPr bwMode="auto">
            <a:xfrm>
              <a:off x="2448" y="2064"/>
              <a:ext cx="336" cy="672"/>
            </a:xfrm>
            <a:prstGeom prst="ellipse">
              <a:avLst/>
            </a:prstGeom>
            <a:solidFill>
              <a:srgbClr val="FFFF99">
                <a:alpha val="4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606" name="Text Box 6"/>
            <p:cNvSpPr txBox="1">
              <a:spLocks noChangeArrowheads="1"/>
            </p:cNvSpPr>
            <p:nvPr/>
          </p:nvSpPr>
          <p:spPr bwMode="auto">
            <a:xfrm>
              <a:off x="1778" y="2643"/>
              <a:ext cx="244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l-GR" sz="2400">
                  <a:latin typeface="Arial" pitchFamily="34" charset="0"/>
                </a:rPr>
                <a:t>Λ</a:t>
              </a:r>
            </a:p>
          </p:txBody>
        </p:sp>
        <p:sp>
          <p:nvSpPr>
            <p:cNvPr id="409607" name="Oval 7"/>
            <p:cNvSpPr>
              <a:spLocks noChangeArrowheads="1"/>
            </p:cNvSpPr>
            <p:nvPr/>
          </p:nvSpPr>
          <p:spPr bwMode="auto">
            <a:xfrm>
              <a:off x="1584" y="2064"/>
              <a:ext cx="336" cy="672"/>
            </a:xfrm>
            <a:prstGeom prst="ellipse">
              <a:avLst/>
            </a:prstGeom>
            <a:solidFill>
              <a:srgbClr val="FF99CC">
                <a:alpha val="4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09604" name="Oval 4"/>
            <p:cNvSpPr>
              <a:spLocks noChangeArrowheads="1"/>
            </p:cNvSpPr>
            <p:nvPr/>
          </p:nvSpPr>
          <p:spPr bwMode="auto">
            <a:xfrm>
              <a:off x="720" y="2064"/>
              <a:ext cx="336" cy="672"/>
            </a:xfrm>
            <a:prstGeom prst="ellipse">
              <a:avLst/>
            </a:prstGeom>
            <a:solidFill>
              <a:srgbClr val="FFFF99">
                <a:alpha val="47000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409612" name="Line 12"/>
          <p:cNvSpPr>
            <a:spLocks noChangeShapeType="1"/>
          </p:cNvSpPr>
          <p:nvPr/>
        </p:nvSpPr>
        <p:spPr bwMode="auto">
          <a:xfrm flipH="1" flipV="1">
            <a:off x="3505200" y="3048000"/>
            <a:ext cx="14478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en-US" sz="2800" i="0" dirty="0">
                <a:solidFill>
                  <a:schemeClr val="tx2"/>
                </a:solidFill>
              </a:rPr>
              <a:t>Electron accelerators (for nuclear physics)</a:t>
            </a:r>
          </a:p>
        </p:txBody>
      </p:sp>
      <p:pic>
        <p:nvPicPr>
          <p:cNvPr id="93193" name="Picture 9" descr="acc1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4648200" cy="3508375"/>
          </a:xfrm>
          <a:prstGeom prst="rect">
            <a:avLst/>
          </a:prstGeom>
          <a:noFill/>
        </p:spPr>
      </p:pic>
      <p:sp>
        <p:nvSpPr>
          <p:cNvPr id="93200" name="Text Box 16"/>
          <p:cNvSpPr txBox="1">
            <a:spLocks noChangeArrowheads="1"/>
          </p:cNvSpPr>
          <p:nvPr/>
        </p:nvSpPr>
        <p:spPr bwMode="auto">
          <a:xfrm>
            <a:off x="82550" y="533400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rgbClr val="FFFF00"/>
                </a:solidFill>
              </a:rPr>
              <a:t>Jefferson Lab, </a:t>
            </a:r>
          </a:p>
          <a:p>
            <a:r>
              <a:rPr lang="en-US" b="1" i="0">
                <a:solidFill>
                  <a:srgbClr val="FFFF00"/>
                </a:solidFill>
              </a:rPr>
              <a:t>Newport News, VA</a:t>
            </a:r>
          </a:p>
        </p:txBody>
      </p:sp>
      <p:pic>
        <p:nvPicPr>
          <p:cNvPr id="93201" name="Picture 17" descr="aerial-bates"/>
          <p:cNvPicPr>
            <a:picLocks noChangeAspect="1" noChangeArrowheads="1"/>
          </p:cNvPicPr>
          <p:nvPr/>
        </p:nvPicPr>
        <p:blipFill>
          <a:blip r:embed="rId3" cstate="print"/>
          <a:srcRect b="12653"/>
          <a:stretch>
            <a:fillRect/>
          </a:stretch>
        </p:blipFill>
        <p:spPr bwMode="auto">
          <a:xfrm>
            <a:off x="4724400" y="3581400"/>
            <a:ext cx="4343400" cy="299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2" name="Text Box 18"/>
          <p:cNvSpPr txBox="1">
            <a:spLocks noChangeArrowheads="1"/>
          </p:cNvSpPr>
          <p:nvPr/>
        </p:nvSpPr>
        <p:spPr bwMode="auto">
          <a:xfrm>
            <a:off x="6934200" y="3581400"/>
            <a:ext cx="220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n-US" b="1" i="0">
                <a:solidFill>
                  <a:srgbClr val="FFFF00"/>
                </a:solidFill>
              </a:rPr>
              <a:t>MIT-Bates Lab, </a:t>
            </a:r>
          </a:p>
          <a:p>
            <a:pPr eaLnBrk="0" hangingPunct="0"/>
            <a:r>
              <a:rPr lang="en-US" b="1" i="0">
                <a:solidFill>
                  <a:srgbClr val="FFFF00"/>
                </a:solidFill>
              </a:rPr>
              <a:t>Middleton, MA</a:t>
            </a:r>
          </a:p>
        </p:txBody>
      </p:sp>
      <p:pic>
        <p:nvPicPr>
          <p:cNvPr id="93203" name="Picture 19" descr="mami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685800"/>
            <a:ext cx="3640138" cy="281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204" name="Rectangle 20"/>
          <p:cNvSpPr>
            <a:spLocks noChangeArrowheads="1"/>
          </p:cNvSpPr>
          <p:nvPr/>
        </p:nvSpPr>
        <p:spPr bwMode="auto">
          <a:xfrm>
            <a:off x="5181600" y="762000"/>
            <a:ext cx="18902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rgbClr val="C00000"/>
                </a:solidFill>
              </a:rPr>
              <a:t>Mainz </a:t>
            </a:r>
            <a:r>
              <a:rPr lang="en-US" i="0" dirty="0" err="1">
                <a:solidFill>
                  <a:srgbClr val="C00000"/>
                </a:solidFill>
              </a:rPr>
              <a:t>Microtron</a:t>
            </a:r>
            <a:r>
              <a:rPr lang="en-US" i="0" dirty="0">
                <a:solidFill>
                  <a:srgbClr val="C00000"/>
                </a:solidFill>
              </a:rPr>
              <a:t> </a:t>
            </a:r>
          </a:p>
          <a:p>
            <a:r>
              <a:rPr lang="en-US" i="0" dirty="0">
                <a:solidFill>
                  <a:srgbClr val="C00000"/>
                </a:solidFill>
              </a:rPr>
              <a:t>(Germany)</a:t>
            </a:r>
          </a:p>
        </p:txBody>
      </p:sp>
      <p:pic>
        <p:nvPicPr>
          <p:cNvPr id="93205" name="Picture 21" descr="pva4-de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0" y="1676400"/>
            <a:ext cx="1257300" cy="1676400"/>
          </a:xfrm>
          <a:prstGeom prst="rect">
            <a:avLst/>
          </a:prstGeom>
          <a:noFill/>
        </p:spPr>
      </p:pic>
      <p:sp>
        <p:nvSpPr>
          <p:cNvPr id="93206" name="Line 22"/>
          <p:cNvSpPr>
            <a:spLocks noChangeShapeType="1"/>
          </p:cNvSpPr>
          <p:nvPr/>
        </p:nvSpPr>
        <p:spPr bwMode="auto">
          <a:xfrm flipV="1">
            <a:off x="6934200" y="1143000"/>
            <a:ext cx="1371600" cy="10668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93207" name="Text Box 23"/>
          <p:cNvSpPr txBox="1">
            <a:spLocks noChangeArrowheads="1"/>
          </p:cNvSpPr>
          <p:nvPr/>
        </p:nvSpPr>
        <p:spPr bwMode="auto">
          <a:xfrm>
            <a:off x="5334000" y="2895600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>
                <a:solidFill>
                  <a:schemeClr val="bg2"/>
                </a:solidFill>
              </a:rPr>
              <a:t>PVA4</a:t>
            </a:r>
          </a:p>
        </p:txBody>
      </p:sp>
      <p:sp>
        <p:nvSpPr>
          <p:cNvPr id="93208" name="Text Box 24"/>
          <p:cNvSpPr txBox="1">
            <a:spLocks noChangeArrowheads="1"/>
          </p:cNvSpPr>
          <p:nvPr/>
        </p:nvSpPr>
        <p:spPr bwMode="auto">
          <a:xfrm>
            <a:off x="228600" y="5105400"/>
            <a:ext cx="40062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>
                <a:solidFill>
                  <a:schemeClr val="tx2"/>
                </a:solidFill>
              </a:rPr>
              <a:t>Also, parity-violating </a:t>
            </a:r>
            <a:r>
              <a:rPr lang="en-US" i="0" dirty="0" err="1">
                <a:solidFill>
                  <a:schemeClr val="tx2"/>
                </a:solidFill>
              </a:rPr>
              <a:t>Moller</a:t>
            </a:r>
            <a:r>
              <a:rPr lang="en-US" i="0" dirty="0">
                <a:solidFill>
                  <a:schemeClr val="tx2"/>
                </a:solidFill>
              </a:rPr>
              <a:t> scattering</a:t>
            </a:r>
          </a:p>
          <a:p>
            <a:r>
              <a:rPr lang="en-US" i="0" dirty="0">
                <a:solidFill>
                  <a:schemeClr val="tx2"/>
                </a:solidFill>
              </a:rPr>
              <a:t>(E158) carried out at SLAC</a:t>
            </a:r>
            <a:r>
              <a:rPr lang="en-US" i="0" dirty="0" smtClean="0">
                <a:solidFill>
                  <a:schemeClr val="tx2"/>
                </a:solidFill>
              </a:rPr>
              <a:t>…. </a:t>
            </a:r>
          </a:p>
          <a:p>
            <a:r>
              <a:rPr lang="en-US" i="0" dirty="0" smtClean="0">
                <a:solidFill>
                  <a:schemeClr val="tx2"/>
                </a:solidFill>
              </a:rPr>
              <a:t>See Lecture 4</a:t>
            </a:r>
            <a:endParaRPr lang="en-US" i="0" dirty="0">
              <a:solidFill>
                <a:schemeClr val="tx2"/>
              </a:solidFill>
            </a:endParaRPr>
          </a:p>
        </p:txBody>
      </p:sp>
      <p:sp>
        <p:nvSpPr>
          <p:cNvPr id="93209" name="Text Box 25"/>
          <p:cNvSpPr txBox="1">
            <a:spLocks noChangeArrowheads="1"/>
          </p:cNvSpPr>
          <p:nvPr/>
        </p:nvSpPr>
        <p:spPr bwMode="auto">
          <a:xfrm>
            <a:off x="6248400" y="6019800"/>
            <a:ext cx="2800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i="0"/>
              <a:t>now the MIT R&amp;E center</a:t>
            </a:r>
          </a:p>
        </p:txBody>
      </p:sp>
      <p:sp>
        <p:nvSpPr>
          <p:cNvPr id="93210" name="Text Box 26"/>
          <p:cNvSpPr txBox="1">
            <a:spLocks noChangeArrowheads="1"/>
          </p:cNvSpPr>
          <p:nvPr/>
        </p:nvSpPr>
        <p:spPr bwMode="auto">
          <a:xfrm>
            <a:off x="365125" y="4227513"/>
            <a:ext cx="30572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i="0" dirty="0" err="1">
                <a:solidFill>
                  <a:srgbClr val="C00000"/>
                </a:solidFill>
              </a:rPr>
              <a:t>JLab</a:t>
            </a:r>
            <a:r>
              <a:rPr lang="en-US" i="0" dirty="0">
                <a:solidFill>
                  <a:srgbClr val="C00000"/>
                </a:solidFill>
              </a:rPr>
              <a:t>:  6 </a:t>
            </a:r>
            <a:r>
              <a:rPr lang="en-US" i="0" dirty="0" err="1" smtClean="0">
                <a:solidFill>
                  <a:srgbClr val="C00000"/>
                </a:solidFill>
              </a:rPr>
              <a:t>GeV</a:t>
            </a:r>
            <a:r>
              <a:rPr lang="en-US" i="0" dirty="0" smtClean="0">
                <a:solidFill>
                  <a:srgbClr val="C00000"/>
                </a:solidFill>
              </a:rPr>
              <a:t>, </a:t>
            </a:r>
            <a:r>
              <a:rPr lang="en-US" i="0" dirty="0">
                <a:solidFill>
                  <a:srgbClr val="C00000"/>
                </a:solidFill>
              </a:rPr>
              <a:t>getting ready</a:t>
            </a:r>
          </a:p>
          <a:p>
            <a:r>
              <a:rPr lang="en-US" i="0" dirty="0">
                <a:solidFill>
                  <a:srgbClr val="C00000"/>
                </a:solidFill>
              </a:rPr>
              <a:t>for upgrade to 12 </a:t>
            </a:r>
            <a:r>
              <a:rPr lang="en-US" i="0" dirty="0" err="1">
                <a:solidFill>
                  <a:srgbClr val="C00000"/>
                </a:solidFill>
              </a:rPr>
              <a:t>GeV</a:t>
            </a:r>
            <a:endParaRPr lang="en-US" i="0" dirty="0">
              <a:solidFill>
                <a:srgbClr val="C00000"/>
              </a:solidFill>
            </a:endParaRPr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04800" y="2209800"/>
            <a:ext cx="8610600" cy="4343400"/>
            <a:chOff x="528" y="1056"/>
            <a:chExt cx="4752" cy="2111"/>
          </a:xfrm>
        </p:grpSpPr>
        <p:pic>
          <p:nvPicPr>
            <p:cNvPr id="361479" name="Picture 7" descr="SLAC-dispv"/>
            <p:cNvPicPr>
              <a:picLocks noChangeAspect="1" noChangeArrowheads="1"/>
            </p:cNvPicPr>
            <p:nvPr/>
          </p:nvPicPr>
          <p:blipFill>
            <a:blip r:embed="rId2" cstate="print"/>
            <a:srcRect l="-1923" t="-4546" r="-1923" b="-4546"/>
            <a:stretch>
              <a:fillRect/>
            </a:stretch>
          </p:blipFill>
          <p:spPr bwMode="auto">
            <a:xfrm>
              <a:off x="528" y="1056"/>
              <a:ext cx="4752" cy="211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61482" name="Rectangle 10"/>
            <p:cNvSpPr>
              <a:spLocks noChangeArrowheads="1"/>
            </p:cNvSpPr>
            <p:nvPr/>
          </p:nvSpPr>
          <p:spPr bwMode="auto">
            <a:xfrm>
              <a:off x="678" y="2832"/>
              <a:ext cx="2115" cy="164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solidFill>
                    <a:srgbClr val="006600"/>
                  </a:solidFill>
                </a:rPr>
                <a:t>C.Y. Prescott, et al, PL 77B (1978) 347</a:t>
              </a:r>
            </a:p>
          </p:txBody>
        </p:sp>
      </p:grpSp>
      <p:sp>
        <p:nvSpPr>
          <p:cNvPr id="361474" name="Text Box 2"/>
          <p:cNvSpPr txBox="1">
            <a:spLocks noChangeArrowheads="1"/>
          </p:cNvSpPr>
          <p:nvPr/>
        </p:nvSpPr>
        <p:spPr bwMode="auto">
          <a:xfrm>
            <a:off x="228600" y="914400"/>
            <a:ext cx="86868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2000">
                <a:solidFill>
                  <a:srgbClr val="006600"/>
                </a:solidFill>
              </a:rPr>
              <a:t>SLAC:   e + d  (DIS) 	E=16-22 GeV,  Q</a:t>
            </a:r>
            <a:r>
              <a:rPr lang="en-US" sz="2000" baseline="30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1.6 GeV</a:t>
            </a:r>
            <a:r>
              <a:rPr lang="en-US" sz="2000" baseline="30000">
                <a:solidFill>
                  <a:srgbClr val="006600"/>
                </a:solidFill>
              </a:rPr>
              <a:t>2</a:t>
            </a:r>
            <a:r>
              <a:rPr lang="en-US" sz="2000">
                <a:solidFill>
                  <a:srgbClr val="006600"/>
                </a:solidFill>
              </a:rPr>
              <a:t> </a:t>
            </a:r>
          </a:p>
          <a:p>
            <a:pPr algn="l" eaLnBrk="0" hangingPunct="0"/>
            <a:r>
              <a:rPr lang="en-US" sz="2000">
                <a:solidFill>
                  <a:srgbClr val="006600"/>
                </a:solidFill>
              </a:rPr>
              <a:t>	</a:t>
            </a:r>
            <a:r>
              <a:rPr lang="en-US" sz="2000">
                <a:solidFill>
                  <a:srgbClr val="CC0000"/>
                </a:solidFill>
              </a:rPr>
              <a:t>	</a:t>
            </a:r>
            <a:r>
              <a:rPr lang="en-US" sz="2000">
                <a:solidFill>
                  <a:srgbClr val="A50021"/>
                </a:solidFill>
              </a:rPr>
              <a:t>A/Q</a:t>
            </a:r>
            <a:r>
              <a:rPr lang="en-US" sz="2000" baseline="30000">
                <a:solidFill>
                  <a:srgbClr val="A50021"/>
                </a:solidFill>
              </a:rPr>
              <a:t>2</a:t>
            </a:r>
            <a:r>
              <a:rPr lang="en-US" sz="2000">
                <a:solidFill>
                  <a:srgbClr val="A50021"/>
                </a:solidFill>
              </a:rPr>
              <a:t> ~ -95 ± 16 ppm		sin</a:t>
            </a:r>
            <a:r>
              <a:rPr lang="en-US" sz="2000" baseline="30000">
                <a:solidFill>
                  <a:srgbClr val="A50021"/>
                </a:solidFill>
              </a:rPr>
              <a:t>2 </a:t>
            </a:r>
            <a:r>
              <a:rPr lang="en-US" sz="2000">
                <a:solidFill>
                  <a:srgbClr val="A50021"/>
                </a:solidFill>
                <a:cs typeface="Times New Roman" pitchFamily="18" charset="0"/>
              </a:rPr>
              <a:t>θ</a:t>
            </a:r>
            <a:r>
              <a:rPr lang="en-US" sz="2000" baseline="-25000">
                <a:solidFill>
                  <a:srgbClr val="A50021"/>
                </a:solidFill>
                <a:cs typeface="Times New Roman" pitchFamily="18" charset="0"/>
              </a:rPr>
              <a:t>W </a:t>
            </a:r>
            <a:r>
              <a:rPr lang="en-US" sz="2000">
                <a:solidFill>
                  <a:srgbClr val="A50021"/>
                </a:solidFill>
                <a:cs typeface="Times New Roman" pitchFamily="18" charset="0"/>
              </a:rPr>
              <a:t>= 0.20 </a:t>
            </a:r>
            <a:r>
              <a:rPr lang="en-US" sz="2000">
                <a:solidFill>
                  <a:srgbClr val="A50021"/>
                </a:solidFill>
              </a:rPr>
              <a:t>±</a:t>
            </a:r>
            <a:r>
              <a:rPr lang="en-US" sz="2000">
                <a:solidFill>
                  <a:srgbClr val="A50021"/>
                </a:solidFill>
                <a:cs typeface="Times New Roman" pitchFamily="18" charset="0"/>
              </a:rPr>
              <a:t> 0.03</a:t>
            </a:r>
            <a:r>
              <a:rPr lang="en-US" sz="2000">
                <a:solidFill>
                  <a:srgbClr val="0033CC"/>
                </a:solidFill>
              </a:rPr>
              <a:t>	</a:t>
            </a:r>
          </a:p>
        </p:txBody>
      </p:sp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457200" y="4454525"/>
            <a:ext cx="6019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0" hangingPunct="0">
              <a:buClr>
                <a:schemeClr val="tx2"/>
              </a:buClr>
            </a:pPr>
            <a:endParaRPr lang="en-US" sz="1800" i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361476" name="Text Box 4"/>
          <p:cNvSpPr txBox="1">
            <a:spLocks noChangeArrowheads="1"/>
          </p:cNvSpPr>
          <p:nvPr/>
        </p:nvSpPr>
        <p:spPr bwMode="auto">
          <a:xfrm>
            <a:off x="746125" y="989013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400">
                <a:latin typeface="Arial" charset="0"/>
              </a:rPr>
              <a:t> </a:t>
            </a:r>
          </a:p>
        </p:txBody>
      </p:sp>
      <p:sp>
        <p:nvSpPr>
          <p:cNvPr id="361477" name="Text Box 5"/>
          <p:cNvSpPr txBox="1">
            <a:spLocks noChangeArrowheads="1"/>
          </p:cNvSpPr>
          <p:nvPr/>
        </p:nvSpPr>
        <p:spPr bwMode="auto">
          <a:xfrm>
            <a:off x="685800" y="228600"/>
            <a:ext cx="789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r>
              <a:rPr lang="en-US" sz="2800" b="1">
                <a:solidFill>
                  <a:schemeClr val="accent2"/>
                </a:solidFill>
              </a:rPr>
              <a:t>Parity Violating Electron-Nucleon Scattering</a:t>
            </a:r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3473450" y="68421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0" hangingPunct="0"/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04800" y="5105400"/>
            <a:ext cx="8534400" cy="1463675"/>
            <a:chOff x="192" y="3216"/>
            <a:chExt cx="5376" cy="922"/>
          </a:xfrm>
        </p:grpSpPr>
        <p:sp>
          <p:nvSpPr>
            <p:cNvPr id="361480" name="Rectangle 8"/>
            <p:cNvSpPr>
              <a:spLocks noChangeArrowheads="1"/>
            </p:cNvSpPr>
            <p:nvPr/>
          </p:nvSpPr>
          <p:spPr bwMode="auto">
            <a:xfrm>
              <a:off x="192" y="3216"/>
              <a:ext cx="53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>
                  <a:solidFill>
                    <a:srgbClr val="0033CC"/>
                  </a:solidFill>
                </a:rPr>
                <a:t>Mainz:  e-</a:t>
              </a:r>
              <a:r>
                <a:rPr lang="en-US" sz="2000" baseline="30000">
                  <a:solidFill>
                    <a:srgbClr val="0033CC"/>
                  </a:solidFill>
                </a:rPr>
                <a:t>9</a:t>
              </a:r>
              <a:r>
                <a:rPr lang="en-US" sz="2000">
                  <a:solidFill>
                    <a:srgbClr val="0033CC"/>
                  </a:solidFill>
                </a:rPr>
                <a:t>Be Quasielastic	 	</a:t>
              </a:r>
              <a:r>
                <a:rPr lang="en-US">
                  <a:solidFill>
                    <a:srgbClr val="006600"/>
                  </a:solidFill>
                </a:rPr>
                <a:t>W. Heil, et al, NP B327 (1989) 1</a:t>
              </a:r>
              <a:r>
                <a:rPr lang="en-US">
                  <a:solidFill>
                    <a:srgbClr val="0033CC"/>
                  </a:solidFill>
                </a:rPr>
                <a:t>  </a:t>
              </a:r>
            </a:p>
            <a:p>
              <a:pPr algn="l"/>
              <a:r>
                <a:rPr lang="en-US" sz="2000">
                  <a:solidFill>
                    <a:srgbClr val="0033CC"/>
                  </a:solidFill>
                </a:rPr>
                <a:t>     </a:t>
              </a:r>
              <a:r>
                <a:rPr lang="en-US" sz="2000">
                  <a:solidFill>
                    <a:srgbClr val="A50021"/>
                  </a:solidFill>
                </a:rPr>
                <a:t>A</a:t>
              </a:r>
              <a:r>
                <a:rPr lang="en-US" sz="2000" baseline="-25000">
                  <a:solidFill>
                    <a:srgbClr val="A50021"/>
                  </a:solidFill>
                </a:rPr>
                <a:t>exp</a:t>
              </a:r>
              <a:r>
                <a:rPr lang="en-US" sz="2000">
                  <a:solidFill>
                    <a:srgbClr val="A50021"/>
                  </a:solidFill>
                </a:rPr>
                <a:t> = -3.5 ± 0.7 ± 0.2 ppm		sin</a:t>
              </a:r>
              <a:r>
                <a:rPr lang="en-US" sz="2000" baseline="30000">
                  <a:solidFill>
                    <a:srgbClr val="A50021"/>
                  </a:solidFill>
                </a:rPr>
                <a:t>2 </a:t>
              </a:r>
              <a:r>
                <a:rPr lang="en-US" sz="2000">
                  <a:solidFill>
                    <a:srgbClr val="A50021"/>
                  </a:solidFill>
                  <a:cs typeface="Times New Roman" pitchFamily="18" charset="0"/>
                </a:rPr>
                <a:t>θ</a:t>
              </a:r>
              <a:r>
                <a:rPr lang="en-US" sz="2000" baseline="-25000">
                  <a:solidFill>
                    <a:srgbClr val="A50021"/>
                  </a:solidFill>
                  <a:cs typeface="Times New Roman" pitchFamily="18" charset="0"/>
                </a:rPr>
                <a:t>W </a:t>
              </a:r>
              <a:r>
                <a:rPr lang="en-US" sz="2000">
                  <a:solidFill>
                    <a:srgbClr val="A50021"/>
                  </a:solidFill>
                  <a:cs typeface="Times New Roman" pitchFamily="18" charset="0"/>
                </a:rPr>
                <a:t>= 0.221 </a:t>
              </a:r>
              <a:r>
                <a:rPr lang="en-US" sz="2000">
                  <a:solidFill>
                    <a:srgbClr val="A50021"/>
                  </a:solidFill>
                </a:rPr>
                <a:t>±</a:t>
              </a:r>
              <a:r>
                <a:rPr lang="en-US" sz="2000">
                  <a:solidFill>
                    <a:srgbClr val="A50021"/>
                  </a:solidFill>
                  <a:cs typeface="Times New Roman" pitchFamily="18" charset="0"/>
                </a:rPr>
                <a:t> 0.015</a:t>
              </a:r>
            </a:p>
          </p:txBody>
        </p:sp>
        <p:sp>
          <p:nvSpPr>
            <p:cNvPr id="361481" name="Rectangle 9"/>
            <p:cNvSpPr>
              <a:spLocks noChangeArrowheads="1"/>
            </p:cNvSpPr>
            <p:nvPr/>
          </p:nvSpPr>
          <p:spPr bwMode="auto">
            <a:xfrm>
              <a:off x="240" y="3696"/>
              <a:ext cx="5328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en-US" sz="2000">
                  <a:solidFill>
                    <a:srgbClr val="0033CC"/>
                  </a:solidFill>
                </a:rPr>
                <a:t>Bates:   e-</a:t>
              </a:r>
              <a:r>
                <a:rPr lang="en-US" sz="2000" baseline="30000">
                  <a:solidFill>
                    <a:srgbClr val="0033CC"/>
                  </a:solidFill>
                </a:rPr>
                <a:t>12</a:t>
              </a:r>
              <a:r>
                <a:rPr lang="en-US" sz="2000">
                  <a:solidFill>
                    <a:srgbClr val="0033CC"/>
                  </a:solidFill>
                </a:rPr>
                <a:t>C elastic  		 	</a:t>
              </a:r>
              <a:r>
                <a:rPr lang="en-US">
                  <a:solidFill>
                    <a:srgbClr val="006600"/>
                  </a:solidFill>
                </a:rPr>
                <a:t>P. A. Souder et al, PRL 65 (1990) 694</a:t>
              </a:r>
            </a:p>
            <a:p>
              <a:pPr algn="l"/>
              <a:r>
                <a:rPr lang="en-US" sz="2000">
                  <a:solidFill>
                    <a:srgbClr val="0033CC"/>
                  </a:solidFill>
                </a:rPr>
                <a:t>     </a:t>
              </a:r>
              <a:r>
                <a:rPr lang="en-US" sz="2000">
                  <a:solidFill>
                    <a:srgbClr val="A50021"/>
                  </a:solidFill>
                </a:rPr>
                <a:t>A</a:t>
              </a:r>
              <a:r>
                <a:rPr lang="en-US" sz="2000" baseline="-25000">
                  <a:solidFill>
                    <a:srgbClr val="A50021"/>
                  </a:solidFill>
                </a:rPr>
                <a:t>exp</a:t>
              </a:r>
              <a:r>
                <a:rPr lang="en-US" sz="2000">
                  <a:solidFill>
                    <a:srgbClr val="A50021"/>
                  </a:solidFill>
                </a:rPr>
                <a:t> = 0.60 ± 0.14 ± 0.02 ppm	sin</a:t>
              </a:r>
              <a:r>
                <a:rPr lang="en-US" sz="2000" baseline="30000">
                  <a:solidFill>
                    <a:srgbClr val="A50021"/>
                  </a:solidFill>
                </a:rPr>
                <a:t>2 </a:t>
              </a:r>
              <a:r>
                <a:rPr lang="en-US" sz="2000">
                  <a:solidFill>
                    <a:srgbClr val="A50021"/>
                  </a:solidFill>
                  <a:cs typeface="Times New Roman" pitchFamily="18" charset="0"/>
                </a:rPr>
                <a:t>θ</a:t>
              </a:r>
              <a:r>
                <a:rPr lang="en-US" sz="2000" baseline="-25000">
                  <a:solidFill>
                    <a:srgbClr val="A50021"/>
                  </a:solidFill>
                  <a:cs typeface="Times New Roman" pitchFamily="18" charset="0"/>
                </a:rPr>
                <a:t>W </a:t>
              </a:r>
              <a:r>
                <a:rPr lang="en-US" sz="2000">
                  <a:solidFill>
                    <a:srgbClr val="A50021"/>
                  </a:solidFill>
                  <a:cs typeface="Times New Roman" pitchFamily="18" charset="0"/>
                </a:rPr>
                <a:t>= 0.204 </a:t>
              </a:r>
              <a:r>
                <a:rPr lang="en-US" sz="2000">
                  <a:solidFill>
                    <a:srgbClr val="A50021"/>
                  </a:solidFill>
                </a:rPr>
                <a:t>±</a:t>
              </a:r>
              <a:r>
                <a:rPr lang="en-US" sz="2000">
                  <a:solidFill>
                    <a:srgbClr val="A50021"/>
                  </a:solidFill>
                  <a:cs typeface="Times New Roman" pitchFamily="18" charset="0"/>
                </a:rPr>
                <a:t> 0.050</a:t>
              </a:r>
              <a:r>
                <a:rPr lang="en-US" sz="2000">
                  <a:solidFill>
                    <a:srgbClr val="A50021"/>
                  </a:solidFill>
                </a:rPr>
                <a:t>	</a:t>
              </a:r>
            </a:p>
          </p:txBody>
        </p:sp>
      </p:grp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85549F-2AE9-424E-845B-61C02E4710F2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05 L -0.00417 -0.13889 " pathEditMode="fixed" rAng="0" ptsTypes="AA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152400"/>
            <a:ext cx="6629400" cy="5334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The neutron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7892" name="Text Box 1028"/>
          <p:cNvSpPr txBox="1">
            <a:spLocks noChangeArrowheads="1"/>
          </p:cNvSpPr>
          <p:nvPr/>
        </p:nvSpPr>
        <p:spPr bwMode="auto">
          <a:xfrm>
            <a:off x="152400" y="7620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aseline="300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dirty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1/2</a:t>
            </a:r>
            <a:r>
              <a:rPr lang="en-US" sz="2400" baseline="30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aseline="-250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 smtClean="0">
                <a:solidFill>
                  <a:srgbClr val="009900"/>
                </a:solidFill>
                <a:latin typeface="Symbol" pitchFamily="18" charset="2"/>
                <a:cs typeface="Arial" pitchFamily="34" charset="0"/>
              </a:rPr>
              <a:t>-</a:t>
            </a:r>
            <a:r>
              <a:rPr lang="en-US" sz="2400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1/2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solidFill>
                  <a:srgbClr val="CC3399"/>
                </a:solidFill>
                <a:latin typeface="Arial" pitchFamily="34" charset="0"/>
                <a:cs typeface="Arial" pitchFamily="34" charset="0"/>
              </a:rPr>
              <a:t>(see Particle Properties Data Book, http://pdg.lbl.gov)</a:t>
            </a:r>
          </a:p>
        </p:txBody>
      </p:sp>
      <p:sp>
        <p:nvSpPr>
          <p:cNvPr id="37893" name="Rectangle 1029"/>
          <p:cNvSpPr>
            <a:spLocks noChangeArrowheads="1"/>
          </p:cNvSpPr>
          <p:nvPr/>
        </p:nvSpPr>
        <p:spPr bwMode="auto">
          <a:xfrm>
            <a:off x="381000" y="1447800"/>
            <a:ext cx="8305800" cy="3046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charge  		 = 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Times New Roman" pitchFamily="18" charset="0"/>
              </a:rPr>
              <a:t>0.41 </a:t>
            </a:r>
            <a:r>
              <a:rPr lang="en-US" sz="20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 smtClean="0">
                <a:latin typeface="Times New Roman" pitchFamily="18" charset="0"/>
              </a:rPr>
              <a:t>1.1</a:t>
            </a:r>
            <a:r>
              <a:rPr lang="en-US" sz="2000" dirty="0">
                <a:latin typeface="Times New Roman" pitchFamily="18" charset="0"/>
              </a:rPr>
              <a:t>	</a:t>
            </a:r>
            <a:r>
              <a:rPr lang="en-US" sz="2000" dirty="0" smtClean="0">
                <a:latin typeface="Times New Roman" pitchFamily="18" charset="0"/>
              </a:rPr>
              <a:t>(</a:t>
            </a:r>
            <a:r>
              <a:rPr lang="en-US" sz="2000" dirty="0" smtClean="0">
                <a:latin typeface="Times New Roman" pitchFamily="18" charset="0"/>
                <a:sym typeface="Symbol" pitchFamily="18" charset="2"/>
              </a:rPr>
              <a:t> </a:t>
            </a:r>
            <a:r>
              <a:rPr lang="en-US" sz="2000" dirty="0" smtClean="0">
                <a:latin typeface="Times New Roman" pitchFamily="18" charset="0"/>
              </a:rPr>
              <a:t>10</a:t>
            </a:r>
            <a:r>
              <a:rPr lang="en-US" sz="2000" baseline="30000" dirty="0" smtClean="0">
                <a:latin typeface="Times New Roman" pitchFamily="18" charset="0"/>
              </a:rPr>
              <a:t>-21 </a:t>
            </a:r>
            <a:r>
              <a:rPr lang="en-US" sz="2000" i="1" dirty="0" smtClean="0">
                <a:latin typeface="Times New Roman" pitchFamily="18" charset="0"/>
              </a:rPr>
              <a:t>e</a:t>
            </a:r>
            <a:r>
              <a:rPr lang="en-US" sz="2000" dirty="0" smtClean="0">
                <a:latin typeface="Times New Roman" pitchFamily="18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latin typeface="Times New Roman" pitchFamily="18" charset="0"/>
              </a:rPr>
              <a:t>r.m.s</a:t>
            </a:r>
            <a:r>
              <a:rPr lang="en-US" sz="2000" dirty="0" smtClean="0">
                <a:latin typeface="Times New Roman" pitchFamily="18" charset="0"/>
              </a:rPr>
              <a:t>. charge radius	 =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Times New Roman" pitchFamily="18" charset="0"/>
              </a:rPr>
              <a:t>0.1161 </a:t>
            </a:r>
            <a:r>
              <a:rPr lang="en-US" sz="20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0</a:t>
            </a:r>
            <a:r>
              <a:rPr lang="en-US" sz="2000" dirty="0" smtClean="0">
                <a:latin typeface="Times New Roman" pitchFamily="18" charset="0"/>
              </a:rPr>
              <a:t>.0022 fm</a:t>
            </a:r>
            <a:r>
              <a:rPr lang="en-US" sz="2000" baseline="30000" dirty="0" smtClean="0">
                <a:latin typeface="Times New Roman" pitchFamily="18" charset="0"/>
              </a:rPr>
              <a:t>2  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mass   		 =  </a:t>
            </a:r>
            <a:r>
              <a:rPr lang="en-US" sz="2000" dirty="0" smtClean="0">
                <a:latin typeface="Times New Roman" pitchFamily="18" charset="0"/>
              </a:rPr>
              <a:t>939.565346(23) </a:t>
            </a:r>
            <a:r>
              <a:rPr lang="en-US" sz="2000" dirty="0" err="1">
                <a:latin typeface="Times New Roman" pitchFamily="18" charset="0"/>
              </a:rPr>
              <a:t>MeV</a:t>
            </a:r>
            <a:r>
              <a:rPr lang="en-US" sz="2000" dirty="0">
                <a:latin typeface="Times New Roman" pitchFamily="18" charset="0"/>
              </a:rPr>
              <a:t>/c</a:t>
            </a:r>
            <a:r>
              <a:rPr lang="en-US" sz="2000" baseline="30000" dirty="0">
                <a:latin typeface="Times New Roman" pitchFamily="18" charset="0"/>
              </a:rPr>
              <a:t>2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 err="1" smtClean="0">
                <a:latin typeface="Symbol" pitchFamily="18" charset="2"/>
              </a:rPr>
              <a:t>m</a:t>
            </a:r>
            <a:r>
              <a:rPr lang="en-US" sz="2000" baseline="-25000" dirty="0" err="1" smtClean="0">
                <a:latin typeface="Times New Roman" pitchFamily="18" charset="0"/>
              </a:rPr>
              <a:t>n</a:t>
            </a:r>
            <a:r>
              <a:rPr lang="en-US" sz="2000" dirty="0" smtClean="0">
                <a:latin typeface="Times New Roman" pitchFamily="18" charset="0"/>
              </a:rPr>
              <a:t>        </a:t>
            </a:r>
            <a:r>
              <a:rPr lang="en-US" sz="2000" dirty="0">
                <a:latin typeface="Times New Roman" pitchFamily="18" charset="0"/>
              </a:rPr>
              <a:t>		 = </a:t>
            </a:r>
            <a:r>
              <a:rPr lang="en-US" sz="2000" dirty="0" smtClean="0">
                <a:latin typeface="Symbol" pitchFamily="18" charset="2"/>
              </a:rPr>
              <a:t>-</a:t>
            </a:r>
            <a:r>
              <a:rPr lang="en-US" sz="2000" dirty="0" smtClean="0">
                <a:latin typeface="Times New Roman" pitchFamily="18" charset="0"/>
              </a:rPr>
              <a:t>1.913042793 </a:t>
            </a:r>
            <a:r>
              <a:rPr lang="en-US" sz="20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</a:rPr>
              <a:t>0.000000023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baseline="-25000" dirty="0" err="1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 (= e</a:t>
            </a:r>
            <a:r>
              <a:rPr lang="en-US" sz="2000" dirty="0">
                <a:latin typeface="Times New Roman" pitchFamily="18" charset="0"/>
                <a:sym typeface="MT Extra" pitchFamily="18" charset="2"/>
              </a:rPr>
              <a:t></a:t>
            </a:r>
            <a:r>
              <a:rPr lang="en-US" sz="2000" dirty="0">
                <a:latin typeface="Times New Roman" pitchFamily="18" charset="0"/>
              </a:rPr>
              <a:t>/2m</a:t>
            </a:r>
            <a:r>
              <a:rPr lang="en-US" sz="2000" baseline="-25000" dirty="0">
                <a:latin typeface="Times New Roman" pitchFamily="18" charset="0"/>
              </a:rPr>
              <a:t>N</a:t>
            </a:r>
            <a:r>
              <a:rPr lang="en-US" sz="2000" dirty="0">
                <a:latin typeface="Times New Roman" pitchFamily="18" charset="0"/>
              </a:rPr>
              <a:t>c)</a:t>
            </a: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elec. dipole moment     =  </a:t>
            </a:r>
            <a:r>
              <a:rPr lang="en-US" sz="2000" dirty="0" smtClean="0">
                <a:latin typeface="Times New Roman" pitchFamily="18" charset="0"/>
              </a:rPr>
              <a:t>&lt; 0.29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10</a:t>
            </a:r>
            <a:r>
              <a:rPr lang="en-US" sz="2000" baseline="30000" dirty="0" smtClean="0">
                <a:latin typeface="Times New Roman" pitchFamily="18" charset="0"/>
                <a:sym typeface="Math1" pitchFamily="2" charset="2"/>
              </a:rPr>
              <a:t>-25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e-cm  (90% C.L.)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electric </a:t>
            </a:r>
            <a:r>
              <a:rPr lang="en-US" sz="2000" dirty="0" err="1">
                <a:latin typeface="Times New Roman" pitchFamily="18" charset="0"/>
              </a:rPr>
              <a:t>polarizability</a:t>
            </a:r>
            <a:r>
              <a:rPr lang="en-US" sz="2000" dirty="0">
                <a:latin typeface="Times New Roman" pitchFamily="18" charset="0"/>
              </a:rPr>
              <a:t>    =  </a:t>
            </a:r>
            <a:r>
              <a:rPr lang="en-US" sz="2000" dirty="0" smtClean="0">
                <a:latin typeface="Times New Roman" pitchFamily="18" charset="0"/>
              </a:rPr>
              <a:t>(11.6 </a:t>
            </a:r>
            <a:r>
              <a:rPr lang="en-US" sz="20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1.5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)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3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endParaRPr lang="en-US" sz="2000" dirty="0">
              <a:latin typeface="Times New Roman" pitchFamily="18" charset="0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</a:rPr>
              <a:t>magnetic </a:t>
            </a:r>
            <a:r>
              <a:rPr lang="en-US" sz="2000" dirty="0" err="1">
                <a:latin typeface="Times New Roman" pitchFamily="18" charset="0"/>
              </a:rPr>
              <a:t>polarizability</a:t>
            </a:r>
            <a:r>
              <a:rPr lang="en-US" sz="2000" dirty="0">
                <a:latin typeface="Times New Roman" pitchFamily="18" charset="0"/>
              </a:rPr>
              <a:t> =  </a:t>
            </a:r>
            <a:r>
              <a:rPr lang="en-US" sz="2000" dirty="0" smtClean="0">
                <a:latin typeface="Times New Roman" pitchFamily="18" charset="0"/>
              </a:rPr>
              <a:t>(3.7 </a:t>
            </a:r>
            <a:r>
              <a:rPr lang="en-US" sz="2000" dirty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2.0) </a:t>
            </a:r>
            <a:r>
              <a:rPr lang="en-US" sz="2000" dirty="0">
                <a:latin typeface="Times New Roman" pitchFamily="18" charset="0"/>
                <a:sym typeface="Symbol" pitchFamily="18" charset="2"/>
              </a:rPr>
              <a:t>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10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-4</a:t>
            </a:r>
            <a:r>
              <a:rPr lang="en-US" sz="2000" dirty="0">
                <a:latin typeface="Times New Roman" pitchFamily="18" charset="0"/>
                <a:sym typeface="Math1" pitchFamily="2" charset="2"/>
              </a:rPr>
              <a:t> fm</a:t>
            </a:r>
            <a:r>
              <a:rPr lang="en-US" sz="2000" baseline="30000" dirty="0">
                <a:latin typeface="Times New Roman" pitchFamily="18" charset="0"/>
                <a:sym typeface="Math1" pitchFamily="2" charset="2"/>
              </a:rPr>
              <a:t>3</a:t>
            </a:r>
            <a:endParaRPr lang="en-US" sz="2000" dirty="0">
              <a:latin typeface="Times New Roman" pitchFamily="18" charset="0"/>
              <a:sym typeface="Math1" pitchFamily="2" charset="2"/>
            </a:endParaRPr>
          </a:p>
          <a:p>
            <a:pPr lvl="1">
              <a:lnSpc>
                <a:spcPct val="120000"/>
              </a:lnSpc>
            </a:pPr>
            <a:r>
              <a:rPr lang="en-US" sz="2000" dirty="0">
                <a:latin typeface="Times New Roman" pitchFamily="18" charset="0"/>
                <a:sym typeface="Math1" pitchFamily="2" charset="2"/>
              </a:rPr>
              <a:t>mean lifetime	  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=  885.7 </a:t>
            </a:r>
            <a:r>
              <a:rPr lang="en-US" sz="2000" dirty="0" smtClean="0">
                <a:latin typeface="Math1" pitchFamily="2" charset="2"/>
                <a:sym typeface="Symbol" pitchFamily="18" charset="2"/>
              </a:rPr>
              <a:t></a:t>
            </a:r>
            <a:r>
              <a:rPr lang="en-US" sz="2000" dirty="0" smtClean="0">
                <a:latin typeface="Times New Roman" pitchFamily="18" charset="0"/>
                <a:sym typeface="Math1" pitchFamily="2" charset="2"/>
              </a:rPr>
              <a:t> 0.8 sec</a:t>
            </a:r>
            <a:endParaRPr lang="en-US" sz="2000" baseline="30000" dirty="0">
              <a:latin typeface="Times New Roman" pitchFamily="18" charset="0"/>
              <a:sym typeface="Math1" pitchFamily="2" charset="2"/>
            </a:endParaRP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2306007"/>
            <a:ext cx="5800725" cy="434244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>
            <a:off x="2819400" y="2209800"/>
            <a:ext cx="1143000" cy="914400"/>
          </a:xfrm>
          <a:prstGeom prst="straightConnector1">
            <a:avLst/>
          </a:prstGeom>
          <a:ln w="25400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2" descr="pi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276600" cy="245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5105400" cy="539750"/>
          </a:xfrm>
        </p:spPr>
        <p:txBody>
          <a:bodyPr/>
          <a:lstStyle/>
          <a:p>
            <a:pPr algn="l"/>
            <a:r>
              <a:rPr lang="en-US" sz="3200" dirty="0" smtClean="0"/>
              <a:t>Polarized Electrons</a:t>
            </a:r>
          </a:p>
        </p:txBody>
      </p:sp>
      <p:sp>
        <p:nvSpPr>
          <p:cNvPr id="25607" name="Rectangle 4"/>
          <p:cNvSpPr>
            <a:spLocks noChangeArrowheads="1"/>
          </p:cNvSpPr>
          <p:nvPr/>
        </p:nvSpPr>
        <p:spPr bwMode="auto">
          <a:xfrm>
            <a:off x="457200" y="3962400"/>
            <a:ext cx="35052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Reverse pol’n of beam </a:t>
            </a:r>
          </a:p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at rate of  30 Hz</a:t>
            </a:r>
          </a:p>
          <a:p>
            <a:pPr eaLnBrk="0" hangingPunct="0"/>
            <a:endParaRPr lang="en-US" sz="2000">
              <a:solidFill>
                <a:schemeClr val="folHlink"/>
              </a:solidFill>
            </a:endParaRPr>
          </a:p>
          <a:p>
            <a:pPr eaLnBrk="0" hangingPunct="0"/>
            <a:r>
              <a:rPr lang="en-US" sz="2000">
                <a:solidFill>
                  <a:schemeClr val="folHlink"/>
                </a:solidFill>
              </a:rPr>
              <a:t>Feedback on laser intensity and position at high rate</a:t>
            </a:r>
          </a:p>
        </p:txBody>
      </p:sp>
      <p:pic>
        <p:nvPicPr>
          <p:cNvPr id="25608" name="Picture 5" descr="cernnews3_2-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05200"/>
            <a:ext cx="449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6"/>
          <p:cNvSpPr txBox="1">
            <a:spLocks noChangeArrowheads="1"/>
          </p:cNvSpPr>
          <p:nvPr/>
        </p:nvSpPr>
        <p:spPr bwMode="auto">
          <a:xfrm>
            <a:off x="4648200" y="2787650"/>
            <a:ext cx="4495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solidFill>
                  <a:schemeClr val="folHlink"/>
                </a:solidFill>
              </a:rPr>
              <a:t>Electron retains circular polarization of laser beam:   P</a:t>
            </a:r>
            <a:r>
              <a:rPr lang="en-US" baseline="-25000">
                <a:solidFill>
                  <a:schemeClr val="folHlink"/>
                </a:solidFill>
              </a:rPr>
              <a:t>e</a:t>
            </a:r>
            <a:r>
              <a:rPr lang="en-US">
                <a:solidFill>
                  <a:schemeClr val="folHlink"/>
                </a:solidFill>
              </a:rPr>
              <a:t> </a:t>
            </a:r>
            <a:r>
              <a:rPr lang="en-US">
                <a:solidFill>
                  <a:schemeClr val="folHlink"/>
                </a:solidFill>
                <a:cs typeface="Arial" pitchFamily="34" charset="0"/>
              </a:rPr>
              <a:t>~ </a:t>
            </a:r>
            <a:r>
              <a:rPr lang="en-US">
                <a:solidFill>
                  <a:schemeClr val="folHlink"/>
                </a:solidFill>
              </a:rPr>
              <a:t>85%</a:t>
            </a:r>
          </a:p>
        </p:txBody>
      </p:sp>
      <p:pic>
        <p:nvPicPr>
          <p:cNvPr id="2561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81000"/>
            <a:ext cx="38862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9"/>
          <p:cNvSpPr txBox="1">
            <a:spLocks noChangeArrowheads="1"/>
          </p:cNvSpPr>
          <p:nvPr/>
        </p:nvSpPr>
        <p:spPr bwMode="auto">
          <a:xfrm>
            <a:off x="0" y="6096000"/>
            <a:ext cx="4191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See also Physics Today, Dec 2007</a:t>
            </a:r>
          </a:p>
        </p:txBody>
      </p:sp>
      <p:sp>
        <p:nvSpPr>
          <p:cNvPr id="25612" name="Text Box 10"/>
          <p:cNvSpPr txBox="1">
            <a:spLocks noChangeArrowheads="1"/>
          </p:cNvSpPr>
          <p:nvPr/>
        </p:nvSpPr>
        <p:spPr bwMode="auto">
          <a:xfrm>
            <a:off x="228600" y="762000"/>
            <a:ext cx="4419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D.T. Pierce et al., Phys. </a:t>
            </a:r>
            <a:r>
              <a:rPr lang="en-US" sz="1600" dirty="0" err="1">
                <a:solidFill>
                  <a:srgbClr val="C00000"/>
                </a:solidFill>
              </a:rPr>
              <a:t>Lett</a:t>
            </a:r>
            <a:r>
              <a:rPr lang="en-US" sz="1600" dirty="0">
                <a:solidFill>
                  <a:srgbClr val="C00000"/>
                </a:solidFill>
              </a:rPr>
              <a:t>. 51A (1975) 465.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334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</a:rPr>
              <a:t>A Typical </a:t>
            </a:r>
            <a:r>
              <a:rPr lang="en-US" sz="3200" dirty="0" smtClean="0">
                <a:solidFill>
                  <a:schemeClr val="tx2"/>
                </a:solidFill>
              </a:rPr>
              <a:t>beam line for PV experiments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69875" y="1295400"/>
            <a:ext cx="533400" cy="1143000"/>
          </a:xfrm>
          <a:prstGeom prst="rect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304800" y="533400"/>
            <a:ext cx="1244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Polarized</a:t>
            </a:r>
          </a:p>
          <a:p>
            <a:pPr algn="l"/>
            <a:r>
              <a:rPr lang="en-US"/>
              <a:t>Injector</a:t>
            </a:r>
          </a:p>
        </p:txBody>
      </p:sp>
      <p:sp>
        <p:nvSpPr>
          <p:cNvPr id="134149" name="Line 5"/>
          <p:cNvSpPr>
            <a:spLocks noChangeShapeType="1"/>
          </p:cNvSpPr>
          <p:nvPr/>
        </p:nvSpPr>
        <p:spPr bwMode="auto">
          <a:xfrm>
            <a:off x="536575" y="2438400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415925" y="2819400"/>
            <a:ext cx="228600" cy="4572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684213" y="2709863"/>
            <a:ext cx="7635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Wien</a:t>
            </a:r>
          </a:p>
          <a:p>
            <a:pPr algn="l"/>
            <a:r>
              <a:rPr lang="en-US"/>
              <a:t>filter</a:t>
            </a:r>
          </a:p>
        </p:txBody>
      </p:sp>
      <p:sp>
        <p:nvSpPr>
          <p:cNvPr id="134152" name="Line 8"/>
          <p:cNvSpPr>
            <a:spLocks noChangeShapeType="1"/>
          </p:cNvSpPr>
          <p:nvPr/>
        </p:nvSpPr>
        <p:spPr bwMode="auto">
          <a:xfrm>
            <a:off x="536575" y="3276600"/>
            <a:ext cx="0" cy="838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3" name="Line 9"/>
          <p:cNvSpPr>
            <a:spLocks noChangeShapeType="1"/>
          </p:cNvSpPr>
          <p:nvPr/>
        </p:nvSpPr>
        <p:spPr bwMode="auto">
          <a:xfrm>
            <a:off x="530225" y="4102100"/>
            <a:ext cx="4572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4" name="Line 10"/>
          <p:cNvSpPr>
            <a:spLocks noChangeShapeType="1"/>
          </p:cNvSpPr>
          <p:nvPr/>
        </p:nvSpPr>
        <p:spPr bwMode="auto">
          <a:xfrm>
            <a:off x="987425" y="45593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1412875" y="4216400"/>
            <a:ext cx="1905000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>
            <a:off x="1600200" y="4343400"/>
            <a:ext cx="1468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Accelerator</a:t>
            </a:r>
          </a:p>
        </p:txBody>
      </p:sp>
      <p:sp>
        <p:nvSpPr>
          <p:cNvPr id="134157" name="Oval 13"/>
          <p:cNvSpPr>
            <a:spLocks noChangeArrowheads="1"/>
          </p:cNvSpPr>
          <p:nvPr/>
        </p:nvSpPr>
        <p:spPr bwMode="auto">
          <a:xfrm>
            <a:off x="3470275" y="4432300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Line 14"/>
          <p:cNvSpPr>
            <a:spLocks noChangeShapeType="1"/>
          </p:cNvSpPr>
          <p:nvPr/>
        </p:nvSpPr>
        <p:spPr bwMode="auto">
          <a:xfrm>
            <a:off x="3317875" y="4559300"/>
            <a:ext cx="152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Line 15"/>
          <p:cNvSpPr>
            <a:spLocks noChangeShapeType="1"/>
          </p:cNvSpPr>
          <p:nvPr/>
        </p:nvSpPr>
        <p:spPr bwMode="auto">
          <a:xfrm>
            <a:off x="3697288" y="4559300"/>
            <a:ext cx="7381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0" name="Line 16"/>
          <p:cNvSpPr>
            <a:spLocks noChangeShapeType="1"/>
          </p:cNvSpPr>
          <p:nvPr/>
        </p:nvSpPr>
        <p:spPr bwMode="auto">
          <a:xfrm>
            <a:off x="4435475" y="45593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Line 17"/>
          <p:cNvSpPr>
            <a:spLocks noChangeShapeType="1"/>
          </p:cNvSpPr>
          <p:nvPr/>
        </p:nvSpPr>
        <p:spPr bwMode="auto">
          <a:xfrm>
            <a:off x="4660900" y="51689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Line 18"/>
          <p:cNvSpPr>
            <a:spLocks noChangeShapeType="1"/>
          </p:cNvSpPr>
          <p:nvPr/>
        </p:nvSpPr>
        <p:spPr bwMode="auto">
          <a:xfrm flipH="1">
            <a:off x="5114925" y="4559300"/>
            <a:ext cx="2286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Text Box 19"/>
          <p:cNvSpPr txBox="1">
            <a:spLocks noChangeArrowheads="1"/>
          </p:cNvSpPr>
          <p:nvPr/>
        </p:nvSpPr>
        <p:spPr bwMode="auto">
          <a:xfrm>
            <a:off x="4876800" y="5257800"/>
            <a:ext cx="95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Energy</a:t>
            </a:r>
          </a:p>
        </p:txBody>
      </p:sp>
      <p:sp>
        <p:nvSpPr>
          <p:cNvPr id="134164" name="Text Box 20"/>
          <p:cNvSpPr txBox="1">
            <a:spLocks noChangeArrowheads="1"/>
          </p:cNvSpPr>
          <p:nvPr/>
        </p:nvSpPr>
        <p:spPr bwMode="auto">
          <a:xfrm>
            <a:off x="3679825" y="3902075"/>
            <a:ext cx="1009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Beam</a:t>
            </a:r>
          </a:p>
          <a:p>
            <a:pPr algn="l"/>
            <a:r>
              <a:rPr lang="en-US" sz="1800" b="1"/>
              <a:t>Current</a:t>
            </a:r>
          </a:p>
        </p:txBody>
      </p:sp>
      <p:sp>
        <p:nvSpPr>
          <p:cNvPr id="134165" name="Line 21"/>
          <p:cNvSpPr>
            <a:spLocks noChangeShapeType="1"/>
          </p:cNvSpPr>
          <p:nvPr/>
        </p:nvSpPr>
        <p:spPr bwMode="auto">
          <a:xfrm flipV="1">
            <a:off x="3584575" y="2139950"/>
            <a:ext cx="0" cy="22987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Line 22"/>
          <p:cNvSpPr>
            <a:spLocks noChangeShapeType="1"/>
          </p:cNvSpPr>
          <p:nvPr/>
        </p:nvSpPr>
        <p:spPr bwMode="auto">
          <a:xfrm flipH="1">
            <a:off x="803275" y="2146300"/>
            <a:ext cx="27749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Line 23"/>
          <p:cNvSpPr>
            <a:spLocks noChangeShapeType="1"/>
          </p:cNvSpPr>
          <p:nvPr/>
        </p:nvSpPr>
        <p:spPr bwMode="auto">
          <a:xfrm>
            <a:off x="4889500" y="5286375"/>
            <a:ext cx="0" cy="574675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Line 24"/>
          <p:cNvSpPr>
            <a:spLocks noChangeShapeType="1"/>
          </p:cNvSpPr>
          <p:nvPr/>
        </p:nvSpPr>
        <p:spPr bwMode="auto">
          <a:xfrm flipH="1">
            <a:off x="3046413" y="5861050"/>
            <a:ext cx="1843087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Line 25"/>
          <p:cNvSpPr>
            <a:spLocks noChangeShapeType="1"/>
          </p:cNvSpPr>
          <p:nvPr/>
        </p:nvSpPr>
        <p:spPr bwMode="auto">
          <a:xfrm flipV="1">
            <a:off x="3046413" y="4895850"/>
            <a:ext cx="0" cy="9652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830638" y="5657850"/>
            <a:ext cx="228600" cy="395288"/>
            <a:chOff x="2567" y="3564"/>
            <a:chExt cx="144" cy="249"/>
          </a:xfrm>
        </p:grpSpPr>
        <p:sp>
          <p:nvSpPr>
            <p:cNvPr id="134171" name="Oval 27"/>
            <p:cNvSpPr>
              <a:spLocks noChangeArrowheads="1"/>
            </p:cNvSpPr>
            <p:nvPr/>
          </p:nvSpPr>
          <p:spPr bwMode="auto">
            <a:xfrm>
              <a:off x="2567" y="3622"/>
              <a:ext cx="144" cy="144"/>
            </a:xfrm>
            <a:prstGeom prst="ellipse">
              <a:avLst/>
            </a:prstGeom>
            <a:solidFill>
              <a:srgbClr val="CCFF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172" name="Line 28"/>
            <p:cNvSpPr>
              <a:spLocks noChangeShapeType="1"/>
            </p:cNvSpPr>
            <p:nvPr/>
          </p:nvSpPr>
          <p:spPr bwMode="auto">
            <a:xfrm flipH="1" flipV="1">
              <a:off x="2573" y="3564"/>
              <a:ext cx="123" cy="2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4173" name="Text Box 29"/>
          <p:cNvSpPr txBox="1">
            <a:spLocks noChangeArrowheads="1"/>
          </p:cNvSpPr>
          <p:nvPr/>
        </p:nvSpPr>
        <p:spPr bwMode="auto">
          <a:xfrm>
            <a:off x="2828925" y="5964238"/>
            <a:ext cx="222885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Fast phase shift</a:t>
            </a:r>
          </a:p>
          <a:p>
            <a:r>
              <a:rPr lang="en-US"/>
              <a:t>(energy) feedback</a:t>
            </a:r>
          </a:p>
        </p:txBody>
      </p:sp>
      <p:sp>
        <p:nvSpPr>
          <p:cNvPr id="134175" name="Text Box 31"/>
          <p:cNvSpPr txBox="1">
            <a:spLocks noChangeArrowheads="1"/>
          </p:cNvSpPr>
          <p:nvPr/>
        </p:nvSpPr>
        <p:spPr bwMode="auto">
          <a:xfrm>
            <a:off x="1447800" y="2209800"/>
            <a:ext cx="1706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Beam current</a:t>
            </a:r>
          </a:p>
          <a:p>
            <a:r>
              <a:rPr lang="en-US"/>
              <a:t>feedback</a:t>
            </a:r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 flipV="1">
            <a:off x="5345113" y="4541838"/>
            <a:ext cx="827087" cy="174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7" name="Line 33"/>
          <p:cNvSpPr>
            <a:spLocks noChangeShapeType="1"/>
          </p:cNvSpPr>
          <p:nvPr/>
        </p:nvSpPr>
        <p:spPr bwMode="auto">
          <a:xfrm rot="19200000">
            <a:off x="5710238" y="3429000"/>
            <a:ext cx="3565525" cy="142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8" name="Rectangle 34"/>
          <p:cNvSpPr>
            <a:spLocks noChangeArrowheads="1"/>
          </p:cNvSpPr>
          <p:nvPr/>
        </p:nvSpPr>
        <p:spPr bwMode="auto">
          <a:xfrm rot="19200000">
            <a:off x="6273800" y="3970338"/>
            <a:ext cx="304800" cy="609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79" name="Oval 35"/>
          <p:cNvSpPr>
            <a:spLocks noChangeArrowheads="1"/>
          </p:cNvSpPr>
          <p:nvPr/>
        </p:nvSpPr>
        <p:spPr bwMode="auto">
          <a:xfrm rot="19200000">
            <a:off x="6629400" y="3886200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0" name="Oval 36"/>
          <p:cNvSpPr>
            <a:spLocks noChangeArrowheads="1"/>
          </p:cNvSpPr>
          <p:nvPr/>
        </p:nvSpPr>
        <p:spPr bwMode="auto">
          <a:xfrm rot="19200000">
            <a:off x="7235825" y="3375025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1" name="Oval 37"/>
          <p:cNvSpPr>
            <a:spLocks noChangeArrowheads="1"/>
          </p:cNvSpPr>
          <p:nvPr/>
        </p:nvSpPr>
        <p:spPr bwMode="auto">
          <a:xfrm rot="19200000">
            <a:off x="6934200" y="3657600"/>
            <a:ext cx="228600" cy="228600"/>
          </a:xfrm>
          <a:prstGeom prst="ellipse">
            <a:avLst/>
          </a:prstGeom>
          <a:solidFill>
            <a:srgbClr val="CC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2" name="Rectangle 38"/>
          <p:cNvSpPr>
            <a:spLocks noChangeArrowheads="1"/>
          </p:cNvSpPr>
          <p:nvPr/>
        </p:nvSpPr>
        <p:spPr bwMode="auto">
          <a:xfrm rot="19200000">
            <a:off x="7491413" y="2311400"/>
            <a:ext cx="762000" cy="1447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3" name="Rectangle 39"/>
          <p:cNvSpPr>
            <a:spLocks noChangeArrowheads="1"/>
          </p:cNvSpPr>
          <p:nvPr/>
        </p:nvSpPr>
        <p:spPr bwMode="auto">
          <a:xfrm rot="20400000">
            <a:off x="8440738" y="2736850"/>
            <a:ext cx="3810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4" name="Rectangle 40"/>
          <p:cNvSpPr>
            <a:spLocks noChangeArrowheads="1"/>
          </p:cNvSpPr>
          <p:nvPr/>
        </p:nvSpPr>
        <p:spPr bwMode="auto">
          <a:xfrm rot="18000000" flipV="1">
            <a:off x="8048625" y="2270125"/>
            <a:ext cx="381000" cy="1524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5" name="Oval 41"/>
          <p:cNvSpPr>
            <a:spLocks noChangeArrowheads="1"/>
          </p:cNvSpPr>
          <p:nvPr/>
        </p:nvSpPr>
        <p:spPr bwMode="auto">
          <a:xfrm>
            <a:off x="4773613" y="5053013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7772400" y="3886200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Detector</a:t>
            </a:r>
          </a:p>
        </p:txBody>
      </p:sp>
      <p:sp>
        <p:nvSpPr>
          <p:cNvPr id="134187" name="Text Box 43"/>
          <p:cNvSpPr txBox="1">
            <a:spLocks noChangeArrowheads="1"/>
          </p:cNvSpPr>
          <p:nvPr/>
        </p:nvSpPr>
        <p:spPr bwMode="auto">
          <a:xfrm>
            <a:off x="7620000" y="1447800"/>
            <a:ext cx="1325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/>
            <a:r>
              <a:rPr lang="en-US" sz="1600" b="1"/>
              <a:t>Luminosity </a:t>
            </a:r>
          </a:p>
          <a:p>
            <a:pPr algn="r"/>
            <a:r>
              <a:rPr lang="en-US" sz="1600" b="1"/>
              <a:t>Monitors</a:t>
            </a:r>
          </a:p>
        </p:txBody>
      </p:sp>
      <p:sp>
        <p:nvSpPr>
          <p:cNvPr id="134188" name="Text Box 44"/>
          <p:cNvSpPr txBox="1">
            <a:spLocks noChangeArrowheads="1"/>
          </p:cNvSpPr>
          <p:nvPr/>
        </p:nvSpPr>
        <p:spPr bwMode="auto">
          <a:xfrm>
            <a:off x="6019800" y="2908300"/>
            <a:ext cx="11493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Position,</a:t>
            </a:r>
          </a:p>
          <a:p>
            <a:pPr algn="l"/>
            <a:r>
              <a:rPr lang="en-US" sz="1800" b="1"/>
              <a:t>Angle,</a:t>
            </a:r>
          </a:p>
          <a:p>
            <a:pPr algn="l"/>
            <a:r>
              <a:rPr lang="en-US" sz="1800" b="1"/>
              <a:t>Charge</a:t>
            </a:r>
          </a:p>
        </p:txBody>
      </p:sp>
      <p:sp>
        <p:nvSpPr>
          <p:cNvPr id="134189" name="Text Box 45"/>
          <p:cNvSpPr txBox="1">
            <a:spLocks noChangeArrowheads="1"/>
          </p:cNvSpPr>
          <p:nvPr/>
        </p:nvSpPr>
        <p:spPr bwMode="auto">
          <a:xfrm>
            <a:off x="7086600" y="3709988"/>
            <a:ext cx="654050" cy="35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/>
              <a:t>Halo</a:t>
            </a:r>
          </a:p>
        </p:txBody>
      </p:sp>
      <p:sp>
        <p:nvSpPr>
          <p:cNvPr id="134190" name="Text Box 46"/>
          <p:cNvSpPr txBox="1">
            <a:spLocks noChangeArrowheads="1"/>
          </p:cNvSpPr>
          <p:nvPr/>
        </p:nvSpPr>
        <p:spPr bwMode="auto">
          <a:xfrm>
            <a:off x="6096000" y="4648200"/>
            <a:ext cx="1670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b="1"/>
              <a:t>Beam pol’n</a:t>
            </a:r>
          </a:p>
          <a:p>
            <a:pPr algn="l"/>
            <a:r>
              <a:rPr lang="en-US" sz="1800" b="1"/>
              <a:t>measurement</a:t>
            </a:r>
          </a:p>
        </p:txBody>
      </p:sp>
      <p:sp>
        <p:nvSpPr>
          <p:cNvPr id="134191" name="Line 47"/>
          <p:cNvSpPr>
            <a:spLocks noChangeShapeType="1"/>
          </p:cNvSpPr>
          <p:nvPr/>
        </p:nvSpPr>
        <p:spPr bwMode="auto">
          <a:xfrm>
            <a:off x="806450" y="1638300"/>
            <a:ext cx="5810250" cy="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92" name="Line 48"/>
          <p:cNvSpPr>
            <a:spLocks noChangeShapeType="1"/>
          </p:cNvSpPr>
          <p:nvPr/>
        </p:nvSpPr>
        <p:spPr bwMode="auto">
          <a:xfrm>
            <a:off x="6616700" y="1638300"/>
            <a:ext cx="0" cy="1295400"/>
          </a:xfrm>
          <a:prstGeom prst="line">
            <a:avLst/>
          </a:prstGeom>
          <a:noFill/>
          <a:ln w="38100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4193" name="Text Box 49"/>
          <p:cNvSpPr txBox="1">
            <a:spLocks noChangeArrowheads="1"/>
          </p:cNvSpPr>
          <p:nvPr/>
        </p:nvSpPr>
        <p:spPr bwMode="auto">
          <a:xfrm>
            <a:off x="2895600" y="914400"/>
            <a:ext cx="26304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Beam position</a:t>
            </a:r>
          </a:p>
          <a:p>
            <a:r>
              <a:rPr lang="en-US"/>
              <a:t>feedback</a:t>
            </a:r>
          </a:p>
        </p:txBody>
      </p:sp>
      <p:sp>
        <p:nvSpPr>
          <p:cNvPr id="49" name="Date Placeholder 4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  <p:sp>
        <p:nvSpPr>
          <p:cNvPr id="51" name="Footer Placeholder 5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sz="3200" dirty="0" err="1">
                <a:solidFill>
                  <a:schemeClr val="tx2"/>
                </a:solidFill>
              </a:rPr>
              <a:t>JLab</a:t>
            </a:r>
            <a:r>
              <a:rPr lang="en-US" sz="3200" dirty="0">
                <a:solidFill>
                  <a:schemeClr val="tx2"/>
                </a:solidFill>
              </a:rPr>
              <a:t> “Parity-Quality” beam 2005</a:t>
            </a:r>
          </a:p>
        </p:txBody>
      </p:sp>
      <p:graphicFrame>
        <p:nvGraphicFramePr>
          <p:cNvPr id="437251" name="Group 3"/>
          <p:cNvGraphicFramePr>
            <a:graphicFrameLocks noGrp="1"/>
          </p:cNvGraphicFramePr>
          <p:nvPr/>
        </p:nvGraphicFramePr>
        <p:xfrm>
          <a:off x="609600" y="2209800"/>
          <a:ext cx="8001000" cy="4358640"/>
        </p:xfrm>
        <a:graphic>
          <a:graphicData uri="http://schemas.openxmlformats.org/drawingml/2006/table">
            <a:tbl>
              <a:tblPr/>
              <a:tblGrid>
                <a:gridCol w="2590800"/>
                <a:gridCol w="2667000"/>
                <a:gridCol w="2743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Beam Parameter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G0 beam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HAPPEX  beam</a:t>
                      </a:r>
                    </a:p>
                  </a:txBody>
                  <a:tcPr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Charge asymmetry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-0.14 ± 0.32 ppm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-2.6 ± 0.15 ppm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Position diff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± 4 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-8 ± 3 nm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7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angle diff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1.5 ± 1 nrad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± 2 nrad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6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Energy diff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29 ± 4 eV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66 ± 3 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Total correction to Asymmetry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-0.02 ± 0.01 ppm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0.08 ± 0.03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ppm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</a:tr>
            </a:tbl>
          </a:graphicData>
        </a:graphic>
      </p:graphicFrame>
      <p:sp>
        <p:nvSpPr>
          <p:cNvPr id="437281" name="Rectangle 3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685800"/>
            <a:ext cx="3581400" cy="1447800"/>
          </a:xfrm>
          <a:solidFill>
            <a:srgbClr val="E1F6FF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FontTx/>
              <a:buNone/>
            </a:pPr>
            <a:r>
              <a:rPr lang="en-US" sz="2000" dirty="0"/>
              <a:t>G0 beam: </a:t>
            </a:r>
          </a:p>
          <a:p>
            <a:r>
              <a:rPr lang="en-US" sz="2000" dirty="0"/>
              <a:t>strained </a:t>
            </a:r>
            <a:r>
              <a:rPr lang="en-US" sz="2000" dirty="0" err="1"/>
              <a:t>GaAs</a:t>
            </a:r>
            <a:r>
              <a:rPr lang="en-US" sz="2000" dirty="0"/>
              <a:t> (P</a:t>
            </a:r>
            <a:r>
              <a:rPr lang="en-US" sz="2000" baseline="-25000" dirty="0"/>
              <a:t>B</a:t>
            </a:r>
            <a:r>
              <a:rPr lang="en-US" sz="2000" dirty="0"/>
              <a:t> ~ 73%)</a:t>
            </a:r>
          </a:p>
          <a:p>
            <a:r>
              <a:rPr lang="en-US" sz="2000" dirty="0"/>
              <a:t>32 ns pulse spacing </a:t>
            </a:r>
          </a:p>
          <a:p>
            <a:r>
              <a:rPr lang="en-US" sz="2000" dirty="0"/>
              <a:t>40 </a:t>
            </a:r>
            <a:r>
              <a:rPr lang="en-US" sz="2000" dirty="0" err="1">
                <a:latin typeface="Symbol" pitchFamily="18" charset="2"/>
              </a:rPr>
              <a:t>m</a:t>
            </a:r>
            <a:r>
              <a:rPr lang="en-US" sz="2000" dirty="0" err="1"/>
              <a:t>A</a:t>
            </a:r>
            <a:r>
              <a:rPr lang="en-US" sz="2000" dirty="0"/>
              <a:t> beam current</a:t>
            </a:r>
          </a:p>
        </p:txBody>
      </p:sp>
      <p:sp>
        <p:nvSpPr>
          <p:cNvPr id="437282" name="Rectangle 34"/>
          <p:cNvSpPr>
            <a:spLocks noChangeArrowheads="1"/>
          </p:cNvSpPr>
          <p:nvPr/>
        </p:nvSpPr>
        <p:spPr bwMode="auto">
          <a:xfrm>
            <a:off x="5257800" y="685800"/>
            <a:ext cx="3352800" cy="1447800"/>
          </a:xfrm>
          <a:prstGeom prst="rect">
            <a:avLst/>
          </a:prstGeom>
          <a:solidFill>
            <a:srgbClr val="E1F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en-US" sz="2000"/>
              <a:t>HAPPEX-II beam: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superlattice (P</a:t>
            </a:r>
            <a:r>
              <a:rPr lang="en-US" sz="2000" baseline="-25000"/>
              <a:t>B</a:t>
            </a:r>
            <a:r>
              <a:rPr lang="en-US" sz="2000"/>
              <a:t> &gt; 85%)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2 ns pulse spacing </a:t>
            </a:r>
          </a:p>
          <a:p>
            <a:pPr marL="342900" indent="-342900" algn="l">
              <a:spcBef>
                <a:spcPct val="20000"/>
              </a:spcBef>
              <a:buFontTx/>
              <a:buChar char="•"/>
            </a:pPr>
            <a:r>
              <a:rPr lang="en-US" sz="2000"/>
              <a:t>35 </a:t>
            </a:r>
            <a:r>
              <a:rPr lang="en-US" sz="2000">
                <a:latin typeface="Symbol" pitchFamily="18" charset="2"/>
              </a:rPr>
              <a:t>m</a:t>
            </a:r>
            <a:r>
              <a:rPr lang="en-US" sz="2000"/>
              <a:t>A beam current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32" name="Picture 20" descr="inside_quar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4953000"/>
            <a:ext cx="1600200" cy="1600200"/>
          </a:xfrm>
          <a:prstGeom prst="rect">
            <a:avLst/>
          </a:prstGeom>
          <a:noFill/>
        </p:spPr>
      </p:pic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228600" y="23177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A50021"/>
                </a:solidFill>
              </a:rPr>
              <a:t>1930’s:</a:t>
            </a:r>
          </a:p>
        </p:txBody>
      </p:sp>
      <p:sp>
        <p:nvSpPr>
          <p:cNvPr id="192515" name="Text Box 3"/>
          <p:cNvSpPr txBox="1">
            <a:spLocks noChangeArrowheads="1"/>
          </p:cNvSpPr>
          <p:nvPr/>
        </p:nvSpPr>
        <p:spPr bwMode="auto">
          <a:xfrm>
            <a:off x="228600" y="609600"/>
            <a:ext cx="3276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>
                <a:solidFill>
                  <a:srgbClr val="A50021"/>
                </a:solidFill>
              </a:rPr>
              <a:t>(Chadwick NP 1935)</a:t>
            </a:r>
          </a:p>
          <a:p>
            <a:pPr algn="l"/>
            <a:r>
              <a:rPr lang="en-US">
                <a:solidFill>
                  <a:srgbClr val="A50021"/>
                </a:solidFill>
              </a:rPr>
              <a:t>(Stern NP 1943)</a:t>
            </a:r>
            <a:endParaRPr lang="en-US" baseline="-25000">
              <a:solidFill>
                <a:srgbClr val="A50021"/>
              </a:solidFill>
            </a:endParaRPr>
          </a:p>
        </p:txBody>
      </p:sp>
      <p:sp>
        <p:nvSpPr>
          <p:cNvPr id="192516" name="Text Box 4"/>
          <p:cNvSpPr txBox="1">
            <a:spLocks noChangeArrowheads="1"/>
          </p:cNvSpPr>
          <p:nvPr/>
        </p:nvSpPr>
        <p:spPr bwMode="auto">
          <a:xfrm>
            <a:off x="4876800" y="23177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33CC"/>
                </a:solidFill>
              </a:rPr>
              <a:t>1950’s:</a:t>
            </a:r>
          </a:p>
        </p:txBody>
      </p:sp>
      <p:sp>
        <p:nvSpPr>
          <p:cNvPr id="192517" name="Text Box 5"/>
          <p:cNvSpPr txBox="1">
            <a:spLocks noChangeArrowheads="1"/>
          </p:cNvSpPr>
          <p:nvPr/>
        </p:nvSpPr>
        <p:spPr bwMode="auto">
          <a:xfrm>
            <a:off x="4953000" y="688975"/>
            <a:ext cx="37353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33CC"/>
                </a:solidFill>
              </a:rPr>
              <a:t>proton charge radius from (e,e’)</a:t>
            </a:r>
          </a:p>
          <a:p>
            <a:pPr algn="l"/>
            <a:r>
              <a:rPr lang="en-US">
                <a:solidFill>
                  <a:srgbClr val="0033CC"/>
                </a:solidFill>
              </a:rPr>
              <a:t>      (Hofstadter NP 1961)</a:t>
            </a:r>
          </a:p>
        </p:txBody>
      </p:sp>
      <p:sp>
        <p:nvSpPr>
          <p:cNvPr id="192518" name="Text Box 6"/>
          <p:cNvSpPr txBox="1">
            <a:spLocks noChangeArrowheads="1"/>
          </p:cNvSpPr>
          <p:nvPr/>
        </p:nvSpPr>
        <p:spPr bwMode="auto">
          <a:xfrm>
            <a:off x="152400" y="259397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0033CC"/>
                </a:solidFill>
              </a:rPr>
              <a:t>1970’s:</a:t>
            </a:r>
          </a:p>
        </p:txBody>
      </p:sp>
      <p:sp>
        <p:nvSpPr>
          <p:cNvPr id="192519" name="Rectangle 7"/>
          <p:cNvSpPr>
            <a:spLocks noChangeArrowheads="1"/>
          </p:cNvSpPr>
          <p:nvPr/>
        </p:nvSpPr>
        <p:spPr bwMode="auto">
          <a:xfrm>
            <a:off x="0" y="30480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0033CC"/>
                </a:solidFill>
              </a:rPr>
              <a:t>partons in proton via inelastic (e,e’)</a:t>
            </a:r>
          </a:p>
          <a:p>
            <a:pPr algn="l"/>
            <a:r>
              <a:rPr lang="en-US" sz="1800">
                <a:solidFill>
                  <a:srgbClr val="0033CC"/>
                </a:solidFill>
              </a:rPr>
              <a:t>   (Friedman,Taylor,Kendall, NP 1990)</a:t>
            </a:r>
          </a:p>
        </p:txBody>
      </p:sp>
      <p:sp>
        <p:nvSpPr>
          <p:cNvPr id="192520" name="Text Box 8"/>
          <p:cNvSpPr txBox="1">
            <a:spLocks noChangeArrowheads="1"/>
          </p:cNvSpPr>
          <p:nvPr/>
        </p:nvSpPr>
        <p:spPr bwMode="auto">
          <a:xfrm>
            <a:off x="5181600" y="2898775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 i="1">
                <a:solidFill>
                  <a:srgbClr val="A50021"/>
                </a:solidFill>
              </a:rPr>
              <a:t>1990’s:</a:t>
            </a:r>
          </a:p>
        </p:txBody>
      </p:sp>
      <p:sp>
        <p:nvSpPr>
          <p:cNvPr id="192521" name="Rectangle 9"/>
          <p:cNvSpPr>
            <a:spLocks noChangeArrowheads="1"/>
          </p:cNvSpPr>
          <p:nvPr/>
        </p:nvSpPr>
        <p:spPr bwMode="auto">
          <a:xfrm>
            <a:off x="4953000" y="3352800"/>
            <a:ext cx="40386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A50021"/>
                </a:solidFill>
              </a:rPr>
              <a:t>polarized targets/polarimetry</a:t>
            </a:r>
          </a:p>
          <a:p>
            <a:pPr algn="l"/>
            <a:r>
              <a:rPr lang="en-US" sz="1800">
                <a:solidFill>
                  <a:srgbClr val="A50021"/>
                </a:solidFill>
              </a:rPr>
              <a:t>Intense CW electron beams</a:t>
            </a:r>
          </a:p>
          <a:p>
            <a:pPr algn="l"/>
            <a:r>
              <a:rPr lang="en-US" sz="1800">
                <a:solidFill>
                  <a:srgbClr val="A50021"/>
                </a:solidFill>
              </a:rPr>
              <a:t>improvement in polarized e sources</a:t>
            </a:r>
          </a:p>
          <a:p>
            <a:pPr algn="l"/>
            <a:r>
              <a:rPr lang="en-US" sz="1800">
                <a:solidFill>
                  <a:srgbClr val="A50021"/>
                </a:solidFill>
              </a:rPr>
              <a:t>precision Parity Violation exps</a:t>
            </a:r>
          </a:p>
        </p:txBody>
      </p:sp>
      <p:sp>
        <p:nvSpPr>
          <p:cNvPr id="192522" name="Rectangle 10"/>
          <p:cNvSpPr>
            <a:spLocks noChangeArrowheads="1"/>
          </p:cNvSpPr>
          <p:nvPr/>
        </p:nvSpPr>
        <p:spPr bwMode="auto">
          <a:xfrm>
            <a:off x="1524000" y="1524000"/>
            <a:ext cx="1524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2400" baseline="-25000">
                <a:solidFill>
                  <a:srgbClr val="006600"/>
                </a:solidFill>
              </a:rPr>
              <a:t>p</a:t>
            </a:r>
            <a:r>
              <a:rPr lang="en-US" sz="2400">
                <a:solidFill>
                  <a:srgbClr val="006600"/>
                </a:solidFill>
              </a:rPr>
              <a:t> ~ 3 </a:t>
            </a:r>
            <a:r>
              <a:rPr lang="en-US" sz="240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n-US" sz="2400" baseline="-25000">
                <a:solidFill>
                  <a:srgbClr val="006600"/>
                </a:solidFill>
              </a:rPr>
              <a:t>N</a:t>
            </a:r>
          </a:p>
        </p:txBody>
      </p:sp>
      <p:sp>
        <p:nvSpPr>
          <p:cNvPr id="192523" name="Rectangle 11"/>
          <p:cNvSpPr>
            <a:spLocks noChangeArrowheads="1"/>
          </p:cNvSpPr>
          <p:nvPr/>
        </p:nvSpPr>
        <p:spPr bwMode="auto">
          <a:xfrm>
            <a:off x="6248400" y="1524000"/>
            <a:ext cx="1524000" cy="4667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400">
                <a:solidFill>
                  <a:srgbClr val="006600"/>
                </a:solidFill>
              </a:rPr>
              <a:t>r</a:t>
            </a:r>
            <a:r>
              <a:rPr lang="en-US" sz="2400" baseline="-25000">
                <a:solidFill>
                  <a:srgbClr val="006600"/>
                </a:solidFill>
              </a:rPr>
              <a:t>p</a:t>
            </a:r>
            <a:r>
              <a:rPr lang="en-US" sz="2400">
                <a:solidFill>
                  <a:srgbClr val="006600"/>
                </a:solidFill>
              </a:rPr>
              <a:t> ~ 1 fm</a:t>
            </a:r>
          </a:p>
        </p:txBody>
      </p:sp>
      <p:sp>
        <p:nvSpPr>
          <p:cNvPr id="192524" name="Text Box 12"/>
          <p:cNvSpPr txBox="1">
            <a:spLocks noChangeArrowheads="1"/>
          </p:cNvSpPr>
          <p:nvPr/>
        </p:nvSpPr>
        <p:spPr bwMode="auto">
          <a:xfrm>
            <a:off x="381000" y="3889375"/>
            <a:ext cx="3878263" cy="10160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/>
              <a:t>luminosity:</a:t>
            </a:r>
          </a:p>
          <a:p>
            <a:pPr algn="l"/>
            <a:r>
              <a:rPr lang="en-US"/>
              <a:t>(SLAC, 1978) ~ 8 x 10</a:t>
            </a:r>
            <a:r>
              <a:rPr lang="en-US" baseline="30000"/>
              <a:t>31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-s</a:t>
            </a:r>
            <a:r>
              <a:rPr lang="en-US" baseline="30000"/>
              <a:t>-1</a:t>
            </a:r>
            <a:r>
              <a:rPr lang="en-US"/>
              <a:t> </a:t>
            </a:r>
          </a:p>
          <a:p>
            <a:pPr algn="l"/>
            <a:r>
              <a:rPr lang="en-US"/>
              <a:t>(JLab, 2000) ~ 4 x 10</a:t>
            </a:r>
            <a:r>
              <a:rPr lang="en-US" baseline="30000"/>
              <a:t>38</a:t>
            </a:r>
            <a:r>
              <a:rPr lang="en-US"/>
              <a:t> cm</a:t>
            </a:r>
            <a:r>
              <a:rPr lang="en-US" baseline="30000"/>
              <a:t>-2</a:t>
            </a:r>
            <a:r>
              <a:rPr lang="en-US"/>
              <a:t>-s</a:t>
            </a:r>
            <a:r>
              <a:rPr lang="en-US" baseline="30000"/>
              <a:t>-1</a:t>
            </a:r>
            <a:r>
              <a:rPr lang="en-US"/>
              <a:t> </a:t>
            </a:r>
          </a:p>
        </p:txBody>
      </p:sp>
      <p:graphicFrame>
        <p:nvGraphicFramePr>
          <p:cNvPr id="192525" name="Object 13"/>
          <p:cNvGraphicFramePr>
            <a:graphicFrameLocks noChangeAspect="1"/>
          </p:cNvGraphicFramePr>
          <p:nvPr/>
        </p:nvGraphicFramePr>
        <p:xfrm>
          <a:off x="3124200" y="5791200"/>
          <a:ext cx="5638800" cy="471488"/>
        </p:xfrm>
        <a:graphic>
          <a:graphicData uri="http://schemas.openxmlformats.org/presentationml/2006/ole">
            <p:oleObj spid="_x0000_s147458" name="Equation" r:id="rId4" imgW="2730240" imgH="228600" progId="Equation.3">
              <p:embed/>
            </p:oleObj>
          </a:graphicData>
        </a:graphic>
      </p:graphicFrame>
      <p:sp>
        <p:nvSpPr>
          <p:cNvPr id="192526" name="Oval 14"/>
          <p:cNvSpPr>
            <a:spLocks noChangeArrowheads="1"/>
          </p:cNvSpPr>
          <p:nvPr/>
        </p:nvSpPr>
        <p:spPr bwMode="auto">
          <a:xfrm>
            <a:off x="2971800" y="228600"/>
            <a:ext cx="1143000" cy="1143000"/>
          </a:xfrm>
          <a:prstGeom prst="ellipse">
            <a:avLst/>
          </a:prstGeom>
          <a:gradFill rotWithShape="0">
            <a:gsLst>
              <a:gs pos="0">
                <a:srgbClr val="99CCFF">
                  <a:gamma/>
                  <a:shade val="46275"/>
                  <a:invGamma/>
                </a:srgbClr>
              </a:gs>
              <a:gs pos="100000">
                <a:srgbClr val="99CCFF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810000" y="1905000"/>
            <a:ext cx="1295400" cy="1295400"/>
            <a:chOff x="4320" y="3072"/>
            <a:chExt cx="1104" cy="1056"/>
          </a:xfrm>
        </p:grpSpPr>
        <p:sp>
          <p:nvSpPr>
            <p:cNvPr id="192528" name="Oval 16"/>
            <p:cNvSpPr>
              <a:spLocks noChangeArrowheads="1"/>
            </p:cNvSpPr>
            <p:nvPr/>
          </p:nvSpPr>
          <p:spPr bwMode="auto">
            <a:xfrm>
              <a:off x="4320" y="3072"/>
              <a:ext cx="1104" cy="1056"/>
            </a:xfrm>
            <a:prstGeom prst="ellipse">
              <a:avLst/>
            </a:prstGeom>
            <a:gradFill rotWithShape="0">
              <a:gsLst>
                <a:gs pos="0">
                  <a:srgbClr val="99CCFF"/>
                </a:gs>
                <a:gs pos="100000">
                  <a:srgbClr val="99CCFF">
                    <a:gamma/>
                    <a:shade val="46275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92529" name="Object 17"/>
            <p:cNvGraphicFramePr>
              <a:graphicFrameLocks noChangeAspect="1"/>
            </p:cNvGraphicFramePr>
            <p:nvPr/>
          </p:nvGraphicFramePr>
          <p:xfrm>
            <a:off x="4320" y="3120"/>
            <a:ext cx="1100" cy="946"/>
          </p:xfrm>
          <a:graphic>
            <a:graphicData uri="http://schemas.openxmlformats.org/presentationml/2006/ole">
              <p:oleObj spid="_x0000_s147459" name="VISIO" r:id="rId5" imgW="2428920" imgH="1987560" progId="">
                <p:embed/>
              </p:oleObj>
            </a:graphicData>
          </a:graphic>
        </p:graphicFrame>
      </p:grpSp>
      <p:sp>
        <p:nvSpPr>
          <p:cNvPr id="192530" name="AutoShape 18"/>
          <p:cNvSpPr>
            <a:spLocks noChangeArrowheads="1"/>
          </p:cNvSpPr>
          <p:nvPr/>
        </p:nvSpPr>
        <p:spPr bwMode="auto">
          <a:xfrm rot="3610466">
            <a:off x="3657600" y="1524000"/>
            <a:ext cx="685800" cy="228600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92531" name="Rectangle 19"/>
          <p:cNvSpPr>
            <a:spLocks noChangeArrowheads="1"/>
          </p:cNvSpPr>
          <p:nvPr/>
        </p:nvSpPr>
        <p:spPr bwMode="auto">
          <a:xfrm>
            <a:off x="4953000" y="4572000"/>
            <a:ext cx="36576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n-US" sz="1800">
                <a:solidFill>
                  <a:srgbClr val="0000CC"/>
                </a:solidFill>
              </a:rPr>
              <a:t>SU(3) and hadron structure</a:t>
            </a:r>
          </a:p>
          <a:p>
            <a:pPr algn="l" eaLnBrk="0" hangingPunct="0"/>
            <a:r>
              <a:rPr lang="en-US" sz="1800">
                <a:solidFill>
                  <a:srgbClr val="0000CC"/>
                </a:solidFill>
              </a:rPr>
              <a:t>advances in Lattice QCD</a:t>
            </a:r>
          </a:p>
          <a:p>
            <a:pPr algn="l" eaLnBrk="0" hangingPunct="0"/>
            <a:r>
              <a:rPr lang="en-US" sz="1800">
                <a:solidFill>
                  <a:srgbClr val="0000CC"/>
                </a:solidFill>
              </a:rPr>
              <a:t>EFT, Fewbody theory</a:t>
            </a:r>
          </a:p>
        </p:txBody>
      </p:sp>
      <p:pic>
        <p:nvPicPr>
          <p:cNvPr id="192534" name="Picture 22" descr="medal_m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1600200"/>
            <a:ext cx="876300" cy="876300"/>
          </a:xfrm>
          <a:prstGeom prst="rect">
            <a:avLst/>
          </a:prstGeom>
          <a:noFill/>
        </p:spPr>
      </p:pic>
      <p:pic>
        <p:nvPicPr>
          <p:cNvPr id="192535" name="Picture 23" descr="medal_m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01000" y="1447800"/>
            <a:ext cx="876300" cy="876300"/>
          </a:xfrm>
          <a:prstGeom prst="rect">
            <a:avLst/>
          </a:prstGeom>
          <a:noFill/>
        </p:spPr>
      </p:pic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E91371-22D7-40E4-AEC9-053FD82CE02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r>
              <a:rPr lang="en-US" sz="3600" dirty="0"/>
              <a:t>Why study </a:t>
            </a:r>
            <a:r>
              <a:rPr lang="en-US" sz="3600" dirty="0" err="1"/>
              <a:t>hadron</a:t>
            </a:r>
            <a:r>
              <a:rPr lang="en-US" sz="3600" dirty="0"/>
              <a:t> form factors?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228600" y="762000"/>
            <a:ext cx="8763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b="1" dirty="0">
                <a:solidFill>
                  <a:srgbClr val="800000"/>
                </a:solidFill>
              </a:rPr>
              <a:t>They give us the ground state properties of (visible) matter:</a:t>
            </a:r>
          </a:p>
          <a:p>
            <a:pPr algn="l"/>
            <a:r>
              <a:rPr lang="en-US" dirty="0"/>
              <a:t>	size and shape, charge and magnetism distributions</a:t>
            </a:r>
          </a:p>
          <a:p>
            <a:pPr algn="l"/>
            <a:r>
              <a:rPr lang="en-US" dirty="0"/>
              <a:t>	spin and angular momentum</a:t>
            </a:r>
          </a:p>
          <a:p>
            <a:pPr algn="l"/>
            <a:r>
              <a:rPr lang="en-US" b="1" dirty="0">
                <a:solidFill>
                  <a:srgbClr val="800000"/>
                </a:solidFill>
              </a:rPr>
              <a:t>They are required elsewhere</a:t>
            </a:r>
            <a:endParaRPr lang="en-US" b="1" dirty="0"/>
          </a:p>
          <a:p>
            <a:pPr algn="l"/>
            <a:r>
              <a:rPr lang="en-US" dirty="0"/>
              <a:t>	baseline for structure of nuclei at short distances</a:t>
            </a:r>
          </a:p>
          <a:p>
            <a:pPr algn="l"/>
            <a:r>
              <a:rPr lang="en-US" dirty="0"/>
              <a:t>	Proton charge radius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sym typeface="Comic Sans MS" pitchFamily="66" charset="0"/>
              </a:rPr>
              <a:t> </a:t>
            </a:r>
            <a:r>
              <a:rPr lang="en-US" dirty="0"/>
              <a:t>Lamb shift</a:t>
            </a:r>
          </a:p>
          <a:p>
            <a:pPr algn="l"/>
            <a:r>
              <a:rPr lang="en-US" dirty="0"/>
              <a:t>	precision symmetry tests at low Q</a:t>
            </a:r>
            <a:r>
              <a:rPr lang="en-US" baseline="30000" dirty="0"/>
              <a:t>2</a:t>
            </a:r>
          </a:p>
          <a:p>
            <a:pPr algn="l"/>
            <a:r>
              <a:rPr lang="en-US" baseline="30000" dirty="0"/>
              <a:t>	</a:t>
            </a:r>
            <a:r>
              <a:rPr lang="en-US" dirty="0"/>
              <a:t>needed input for </a:t>
            </a:r>
            <a:r>
              <a:rPr lang="en-US" sz="2400" dirty="0">
                <a:latin typeface="Symbol" pitchFamily="18" charset="2"/>
              </a:rPr>
              <a:t>n</a:t>
            </a:r>
            <a:r>
              <a:rPr lang="en-US" dirty="0"/>
              <a:t>-N interactions:  </a:t>
            </a:r>
            <a:r>
              <a:rPr lang="en-US" dirty="0">
                <a:sym typeface="MT Extra" pitchFamily="18" charset="2"/>
              </a:rPr>
              <a:t>impact on </a:t>
            </a:r>
            <a:r>
              <a:rPr lang="en-US" sz="2400" dirty="0">
                <a:latin typeface="Symbol" pitchFamily="18" charset="2"/>
                <a:sym typeface="MT Extra" pitchFamily="18" charset="2"/>
              </a:rPr>
              <a:t>n</a:t>
            </a:r>
            <a:r>
              <a:rPr lang="en-US" dirty="0">
                <a:latin typeface="Symbol" pitchFamily="18" charset="2"/>
                <a:sym typeface="MT Extra" pitchFamily="18" charset="2"/>
              </a:rPr>
              <a:t> </a:t>
            </a:r>
            <a:r>
              <a:rPr lang="en-US" dirty="0">
                <a:sym typeface="MT Extra" pitchFamily="18" charset="2"/>
              </a:rPr>
              <a:t>oscillation data</a:t>
            </a:r>
            <a:endParaRPr lang="en-US" dirty="0"/>
          </a:p>
        </p:txBody>
      </p:sp>
      <p:sp>
        <p:nvSpPr>
          <p:cNvPr id="136197" name="Oval 5"/>
          <p:cNvSpPr>
            <a:spLocks noChangeArrowheads="1"/>
          </p:cNvSpPr>
          <p:nvPr/>
        </p:nvSpPr>
        <p:spPr bwMode="auto">
          <a:xfrm>
            <a:off x="1828800" y="4191000"/>
            <a:ext cx="1062038" cy="7794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>
                <a:latin typeface="Symbol" pitchFamily="18" charset="2"/>
              </a:rPr>
              <a:t>c</a:t>
            </a:r>
            <a:r>
              <a:rPr lang="en-US"/>
              <a:t>PT</a:t>
            </a:r>
          </a:p>
        </p:txBody>
      </p:sp>
      <p:sp>
        <p:nvSpPr>
          <p:cNvPr id="136199" name="Oval 7"/>
          <p:cNvSpPr>
            <a:spLocks noChangeArrowheads="1"/>
          </p:cNvSpPr>
          <p:nvPr/>
        </p:nvSpPr>
        <p:spPr bwMode="auto">
          <a:xfrm>
            <a:off x="1828800" y="5562600"/>
            <a:ext cx="1143000" cy="838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lattice</a:t>
            </a:r>
          </a:p>
          <a:p>
            <a:r>
              <a:rPr lang="en-US" sz="1800"/>
              <a:t>QCD</a:t>
            </a:r>
          </a:p>
        </p:txBody>
      </p:sp>
      <p:sp>
        <p:nvSpPr>
          <p:cNvPr id="136203" name="Oval 11"/>
          <p:cNvSpPr>
            <a:spLocks noChangeArrowheads="1"/>
          </p:cNvSpPr>
          <p:nvPr/>
        </p:nvSpPr>
        <p:spPr bwMode="auto">
          <a:xfrm>
            <a:off x="5486400" y="5562600"/>
            <a:ext cx="1214438" cy="7794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 sz="1800"/>
              <a:t>pQCD</a:t>
            </a:r>
          </a:p>
        </p:txBody>
      </p:sp>
      <p:sp>
        <p:nvSpPr>
          <p:cNvPr id="136206" name="Text Box 14"/>
          <p:cNvSpPr txBox="1">
            <a:spLocks noChangeArrowheads="1"/>
          </p:cNvSpPr>
          <p:nvPr/>
        </p:nvSpPr>
        <p:spPr bwMode="auto">
          <a:xfrm>
            <a:off x="3429000" y="5029200"/>
            <a:ext cx="1600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/>
              <a:t>form factors</a:t>
            </a:r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292100" y="3657600"/>
            <a:ext cx="7916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800000"/>
                </a:solidFill>
              </a:rPr>
              <a:t>Benchmarks for connecting QCD across energy/distance scales</a:t>
            </a:r>
          </a:p>
        </p:txBody>
      </p:sp>
      <p:sp>
        <p:nvSpPr>
          <p:cNvPr id="136217" name="Oval 25"/>
          <p:cNvSpPr>
            <a:spLocks noChangeArrowheads="1"/>
          </p:cNvSpPr>
          <p:nvPr/>
        </p:nvSpPr>
        <p:spPr bwMode="auto">
          <a:xfrm>
            <a:off x="5486400" y="4114800"/>
            <a:ext cx="1062038" cy="779463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en-US"/>
              <a:t>GPD’s</a:t>
            </a:r>
          </a:p>
        </p:txBody>
      </p:sp>
      <p:sp>
        <p:nvSpPr>
          <p:cNvPr id="136222" name="AutoShape 30"/>
          <p:cNvSpPr>
            <a:spLocks noChangeArrowheads="1"/>
          </p:cNvSpPr>
          <p:nvPr/>
        </p:nvSpPr>
        <p:spPr bwMode="auto">
          <a:xfrm rot="-1840120">
            <a:off x="5029200" y="4800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3" name="AutoShape 31"/>
          <p:cNvSpPr>
            <a:spLocks noChangeArrowheads="1"/>
          </p:cNvSpPr>
          <p:nvPr/>
        </p:nvSpPr>
        <p:spPr bwMode="auto">
          <a:xfrm rot="1840120" flipV="1">
            <a:off x="4953000" y="54102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4" name="AutoShape 32"/>
          <p:cNvSpPr>
            <a:spLocks noChangeArrowheads="1"/>
          </p:cNvSpPr>
          <p:nvPr/>
        </p:nvSpPr>
        <p:spPr bwMode="auto">
          <a:xfrm rot="1840120" flipH="1">
            <a:off x="2743200" y="48006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5" name="AutoShape 33"/>
          <p:cNvSpPr>
            <a:spLocks noChangeArrowheads="1"/>
          </p:cNvSpPr>
          <p:nvPr/>
        </p:nvSpPr>
        <p:spPr bwMode="auto">
          <a:xfrm rot="-1840120" flipH="1" flipV="1">
            <a:off x="2895600" y="5486400"/>
            <a:ext cx="685800" cy="304800"/>
          </a:xfrm>
          <a:prstGeom prst="rightArrow">
            <a:avLst>
              <a:gd name="adj1" fmla="val 50000"/>
              <a:gd name="adj2" fmla="val 5625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136226" name="Text Box 34"/>
          <p:cNvSpPr txBox="1">
            <a:spLocks noChangeArrowheads="1"/>
          </p:cNvSpPr>
          <p:nvPr/>
        </p:nvSpPr>
        <p:spPr bwMode="auto">
          <a:xfrm>
            <a:off x="87313" y="4826000"/>
            <a:ext cx="17716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low energy</a:t>
            </a:r>
          </a:p>
          <a:p>
            <a:r>
              <a:rPr lang="en-US" sz="1800"/>
              <a:t>long distance</a:t>
            </a:r>
          </a:p>
          <a:p>
            <a:r>
              <a:rPr lang="en-US" sz="1800"/>
              <a:t>nonperturbative</a:t>
            </a:r>
          </a:p>
        </p:txBody>
      </p:sp>
      <p:sp>
        <p:nvSpPr>
          <p:cNvPr id="136227" name="Text Box 35"/>
          <p:cNvSpPr txBox="1">
            <a:spLocks noChangeArrowheads="1"/>
          </p:cNvSpPr>
          <p:nvPr/>
        </p:nvSpPr>
        <p:spPr bwMode="auto">
          <a:xfrm>
            <a:off x="6858000" y="4876800"/>
            <a:ext cx="16065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/>
              <a:t>high energy</a:t>
            </a:r>
          </a:p>
          <a:p>
            <a:r>
              <a:rPr lang="en-US" sz="1800"/>
              <a:t>short distance</a:t>
            </a:r>
          </a:p>
          <a:p>
            <a:r>
              <a:rPr lang="en-US" sz="1800"/>
              <a:t>perturbative</a:t>
            </a:r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NNPSS 2009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F88254-0BD6-4A15-8FF2-01A476DF7F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E. Beise, U Maryland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$W&gt;W_{\rm min}\quad W^2 = (p+q)^2$$&#10;\end{document}&#10;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mono"/>
  <p:tag name="ORIGWIDTH" val="119"/>
  <p:tag name="PICTUREFILESIZE" val="4505"/>
</p:tagLst>
</file>

<file path=ppt/theme/theme1.xml><?xml version="1.0" encoding="utf-8"?>
<a:theme xmlns:a="http://schemas.openxmlformats.org/drawingml/2006/main" name="Lectur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</Template>
  <TotalTime>2900</TotalTime>
  <Words>4149</Words>
  <Application>Microsoft Office PowerPoint</Application>
  <PresentationFormat>On-screen Show (4:3)</PresentationFormat>
  <Paragraphs>1013</Paragraphs>
  <Slides>72</Slides>
  <Notes>9</Notes>
  <HiddenSlides>19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72</vt:i4>
      </vt:variant>
    </vt:vector>
  </HeadingPairs>
  <TitlesOfParts>
    <vt:vector size="77" baseType="lpstr">
      <vt:lpstr>Lecture1</vt:lpstr>
      <vt:lpstr>Equation</vt:lpstr>
      <vt:lpstr>VISIO</vt:lpstr>
      <vt:lpstr>Document</vt:lpstr>
      <vt:lpstr>Image</vt:lpstr>
      <vt:lpstr>Deep Inelastic Electron Scattering</vt:lpstr>
      <vt:lpstr>Hadron Physics</vt:lpstr>
      <vt:lpstr>references</vt:lpstr>
      <vt:lpstr>Properties of Hadrons: charge, magnetism, polarizability</vt:lpstr>
      <vt:lpstr>The Proton</vt:lpstr>
      <vt:lpstr>The proton’s magnetic moment</vt:lpstr>
      <vt:lpstr>The neutron</vt:lpstr>
      <vt:lpstr>Slide 8</vt:lpstr>
      <vt:lpstr>Why study hadron form factors?</vt:lpstr>
      <vt:lpstr> Views of the Nucleon</vt:lpstr>
      <vt:lpstr>Slide 11</vt:lpstr>
      <vt:lpstr>Mainz Microtron</vt:lpstr>
      <vt:lpstr>MIT-Bates Laboratory</vt:lpstr>
      <vt:lpstr>Kinematics of electron scattering</vt:lpstr>
      <vt:lpstr>unpolarized cross section</vt:lpstr>
      <vt:lpstr>the hadronic current</vt:lpstr>
      <vt:lpstr>Form factors: spin 0 target</vt:lpstr>
      <vt:lpstr>Form factors: spin 0 target</vt:lpstr>
      <vt:lpstr>Spin ½ hadrons: Sachs Form Factors</vt:lpstr>
      <vt:lpstr>“Rosenbluth” Separation</vt:lpstr>
      <vt:lpstr>proton form factors</vt:lpstr>
      <vt:lpstr>charge and magnetism distributions</vt:lpstr>
      <vt:lpstr>Slide 23</vt:lpstr>
      <vt:lpstr>Polarized e-N scattering</vt:lpstr>
      <vt:lpstr>Proton recoil polarization experiments</vt:lpstr>
      <vt:lpstr>example of Focal Plane polarimeter (Hall C, Jlab)</vt:lpstr>
      <vt:lpstr>The proton: recoil polarization vs. cross sections</vt:lpstr>
      <vt:lpstr>2-photon exchange</vt:lpstr>
      <vt:lpstr>Slide 29</vt:lpstr>
      <vt:lpstr>the neutron </vt:lpstr>
      <vt:lpstr>the neutron in deuterium</vt:lpstr>
      <vt:lpstr>Slide 32</vt:lpstr>
      <vt:lpstr>the neutron in 3He</vt:lpstr>
      <vt:lpstr>Polarized 3He</vt:lpstr>
      <vt:lpstr>The neutron magnetic form factor: low Q2</vt:lpstr>
      <vt:lpstr>example: Jlab Hall A experiment</vt:lpstr>
      <vt:lpstr>neutron’s charge form factor (high Q2)</vt:lpstr>
      <vt:lpstr>BLAST at MIT-Bates</vt:lpstr>
      <vt:lpstr>neutron charge at low Q2</vt:lpstr>
      <vt:lpstr>Slide 40</vt:lpstr>
      <vt:lpstr>neutron charge radius</vt:lpstr>
      <vt:lpstr>Revisit the neutron’s charge radius</vt:lpstr>
      <vt:lpstr>Slide 43</vt:lpstr>
      <vt:lpstr>Form Factors in Lattice QCD (a sampling)</vt:lpstr>
      <vt:lpstr>Spin 0:  p and K Electromagnetic Form Factors</vt:lpstr>
      <vt:lpstr>pion electroproduction</vt:lpstr>
      <vt:lpstr>Measurement of Fp (in Hall C, Jlab)</vt:lpstr>
      <vt:lpstr>JLab Experimental Equipment</vt:lpstr>
      <vt:lpstr>Pion form factor</vt:lpstr>
      <vt:lpstr>Kaon Form Factor</vt:lpstr>
      <vt:lpstr>Weak nucleon form factors </vt:lpstr>
      <vt:lpstr> Inside the Nucleon</vt:lpstr>
      <vt:lpstr>The nucleon’s axial form factor</vt:lpstr>
      <vt:lpstr>gA:  why is it interesting?</vt:lpstr>
      <vt:lpstr>gA(0): axial charge in lattice QCD</vt:lpstr>
      <vt:lpstr>MA from g* + p  p+ + n</vt:lpstr>
      <vt:lpstr>Axial form factor seen by PV electron scattering</vt:lpstr>
      <vt:lpstr>polarizabilities</vt:lpstr>
      <vt:lpstr>Slide 59</vt:lpstr>
      <vt:lpstr>Slide 60</vt:lpstr>
      <vt:lpstr>Slide 61</vt:lpstr>
      <vt:lpstr>measurements of the proton polarizabilities</vt:lpstr>
      <vt:lpstr>Why study hadron form factors?</vt:lpstr>
      <vt:lpstr>Neutrino Cross Sections </vt:lpstr>
      <vt:lpstr>Strange Quark Observables</vt:lpstr>
      <vt:lpstr>Parity Violating elastic e-N scattering</vt:lpstr>
      <vt:lpstr>expectations?</vt:lpstr>
      <vt:lpstr>Slide 68</vt:lpstr>
      <vt:lpstr>Slide 69</vt:lpstr>
      <vt:lpstr>Polarized Electrons</vt:lpstr>
      <vt:lpstr>A Typical beam line for PV experiments</vt:lpstr>
      <vt:lpstr>JLab “Parity-Quality” beam 2005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Hadron Physics</dc:title>
  <dc:creator> Betsy Beise</dc:creator>
  <cp:lastModifiedBy>Betsy Beise</cp:lastModifiedBy>
  <cp:revision>157</cp:revision>
  <dcterms:created xsi:type="dcterms:W3CDTF">2009-06-03T20:55:14Z</dcterms:created>
  <dcterms:modified xsi:type="dcterms:W3CDTF">2009-06-30T18:10:25Z</dcterms:modified>
</cp:coreProperties>
</file>