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70" r:id="rId2"/>
    <p:sldId id="314" r:id="rId3"/>
    <p:sldId id="279" r:id="rId4"/>
    <p:sldId id="349" r:id="rId5"/>
    <p:sldId id="308" r:id="rId6"/>
    <p:sldId id="305" r:id="rId7"/>
    <p:sldId id="304" r:id="rId8"/>
    <p:sldId id="306" r:id="rId9"/>
    <p:sldId id="315" r:id="rId10"/>
    <p:sldId id="288" r:id="rId11"/>
    <p:sldId id="298" r:id="rId12"/>
    <p:sldId id="318" r:id="rId13"/>
    <p:sldId id="350" r:id="rId14"/>
    <p:sldId id="299" r:id="rId15"/>
    <p:sldId id="333" r:id="rId16"/>
    <p:sldId id="335" r:id="rId17"/>
    <p:sldId id="336" r:id="rId18"/>
    <p:sldId id="340" r:id="rId19"/>
    <p:sldId id="338" r:id="rId20"/>
    <p:sldId id="337" r:id="rId21"/>
    <p:sldId id="339" r:id="rId22"/>
    <p:sldId id="341" r:id="rId23"/>
    <p:sldId id="286" r:id="rId24"/>
    <p:sldId id="309" r:id="rId25"/>
    <p:sldId id="342" r:id="rId26"/>
    <p:sldId id="313" r:id="rId27"/>
    <p:sldId id="320" r:id="rId28"/>
    <p:sldId id="355" r:id="rId29"/>
    <p:sldId id="310" r:id="rId30"/>
    <p:sldId id="331" r:id="rId31"/>
    <p:sldId id="356" r:id="rId32"/>
    <p:sldId id="352" r:id="rId33"/>
    <p:sldId id="345" r:id="rId34"/>
    <p:sldId id="346" r:id="rId35"/>
    <p:sldId id="343" r:id="rId36"/>
    <p:sldId id="358" r:id="rId37"/>
    <p:sldId id="311" r:id="rId38"/>
    <p:sldId id="321" r:id="rId39"/>
    <p:sldId id="319" r:id="rId40"/>
    <p:sldId id="365" r:id="rId41"/>
    <p:sldId id="344" r:id="rId42"/>
    <p:sldId id="364" r:id="rId43"/>
    <p:sldId id="312" r:id="rId44"/>
    <p:sldId id="363" r:id="rId45"/>
    <p:sldId id="361" r:id="rId46"/>
    <p:sldId id="362" r:id="rId47"/>
    <p:sldId id="359" r:id="rId48"/>
    <p:sldId id="366" r:id="rId49"/>
    <p:sldId id="368" r:id="rId50"/>
    <p:sldId id="367" r:id="rId51"/>
    <p:sldId id="327" r:id="rId52"/>
    <p:sldId id="36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9" autoAdjust="0"/>
    <p:restoredTop sz="94737" autoAdjust="0"/>
  </p:normalViewPr>
  <p:slideViewPr>
    <p:cSldViewPr>
      <p:cViewPr varScale="1">
        <p:scale>
          <a:sx n="70" d="100"/>
          <a:sy n="70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AAD0-8127-4E39-B443-6A5980CA9891}" type="datetimeFigureOut">
              <a:rPr lang="en-US" smtClean="0"/>
              <a:pPr/>
              <a:t>6/25/2009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6466B-237E-4D57-8500-D083760D8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6466B-237E-4D57-8500-D083760D8E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4AB12-AAFF-4B75-9390-E0403187B377}" type="slidenum">
              <a:rPr lang="en-US"/>
              <a:pPr/>
              <a:t>24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0" charset="0"/>
              <a:ea typeface="ＭＳ Ｐゴシック" pitchFamily="2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CE6B84-4D25-4B07-A3EC-FDD74D837C53}" type="slidenum">
              <a:rPr lang="en-GB"/>
              <a:pPr/>
              <a:t>25</a:t>
            </a:fld>
            <a:endParaRPr lang="en-GB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56365-7A7E-4CF5-91F7-3DD9FA734CFD}" type="slidenum">
              <a:rPr lang="en-US"/>
              <a:pPr/>
              <a:t>29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" pitchFamily="20" charset="0"/>
              <a:ea typeface="ＭＳ Ｐゴシック" pitchFamily="2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B0CBF-7D3D-49A0-A03C-E35CA6D45B6B}" type="slidenum">
              <a:rPr lang="en-GB"/>
              <a:pPr/>
              <a:t>30</a:t>
            </a:fld>
            <a:endParaRPr lang="en-GB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7"/>
            <a:ext cx="5487013" cy="411316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10546-5858-4454-99B0-DEDFFC32C93A}" type="slidenum">
              <a:rPr lang="en-US"/>
              <a:pPr/>
              <a:t>37</a:t>
            </a:fld>
            <a:endParaRPr lang="en-US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20" charset="0"/>
              <a:ea typeface="ＭＳ Ｐゴシック" pitchFamily="2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99D2D-4D9A-4CF4-B791-7C4E092A7FF9}" type="slidenum">
              <a:rPr lang="en-US"/>
              <a:pPr/>
              <a:t>49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9300" cy="3419475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</p:spPr>
        <p:txBody>
          <a:bodyPr/>
          <a:lstStyle/>
          <a:p>
            <a:r>
              <a:rPr lang="en-US"/>
              <a:t>Note BSM not included in project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C3A229-80C9-4269-BE10-A7A619E4F7A4}" type="slidenum">
              <a:rPr lang="en-US"/>
              <a:pPr/>
              <a:t>51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F5AA3-C324-491B-9E01-C4F822875F30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5B31-1E5C-4D88-84CB-F0379F1E1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84571-F6C9-45A0-AAAF-5DE769676C18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3999-70E8-4C51-992D-AA09EACEC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5D55-437F-498B-9666-67FFA00B1C64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8390-9D70-4117-AC67-AB0CE222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6079-DD74-4A94-83B3-A9731E7AB12B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1371-22D7-40E4-AEC9-053FD82CE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1326-F130-4A18-BE0E-DC3602A00BD0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05DB-54FC-4709-A53A-4773C6C8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6C512-0D19-4A91-B6AD-506283321035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3F95-BED1-4F3B-93F3-F55AF9CC9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FCCEC-CCAD-47D8-B3D4-20BA181DAB54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74EE-5570-4B46-BBF6-6CC8B4265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77D33-7C79-49E9-8F64-24FDC83209CC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8254-0BD6-4A15-8FF2-01A476DF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7255-4B64-4E24-9418-2271C1D26B3F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549F-2AE9-424E-845B-61C02E47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D204-1B06-488E-A3DE-4847A164242C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6EDB-3765-47A0-81D9-6F9FE00DF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9505-7A67-4CAF-94C3-517EC7D92C65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CBC6-EAB8-4A68-97A2-A99A52555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B3D1B0-7B1C-4CC1-A33B-06ECF03D96A7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3C23D-753B-41B3-B76A-E7E70B778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0.png"/><Relationship Id="rId2" Type="http://schemas.openxmlformats.org/officeDocument/2006/relationships/tags" Target="../tags/tag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38.bin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4.xml"/><Relationship Id="rId7" Type="http://schemas.openxmlformats.org/officeDocument/2006/relationships/oleObject" Target="../embeddings/oleObject39.bin"/><Relationship Id="rId2" Type="http://schemas.openxmlformats.org/officeDocument/2006/relationships/tags" Target="../tags/tag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6.xml"/><Relationship Id="rId9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3.bin"/><Relationship Id="rId9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lab.org/hugs/archive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wmf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7.png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13.png"/><Relationship Id="rId4" Type="http://schemas.openxmlformats.org/officeDocument/2006/relationships/oleObject" Target="../embeddings/oleObject5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2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%0aCavity.jpg%20%20%20%20%20%20%20%20%20%20%20%20%20%20%20%20%20%20%20%20%20%20%20%20%20%20%20%20%20%20%20%20%20%20%20%20%20%20%20%20%20%20%20%20%20%20%20%20%20%20%20%20%2000005699%09MB's%20WORK%20%20%20%20%20%20%20%20%20%20%20%20%20%20%20%20%20%20%20%20%20%20985CFB00:" TargetMode="External"/><Relationship Id="rId5" Type="http://schemas.openxmlformats.org/officeDocument/2006/relationships/image" Target="../media/image130.png"/><Relationship Id="rId10" Type="http://schemas.openxmlformats.org/officeDocument/2006/relationships/image" Target="../media/image135.jpe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3.jpeg"/><Relationship Id="rId4" Type="http://schemas.openxmlformats.org/officeDocument/2006/relationships/image" Target="../media/image14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0.e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Hadron</a:t>
            </a:r>
            <a:r>
              <a:rPr lang="en-US" dirty="0" smtClean="0"/>
              <a:t> Physics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1114485"/>
            <a:ext cx="891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n-lt"/>
            </a:endParaRPr>
          </a:p>
          <a:p>
            <a:pPr marL="342900" indent="-342900"/>
            <a:r>
              <a:rPr lang="en-US" sz="2400" dirty="0" smtClean="0">
                <a:latin typeface="+mn-lt"/>
              </a:rPr>
              <a:t>Lecture #1:    The quark model, QCD, and </a:t>
            </a:r>
            <a:r>
              <a:rPr lang="en-US" sz="2400" dirty="0" err="1" smtClean="0">
                <a:latin typeface="+mn-lt"/>
              </a:rPr>
              <a:t>hadron</a:t>
            </a:r>
            <a:r>
              <a:rPr lang="en-US" sz="2400" dirty="0" smtClean="0">
                <a:latin typeface="+mn-lt"/>
              </a:rPr>
              <a:t> spectroscopy</a:t>
            </a:r>
          </a:p>
          <a:p>
            <a:pPr marL="342900" indent="-342900"/>
            <a:endParaRPr lang="en-US" sz="2400" dirty="0" smtClean="0">
              <a:latin typeface="+mn-lt"/>
            </a:endParaRPr>
          </a:p>
          <a:p>
            <a:pPr marL="342900" indent="-342900"/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Lecture #2:   Internal structure of hadrons:  momentum and spin</a:t>
            </a:r>
          </a:p>
          <a:p>
            <a:pPr marL="342900" indent="-342900"/>
            <a:endParaRPr lang="en-US" sz="2400" dirty="0" smtClean="0">
              <a:latin typeface="+mn-lt"/>
            </a:endParaRPr>
          </a:p>
          <a:p>
            <a:pPr marL="342900" indent="-342900"/>
            <a:r>
              <a:rPr lang="en-US" sz="2400" dirty="0" smtClean="0">
                <a:latin typeface="+mn-lt"/>
              </a:rPr>
              <a:t>Lecture #3:    Internal structure of hadrons:  charge, magnetism, </a:t>
            </a:r>
            <a:r>
              <a:rPr lang="en-US" sz="2400" dirty="0" err="1" smtClean="0">
                <a:latin typeface="+mn-lt"/>
              </a:rPr>
              <a:t>polarizability</a:t>
            </a:r>
            <a:endParaRPr lang="en-US" sz="2400" dirty="0" smtClean="0">
              <a:latin typeface="+mn-lt"/>
            </a:endParaRPr>
          </a:p>
          <a:p>
            <a:pPr marL="342900" indent="-342900"/>
            <a:endParaRPr lang="en-US" sz="2400" dirty="0" smtClean="0">
              <a:latin typeface="+mn-lt"/>
            </a:endParaRPr>
          </a:p>
          <a:p>
            <a:pPr marL="342900" indent="-342900"/>
            <a:r>
              <a:rPr lang="en-US" sz="2400" dirty="0" smtClean="0">
                <a:latin typeface="+mn-lt"/>
              </a:rPr>
              <a:t>Lecture #4:   Hadrons as laboratories (and other miscellaneous topics)</a:t>
            </a:r>
          </a:p>
          <a:p>
            <a:pPr marL="342900" indent="-342900"/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669925"/>
          </a:xfrm>
        </p:spPr>
        <p:txBody>
          <a:bodyPr/>
          <a:lstStyle/>
          <a:p>
            <a:r>
              <a:rPr lang="en-US" sz="3600" dirty="0"/>
              <a:t>Deep Inelastic Electron Scattering</a:t>
            </a:r>
          </a:p>
        </p:txBody>
      </p:sp>
      <p:pic>
        <p:nvPicPr>
          <p:cNvPr id="57349" name="Picture 5" descr=" "/>
          <p:cNvPicPr>
            <a:picLocks noChangeAspect="1" noChangeArrowheads="1"/>
          </p:cNvPicPr>
          <p:nvPr/>
        </p:nvPicPr>
        <p:blipFill>
          <a:blip r:embed="rId3"/>
          <a:srcRect b="18373"/>
          <a:stretch>
            <a:fillRect/>
          </a:stretch>
        </p:blipFill>
        <p:spPr bwMode="auto">
          <a:xfrm>
            <a:off x="5257800" y="762000"/>
            <a:ext cx="3657600" cy="13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304800" y="3048000"/>
          <a:ext cx="5732462" cy="879475"/>
        </p:xfrm>
        <a:graphic>
          <a:graphicData uri="http://schemas.openxmlformats.org/presentationml/2006/ole">
            <p:oleObj spid="_x0000_s37890" name="Equation" r:id="rId4" imgW="3085920" imgH="444240" progId="Equation.3">
              <p:embed/>
            </p:oleObj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152400" y="1823206"/>
          <a:ext cx="4947948" cy="996194"/>
        </p:xfrm>
        <a:graphic>
          <a:graphicData uri="http://schemas.openxmlformats.org/presentationml/2006/ole">
            <p:oleObj spid="_x0000_s37892" name="Equation" r:id="rId5" imgW="2400120" imgH="482400" progId="Equation.3">
              <p:embed/>
            </p:oleObj>
          </a:graphicData>
        </a:graphic>
      </p:graphicFrame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04800" y="12192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Arial" pitchFamily="34" charset="0"/>
              </a:rPr>
              <a:t>energy available to produce particles in final state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04800" y="4114800"/>
            <a:ext cx="6765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Arial" pitchFamily="34" charset="0"/>
              </a:rPr>
              <a:t>Experimentally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Arial" pitchFamily="34" charset="0"/>
              </a:rPr>
              <a:t> seem to depend on only one variable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447800" y="5486400"/>
            <a:ext cx="4249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“scaling”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(anticipated by </a:t>
            </a:r>
            <a:r>
              <a:rPr lang="en-US" dirty="0" err="1" smtClean="0">
                <a:latin typeface="Arial" pitchFamily="34" charset="0"/>
              </a:rPr>
              <a:t>Bjorken</a:t>
            </a:r>
            <a:r>
              <a:rPr lang="en-US" dirty="0">
                <a:latin typeface="Arial" pitchFamily="34" charset="0"/>
              </a:rPr>
              <a:t>, 1967) 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6477000" y="2438400"/>
            <a:ext cx="237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from Nobel lectures, 1990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5921375" y="4648200"/>
          <a:ext cx="2386013" cy="1614488"/>
        </p:xfrm>
        <a:graphic>
          <a:graphicData uri="http://schemas.openxmlformats.org/presentationml/2006/ole">
            <p:oleObj spid="_x0000_s37894" name="Equation" r:id="rId6" imgW="1295280" imgH="876240" progId="Equation.3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80999" y="4572000"/>
          <a:ext cx="4570201" cy="914400"/>
        </p:xfrm>
        <a:graphic>
          <a:graphicData uri="http://schemas.openxmlformats.org/presentationml/2006/ole">
            <p:oleObj spid="_x0000_s37895" name="Equation" r:id="rId7" imgW="2349360" imgH="4698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5867400"/>
            <a:ext cx="518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scaling good when </a:t>
            </a:r>
            <a:r>
              <a:rPr lang="en-US" sz="2000" dirty="0" smtClean="0"/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Times New Roman"/>
                <a:cs typeface="Times New Roman"/>
              </a:rPr>
              <a:t>→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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, and if the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partons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have no transverse momentum 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AD5D7-C6EC-4509-A108-D72006221079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 and quark momentum distributions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838200" y="898525"/>
            <a:ext cx="7023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latin typeface="Arial" pitchFamily="34" charset="0"/>
              </a:rPr>
              <a:t>= fraction of proton’s momentum carried by individual quark</a:t>
            </a:r>
          </a:p>
          <a:p>
            <a:r>
              <a:rPr lang="en-US" dirty="0">
                <a:latin typeface="Arial" pitchFamily="34" charset="0"/>
              </a:rPr>
              <a:t>(in reference frame where proton moving ~ speed of light…)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1371600" y="2514600"/>
          <a:ext cx="6816725" cy="1635125"/>
        </p:xfrm>
        <a:graphic>
          <a:graphicData uri="http://schemas.openxmlformats.org/presentationml/2006/ole">
            <p:oleObj spid="_x0000_s70659" name="Equation" r:id="rId3" imgW="3492360" imgH="838080" progId="Equation.3">
              <p:embed/>
            </p:oleObj>
          </a:graphicData>
        </a:graphic>
      </p:graphicFrame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3581400" y="4081046"/>
            <a:ext cx="26933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err="1">
                <a:latin typeface="Arial" pitchFamily="34" charset="0"/>
              </a:rPr>
              <a:t>parton</a:t>
            </a:r>
            <a:r>
              <a:rPr lang="en-US" sz="1600" i="1" dirty="0">
                <a:latin typeface="Arial" pitchFamily="34" charset="0"/>
              </a:rPr>
              <a:t> distribution functions</a:t>
            </a:r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H="1" flipV="1">
            <a:off x="3276600" y="3962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304800" y="3200400"/>
            <a:ext cx="1038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proton: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1676400"/>
            <a:ext cx="7772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scaling behavior is good when </a:t>
            </a:r>
            <a:r>
              <a:rPr lang="en-US" sz="2000" dirty="0" smtClean="0"/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Times New Roman"/>
                <a:cs typeface="Times New Roman"/>
              </a:rPr>
              <a:t>→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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, and holds in the limit that the quark transverse momentum  is 0.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1295400" y="5105400"/>
          <a:ext cx="6791325" cy="892175"/>
        </p:xfrm>
        <a:graphic>
          <a:graphicData uri="http://schemas.openxmlformats.org/presentationml/2006/ole">
            <p:oleObj spid="_x0000_s70662" name="Equation" r:id="rId4" imgW="3479760" imgH="457200" progId="Equation.3">
              <p:embed/>
            </p:oleObj>
          </a:graphicData>
        </a:graphic>
      </p:graphicFrame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28600" y="45720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isospin</a:t>
            </a:r>
            <a:r>
              <a:rPr lang="en-US" dirty="0" smtClean="0"/>
              <a:t> symmetry is good, which says that u in the neutron is just like d in the proton: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535BC-B0ED-4570-BF60-02E32C5BC90C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84" name="Picture 56"/>
          <p:cNvPicPr>
            <a:picLocks noChangeAspect="1" noChangeArrowheads="1"/>
          </p:cNvPicPr>
          <p:nvPr/>
        </p:nvPicPr>
        <p:blipFill>
          <a:blip r:embed="rId3"/>
          <a:srcRect r="11427"/>
          <a:stretch>
            <a:fillRect/>
          </a:stretch>
        </p:blipFill>
        <p:spPr bwMode="auto">
          <a:xfrm>
            <a:off x="4308431" y="0"/>
            <a:ext cx="4835569" cy="5570845"/>
          </a:xfrm>
          <a:prstGeom prst="rect">
            <a:avLst/>
          </a:prstGeom>
          <a:noFill/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954963" cy="37465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interpretation of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parton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distributions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7385" name="Text Box 57"/>
          <p:cNvSpPr txBox="1">
            <a:spLocks noChangeArrowheads="1"/>
          </p:cNvSpPr>
          <p:nvPr/>
        </p:nvSpPr>
        <p:spPr bwMode="auto">
          <a:xfrm>
            <a:off x="457200" y="838200"/>
            <a:ext cx="4114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dirty="0" smtClean="0"/>
              <a:t> = fraction </a:t>
            </a:r>
            <a:r>
              <a:rPr lang="en-US" sz="2000" dirty="0"/>
              <a:t>of the proton’s momentum carried by the struck </a:t>
            </a:r>
            <a:r>
              <a:rPr lang="en-US" sz="2000" dirty="0" smtClean="0"/>
              <a:t>quark, in the “infinite momentum”</a:t>
            </a:r>
          </a:p>
          <a:p>
            <a:r>
              <a:rPr lang="en-US" sz="2000" dirty="0" smtClean="0"/>
              <a:t>frame</a:t>
            </a:r>
            <a:endParaRPr lang="en-US" sz="2000" dirty="0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762000" y="3962400"/>
          <a:ext cx="2049463" cy="692150"/>
        </p:xfrm>
        <a:graphic>
          <a:graphicData uri="http://schemas.openxmlformats.org/presentationml/2006/ole">
            <p:oleObj spid="_x0000_s113665" name="Equation" r:id="rId4" imgW="1054080" imgH="355320" progId="Equation.3">
              <p:embed/>
            </p:oleObj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533400" y="1905000"/>
            <a:ext cx="2895600" cy="1771710"/>
            <a:chOff x="533400" y="1905000"/>
            <a:chExt cx="2895600" cy="1771710"/>
          </a:xfrm>
        </p:grpSpPr>
        <p:grpSp>
          <p:nvGrpSpPr>
            <p:cNvPr id="26" name="Group 25"/>
            <p:cNvGrpSpPr/>
            <p:nvPr/>
          </p:nvGrpSpPr>
          <p:grpSpPr>
            <a:xfrm>
              <a:off x="914400" y="1905000"/>
              <a:ext cx="2514600" cy="1748903"/>
              <a:chOff x="685800" y="2213497"/>
              <a:chExt cx="2514600" cy="174890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371600" y="2895600"/>
                <a:ext cx="381000" cy="1066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5" descr="photon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983363">
                <a:off x="1469106" y="2716703"/>
                <a:ext cx="1235012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685800" y="3276600"/>
                <a:ext cx="762000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685800" y="3429000"/>
                <a:ext cx="762000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685800" y="3581400"/>
                <a:ext cx="762000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752600" y="3200400"/>
                <a:ext cx="1447800" cy="1588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1752600" y="3505200"/>
                <a:ext cx="685800" cy="1588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752600" y="3581400"/>
                <a:ext cx="685800" cy="1588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1676400" y="3429000"/>
                <a:ext cx="762000" cy="1588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1752600" y="3656012"/>
                <a:ext cx="685800" cy="1588"/>
              </a:xfrm>
              <a:prstGeom prst="straightConnector1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533400" y="3200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9400" y="25146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err="1" smtClean="0">
                  <a:latin typeface="Times New Roman" pitchFamily="18" charset="0"/>
                  <a:cs typeface="Times New Roman" pitchFamily="18" charset="0"/>
                </a:rPr>
                <a:t>xp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38400" y="3276600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(1-x)p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14600" y="22098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4800" y="47244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limits:</a:t>
            </a:r>
            <a:endParaRPr lang="en-US" dirty="0"/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1295400" y="4724400"/>
          <a:ext cx="1660525" cy="892175"/>
        </p:xfrm>
        <a:graphic>
          <a:graphicData uri="http://schemas.openxmlformats.org/presentationml/2006/ole">
            <p:oleObj spid="_x0000_s113666" name="Equation" r:id="rId6" imgW="850680" imgH="457200" progId="Equation.3">
              <p:embed/>
            </p:oleObj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3689287" y="4724400"/>
          <a:ext cx="1735137" cy="892175"/>
        </p:xfrm>
        <a:graphic>
          <a:graphicData uri="http://schemas.openxmlformats.org/presentationml/2006/ole">
            <p:oleObj spid="_x0000_s113667" name="Equation" r:id="rId7" imgW="888840" imgH="45720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28600" y="5562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at very low x, the sea quarks</a:t>
            </a:r>
          </a:p>
          <a:p>
            <a:r>
              <a:rPr lang="en-US" sz="1600" i="1" dirty="0" smtClean="0"/>
              <a:t>should dominate</a:t>
            </a:r>
            <a:endParaRPr lang="en-US" sz="16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03487" y="5632847"/>
            <a:ext cx="30925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here the valence quarks should </a:t>
            </a:r>
          </a:p>
          <a:p>
            <a:r>
              <a:rPr lang="en-US" sz="1600" i="1" dirty="0" smtClean="0"/>
              <a:t>dominate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&gt;&gt;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BEB77C-7FDC-4937-A8B3-E6A98DF0128B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parton</a:t>
            </a:r>
            <a:r>
              <a:rPr lang="en-US" dirty="0" smtClean="0"/>
              <a:t> distribution functions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b="42777"/>
          <a:stretch>
            <a:fillRect/>
          </a:stretch>
        </p:blipFill>
        <p:spPr bwMode="auto">
          <a:xfrm>
            <a:off x="-1" y="914400"/>
            <a:ext cx="907050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180px-Richard_feynm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343400"/>
            <a:ext cx="1291107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4419600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are a property of </a:t>
            </a:r>
          </a:p>
          <a:p>
            <a:r>
              <a:rPr lang="en-US" dirty="0" smtClean="0"/>
              <a:t>the target, not of the process.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486400"/>
            <a:ext cx="4636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C00000"/>
                </a:solidFill>
              </a:rPr>
              <a:t>partons</a:t>
            </a:r>
            <a:r>
              <a:rPr lang="en-US" sz="2400" i="1" dirty="0" smtClean="0">
                <a:solidFill>
                  <a:srgbClr val="C00000"/>
                </a:solidFill>
              </a:rPr>
              <a:t>   </a:t>
            </a:r>
            <a:r>
              <a:rPr lang="en-US" sz="2400" i="1" dirty="0" smtClean="0">
                <a:solidFill>
                  <a:srgbClr val="C00000"/>
                </a:solidFill>
                <a:sym typeface="Wingdings" pitchFamily="2" charset="2"/>
              </a:rPr>
              <a:t>    </a:t>
            </a:r>
            <a:r>
              <a:rPr lang="en-US" sz="2400" i="1" dirty="0" err="1" smtClean="0">
                <a:solidFill>
                  <a:srgbClr val="C00000"/>
                </a:solidFill>
                <a:sym typeface="Wingdings" pitchFamily="2" charset="2"/>
              </a:rPr>
              <a:t>pointlike</a:t>
            </a:r>
            <a:r>
              <a:rPr lang="en-US" sz="2400" i="1" dirty="0" smtClean="0">
                <a:solidFill>
                  <a:srgbClr val="C00000"/>
                </a:solidFill>
                <a:sym typeface="Wingdings" pitchFamily="2" charset="2"/>
              </a:rPr>
              <a:t> quarks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endParaRPr lang="en-US" sz="2400" i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5077" y="838200"/>
            <a:ext cx="337092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Phys. Rev. </a:t>
            </a:r>
            <a:r>
              <a:rPr lang="en-US" sz="1400" b="1" dirty="0" err="1" smtClean="0">
                <a:solidFill>
                  <a:srgbClr val="C00000"/>
                </a:solidFill>
              </a:rPr>
              <a:t>Lett</a:t>
            </a:r>
            <a:r>
              <a:rPr lang="en-US" sz="1400" b="1" dirty="0" smtClean="0">
                <a:solidFill>
                  <a:srgbClr val="C00000"/>
                </a:solidFill>
              </a:rPr>
              <a:t>. 23, 1415 - 1417 (1969)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7EF72-C790-4EA3-9DD5-6FAAD4559BE1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/>
              <a:t>quark distribution functions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/>
          <a:srcRect r="8853"/>
          <a:stretch>
            <a:fillRect/>
          </a:stretch>
        </p:blipFill>
        <p:spPr bwMode="auto">
          <a:xfrm>
            <a:off x="4648200" y="758810"/>
            <a:ext cx="4191000" cy="510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3231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i="1" dirty="0">
                <a:latin typeface="Times New Roman" pitchFamily="18" charset="0"/>
              </a:rPr>
              <a:t>F</a:t>
            </a:r>
            <a:r>
              <a:rPr lang="en-US" i="1" baseline="-25000" dirty="0">
                <a:latin typeface="Times New Roman" pitchFamily="18" charset="0"/>
              </a:rPr>
              <a:t>2</a:t>
            </a:r>
            <a:r>
              <a:rPr lang="en-US" i="1" dirty="0">
                <a:latin typeface="Times New Roman" pitchFamily="18" charset="0"/>
              </a:rPr>
              <a:t>(x)</a:t>
            </a:r>
            <a:r>
              <a:rPr lang="en-US" dirty="0"/>
              <a:t> “scaling” is violated</a:t>
            </a:r>
          </a:p>
          <a:p>
            <a:pPr algn="l"/>
            <a:r>
              <a:rPr lang="en-US" dirty="0"/>
              <a:t>when the strong interaction </a:t>
            </a:r>
          </a:p>
          <a:p>
            <a:pPr algn="l"/>
            <a:r>
              <a:rPr lang="en-US" dirty="0"/>
              <a:t>is “strong” </a:t>
            </a:r>
            <a:r>
              <a:rPr lang="en-US" dirty="0" smtClean="0"/>
              <a:t>(low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/>
              <a:t> or small </a:t>
            </a:r>
            <a:r>
              <a:rPr lang="en-US" dirty="0"/>
              <a:t>Q</a:t>
            </a:r>
            <a:r>
              <a:rPr lang="en-US" baseline="30000" dirty="0"/>
              <a:t>2</a:t>
            </a:r>
            <a:r>
              <a:rPr lang="en-US" dirty="0" smtClean="0"/>
              <a:t>) </a:t>
            </a:r>
            <a:endParaRPr lang="en-US" baseline="30000" dirty="0"/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3352800" y="990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/>
          <a:srcRect t="2630" r="51429" b="5260"/>
          <a:stretch>
            <a:fillRect/>
          </a:stretch>
        </p:blipFill>
        <p:spPr bwMode="auto">
          <a:xfrm>
            <a:off x="304800" y="1676400"/>
            <a:ext cx="3765376" cy="423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4114800" y="5486400"/>
          <a:ext cx="2476500" cy="1046163"/>
        </p:xfrm>
        <a:graphic>
          <a:graphicData uri="http://schemas.openxmlformats.org/presentationml/2006/ole">
            <p:oleObj spid="_x0000_s157697" name="Equation" r:id="rId5" imgW="1143000" imgH="482400" progId="Equation.3">
              <p:embed/>
            </p:oleObj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41529-4673-4643-B719-4116D72DACEB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err="1" smtClean="0"/>
              <a:t>parton</a:t>
            </a:r>
            <a:r>
              <a:rPr lang="en-US" dirty="0" smtClean="0"/>
              <a:t> flavors</a:t>
            </a:r>
            <a:endParaRPr lang="en-US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85800"/>
            <a:ext cx="784763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6138446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from http://pdg.lbl.gov</a:t>
            </a:r>
            <a:endParaRPr lang="en-US" sz="1600" i="1" dirty="0">
              <a:solidFill>
                <a:srgbClr val="C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2438400"/>
            <a:ext cx="762000" cy="1588"/>
          </a:xfrm>
          <a:prstGeom prst="line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43000" y="3276600"/>
            <a:ext cx="762000" cy="1588"/>
          </a:xfrm>
          <a:prstGeom prst="line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5791200"/>
            <a:ext cx="762000" cy="1588"/>
          </a:xfrm>
          <a:prstGeom prst="line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4724400"/>
            <a:ext cx="762000" cy="1588"/>
          </a:xfrm>
          <a:prstGeom prst="line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A20473-7474-435D-A445-DB7B833D6326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49275"/>
          </a:xfrm>
        </p:spPr>
        <p:txBody>
          <a:bodyPr/>
          <a:lstStyle/>
          <a:p>
            <a:r>
              <a:rPr lang="en-US" sz="3600" dirty="0"/>
              <a:t>Deep Inelastic </a:t>
            </a:r>
            <a:r>
              <a:rPr lang="en-US" sz="3600" dirty="0">
                <a:latin typeface="Symbol" pitchFamily="18" charset="2"/>
              </a:rPr>
              <a:t>n-</a:t>
            </a:r>
            <a:r>
              <a:rPr lang="en-US" sz="3600" dirty="0"/>
              <a:t>nucleon scattering</a:t>
            </a: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511175" y="1295400"/>
          <a:ext cx="8350250" cy="1020763"/>
        </p:xfrm>
        <a:graphic>
          <a:graphicData uri="http://schemas.openxmlformats.org/presentationml/2006/ole">
            <p:oleObj spid="_x0000_s151554" name="Equation" r:id="rId3" imgW="3949560" imgH="482400" progId="Equation.3">
              <p:embed/>
            </p:oleObj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3429000" y="2362200"/>
          <a:ext cx="2667000" cy="914400"/>
        </p:xfrm>
        <a:graphic>
          <a:graphicData uri="http://schemas.openxmlformats.org/presentationml/2006/ole">
            <p:oleObj spid="_x0000_s151555" name="Equation" r:id="rId4" imgW="1371600" imgH="469800" progId="Equation.3">
              <p:embed/>
            </p:oleObj>
          </a:graphicData>
        </a:graphic>
      </p:graphicFrame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09600" y="33528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 i="1" dirty="0">
                <a:latin typeface="Times New Roman" pitchFamily="18" charset="0"/>
              </a:rPr>
              <a:t>F</a:t>
            </a:r>
            <a:r>
              <a:rPr lang="en-US" sz="2400" i="1" baseline="-25000" dirty="0">
                <a:latin typeface="Times New Roman" pitchFamily="18" charset="0"/>
              </a:rPr>
              <a:t>1,2,3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dirty="0">
                <a:latin typeface="Arial" pitchFamily="34" charset="0"/>
              </a:rPr>
              <a:t>are weak interaction equivalents of those measured in electron scattering.  Experimentally, they seem again to only depend on</a:t>
            </a:r>
            <a:r>
              <a:rPr lang="en-US" i="1" dirty="0">
                <a:latin typeface="Times New Roman" pitchFamily="18" charset="0"/>
              </a:rPr>
              <a:t> 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(to lowest order)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Arial" pitchFamily="34" charset="0"/>
              </a:rPr>
              <a:t>and </a:t>
            </a:r>
            <a:r>
              <a:rPr lang="en-US" dirty="0">
                <a:latin typeface="Arial" pitchFamily="34" charset="0"/>
              </a:rPr>
              <a:t>are combinations of quark momentum distributions. 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H="1" flipV="1">
            <a:off x="6477000" y="20574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7162800" y="2667000"/>
          <a:ext cx="812800" cy="458788"/>
        </p:xfrm>
        <a:graphic>
          <a:graphicData uri="http://schemas.openxmlformats.org/presentationml/2006/ole">
            <p:oleObj spid="_x0000_s151556" name="Equation" r:id="rId5" imgW="406080" imgH="215640" progId="Equation.3">
              <p:embed/>
            </p:oleObj>
          </a:graphicData>
        </a:graphic>
      </p:graphicFrame>
      <p:graphicFrame>
        <p:nvGraphicFramePr>
          <p:cNvPr id="51216" name="Object 16"/>
          <p:cNvGraphicFramePr>
            <a:graphicFrameLocks noChangeAspect="1"/>
          </p:cNvGraphicFramePr>
          <p:nvPr/>
        </p:nvGraphicFramePr>
        <p:xfrm>
          <a:off x="2747963" y="685800"/>
          <a:ext cx="3617912" cy="501650"/>
        </p:xfrm>
        <a:graphic>
          <a:graphicData uri="http://schemas.openxmlformats.org/presentationml/2006/ole">
            <p:oleObj spid="_x0000_s151557" name="Equation" r:id="rId6" imgW="1828800" imgH="253800" progId="Equation.3">
              <p:embed/>
            </p:oleObj>
          </a:graphicData>
        </a:graphic>
      </p:graphicFrame>
      <p:graphicFrame>
        <p:nvGraphicFramePr>
          <p:cNvPr id="51218" name="Object 18"/>
          <p:cNvGraphicFramePr>
            <a:graphicFrameLocks noChangeAspect="1"/>
          </p:cNvGraphicFramePr>
          <p:nvPr/>
        </p:nvGraphicFramePr>
        <p:xfrm>
          <a:off x="1981200" y="4572000"/>
          <a:ext cx="4684713" cy="693738"/>
        </p:xfrm>
        <a:graphic>
          <a:graphicData uri="http://schemas.openxmlformats.org/presentationml/2006/ole">
            <p:oleObj spid="_x0000_s151558" name="Equation" r:id="rId7" imgW="2400120" imgH="355320" progId="Equation.3">
              <p:embed/>
            </p:oleObj>
          </a:graphicData>
        </a:graphic>
      </p:graphicFrame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685800" y="5410200"/>
            <a:ext cx="7182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</a:rPr>
              <a:t>Experimentally, for target w/equal numbers of </a:t>
            </a:r>
            <a:r>
              <a:rPr lang="en-US" dirty="0" smtClean="0">
                <a:latin typeface="Arial" pitchFamily="34" charset="0"/>
              </a:rPr>
              <a:t>neutrons and protons: </a:t>
            </a:r>
            <a:endParaRPr lang="en-US" dirty="0">
              <a:latin typeface="Arial" pitchFamily="34" charset="0"/>
            </a:endParaRPr>
          </a:p>
        </p:txBody>
      </p:sp>
      <p:graphicFrame>
        <p:nvGraphicFramePr>
          <p:cNvPr id="51221" name="Object 21"/>
          <p:cNvGraphicFramePr>
            <a:graphicFrameLocks noChangeAspect="1"/>
          </p:cNvGraphicFramePr>
          <p:nvPr/>
        </p:nvGraphicFramePr>
        <p:xfrm>
          <a:off x="1600200" y="5791200"/>
          <a:ext cx="2328863" cy="768350"/>
        </p:xfrm>
        <a:graphic>
          <a:graphicData uri="http://schemas.openxmlformats.org/presentationml/2006/ole">
            <p:oleObj spid="_x0000_s151559" name="Equation" r:id="rId8" imgW="1193760" imgH="393480" progId="Equation.3">
              <p:embed/>
            </p:oleObj>
          </a:graphicData>
        </a:graphic>
      </p:graphicFrame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4114800" y="6013450"/>
            <a:ext cx="2300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</a:rPr>
              <a:t>(if ignore s-quarks</a:t>
            </a:r>
            <a:r>
              <a:rPr lang="en-US" dirty="0" smtClean="0">
                <a:latin typeface="Arial" pitchFamily="34" charset="0"/>
              </a:rPr>
              <a:t>...)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54FF1-C592-4D3F-913C-98B9D3BD04E7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49275"/>
          </a:xfrm>
        </p:spPr>
        <p:txBody>
          <a:bodyPr/>
          <a:lstStyle/>
          <a:p>
            <a:r>
              <a:rPr lang="en-US" sz="3600" dirty="0" err="1"/>
              <a:t>NuTeV</a:t>
            </a:r>
            <a:r>
              <a:rPr lang="en-US" sz="3600" dirty="0"/>
              <a:t>: deep inelastic </a:t>
            </a:r>
            <a:r>
              <a:rPr lang="en-US" sz="3600" dirty="0">
                <a:latin typeface="Symbol" pitchFamily="18" charset="2"/>
              </a:rPr>
              <a:t>n </a:t>
            </a:r>
            <a:r>
              <a:rPr lang="en-US" sz="3600" dirty="0"/>
              <a:t>scattering</a:t>
            </a:r>
          </a:p>
        </p:txBody>
      </p:sp>
      <p:pic>
        <p:nvPicPr>
          <p:cNvPr id="68611" name="Picture 3" descr="lensl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6705600" cy="2209800"/>
          </a:xfrm>
          <a:prstGeom prst="rect">
            <a:avLst/>
          </a:prstGeom>
          <a:noFill/>
        </p:spPr>
      </p:pic>
      <p:pic>
        <p:nvPicPr>
          <p:cNvPr id="68612" name="Picture 4" descr="detector 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143000"/>
            <a:ext cx="3962400" cy="3090863"/>
          </a:xfrm>
          <a:prstGeom prst="rect">
            <a:avLst/>
          </a:prstGeom>
          <a:noFill/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28600" y="6140450"/>
            <a:ext cx="3513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http://home.fnal.gov/~bugel/tour.html</a:t>
            </a:r>
          </a:p>
        </p:txBody>
      </p:sp>
      <p:pic>
        <p:nvPicPr>
          <p:cNvPr id="68617" name="Picture 9" descr="beam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85800"/>
            <a:ext cx="4572000" cy="2157413"/>
          </a:xfrm>
          <a:prstGeom prst="rect">
            <a:avLst/>
          </a:prstGeom>
          <a:noFill/>
        </p:spPr>
      </p:pic>
      <p:sp>
        <p:nvSpPr>
          <p:cNvPr id="68618" name="Line 10"/>
          <p:cNvSpPr>
            <a:spLocks noChangeShapeType="1"/>
          </p:cNvSpPr>
          <p:nvPr/>
        </p:nvSpPr>
        <p:spPr bwMode="auto">
          <a:xfrm flipV="1">
            <a:off x="2209800" y="1676400"/>
            <a:ext cx="76200" cy="838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447800" y="2590800"/>
            <a:ext cx="3170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pitchFamily="34" charset="0"/>
              </a:rPr>
              <a:t>SSQT: series of magnets </a:t>
            </a:r>
          </a:p>
          <a:p>
            <a:pPr algn="l"/>
            <a:r>
              <a:rPr lang="en-US">
                <a:latin typeface="Arial" pitchFamily="34" charset="0"/>
              </a:rPr>
              <a:t>selects charge state of </a:t>
            </a:r>
            <a:r>
              <a:rPr lang="en-US">
                <a:latin typeface="Symbol" pitchFamily="18" charset="2"/>
              </a:rPr>
              <a:t>p</a:t>
            </a:r>
            <a:r>
              <a:rPr lang="en-US">
                <a:latin typeface="Arial" pitchFamily="34" charset="0"/>
              </a:rPr>
              <a:t>,K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439863" y="1465263"/>
            <a:ext cx="320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752600" y="167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graphicFrame>
        <p:nvGraphicFramePr>
          <p:cNvPr id="68622" name="Object 14"/>
          <p:cNvGraphicFramePr>
            <a:graphicFrameLocks noChangeAspect="1"/>
          </p:cNvGraphicFramePr>
          <p:nvPr/>
        </p:nvGraphicFramePr>
        <p:xfrm>
          <a:off x="685800" y="3429000"/>
          <a:ext cx="3200400" cy="434975"/>
        </p:xfrm>
        <a:graphic>
          <a:graphicData uri="http://schemas.openxmlformats.org/presentationml/2006/ole">
            <p:oleObj spid="_x0000_s152578" name="Equation" r:id="rId6" imgW="1866600" imgH="253800" progId="Equation.3">
              <p:embed/>
            </p:oleObj>
          </a:graphicData>
        </a:graphic>
      </p:graphicFrame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95C1F6-6E2F-4750-8886-8EF7438552C8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87363"/>
          </a:xfrm>
        </p:spPr>
        <p:txBody>
          <a:bodyPr/>
          <a:lstStyle/>
          <a:p>
            <a:r>
              <a:rPr lang="en-US"/>
              <a:t>NuTeV detector tracks</a:t>
            </a:r>
          </a:p>
        </p:txBody>
      </p:sp>
      <p:pic>
        <p:nvPicPr>
          <p:cNvPr id="53254" name="Picture 6" descr="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429000"/>
            <a:ext cx="7543800" cy="3079750"/>
          </a:xfrm>
          <a:prstGeom prst="rect">
            <a:avLst/>
          </a:prstGeom>
          <a:noFill/>
        </p:spPr>
      </p:pic>
      <p:pic>
        <p:nvPicPr>
          <p:cNvPr id="53256" name="Picture 8" descr="c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685800"/>
            <a:ext cx="6858000" cy="2835275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9DF88-25AD-431B-9F67-B3DDB5470017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neutrino scattering: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(x)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838200"/>
            <a:ext cx="4191000" cy="561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3399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Tzanov</a:t>
            </a:r>
            <a:r>
              <a:rPr lang="en-US" dirty="0" smtClean="0"/>
              <a:t>, et al., </a:t>
            </a:r>
          </a:p>
          <a:p>
            <a:r>
              <a:rPr lang="en-US" dirty="0" smtClean="0"/>
              <a:t>Phys. Rev. D 74 (2006) 012008</a:t>
            </a:r>
            <a:endParaRPr lang="en-US" dirty="0"/>
          </a:p>
        </p:txBody>
      </p:sp>
      <p:pic>
        <p:nvPicPr>
          <p:cNvPr id="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62200"/>
            <a:ext cx="483079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47800" y="3886200"/>
          <a:ext cx="2438400" cy="1846555"/>
        </p:xfrm>
        <a:graphic>
          <a:graphicData uri="http://schemas.openxmlformats.org/presentationml/2006/ole">
            <p:oleObj spid="_x0000_s159745" name="Equation" r:id="rId6" imgW="1307880" imgH="990360" progId="Equation.3">
              <p:embed/>
            </p:oleObj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3AD4E-3C79-4C19-A348-8C0286EA58C4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Properties of hadrons:  momentum and spin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81000" y="12192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Structure functions and Deep Inelastic Electron Scattering</a:t>
            </a:r>
          </a:p>
          <a:p>
            <a:r>
              <a:rPr lang="en-US" sz="2400" dirty="0" smtClean="0">
                <a:latin typeface="Calibri" pitchFamily="34" charset="0"/>
              </a:rPr>
              <a:t>	</a:t>
            </a:r>
          </a:p>
          <a:p>
            <a:r>
              <a:rPr lang="en-US" sz="2400" dirty="0" smtClean="0">
                <a:latin typeface="Calibri" pitchFamily="34" charset="0"/>
              </a:rPr>
              <a:t>spin and flavor structure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Other processes:</a:t>
            </a:r>
          </a:p>
          <a:p>
            <a:r>
              <a:rPr lang="en-US" sz="2400" dirty="0" smtClean="0">
                <a:latin typeface="Calibri" pitchFamily="34" charset="0"/>
              </a:rPr>
              <a:t>	Semi-inclusive scattering,  </a:t>
            </a:r>
            <a:r>
              <a:rPr lang="en-US" sz="2400" dirty="0" err="1" smtClean="0">
                <a:latin typeface="Calibri" pitchFamily="34" charset="0"/>
              </a:rPr>
              <a:t>transversity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	Deeply Virtual Compton Scattering &amp; Generalized Parton Distributions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C0633F-A269-4EFD-A802-0422A8665923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2133600" cy="365125"/>
          </a:xfrm>
        </p:spPr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4800600"/>
            <a:ext cx="440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“quark model” </a:t>
            </a:r>
            <a:r>
              <a:rPr lang="en-US" sz="2800" dirty="0" err="1" smtClean="0">
                <a:solidFill>
                  <a:srgbClr val="C00000"/>
                </a:solidFill>
              </a:rPr>
              <a:t>vs</a:t>
            </a:r>
            <a:r>
              <a:rPr lang="en-US" sz="2800" dirty="0" smtClean="0">
                <a:solidFill>
                  <a:srgbClr val="C00000"/>
                </a:solidFill>
              </a:rPr>
              <a:t> “</a:t>
            </a:r>
            <a:r>
              <a:rPr lang="en-US" sz="2800" dirty="0" err="1" smtClean="0">
                <a:solidFill>
                  <a:srgbClr val="C00000"/>
                </a:solidFill>
              </a:rPr>
              <a:t>partons</a:t>
            </a:r>
            <a:r>
              <a:rPr lang="en-US" sz="2800" dirty="0" smtClean="0">
                <a:solidFill>
                  <a:srgbClr val="C00000"/>
                </a:solidFill>
              </a:rPr>
              <a:t>”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NuTeV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s-quark momentum distributions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228600" y="762000"/>
          <a:ext cx="3733800" cy="774700"/>
        </p:xfrm>
        <a:graphic>
          <a:graphicData uri="http://schemas.openxmlformats.org/presentationml/2006/ole">
            <p:oleObj spid="_x0000_s153602" name="Equation" r:id="rId3" imgW="2209680" imgH="457200" progId="Equation.3">
              <p:embed/>
            </p:oleObj>
          </a:graphicData>
        </a:graphic>
      </p:graphicFrame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174625" y="1671637"/>
          <a:ext cx="7292975" cy="995363"/>
        </p:xfrm>
        <a:graphic>
          <a:graphicData uri="http://schemas.openxmlformats.org/presentationml/2006/ole">
            <p:oleObj spid="_x0000_s153603" name="Equation" r:id="rId4" imgW="4279680" imgH="583920" progId="Equation.3">
              <p:embed/>
            </p:oleObj>
          </a:graphicData>
        </a:graphic>
      </p:graphicFrame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3200400" y="1676400"/>
            <a:ext cx="1600200" cy="9906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304800" y="6019800"/>
            <a:ext cx="46385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i="1" dirty="0"/>
              <a:t>see also </a:t>
            </a:r>
            <a:r>
              <a:rPr lang="en-US" sz="1600" i="1" u="sng" dirty="0">
                <a:solidFill>
                  <a:schemeClr val="accent2"/>
                </a:solidFill>
              </a:rPr>
              <a:t>http:// home.fnal.gov/~</a:t>
            </a:r>
            <a:r>
              <a:rPr lang="en-US" sz="1600" i="1" u="sng" dirty="0" err="1">
                <a:solidFill>
                  <a:schemeClr val="accent2"/>
                </a:solidFill>
              </a:rPr>
              <a:t>gzeller</a:t>
            </a:r>
            <a:r>
              <a:rPr lang="en-US" sz="1600" i="1" u="sng" dirty="0">
                <a:solidFill>
                  <a:schemeClr val="accent2"/>
                </a:solidFill>
              </a:rPr>
              <a:t>/nutev.html</a:t>
            </a:r>
          </a:p>
        </p:txBody>
      </p:sp>
      <p:graphicFrame>
        <p:nvGraphicFramePr>
          <p:cNvPr id="208907" name="Object 11"/>
          <p:cNvGraphicFramePr>
            <a:graphicFrameLocks noChangeAspect="1"/>
          </p:cNvGraphicFramePr>
          <p:nvPr/>
        </p:nvGraphicFramePr>
        <p:xfrm>
          <a:off x="838200" y="3657600"/>
          <a:ext cx="2708275" cy="925513"/>
        </p:xfrm>
        <a:graphic>
          <a:graphicData uri="http://schemas.openxmlformats.org/presentationml/2006/ole">
            <p:oleObj spid="_x0000_s153604" name="Equation" r:id="rId5" imgW="1409400" imgH="482400" progId="Equation.3">
              <p:embed/>
            </p:oleObj>
          </a:graphicData>
        </a:graphic>
      </p:graphicFrame>
      <p:sp>
        <p:nvSpPr>
          <p:cNvPr id="208909" name="Rectangle 13"/>
          <p:cNvSpPr>
            <a:spLocks noChangeArrowheads="1"/>
          </p:cNvSpPr>
          <p:nvPr/>
        </p:nvSpPr>
        <p:spPr bwMode="auto">
          <a:xfrm>
            <a:off x="381000" y="31242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NuTeV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fit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(NLO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	        </a:t>
            </a: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3810000" y="2743200"/>
            <a:ext cx="5060950" cy="3962400"/>
            <a:chOff x="3360" y="1136"/>
            <a:chExt cx="2276" cy="1641"/>
          </a:xfrm>
        </p:grpSpPr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6"/>
            <a:srcRect l="55884" t="16463" r="13913" b="67691"/>
            <a:stretch>
              <a:fillRect/>
            </a:stretch>
          </p:blipFill>
          <p:spPr bwMode="auto">
            <a:xfrm>
              <a:off x="3846" y="1161"/>
              <a:ext cx="1770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3833" y="2459"/>
              <a:ext cx="1803" cy="318"/>
              <a:chOff x="3833" y="2459"/>
              <a:chExt cx="1803" cy="318"/>
            </a:xfrm>
          </p:grpSpPr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3833" y="2459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4093" y="2459"/>
                <a:ext cx="2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0.1</a:t>
                </a:r>
              </a:p>
            </p:txBody>
          </p:sp>
          <p:sp>
            <p:nvSpPr>
              <p:cNvPr id="30" name="Text Box 12"/>
              <p:cNvSpPr txBox="1">
                <a:spLocks noChangeArrowheads="1"/>
              </p:cNvSpPr>
              <p:nvPr/>
            </p:nvSpPr>
            <p:spPr bwMode="auto">
              <a:xfrm>
                <a:off x="4411" y="2459"/>
                <a:ext cx="2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0.2</a:t>
                </a:r>
              </a:p>
            </p:txBody>
          </p:sp>
          <p:sp>
            <p:nvSpPr>
              <p:cNvPr id="31" name="Text Box 13"/>
              <p:cNvSpPr txBox="1">
                <a:spLocks noChangeArrowheads="1"/>
              </p:cNvSpPr>
              <p:nvPr/>
            </p:nvSpPr>
            <p:spPr bwMode="auto">
              <a:xfrm>
                <a:off x="4729" y="2459"/>
                <a:ext cx="2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0.3</a:t>
                </a:r>
              </a:p>
            </p:txBody>
          </p:sp>
          <p:sp>
            <p:nvSpPr>
              <p:cNvPr id="32" name="Text Box 14"/>
              <p:cNvSpPr txBox="1">
                <a:spLocks noChangeArrowheads="1"/>
              </p:cNvSpPr>
              <p:nvPr/>
            </p:nvSpPr>
            <p:spPr bwMode="auto">
              <a:xfrm>
                <a:off x="5041" y="2459"/>
                <a:ext cx="2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0.4</a:t>
                </a:r>
              </a:p>
            </p:txBody>
          </p:sp>
          <p:sp>
            <p:nvSpPr>
              <p:cNvPr id="33" name="Text Box 15"/>
              <p:cNvSpPr txBox="1">
                <a:spLocks noChangeArrowheads="1"/>
              </p:cNvSpPr>
              <p:nvPr/>
            </p:nvSpPr>
            <p:spPr bwMode="auto">
              <a:xfrm>
                <a:off x="5365" y="2459"/>
                <a:ext cx="2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400">
                    <a:latin typeface="Arial" charset="0"/>
                  </a:rPr>
                  <a:t>0.5</a:t>
                </a:r>
              </a:p>
            </p:txBody>
          </p:sp>
          <p:sp>
            <p:nvSpPr>
              <p:cNvPr id="34" name="Text Box 16"/>
              <p:cNvSpPr txBox="1">
                <a:spLocks noChangeArrowheads="1"/>
              </p:cNvSpPr>
              <p:nvPr/>
            </p:nvSpPr>
            <p:spPr bwMode="auto">
              <a:xfrm>
                <a:off x="4600" y="2565"/>
                <a:ext cx="1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600">
                    <a:latin typeface="Arial" charset="0"/>
                  </a:rPr>
                  <a:t>x</a:t>
                </a:r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360" y="1136"/>
              <a:ext cx="540" cy="1410"/>
              <a:chOff x="3360" y="1136"/>
              <a:chExt cx="540" cy="1410"/>
            </a:xfrm>
          </p:grpSpPr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3567" y="1136"/>
                <a:ext cx="3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400">
                    <a:latin typeface="Arial" charset="0"/>
                  </a:rPr>
                  <a:t>0.01</a:t>
                </a: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3722" y="1382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3530" y="1628"/>
                <a:ext cx="3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400">
                    <a:latin typeface="Arial" charset="0"/>
                  </a:rPr>
                  <a:t>-0.01</a:t>
                </a:r>
              </a:p>
            </p:txBody>
          </p:sp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3530" y="1865"/>
                <a:ext cx="3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400">
                    <a:latin typeface="Arial" charset="0"/>
                  </a:rPr>
                  <a:t>-0.02</a:t>
                </a:r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3530" y="2108"/>
                <a:ext cx="3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400">
                    <a:latin typeface="Arial" charset="0"/>
                  </a:rPr>
                  <a:t>-0.03</a:t>
                </a: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3530" y="2354"/>
                <a:ext cx="37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1400">
                    <a:latin typeface="Arial" charset="0"/>
                  </a:rPr>
                  <a:t>-0.04</a:t>
                </a:r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 rot="-5400000">
                <a:off x="3104" y="1744"/>
                <a:ext cx="723" cy="212"/>
                <a:chOff x="4697" y="2694"/>
                <a:chExt cx="723" cy="212"/>
              </a:xfrm>
            </p:grpSpPr>
            <p:sp>
              <p:nvSpPr>
                <p:cNvPr id="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697" y="2694"/>
                  <a:ext cx="72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1600">
                      <a:latin typeface="Arial" charset="0"/>
                    </a:rPr>
                    <a:t>x[s(x)-s(x)]</a:t>
                  </a:r>
                </a:p>
              </p:txBody>
            </p:sp>
            <p:sp>
              <p:nvSpPr>
                <p:cNvPr id="27" name="Line 26"/>
                <p:cNvSpPr>
                  <a:spLocks noChangeShapeType="1"/>
                </p:cNvSpPr>
                <p:nvPr/>
              </p:nvSpPr>
              <p:spPr bwMode="auto">
                <a:xfrm>
                  <a:off x="5118" y="2760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228600" y="5206425"/>
            <a:ext cx="411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dirty="0">
                <a:solidFill>
                  <a:srgbClr val="C00000"/>
                </a:solidFill>
                <a:latin typeface="Arial" charset="0"/>
              </a:rPr>
              <a:t>CTEQ6M, NLO</a:t>
            </a:r>
          </a:p>
          <a:p>
            <a:pPr eaLnBrk="1" hangingPunct="1"/>
            <a:r>
              <a:rPr lang="en-US" sz="1600" dirty="0" err="1" smtClean="0">
                <a:solidFill>
                  <a:srgbClr val="C00000"/>
                </a:solidFill>
                <a:latin typeface="Arial" charset="0"/>
              </a:rPr>
              <a:t>NuTeV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D. </a:t>
            </a:r>
            <a:r>
              <a:rPr lang="en-US" sz="1600" dirty="0" smtClean="0">
                <a:solidFill>
                  <a:srgbClr val="C00000"/>
                </a:solidFill>
              </a:rPr>
              <a:t>Mason et al, </a:t>
            </a:r>
            <a:r>
              <a:rPr lang="en-US" sz="1600" dirty="0" err="1" smtClean="0">
                <a:solidFill>
                  <a:srgbClr val="C00000"/>
                </a:solidFill>
                <a:latin typeface="Arial" charset="0"/>
              </a:rPr>
              <a:t>hep</a:t>
            </a:r>
            <a:r>
              <a:rPr lang="en-US" sz="1600" dirty="0" smtClean="0">
                <a:solidFill>
                  <a:srgbClr val="C00000"/>
                </a:solidFill>
                <a:latin typeface="Arial" charset="0"/>
              </a:rPr>
              <a:t>-ex/0405037</a:t>
            </a:r>
            <a:endParaRPr lang="en-US" sz="16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5029200" y="914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C00000"/>
                </a:solidFill>
              </a:rPr>
              <a:t>from this they extract sin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US" baseline="-25000" dirty="0" smtClean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      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C0ED74-972B-455D-B7BE-706021E63E54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dirty="0" err="1" smtClean="0"/>
              <a:t>Drell</a:t>
            </a:r>
            <a:r>
              <a:rPr lang="en-US" sz="4000" dirty="0" smtClean="0"/>
              <a:t>-Yan process: </a:t>
            </a:r>
            <a:r>
              <a:rPr lang="en-US" sz="4000" dirty="0" err="1" smtClean="0"/>
              <a:t>antiquarks</a:t>
            </a:r>
            <a:endParaRPr lang="en-US" sz="4000" dirty="0"/>
          </a:p>
        </p:txBody>
      </p:sp>
      <p:pic>
        <p:nvPicPr>
          <p:cNvPr id="7" name="Picture 6" descr="d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14400"/>
            <a:ext cx="3689872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304800" y="3581400"/>
          <a:ext cx="3962400" cy="1509713"/>
        </p:xfrm>
        <a:graphic>
          <a:graphicData uri="http://schemas.openxmlformats.org/presentationml/2006/ole">
            <p:oleObj spid="_x0000_s155650" name="Equation" r:id="rId5" imgW="2133360" imgH="812520" progId="">
              <p:embed/>
            </p:oleObj>
          </a:graphicData>
        </a:graphic>
      </p:graphicFrame>
      <p:pic>
        <p:nvPicPr>
          <p:cNvPr id="16" name="Picture 7" descr="dbub_e9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0822" y="838201"/>
            <a:ext cx="4506977" cy="4495800"/>
          </a:xfrm>
          <a:prstGeom prst="rect">
            <a:avLst/>
          </a:prstGeom>
          <a:noFill/>
        </p:spPr>
      </p:pic>
      <p:pic>
        <p:nvPicPr>
          <p:cNvPr id="17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9005" y="5257800"/>
            <a:ext cx="36257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724400" y="5181600"/>
            <a:ext cx="444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FNAL E866:  </a:t>
            </a:r>
          </a:p>
          <a:p>
            <a:r>
              <a:rPr lang="en-US" sz="1600" dirty="0" smtClean="0"/>
              <a:t>	E. Hawker, </a:t>
            </a:r>
            <a:r>
              <a:rPr lang="en-US" sz="1600" dirty="0" err="1" smtClean="0"/>
              <a:t>etal</a:t>
            </a:r>
            <a:r>
              <a:rPr lang="en-US" sz="1600" dirty="0" smtClean="0"/>
              <a:t>, PRL 80 (1998) 3715</a:t>
            </a:r>
          </a:p>
          <a:p>
            <a:r>
              <a:rPr lang="en-US" sz="1600" dirty="0" smtClean="0"/>
              <a:t>FNAL E906: </a:t>
            </a:r>
          </a:p>
          <a:p>
            <a:r>
              <a:rPr lang="en-US" sz="1600" dirty="0" smtClean="0"/>
              <a:t>	scheduled for 2010</a:t>
            </a:r>
          </a:p>
          <a:p>
            <a:r>
              <a:rPr lang="en-US" sz="1600" dirty="0" smtClean="0"/>
              <a:t>future program at J-PARC </a:t>
            </a:r>
            <a:endParaRPr lang="en-US" sz="16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48047-4602-41D0-8014-FFE81F6082C5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rules</a:t>
            </a:r>
            <a:endParaRPr lang="en-US" dirty="0"/>
          </a:p>
        </p:txBody>
      </p:sp>
      <p:pic>
        <p:nvPicPr>
          <p:cNvPr id="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685800"/>
            <a:ext cx="231354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81401" y="1447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counts the net excess of quarks over anti-quarks of each type</a:t>
            </a:r>
            <a:endParaRPr lang="en-US" dirty="0"/>
          </a:p>
        </p:txBody>
      </p:sp>
      <p:pic>
        <p:nvPicPr>
          <p:cNvPr id="8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82600" y="2667000"/>
            <a:ext cx="36322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267200" y="2590800"/>
            <a:ext cx="472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Gross-Llewellyn-Smith sum </a:t>
            </a:r>
            <a:r>
              <a:rPr lang="en-US" dirty="0" smtClean="0"/>
              <a:t>rule: counts the excess quarks over anti-quarks, as seen by neutrinos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7200" y="3657600"/>
          <a:ext cx="2819400" cy="878173"/>
        </p:xfrm>
        <a:graphic>
          <a:graphicData uri="http://schemas.openxmlformats.org/presentationml/2006/ole">
            <p:oleObj spid="_x0000_s160769" name="Equation" r:id="rId7" imgW="1549080" imgH="482400" progId="Equation.3">
              <p:embed/>
            </p:oleObj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410200" y="3886200"/>
            <a:ext cx="2971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Adler sum rule (neutrinos)</a:t>
            </a:r>
            <a:endParaRPr lang="en-US" dirty="0"/>
          </a:p>
        </p:txBody>
      </p:sp>
      <p:graphicFrame>
        <p:nvGraphicFramePr>
          <p:cNvPr id="160770" name="Object 2"/>
          <p:cNvGraphicFramePr>
            <a:graphicFrameLocks noChangeAspect="1"/>
          </p:cNvGraphicFramePr>
          <p:nvPr/>
        </p:nvGraphicFramePr>
        <p:xfrm>
          <a:off x="533400" y="4648200"/>
          <a:ext cx="2603500" cy="804625"/>
        </p:xfrm>
        <a:graphic>
          <a:graphicData uri="http://schemas.openxmlformats.org/presentationml/2006/ole">
            <p:oleObj spid="_x0000_s160770" name="Equation" r:id="rId8" imgW="1562040" imgH="482400" progId="Equation.3">
              <p:embed/>
            </p:oleObj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334000" y="48006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Gottfried sum rule (electrons)</a:t>
            </a:r>
            <a:endParaRPr lang="en-US" dirty="0"/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/>
        </p:nvGraphicFramePr>
        <p:xfrm>
          <a:off x="457200" y="5562600"/>
          <a:ext cx="4295776" cy="804863"/>
        </p:xfrm>
        <a:graphic>
          <a:graphicData uri="http://schemas.openxmlformats.org/presentationml/2006/ole">
            <p:oleObj spid="_x0000_s160771" name="Equation" r:id="rId9" imgW="2577960" imgH="482400" progId="Equation.3">
              <p:embed/>
            </p:oleObj>
          </a:graphicData>
        </a:graphic>
      </p:graphicFrame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334000" y="57150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Bjorken</a:t>
            </a:r>
            <a:r>
              <a:rPr lang="en-US" dirty="0" smtClean="0"/>
              <a:t> sum rule (axial charge)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0CBBF1-470E-41E1-8570-DF683655E1BA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tensor with spin-dependence</a:t>
            </a:r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81000" y="838200"/>
            <a:ext cx="3276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C00000"/>
                </a:solidFill>
              </a:rPr>
              <a:t>http://pdg.lbl.gov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0742" y="1295400"/>
            <a:ext cx="8830858" cy="4267200"/>
            <a:chOff x="160742" y="1143000"/>
            <a:chExt cx="8830858" cy="4267200"/>
          </a:xfrm>
        </p:grpSpPr>
        <p:pic>
          <p:nvPicPr>
            <p:cNvPr id="3481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742" y="1143000"/>
              <a:ext cx="883085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1676400" y="2362200"/>
              <a:ext cx="6324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581400" y="2438400"/>
              <a:ext cx="12192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629400" y="2438400"/>
              <a:ext cx="12192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F81202-975C-462B-85E3-BB49D4210FF9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90600" y="152400"/>
            <a:ext cx="6248400" cy="457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rgbClr val="000066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Comic Sans MS" pitchFamily="20" charset="0"/>
              </a:rPr>
              <a:t>Spin Structure Functions</a:t>
            </a:r>
            <a:endParaRPr lang="en-US" sz="2800" dirty="0">
              <a:solidFill>
                <a:srgbClr val="FF0066"/>
              </a:solidFill>
              <a:latin typeface="Comic Sans MS" pitchFamily="20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81000" y="838200"/>
            <a:ext cx="525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endParaRPr lang="en-US" sz="1800" dirty="0">
              <a:solidFill>
                <a:srgbClr val="0000FF"/>
              </a:solidFill>
              <a:latin typeface="Comic Sans MS" pitchFamily="20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r>
              <a:rPr lang="en-US" sz="1800" dirty="0" err="1">
                <a:solidFill>
                  <a:srgbClr val="0000FF"/>
                </a:solidFill>
                <a:latin typeface="Comic Sans MS" pitchFamily="20" charset="0"/>
              </a:rPr>
              <a:t>Unpolarized</a:t>
            </a:r>
            <a:r>
              <a:rPr lang="en-US" sz="1800" dirty="0">
                <a:solidFill>
                  <a:srgbClr val="0000FF"/>
                </a:solidFill>
                <a:latin typeface="Comic Sans MS" pitchFamily="20" charset="0"/>
              </a:rPr>
              <a:t> structure functions</a:t>
            </a:r>
            <a:r>
              <a:rPr lang="en-US" sz="1800" dirty="0">
                <a:latin typeface="Comic Sans MS" pitchFamily="20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(x,Q</a:t>
            </a:r>
            <a:r>
              <a:rPr lang="en-US" sz="20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Comic Sans MS" pitchFamily="20" charset="0"/>
              </a:rPr>
              <a:t>and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(x,Q</a:t>
            </a:r>
            <a:r>
              <a:rPr lang="en-US" sz="20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i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006600"/>
              </a:buClr>
              <a:buFont typeface="Wingdings 3" pitchFamily="20" charset="2"/>
              <a:buChar char="Æ"/>
            </a:pPr>
            <a:endParaRPr lang="en-US" sz="1600" dirty="0">
              <a:latin typeface="Comic Sans MS" pitchFamily="20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endParaRPr lang="en-US" sz="1800" dirty="0">
              <a:solidFill>
                <a:srgbClr val="0000FF"/>
              </a:solidFill>
              <a:latin typeface="Comic Sans MS" pitchFamily="20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endParaRPr lang="en-US" sz="1800" dirty="0">
              <a:solidFill>
                <a:srgbClr val="0000FF"/>
              </a:solidFill>
              <a:latin typeface="Comic Sans MS" pitchFamily="20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endParaRPr lang="en-US" sz="1800" dirty="0">
              <a:solidFill>
                <a:srgbClr val="0000FF"/>
              </a:solidFill>
              <a:latin typeface="Comic Sans MS" pitchFamily="20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r>
              <a:rPr lang="en-US" sz="1800" dirty="0">
                <a:solidFill>
                  <a:srgbClr val="0000FF"/>
                </a:solidFill>
                <a:latin typeface="Comic Sans MS" pitchFamily="20" charset="0"/>
              </a:rPr>
              <a:t>Polarized structure functions</a:t>
            </a:r>
            <a:r>
              <a:rPr lang="en-US" sz="1800" dirty="0">
                <a:latin typeface="Comic Sans MS" pitchFamily="20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None/>
            </a:pPr>
            <a:r>
              <a:rPr lang="en-US" sz="1800" dirty="0">
                <a:solidFill>
                  <a:srgbClr val="FF0000"/>
                </a:solidFill>
                <a:latin typeface="Comic Sans MS" pitchFamily="20" charset="0"/>
              </a:rPr>
              <a:t> 	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(x,Q</a:t>
            </a:r>
            <a:r>
              <a:rPr lang="en-US" sz="20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mic Sans MS" pitchFamily="20" charset="0"/>
              </a:rPr>
              <a:t>and</a:t>
            </a:r>
            <a:r>
              <a:rPr lang="en-US" sz="1800" dirty="0">
                <a:latin typeface="Comic Sans MS" pitchFamily="20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(x,Q</a:t>
            </a:r>
            <a:r>
              <a:rPr lang="en-US" sz="20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762000"/>
            <a:ext cx="25146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867400" y="2667000"/>
            <a:ext cx="3124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cmmi12" charset="0"/>
              </a:rPr>
              <a:t>Q</a:t>
            </a:r>
            <a:r>
              <a:rPr lang="en-US" sz="1600" baseline="42000" dirty="0">
                <a:latin typeface="cmmi10" charset="0"/>
              </a:rPr>
              <a:t>2</a:t>
            </a:r>
            <a:r>
              <a:rPr lang="en-US" sz="1600" dirty="0"/>
              <a:t> :</a:t>
            </a:r>
            <a:r>
              <a:rPr lang="en-US" sz="1400" dirty="0">
                <a:solidFill>
                  <a:srgbClr val="0000FF"/>
                </a:solidFill>
                <a:latin typeface="Comic Sans MS" pitchFamily="20" charset="0"/>
              </a:rPr>
              <a:t>Four-momentum transfer</a:t>
            </a:r>
            <a:endParaRPr lang="en-US" sz="1400" dirty="0">
              <a:latin typeface="Comic Sans MS" pitchFamily="20" charset="0"/>
            </a:endParaRPr>
          </a:p>
          <a:p>
            <a:r>
              <a:rPr lang="en-US" sz="1600" dirty="0">
                <a:latin typeface="cmmi12" charset="0"/>
              </a:rPr>
              <a:t>x</a:t>
            </a:r>
            <a:r>
              <a:rPr lang="en-US" sz="1400" dirty="0">
                <a:latin typeface="Comic Sans MS" pitchFamily="20" charset="0"/>
              </a:rPr>
              <a:t> : </a:t>
            </a:r>
            <a:r>
              <a:rPr lang="en-US" sz="1400" dirty="0" err="1">
                <a:solidFill>
                  <a:srgbClr val="0000FF"/>
                </a:solidFill>
                <a:latin typeface="Comic Sans MS" pitchFamily="20" charset="0"/>
              </a:rPr>
              <a:t>Bjorken</a:t>
            </a:r>
            <a:r>
              <a:rPr lang="en-US" sz="1400" dirty="0">
                <a:solidFill>
                  <a:srgbClr val="0000FF"/>
                </a:solidFill>
                <a:latin typeface="Comic Sans MS" pitchFamily="20" charset="0"/>
              </a:rPr>
              <a:t> variable</a:t>
            </a:r>
            <a:endParaRPr lang="en-US" sz="1600" dirty="0"/>
          </a:p>
          <a:p>
            <a:r>
              <a:rPr lang="en-US" sz="1600" dirty="0"/>
              <a:t>    : </a:t>
            </a:r>
            <a:r>
              <a:rPr lang="en-US" sz="1400" dirty="0">
                <a:solidFill>
                  <a:srgbClr val="0000FF"/>
                </a:solidFill>
                <a:latin typeface="Comic Sans MS" pitchFamily="20" charset="0"/>
              </a:rPr>
              <a:t>Energy transfer</a:t>
            </a:r>
            <a:endParaRPr lang="en-US" sz="1600" dirty="0"/>
          </a:p>
          <a:p>
            <a:r>
              <a:rPr lang="en-US" sz="1600" dirty="0">
                <a:latin typeface="cmmi12" charset="0"/>
              </a:rPr>
              <a:t>M</a:t>
            </a:r>
            <a:r>
              <a:rPr lang="en-US" sz="1600" dirty="0"/>
              <a:t> : </a:t>
            </a:r>
            <a:r>
              <a:rPr lang="en-US" sz="1400" dirty="0">
                <a:solidFill>
                  <a:srgbClr val="0000FF"/>
                </a:solidFill>
                <a:latin typeface="Comic Sans MS" pitchFamily="20" charset="0"/>
              </a:rPr>
              <a:t>Nucleon mass</a:t>
            </a:r>
            <a:endParaRPr lang="en-US" sz="1600" dirty="0"/>
          </a:p>
          <a:p>
            <a:r>
              <a:rPr lang="en-US" sz="1600" dirty="0">
                <a:latin typeface="cmmi12" charset="0"/>
              </a:rPr>
              <a:t>W</a:t>
            </a:r>
            <a:r>
              <a:rPr lang="en-US" sz="1600" dirty="0"/>
              <a:t> : </a:t>
            </a:r>
            <a:r>
              <a:rPr lang="en-US" sz="1400" dirty="0">
                <a:solidFill>
                  <a:srgbClr val="0000FF"/>
                </a:solidFill>
                <a:latin typeface="Comic Sans MS" pitchFamily="20" charset="0"/>
              </a:rPr>
              <a:t>Final state hadrons mass</a:t>
            </a:r>
            <a:endParaRPr lang="en-US" sz="1600" dirty="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228600" y="4114800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Comic Sans MS" pitchFamily="20" charset="0"/>
              </a:rPr>
              <a:t>L</a:t>
            </a:r>
            <a:endParaRPr lang="en-US" dirty="0">
              <a:latin typeface="Comic Sans MS" pitchFamily="20" charset="0"/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17487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66"/>
                </a:solidFill>
                <a:latin typeface="Comic Sans MS" pitchFamily="20" charset="0"/>
              </a:rPr>
              <a:t>T</a:t>
            </a:r>
            <a:endParaRPr lang="en-US" dirty="0">
              <a:latin typeface="Comic Sans MS" pitchFamily="20" charset="0"/>
            </a:endParaRPr>
          </a:p>
        </p:txBody>
      </p:sp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057400"/>
            <a:ext cx="5867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152400" y="2133600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Comic Sans MS" pitchFamily="20" charset="0"/>
              </a:rPr>
              <a:t>U</a:t>
            </a:r>
            <a:endParaRPr lang="en-US">
              <a:latin typeface="Comic Sans MS" pitchFamily="20" charset="0"/>
            </a:endParaRPr>
          </a:p>
        </p:txBody>
      </p:sp>
      <p:pic>
        <p:nvPicPr>
          <p:cNvPr id="410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962400"/>
            <a:ext cx="6705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3" descr="nu [Converted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59475" y="3143250"/>
            <a:ext cx="136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143000" y="728246"/>
            <a:ext cx="221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(slide from Z. </a:t>
            </a:r>
            <a:r>
              <a:rPr lang="en-US" sz="1600" i="1" dirty="0" err="1" smtClean="0">
                <a:solidFill>
                  <a:srgbClr val="C00000"/>
                </a:solidFill>
              </a:rPr>
              <a:t>Meziani</a:t>
            </a:r>
            <a:r>
              <a:rPr lang="en-US" sz="1600" i="1" dirty="0" smtClean="0">
                <a:solidFill>
                  <a:srgbClr val="C00000"/>
                </a:solidFill>
              </a:rPr>
              <a:t>)</a:t>
            </a:r>
            <a:endParaRPr lang="en-US" sz="1600" i="1" dirty="0">
              <a:solidFill>
                <a:srgbClr val="C0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676400" y="5638800"/>
          <a:ext cx="5194300" cy="640393"/>
        </p:xfrm>
        <a:graphic>
          <a:graphicData uri="http://schemas.openxmlformats.org/presentationml/2006/ole">
            <p:oleObj spid="_x0000_s111618" name="Equation" r:id="rId8" imgW="2781000" imgH="342720" progId="Equation.3">
              <p:embed/>
            </p:oleObj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91CAF-F478-4872-A58C-901A335AD265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</p:spPr>
        <p:txBody>
          <a:bodyPr/>
          <a:lstStyle/>
          <a:p>
            <a:r>
              <a:rPr lang="pt-PT" sz="3600" u="sng" dirty="0" smtClean="0">
                <a:solidFill>
                  <a:srgbClr val="0066FF"/>
                </a:solidFill>
              </a:rPr>
              <a:t>Polarized </a:t>
            </a:r>
            <a:r>
              <a:rPr lang="pt-PT" sz="3600" u="sng" dirty="0">
                <a:solidFill>
                  <a:srgbClr val="0066FF"/>
                </a:solidFill>
              </a:rPr>
              <a:t>Deep Inelastic Scattering</a:t>
            </a:r>
            <a:endParaRPr lang="en-GB" sz="3600" u="sng" dirty="0">
              <a:solidFill>
                <a:srgbClr val="0066FF"/>
              </a:solidFill>
            </a:endParaRP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1447800" y="54864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2800">
              <a:solidFill>
                <a:schemeClr val="tx2"/>
              </a:solidFill>
            </a:endParaRPr>
          </a:p>
        </p:txBody>
      </p:sp>
      <p:graphicFrame>
        <p:nvGraphicFramePr>
          <p:cNvPr id="601092" name="Object 4"/>
          <p:cNvGraphicFramePr>
            <a:graphicFrameLocks noChangeAspect="1"/>
          </p:cNvGraphicFramePr>
          <p:nvPr/>
        </p:nvGraphicFramePr>
        <p:xfrm>
          <a:off x="4819650" y="3473450"/>
          <a:ext cx="114300" cy="215900"/>
        </p:xfrm>
        <a:graphic>
          <a:graphicData uri="http://schemas.openxmlformats.org/presentationml/2006/ole">
            <p:oleObj spid="_x0000_s188418" name="Equation" r:id="rId4" imgW="114120" imgH="215640" progId="Equation.3">
              <p:embed/>
            </p:oleObj>
          </a:graphicData>
        </a:graphic>
      </p:graphicFrame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22098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200" b="1">
                <a:solidFill>
                  <a:srgbClr val="006600"/>
                </a:solidFill>
              </a:rPr>
              <a:t>Semi-inclusive asymmetry</a:t>
            </a:r>
            <a:endParaRPr lang="en-GB" sz="2200" b="1">
              <a:solidFill>
                <a:srgbClr val="006600"/>
              </a:solidFill>
            </a:endParaRPr>
          </a:p>
        </p:txBody>
      </p:sp>
      <p:graphicFrame>
        <p:nvGraphicFramePr>
          <p:cNvPr id="601094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88419" name="Equation" r:id="rId5" imgW="114120" imgH="21564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066800"/>
            <a:ext cx="7775575" cy="2438400"/>
            <a:chOff x="480" y="672"/>
            <a:chExt cx="4898" cy="1536"/>
          </a:xfrm>
        </p:grpSpPr>
        <p:sp>
          <p:nvSpPr>
            <p:cNvPr id="601096" name="Text Box 8"/>
            <p:cNvSpPr txBox="1">
              <a:spLocks noChangeArrowheads="1"/>
            </p:cNvSpPr>
            <p:nvPr/>
          </p:nvSpPr>
          <p:spPr bwMode="auto">
            <a:xfrm>
              <a:off x="3600" y="768"/>
              <a:ext cx="1778" cy="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pt-PT" sz="2000">
                  <a:solidFill>
                    <a:schemeClr val="tx2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pt-PT" sz="2000">
                  <a:solidFill>
                    <a:schemeClr val="tx2"/>
                  </a:solidFill>
                  <a:latin typeface="Times New Roman" pitchFamily="18" charset="0"/>
                </a:rPr>
                <a:t>q(x) = q(x)</a:t>
              </a:r>
              <a:r>
                <a:rPr lang="pt-PT" sz="2000" baseline="3000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r>
                <a:rPr lang="pt-PT" sz="200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pt-PT" sz="2000">
                  <a:solidFill>
                    <a:schemeClr val="tx2"/>
                  </a:solidFill>
                  <a:latin typeface="Times New Roman" pitchFamily="18" charset="0"/>
                  <a:cs typeface="Arial" charset="0"/>
                </a:rPr>
                <a:t>– </a:t>
              </a:r>
              <a:r>
                <a:rPr lang="pt-PT" sz="2000">
                  <a:solidFill>
                    <a:schemeClr val="tx2"/>
                  </a:solidFill>
                  <a:latin typeface="Times New Roman" pitchFamily="18" charset="0"/>
                </a:rPr>
                <a:t>q(x)</a:t>
              </a:r>
              <a:r>
                <a:rPr lang="pt-PT" sz="2000" baseline="3000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–</a:t>
              </a:r>
            </a:p>
            <a:p>
              <a:pPr algn="ctr"/>
              <a:r>
                <a:rPr lang="pt-PT" sz="2000">
                  <a:solidFill>
                    <a:schemeClr val="tx2"/>
                  </a:solidFill>
                  <a:latin typeface="Times New Roman" pitchFamily="18" charset="0"/>
                </a:rPr>
                <a:t>q(x) = q(x)</a:t>
              </a:r>
              <a:r>
                <a:rPr lang="pt-PT" sz="2000" baseline="30000">
                  <a:solidFill>
                    <a:schemeClr val="accent2"/>
                  </a:solidFill>
                  <a:latin typeface="Times New Roman" pitchFamily="18" charset="0"/>
                </a:rPr>
                <a:t>+</a:t>
              </a:r>
              <a:r>
                <a:rPr lang="pt-PT" sz="2000" baseline="30000">
                  <a:solidFill>
                    <a:schemeClr val="tx2"/>
                  </a:solidFill>
                  <a:latin typeface="Times New Roman" pitchFamily="18" charset="0"/>
                </a:rPr>
                <a:t> </a:t>
              </a:r>
              <a:r>
                <a:rPr lang="pt-PT" sz="2000">
                  <a:solidFill>
                    <a:schemeClr val="tx2"/>
                  </a:solidFill>
                  <a:latin typeface="Times New Roman" pitchFamily="18" charset="0"/>
                </a:rPr>
                <a:t>+ q(x)</a:t>
              </a:r>
              <a:r>
                <a:rPr lang="pt-PT" sz="2000" baseline="3000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–</a:t>
              </a:r>
              <a:endParaRPr lang="pt-PT" sz="2000" baseline="3000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/>
              <a:endParaRPr lang="pt-PT" sz="2000" baseline="30000">
                <a:solidFill>
                  <a:srgbClr val="FF3300"/>
                </a:solidFill>
                <a:latin typeface="Times New Roman" pitchFamily="18" charset="0"/>
              </a:endParaRPr>
            </a:p>
            <a:p>
              <a:pPr algn="ctr"/>
              <a:r>
                <a:rPr lang="pt-PT" sz="2400" b="1" baseline="30000">
                  <a:solidFill>
                    <a:schemeClr val="accent2"/>
                  </a:solidFill>
                  <a:latin typeface="Times New Roman" pitchFamily="18" charset="0"/>
                </a:rPr>
                <a:t>+  </a:t>
              </a:r>
              <a:r>
                <a:rPr lang="pt-PT" sz="2400" b="1" baseline="30000">
                  <a:solidFill>
                    <a:schemeClr val="accent2"/>
                  </a:solidFill>
                </a:rPr>
                <a:t>quark </a:t>
              </a:r>
              <a:r>
                <a:rPr lang="pt-PT" sz="2400" b="1" baseline="30000">
                  <a:solidFill>
                    <a:schemeClr val="accent2"/>
                  </a:solidFill>
                  <a:sym typeface="Symbol" pitchFamily="18" charset="2"/>
                </a:rPr>
                <a:t> nucleon</a:t>
              </a:r>
            </a:p>
            <a:p>
              <a:pPr algn="ctr"/>
              <a:r>
                <a:rPr lang="pt-PT" sz="2400" b="1" baseline="30000">
                  <a:solidFill>
                    <a:srgbClr val="FF3300"/>
                  </a:solidFill>
                  <a:cs typeface="Arial" charset="0"/>
                </a:rPr>
                <a:t>–</a:t>
              </a:r>
              <a:r>
                <a:rPr lang="pt-PT" sz="2400" b="1" baseline="30000">
                  <a:solidFill>
                    <a:srgbClr val="FF3300"/>
                  </a:solidFill>
                </a:rPr>
                <a:t>  quark </a:t>
              </a:r>
              <a:r>
                <a:rPr lang="pt-PT" sz="2400" b="1" baseline="30000">
                  <a:solidFill>
                    <a:srgbClr val="FF3300"/>
                  </a:solidFill>
                  <a:sym typeface="Symbol" pitchFamily="18" charset="2"/>
                </a:rPr>
                <a:t> nucleon</a:t>
              </a:r>
              <a:endParaRPr lang="en-GB" sz="2400" b="1" baseline="30000">
                <a:solidFill>
                  <a:srgbClr val="FF3300"/>
                </a:solidFill>
                <a:sym typeface="Symbol" pitchFamily="18" charset="2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80" y="672"/>
              <a:ext cx="2841" cy="1536"/>
              <a:chOff x="480" y="672"/>
              <a:chExt cx="2841" cy="1536"/>
            </a:xfrm>
          </p:grpSpPr>
          <p:sp>
            <p:nvSpPr>
              <p:cNvPr id="601098" name="Rectangle 10"/>
              <p:cNvSpPr>
                <a:spLocks noChangeArrowheads="1"/>
              </p:cNvSpPr>
              <p:nvPr/>
            </p:nvSpPr>
            <p:spPr bwMode="auto">
              <a:xfrm>
                <a:off x="2707" y="672"/>
                <a:ext cx="557" cy="15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601099" name="Object 11"/>
              <p:cNvGraphicFramePr>
                <a:graphicFrameLocks noChangeAspect="1"/>
              </p:cNvGraphicFramePr>
              <p:nvPr/>
            </p:nvGraphicFramePr>
            <p:xfrm>
              <a:off x="2768" y="893"/>
              <a:ext cx="509" cy="227"/>
            </p:xfrm>
            <a:graphic>
              <a:graphicData uri="http://schemas.openxmlformats.org/presentationml/2006/ole">
                <p:oleObj spid="_x0000_s188422" name="Equation" r:id="rId6" imgW="507960" imgH="228600" progId="Equation.3">
                  <p:embed/>
                </p:oleObj>
              </a:graphicData>
            </a:graphic>
          </p:graphicFrame>
          <p:graphicFrame>
            <p:nvGraphicFramePr>
              <p:cNvPr id="601100" name="Object 12"/>
              <p:cNvGraphicFramePr>
                <a:graphicFrameLocks noChangeAspect="1"/>
              </p:cNvGraphicFramePr>
              <p:nvPr/>
            </p:nvGraphicFramePr>
            <p:xfrm>
              <a:off x="2797" y="1728"/>
              <a:ext cx="524" cy="233"/>
            </p:xfrm>
            <a:graphic>
              <a:graphicData uri="http://schemas.openxmlformats.org/presentationml/2006/ole">
                <p:oleObj spid="_x0000_s188423" name="Equation" r:id="rId7" imgW="507960" imgH="228600" progId="Equation.3">
                  <p:embed/>
                </p:oleObj>
              </a:graphicData>
            </a:graphic>
          </p:graphicFrame>
          <p:pic>
            <p:nvPicPr>
              <p:cNvPr id="601101" name="Picture 13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80" y="672"/>
                <a:ext cx="2297" cy="153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62200" y="3581400"/>
            <a:ext cx="5989638" cy="2732088"/>
            <a:chOff x="1152" y="2304"/>
            <a:chExt cx="3773" cy="1721"/>
          </a:xfrm>
        </p:grpSpPr>
        <p:graphicFrame>
          <p:nvGraphicFramePr>
            <p:cNvPr id="601103" name="Object 15"/>
            <p:cNvGraphicFramePr>
              <a:graphicFrameLocks noChangeAspect="1"/>
            </p:cNvGraphicFramePr>
            <p:nvPr/>
          </p:nvGraphicFramePr>
          <p:xfrm>
            <a:off x="1152" y="2304"/>
            <a:ext cx="3773" cy="661"/>
          </p:xfrm>
          <a:graphic>
            <a:graphicData uri="http://schemas.openxmlformats.org/presentationml/2006/ole">
              <p:oleObj spid="_x0000_s188420" name="Equation" r:id="rId9" imgW="3111480" imgH="520560" progId="Equation.3">
                <p:embed/>
              </p:oleObj>
            </a:graphicData>
          </a:graphic>
        </p:graphicFrame>
        <p:graphicFrame>
          <p:nvGraphicFramePr>
            <p:cNvPr id="601104" name="Object 16"/>
            <p:cNvGraphicFramePr>
              <a:graphicFrameLocks noChangeAspect="1"/>
            </p:cNvGraphicFramePr>
            <p:nvPr/>
          </p:nvGraphicFramePr>
          <p:xfrm>
            <a:off x="1348" y="3381"/>
            <a:ext cx="3514" cy="644"/>
          </p:xfrm>
          <a:graphic>
            <a:graphicData uri="http://schemas.openxmlformats.org/presentationml/2006/ole">
              <p:oleObj spid="_x0000_s188421" name="Equation" r:id="rId10" imgW="3085920" imgH="520560" progId="Equation.3">
                <p:embed/>
              </p:oleObj>
            </a:graphicData>
          </a:graphic>
        </p:graphicFrame>
      </p:grpSp>
      <p:sp>
        <p:nvSpPr>
          <p:cNvPr id="601105" name="Text Box 17"/>
          <p:cNvSpPr txBox="1">
            <a:spLocks noChangeArrowheads="1"/>
          </p:cNvSpPr>
          <p:nvPr/>
        </p:nvSpPr>
        <p:spPr bwMode="auto">
          <a:xfrm>
            <a:off x="609600" y="3733800"/>
            <a:ext cx="17526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PT" sz="2200" b="1">
                <a:solidFill>
                  <a:srgbClr val="006600"/>
                </a:solidFill>
              </a:rPr>
              <a:t>Inclusive asymmetry</a:t>
            </a:r>
            <a:endParaRPr lang="en-GB" sz="2200" b="1">
              <a:solidFill>
                <a:srgbClr val="006600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19AB2-2DBD-4C98-B0E2-F3FAE8FA5DC2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86600" y="5181600"/>
            <a:ext cx="1143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endCxn id="24" idx="1"/>
          </p:cNvCxnSpPr>
          <p:nvPr/>
        </p:nvCxnSpPr>
        <p:spPr>
          <a:xfrm>
            <a:off x="6705600" y="4953000"/>
            <a:ext cx="548389" cy="329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66129" y="4766846"/>
            <a:ext cx="2215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fragmentation function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704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21F0F-41DA-453B-A6EA-BE9CC8168F37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标题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8610600" cy="914400"/>
          </a:xfrm>
        </p:spPr>
        <p:txBody>
          <a:bodyPr tIns="45720" anchor="ctr"/>
          <a:lstStyle/>
          <a:p>
            <a:pPr algn="l" eaLnBrk="1" hangingPunct="1"/>
            <a:r>
              <a:rPr lang="en-US" altLang="zh-CN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Many experiments…..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2877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800600"/>
            <a:ext cx="2209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199696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5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685800"/>
            <a:ext cx="22098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75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895600"/>
            <a:ext cx="2743200" cy="14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2667000" y="1447800"/>
            <a:ext cx="1505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SLAC:</a:t>
            </a:r>
          </a:p>
          <a:p>
            <a:r>
              <a:rPr lang="en-US" dirty="0" smtClean="0"/>
              <a:t>E80, E130,</a:t>
            </a:r>
          </a:p>
          <a:p>
            <a:r>
              <a:rPr lang="en-US" dirty="0" smtClean="0"/>
              <a:t>E142, E154,</a:t>
            </a:r>
          </a:p>
          <a:p>
            <a:r>
              <a:rPr lang="en-US" dirty="0" smtClean="0"/>
              <a:t>and others…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00400" y="3276600"/>
            <a:ext cx="1402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CERN:</a:t>
            </a:r>
          </a:p>
          <a:p>
            <a:r>
              <a:rPr lang="en-US" dirty="0" smtClean="0"/>
              <a:t>EMC,SMC, </a:t>
            </a:r>
          </a:p>
          <a:p>
            <a:r>
              <a:rPr lang="en-US" dirty="0" smtClean="0"/>
              <a:t>COMPASS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43200" y="5029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Brookhaven:</a:t>
            </a:r>
          </a:p>
          <a:p>
            <a:r>
              <a:rPr lang="en-US" dirty="0" smtClean="0"/>
              <a:t>RHIC-Spin program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gluon spin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1066800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DESY:</a:t>
            </a:r>
          </a:p>
          <a:p>
            <a:r>
              <a:rPr lang="en-US" dirty="0" smtClean="0"/>
              <a:t>HERMES</a:t>
            </a:r>
            <a:endParaRPr lang="en-US" dirty="0"/>
          </a:p>
        </p:txBody>
      </p:sp>
      <p:pic>
        <p:nvPicPr>
          <p:cNvPr id="29" name="Picture 2" descr="acc1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048000"/>
            <a:ext cx="272599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629400" y="5257800"/>
            <a:ext cx="1531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JLAB:</a:t>
            </a:r>
          </a:p>
          <a:p>
            <a:r>
              <a:rPr lang="en-US" dirty="0" smtClean="0"/>
              <a:t>Hall A, Hall B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334000" y="1371600"/>
            <a:ext cx="12954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276600" y="3886200"/>
            <a:ext cx="12954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00800" y="5257800"/>
            <a:ext cx="19050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CAE24-5BA0-4581-AAA3-3181A17F4D1E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639763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A relatively simple magnetic spectrometer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762000"/>
            <a:ext cx="7429500" cy="5359400"/>
            <a:chOff x="288" y="480"/>
            <a:chExt cx="4680" cy="3376"/>
          </a:xfrm>
        </p:grpSpPr>
        <p:pic>
          <p:nvPicPr>
            <p:cNvPr id="23560" name="Picture 4" descr="http://www1.jlab.org/ul/jpix/med/upgrade_22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480"/>
              <a:ext cx="4680" cy="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Line 5"/>
            <p:cNvSpPr>
              <a:spLocks noChangeShapeType="1"/>
            </p:cNvSpPr>
            <p:nvPr/>
          </p:nvSpPr>
          <p:spPr bwMode="auto">
            <a:xfrm flipH="1">
              <a:off x="1152" y="1296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6"/>
            <p:cNvSpPr>
              <a:spLocks noChangeShapeType="1"/>
            </p:cNvSpPr>
            <p:nvPr/>
          </p:nvSpPr>
          <p:spPr bwMode="auto">
            <a:xfrm>
              <a:off x="1488" y="1200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Text Box 7"/>
            <p:cNvSpPr txBox="1">
              <a:spLocks noChangeArrowheads="1"/>
            </p:cNvSpPr>
            <p:nvPr/>
          </p:nvSpPr>
          <p:spPr bwMode="auto">
            <a:xfrm>
              <a:off x="432" y="1008"/>
              <a:ext cx="10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drift chambers</a:t>
              </a:r>
            </a:p>
          </p:txBody>
        </p:sp>
        <p:sp>
          <p:nvSpPr>
            <p:cNvPr id="23564" name="Line 8"/>
            <p:cNvSpPr>
              <a:spLocks noChangeShapeType="1"/>
            </p:cNvSpPr>
            <p:nvPr/>
          </p:nvSpPr>
          <p:spPr bwMode="auto">
            <a:xfrm>
              <a:off x="2064" y="864"/>
              <a:ext cx="96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9"/>
            <p:cNvSpPr>
              <a:spLocks noChangeShapeType="1"/>
            </p:cNvSpPr>
            <p:nvPr/>
          </p:nvSpPr>
          <p:spPr bwMode="auto">
            <a:xfrm>
              <a:off x="2208" y="81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Text Box 10"/>
            <p:cNvSpPr txBox="1">
              <a:spLocks noChangeArrowheads="1"/>
            </p:cNvSpPr>
            <p:nvPr/>
          </p:nvSpPr>
          <p:spPr bwMode="auto">
            <a:xfrm>
              <a:off x="1296" y="528"/>
              <a:ext cx="1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plastic scintillator arrays</a:t>
              </a:r>
            </a:p>
          </p:txBody>
        </p:sp>
        <p:sp>
          <p:nvSpPr>
            <p:cNvPr id="23567" name="Line 11"/>
            <p:cNvSpPr>
              <a:spLocks noChangeShapeType="1"/>
            </p:cNvSpPr>
            <p:nvPr/>
          </p:nvSpPr>
          <p:spPr bwMode="auto">
            <a:xfrm>
              <a:off x="1824" y="105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Text Box 12"/>
            <p:cNvSpPr txBox="1">
              <a:spLocks noChangeArrowheads="1"/>
            </p:cNvSpPr>
            <p:nvPr/>
          </p:nvSpPr>
          <p:spPr bwMode="auto">
            <a:xfrm>
              <a:off x="672" y="768"/>
              <a:ext cx="1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aerogel Cerenkov</a:t>
              </a:r>
            </a:p>
          </p:txBody>
        </p:sp>
      </p:grpSp>
      <p:sp>
        <p:nvSpPr>
          <p:cNvPr id="23557" name="Line 13"/>
          <p:cNvSpPr>
            <a:spLocks noChangeShapeType="1"/>
          </p:cNvSpPr>
          <p:nvPr/>
        </p:nvSpPr>
        <p:spPr bwMode="auto">
          <a:xfrm flipH="1">
            <a:off x="6400800" y="1066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6689725" y="798513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electromagnetic</a:t>
            </a:r>
          </a:p>
          <a:p>
            <a:r>
              <a:rPr lang="en-US"/>
              <a:t>shower detector</a:t>
            </a:r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28600" y="2514600"/>
            <a:ext cx="1860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High Momentum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Spectrometer,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Hall C,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Jefferson Lab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88BF92-870B-463F-8CC5-13A6F148B23A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  <a:noFill/>
          <a:effectLst/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20" charset="-128"/>
                <a:cs typeface="Arial" pitchFamily="34" charset="0"/>
              </a:rPr>
              <a:t>Example of a standard setup (in Hall A at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20" charset="-128"/>
                <a:cs typeface="Arial" pitchFamily="34" charset="0"/>
              </a:rPr>
              <a:t>JLab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ＭＳ Ｐゴシック" pitchFamily="20" charset="-128"/>
                <a:cs typeface="Arial" pitchFamily="34" charset="0"/>
              </a:rPr>
              <a:t>)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990600"/>
            <a:ext cx="7391400" cy="1828800"/>
          </a:xfrm>
        </p:spPr>
        <p:txBody>
          <a:bodyPr/>
          <a:lstStyle/>
          <a:p>
            <a:endParaRPr lang="en-US" sz="2000" smtClean="0">
              <a:ea typeface="ＭＳ Ｐゴシック" pitchFamily="20" charset="-128"/>
            </a:endParaRPr>
          </a:p>
          <a:p>
            <a:endParaRPr lang="en-US" sz="2000" smtClean="0">
              <a:ea typeface="ＭＳ Ｐゴシック" pitchFamily="20" charset="-128"/>
            </a:endParaRP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581400"/>
            <a:ext cx="3810000" cy="4724400"/>
          </a:xfrm>
        </p:spPr>
        <p:txBody>
          <a:bodyPr/>
          <a:lstStyle/>
          <a:p>
            <a:endParaRPr lang="en-US" sz="2000" smtClean="0">
              <a:ea typeface="ＭＳ Ｐゴシック" pitchFamily="20" charset="-128"/>
            </a:endParaRPr>
          </a:p>
          <a:p>
            <a:endParaRPr lang="en-US" sz="2000" smtClean="0">
              <a:ea typeface="ＭＳ Ｐゴシック" pitchFamily="20" charset="-128"/>
            </a:endParaRPr>
          </a:p>
        </p:txBody>
      </p:sp>
      <p:sp>
        <p:nvSpPr>
          <p:cNvPr id="5125" name="Rectangle 1029"/>
          <p:cNvSpPr>
            <a:spLocks noChangeArrowheads="1"/>
          </p:cNvSpPr>
          <p:nvPr/>
        </p:nvSpPr>
        <p:spPr bwMode="auto">
          <a:xfrm>
            <a:off x="457200" y="1095375"/>
            <a:ext cx="396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FF0066"/>
                </a:solidFill>
                <a:latin typeface="Comic Sans MS" pitchFamily="20" charset="0"/>
              </a:rPr>
              <a:t>Polarized beam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  <a:latin typeface="Comic Sans MS" pitchFamily="20" charset="0"/>
              </a:rPr>
              <a:t>Energy</a:t>
            </a:r>
            <a:r>
              <a:rPr lang="en-US" sz="1800" dirty="0">
                <a:latin typeface="Comic Sans MS" pitchFamily="20" charset="0"/>
              </a:rPr>
              <a:t>: 0.86-5.1 </a:t>
            </a:r>
            <a:r>
              <a:rPr lang="en-US" sz="1800" dirty="0" err="1">
                <a:latin typeface="Comic Sans MS" pitchFamily="20" charset="0"/>
              </a:rPr>
              <a:t>GeV</a:t>
            </a:r>
            <a:endParaRPr lang="en-US" sz="1800" dirty="0">
              <a:latin typeface="Comic Sans MS" pitchFamily="20" charset="0"/>
            </a:endParaRPr>
          </a:p>
          <a:p>
            <a:pPr lvl="1"/>
            <a:r>
              <a:rPr lang="en-US" sz="1800" dirty="0">
                <a:solidFill>
                  <a:srgbClr val="0000CC"/>
                </a:solidFill>
                <a:latin typeface="Comic Sans MS" pitchFamily="20" charset="0"/>
              </a:rPr>
              <a:t>Polarization:</a:t>
            </a:r>
            <a:r>
              <a:rPr lang="en-US" sz="1800" dirty="0">
                <a:latin typeface="Comic Sans MS" pitchFamily="20" charset="0"/>
              </a:rPr>
              <a:t> &gt; 70%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  <a:latin typeface="Comic Sans MS" pitchFamily="20" charset="0"/>
              </a:rPr>
              <a:t>Average Current</a:t>
            </a:r>
            <a:r>
              <a:rPr lang="en-US" sz="1800" dirty="0">
                <a:latin typeface="Comic Sans MS" pitchFamily="20" charset="0"/>
              </a:rPr>
              <a:t>: 5 to 15 µA </a:t>
            </a:r>
          </a:p>
        </p:txBody>
      </p:sp>
      <p:sp>
        <p:nvSpPr>
          <p:cNvPr id="5126" name="Text Box 1030"/>
          <p:cNvSpPr txBox="1">
            <a:spLocks noChangeArrowheads="1"/>
          </p:cNvSpPr>
          <p:nvPr/>
        </p:nvSpPr>
        <p:spPr bwMode="auto">
          <a:xfrm>
            <a:off x="4343400" y="1111250"/>
            <a:ext cx="4648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1800" dirty="0">
                <a:solidFill>
                  <a:srgbClr val="FF0066"/>
                </a:solidFill>
                <a:latin typeface="Comic Sans MS" pitchFamily="20" charset="0"/>
              </a:rPr>
              <a:t>Hall A polarized </a:t>
            </a:r>
            <a:r>
              <a:rPr lang="en-US" sz="1800" baseline="30000" dirty="0">
                <a:solidFill>
                  <a:srgbClr val="FF0066"/>
                </a:solidFill>
                <a:latin typeface="Comic Sans MS" pitchFamily="20" charset="0"/>
              </a:rPr>
              <a:t>3</a:t>
            </a:r>
            <a:r>
              <a:rPr lang="en-US" sz="1800" dirty="0">
                <a:solidFill>
                  <a:srgbClr val="FF0066"/>
                </a:solidFill>
                <a:latin typeface="Comic Sans MS" pitchFamily="20" charset="0"/>
              </a:rPr>
              <a:t>He target</a:t>
            </a:r>
            <a:endParaRPr lang="en-US" sz="1800" dirty="0">
              <a:latin typeface="Comic Sans MS" pitchFamily="20" charset="0"/>
            </a:endParaRPr>
          </a:p>
          <a:p>
            <a:pPr lvl="1"/>
            <a:r>
              <a:rPr lang="en-US" sz="1800" dirty="0">
                <a:solidFill>
                  <a:srgbClr val="0000FF"/>
                </a:solidFill>
                <a:latin typeface="Comic Sans MS" pitchFamily="20" charset="0"/>
              </a:rPr>
              <a:t>Pressure</a:t>
            </a:r>
            <a:r>
              <a:rPr lang="en-US" sz="1800" dirty="0">
                <a:latin typeface="Comic Sans MS" pitchFamily="20" charset="0"/>
              </a:rPr>
              <a:t> ~ 10 </a:t>
            </a:r>
            <a:r>
              <a:rPr lang="en-US" sz="1800" dirty="0" err="1">
                <a:latin typeface="Comic Sans MS" pitchFamily="20" charset="0"/>
              </a:rPr>
              <a:t>atm</a:t>
            </a:r>
            <a:endParaRPr lang="en-US" sz="1800" dirty="0">
              <a:latin typeface="Comic Sans MS" pitchFamily="20" charset="0"/>
            </a:endParaRPr>
          </a:p>
          <a:p>
            <a:pPr lvl="1"/>
            <a:r>
              <a:rPr lang="en-US" sz="1800" dirty="0">
                <a:solidFill>
                  <a:srgbClr val="0000CC"/>
                </a:solidFill>
                <a:latin typeface="Comic Sans MS" pitchFamily="20" charset="0"/>
              </a:rPr>
              <a:t>Polarization average</a:t>
            </a:r>
            <a:r>
              <a:rPr lang="en-US" sz="1800" dirty="0">
                <a:latin typeface="Comic Sans MS" pitchFamily="20" charset="0"/>
              </a:rPr>
              <a:t>: 35%</a:t>
            </a:r>
          </a:p>
          <a:p>
            <a:pPr lvl="1"/>
            <a:r>
              <a:rPr lang="en-US" sz="1800" dirty="0">
                <a:solidFill>
                  <a:srgbClr val="0000FF"/>
                </a:solidFill>
                <a:latin typeface="Comic Sans MS" pitchFamily="20" charset="0"/>
              </a:rPr>
              <a:t>Length</a:t>
            </a:r>
            <a:r>
              <a:rPr lang="en-US" sz="1800" dirty="0">
                <a:latin typeface="Comic Sans MS" pitchFamily="20" charset="0"/>
              </a:rPr>
              <a:t>: 40 cm with 100 µm thickness</a:t>
            </a:r>
          </a:p>
          <a:p>
            <a:endParaRPr lang="en-US" dirty="0">
              <a:latin typeface="Comic Sans MS" pitchFamily="20" charset="0"/>
            </a:endParaRPr>
          </a:p>
        </p:txBody>
      </p:sp>
      <p:sp>
        <p:nvSpPr>
          <p:cNvPr id="5127" name="Rectangle 1031"/>
          <p:cNvSpPr>
            <a:spLocks noChangeArrowheads="1"/>
          </p:cNvSpPr>
          <p:nvPr/>
        </p:nvSpPr>
        <p:spPr bwMode="auto">
          <a:xfrm>
            <a:off x="685800" y="47244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r>
              <a:rPr lang="en-US" sz="1800">
                <a:latin typeface="Comic Sans MS" pitchFamily="20" charset="0"/>
              </a:rPr>
              <a:t>Measurement of helicity dependent </a:t>
            </a:r>
            <a:r>
              <a:rPr lang="en-US" sz="1800" baseline="30000">
                <a:latin typeface="Comic Sans MS" pitchFamily="20" charset="0"/>
              </a:rPr>
              <a:t>3</a:t>
            </a:r>
            <a:r>
              <a:rPr lang="en-US" sz="1800">
                <a:latin typeface="Comic Sans MS" pitchFamily="20" charset="0"/>
              </a:rPr>
              <a:t>He cross sections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r>
              <a:rPr lang="en-US" sz="1800">
                <a:latin typeface="Comic Sans MS" pitchFamily="20" charset="0"/>
              </a:rPr>
              <a:t>Extract g</a:t>
            </a:r>
            <a:r>
              <a:rPr lang="en-US" sz="1800" baseline="-25000">
                <a:latin typeface="Comic Sans MS" pitchFamily="20" charset="0"/>
              </a:rPr>
              <a:t>1</a:t>
            </a:r>
            <a:r>
              <a:rPr lang="en-US" sz="1800">
                <a:latin typeface="Comic Sans MS" pitchFamily="20" charset="0"/>
              </a:rPr>
              <a:t> and g</a:t>
            </a:r>
            <a:r>
              <a:rPr lang="en-US" sz="1800" baseline="-25000">
                <a:latin typeface="Comic Sans MS" pitchFamily="20" charset="0"/>
              </a:rPr>
              <a:t>2</a:t>
            </a:r>
            <a:r>
              <a:rPr lang="en-US" sz="1800">
                <a:latin typeface="Comic Sans MS" pitchFamily="20" charset="0"/>
              </a:rPr>
              <a:t> spin structure functions of </a:t>
            </a:r>
            <a:r>
              <a:rPr lang="en-US" sz="1800" baseline="30000">
                <a:latin typeface="Comic Sans MS" pitchFamily="20" charset="0"/>
              </a:rPr>
              <a:t>3</a:t>
            </a:r>
            <a:r>
              <a:rPr lang="en-US" sz="1800">
                <a:latin typeface="Comic Sans MS" pitchFamily="20" charset="0"/>
              </a:rPr>
              <a:t>He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0000"/>
              <a:buFont typeface="Wingdings 2" pitchFamily="20" charset="2"/>
              <a:buChar char=""/>
            </a:pPr>
            <a:r>
              <a:rPr lang="en-US" sz="1800">
                <a:latin typeface="Comic Sans MS" pitchFamily="20" charset="0"/>
              </a:rPr>
              <a:t>Extract moments of spin structure functions of </a:t>
            </a:r>
            <a:r>
              <a:rPr lang="en-US" sz="1800" baseline="30000">
                <a:latin typeface="Comic Sans MS" pitchFamily="20" charset="0"/>
              </a:rPr>
              <a:t>3</a:t>
            </a:r>
            <a:r>
              <a:rPr lang="en-US" sz="1800">
                <a:latin typeface="Comic Sans MS" pitchFamily="20" charset="0"/>
              </a:rPr>
              <a:t>He and Neutron</a:t>
            </a:r>
            <a:endParaRPr lang="en-US" sz="2000">
              <a:latin typeface="Comic Sans MS" pitchFamily="20" charset="0"/>
            </a:endParaRPr>
          </a:p>
        </p:txBody>
      </p:sp>
      <p:sp>
        <p:nvSpPr>
          <p:cNvPr id="5128" name="Text Box 1032"/>
          <p:cNvSpPr txBox="1">
            <a:spLocks noChangeArrowheads="1"/>
          </p:cNvSpPr>
          <p:nvPr/>
        </p:nvSpPr>
        <p:spPr bwMode="auto">
          <a:xfrm>
            <a:off x="1447800" y="2514600"/>
            <a:ext cx="6134100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omic Sans MS" pitchFamily="20" charset="0"/>
              </a:rPr>
              <a:t>Highest polarized </a:t>
            </a:r>
            <a:r>
              <a:rPr lang="en-US" dirty="0" smtClean="0">
                <a:solidFill>
                  <a:srgbClr val="FF0000"/>
                </a:solidFill>
                <a:latin typeface="Comic Sans MS" pitchFamily="20" charset="0"/>
              </a:rPr>
              <a:t>luminosity:   ~10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20" charset="0"/>
              </a:rPr>
              <a:t>36</a:t>
            </a:r>
            <a:r>
              <a:rPr lang="en-US" sz="1800" dirty="0" smtClean="0">
                <a:solidFill>
                  <a:srgbClr val="FF0000"/>
                </a:solidFill>
                <a:latin typeface="Comic Sans MS" pitchFamily="20" charset="0"/>
              </a:rPr>
              <a:t>cm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20" charset="0"/>
              </a:rPr>
              <a:t>-2</a:t>
            </a:r>
            <a:r>
              <a:rPr lang="en-US" dirty="0" smtClean="0">
                <a:solidFill>
                  <a:srgbClr val="FF0000"/>
                </a:solidFill>
                <a:latin typeface="Comic Sans MS" pitchFamily="20" charset="0"/>
              </a:rPr>
              <a:t>s</a:t>
            </a:r>
            <a:r>
              <a:rPr lang="en-US" baseline="30000" dirty="0" smtClean="0">
                <a:solidFill>
                  <a:srgbClr val="FF0000"/>
                </a:solidFill>
                <a:latin typeface="Comic Sans MS" pitchFamily="20" charset="0"/>
              </a:rPr>
              <a:t>-1</a:t>
            </a:r>
            <a:endParaRPr lang="en-US" baseline="30000" dirty="0">
              <a:latin typeface="Comic Sans MS" pitchFamily="20" charset="0"/>
            </a:endParaRPr>
          </a:p>
        </p:txBody>
      </p:sp>
      <p:sp>
        <p:nvSpPr>
          <p:cNvPr id="5129" name="Line 1033"/>
          <p:cNvSpPr>
            <a:spLocks noChangeShapeType="1"/>
          </p:cNvSpPr>
          <p:nvPr/>
        </p:nvSpPr>
        <p:spPr bwMode="auto">
          <a:xfrm>
            <a:off x="838200" y="3810000"/>
            <a:ext cx="25146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034"/>
          <p:cNvSpPr>
            <a:spLocks noChangeShapeType="1"/>
          </p:cNvSpPr>
          <p:nvPr/>
        </p:nvSpPr>
        <p:spPr bwMode="auto">
          <a:xfrm flipV="1">
            <a:off x="5562600" y="3200400"/>
            <a:ext cx="1981200" cy="4572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035"/>
          <p:cNvSpPr>
            <a:spLocks noChangeArrowheads="1"/>
          </p:cNvSpPr>
          <p:nvPr/>
        </p:nvSpPr>
        <p:spPr bwMode="auto">
          <a:xfrm rot="-821344">
            <a:off x="7772400" y="2667000"/>
            <a:ext cx="1143000" cy="685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6600"/>
                </a:solidFill>
                <a:latin typeface="Comic Sans MS" pitchFamily="20" charset="0"/>
              </a:rPr>
              <a:t>L</a:t>
            </a:r>
            <a:endParaRPr lang="en-US">
              <a:latin typeface="Comic Sans MS" pitchFamily="20" charset="0"/>
            </a:endParaRPr>
          </a:p>
        </p:txBody>
      </p:sp>
      <p:sp>
        <p:nvSpPr>
          <p:cNvPr id="5132" name="AutoShape 1036"/>
          <p:cNvSpPr>
            <a:spLocks noChangeArrowheads="1"/>
          </p:cNvSpPr>
          <p:nvPr/>
        </p:nvSpPr>
        <p:spPr bwMode="auto">
          <a:xfrm>
            <a:off x="1752600" y="3581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Text Box 1037"/>
          <p:cNvSpPr txBox="1">
            <a:spLocks noChangeArrowheads="1"/>
          </p:cNvSpPr>
          <p:nvPr/>
        </p:nvSpPr>
        <p:spPr bwMode="auto">
          <a:xfrm>
            <a:off x="6172200" y="3465513"/>
            <a:ext cx="1622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20" charset="0"/>
              </a:rPr>
              <a:t>Spectrometers</a:t>
            </a:r>
          </a:p>
          <a:p>
            <a:r>
              <a:rPr lang="en-US" sz="1600" b="1" dirty="0">
                <a:solidFill>
                  <a:srgbClr val="FF6600"/>
                </a:solidFill>
                <a:latin typeface="Comic Sans MS" pitchFamily="20" charset="0"/>
              </a:rPr>
              <a:t>set at 15.5º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5134" name="AutoShape 1038"/>
          <p:cNvSpPr>
            <a:spLocks noChangeArrowheads="1"/>
          </p:cNvSpPr>
          <p:nvPr/>
        </p:nvSpPr>
        <p:spPr bwMode="auto">
          <a:xfrm>
            <a:off x="1752600" y="38862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1039"/>
          <p:cNvSpPr txBox="1">
            <a:spLocks noChangeArrowheads="1"/>
          </p:cNvSpPr>
          <p:nvPr/>
        </p:nvSpPr>
        <p:spPr bwMode="auto">
          <a:xfrm>
            <a:off x="457200" y="3124200"/>
            <a:ext cx="2222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20" charset="0"/>
              </a:rPr>
              <a:t>Electron beam</a:t>
            </a:r>
          </a:p>
        </p:txBody>
      </p:sp>
      <p:sp>
        <p:nvSpPr>
          <p:cNvPr id="5136" name="AutoShape 1040"/>
          <p:cNvSpPr>
            <a:spLocks noChangeArrowheads="1"/>
          </p:cNvSpPr>
          <p:nvPr/>
        </p:nvSpPr>
        <p:spPr bwMode="auto">
          <a:xfrm flipH="1">
            <a:off x="4419600" y="39624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AutoShape 1041"/>
          <p:cNvSpPr>
            <a:spLocks noChangeArrowheads="1"/>
          </p:cNvSpPr>
          <p:nvPr/>
        </p:nvSpPr>
        <p:spPr bwMode="auto">
          <a:xfrm>
            <a:off x="4495800" y="33528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  <a:latin typeface="Comic Sans MS" pitchFamily="20" charset="0"/>
            </a:endParaRPr>
          </a:p>
        </p:txBody>
      </p:sp>
      <p:sp>
        <p:nvSpPr>
          <p:cNvPr id="5138" name="AutoShape 1042"/>
          <p:cNvSpPr>
            <a:spLocks noChangeArrowheads="1"/>
          </p:cNvSpPr>
          <p:nvPr/>
        </p:nvSpPr>
        <p:spPr bwMode="auto">
          <a:xfrm>
            <a:off x="3657600" y="35814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AutoShape 1043"/>
          <p:cNvSpPr>
            <a:spLocks noChangeArrowheads="1"/>
          </p:cNvSpPr>
          <p:nvPr/>
        </p:nvSpPr>
        <p:spPr bwMode="auto">
          <a:xfrm flipV="1">
            <a:off x="3962400" y="3657600"/>
            <a:ext cx="228600" cy="533400"/>
          </a:xfrm>
          <a:prstGeom prst="upArrow">
            <a:avLst>
              <a:gd name="adj1" fmla="val 50000"/>
              <a:gd name="adj2" fmla="val 58333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Rectangle 1044"/>
          <p:cNvSpPr>
            <a:spLocks noChangeArrowheads="1"/>
          </p:cNvSpPr>
          <p:nvPr/>
        </p:nvSpPr>
        <p:spPr bwMode="auto">
          <a:xfrm rot="884616">
            <a:off x="7848600" y="4191000"/>
            <a:ext cx="1143000" cy="6858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6600"/>
                </a:solidFill>
                <a:latin typeface="Comic Sans MS" pitchFamily="20" charset="0"/>
              </a:rPr>
              <a:t>R</a:t>
            </a:r>
            <a:endParaRPr lang="en-US">
              <a:latin typeface="Comic Sans MS" pitchFamily="20" charset="0"/>
            </a:endParaRPr>
          </a:p>
        </p:txBody>
      </p:sp>
      <p:sp>
        <p:nvSpPr>
          <p:cNvPr id="5141" name="Line 1045"/>
          <p:cNvSpPr>
            <a:spLocks noChangeShapeType="1"/>
          </p:cNvSpPr>
          <p:nvPr/>
        </p:nvSpPr>
        <p:spPr bwMode="auto">
          <a:xfrm>
            <a:off x="5562600" y="3886200"/>
            <a:ext cx="1981200" cy="4572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1046"/>
          <p:cNvSpPr>
            <a:spLocks noChangeArrowheads="1"/>
          </p:cNvSpPr>
          <p:nvPr/>
        </p:nvSpPr>
        <p:spPr bwMode="auto">
          <a:xfrm>
            <a:off x="4267200" y="3657600"/>
            <a:ext cx="12192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Rectangle 1047"/>
          <p:cNvSpPr>
            <a:spLocks noChangeArrowheads="1"/>
          </p:cNvSpPr>
          <p:nvPr/>
        </p:nvSpPr>
        <p:spPr bwMode="auto">
          <a:xfrm>
            <a:off x="3352800" y="2971800"/>
            <a:ext cx="3103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Comic Sans MS" pitchFamily="20" charset="0"/>
              </a:rPr>
              <a:t>Hall A polarized </a:t>
            </a:r>
            <a:r>
              <a:rPr lang="en-US" sz="1800" baseline="30000">
                <a:solidFill>
                  <a:srgbClr val="FF0066"/>
                </a:solidFill>
                <a:latin typeface="Comic Sans MS" pitchFamily="20" charset="0"/>
              </a:rPr>
              <a:t>3</a:t>
            </a:r>
            <a:r>
              <a:rPr lang="en-US" sz="1800">
                <a:solidFill>
                  <a:srgbClr val="FF0066"/>
                </a:solidFill>
                <a:latin typeface="Comic Sans MS" pitchFamily="20" charset="0"/>
              </a:rPr>
              <a:t>He target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685800"/>
            <a:ext cx="1954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(slide from Z. </a:t>
            </a:r>
            <a:r>
              <a:rPr lang="en-US" sz="1400" i="1" dirty="0" err="1" smtClean="0">
                <a:solidFill>
                  <a:srgbClr val="C00000"/>
                </a:solidFill>
              </a:rPr>
              <a:t>Meziani</a:t>
            </a:r>
            <a:r>
              <a:rPr lang="en-US" sz="1400" i="1" dirty="0" smtClean="0">
                <a:solidFill>
                  <a:srgbClr val="C00000"/>
                </a:solidFill>
              </a:rPr>
              <a:t>)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6BE5B-A745-4B09-A982-99C20173EA08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C3F95-BED1-4F3B-93F3-F55AF9CC9A7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/>
              <a:t>references for this section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Halzen</a:t>
            </a:r>
            <a:r>
              <a:rPr lang="en-US" dirty="0" smtClean="0"/>
              <a:t> &amp; Martin:  Quarks and Leptons</a:t>
            </a:r>
          </a:p>
          <a:p>
            <a:r>
              <a:rPr lang="en-US" dirty="0" smtClean="0"/>
              <a:t>F.E. Close:  An Introduction to Quarks and </a:t>
            </a:r>
            <a:r>
              <a:rPr lang="en-US" dirty="0" err="1" smtClean="0"/>
              <a:t>Partons</a:t>
            </a:r>
            <a:endParaRPr lang="en-US" dirty="0" smtClean="0"/>
          </a:p>
          <a:p>
            <a:r>
              <a:rPr lang="en-US" dirty="0" smtClean="0"/>
              <a:t>Perkins:  Introduction to High Energy Physics</a:t>
            </a:r>
          </a:p>
          <a:p>
            <a:r>
              <a:rPr lang="en-US" dirty="0" smtClean="0"/>
              <a:t>Cahn and </a:t>
            </a:r>
            <a:r>
              <a:rPr lang="en-US" dirty="0" err="1" smtClean="0"/>
              <a:t>Goldhaber</a:t>
            </a:r>
            <a:r>
              <a:rPr lang="en-US" dirty="0" smtClean="0"/>
              <a:t>: The Experimental Foundations of Particle Physics</a:t>
            </a:r>
          </a:p>
          <a:p>
            <a:endParaRPr lang="en-US" dirty="0" smtClean="0"/>
          </a:p>
          <a:p>
            <a:r>
              <a:rPr lang="en-US" dirty="0" err="1" smtClean="0"/>
              <a:t>Xiangdong</a:t>
            </a:r>
            <a:r>
              <a:rPr lang="en-US" dirty="0" smtClean="0"/>
              <a:t> </a:t>
            </a:r>
            <a:r>
              <a:rPr lang="en-US" dirty="0" err="1" smtClean="0"/>
              <a:t>Ji</a:t>
            </a:r>
            <a:r>
              <a:rPr lang="en-US" dirty="0" smtClean="0"/>
              <a:t>: Graduate nuclear physics lecture notes</a:t>
            </a:r>
          </a:p>
          <a:p>
            <a:r>
              <a:rPr lang="en-US" dirty="0" smtClean="0"/>
              <a:t>	http://www.physics.umd.edu/courses/Phys741/xji/lecture_notes.htm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Lectures from the Hampton University Graduate School (</a:t>
            </a:r>
            <a:r>
              <a:rPr lang="en-US" dirty="0" smtClean="0"/>
              <a:t>HUGS), particularly 2007 (Reno), 2008 (</a:t>
            </a:r>
            <a:r>
              <a:rPr lang="en-US" dirty="0" err="1" smtClean="0"/>
              <a:t>Elouadhriri</a:t>
            </a:r>
            <a:r>
              <a:rPr lang="en-US" dirty="0" smtClean="0"/>
              <a:t>) and 2009 (</a:t>
            </a:r>
            <a:r>
              <a:rPr lang="en-US" dirty="0" err="1" smtClean="0"/>
              <a:t>Burkardt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http://www.jlab.org/hugs/archive/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4343400"/>
            <a:ext cx="5156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Special thanks to</a:t>
            </a:r>
          </a:p>
          <a:p>
            <a:r>
              <a:rPr lang="en-US" dirty="0"/>
              <a:t>	</a:t>
            </a:r>
            <a:r>
              <a:rPr lang="en-US" dirty="0" err="1" smtClean="0"/>
              <a:t>Zein-Eddine</a:t>
            </a:r>
            <a:r>
              <a:rPr lang="en-US" dirty="0" smtClean="0"/>
              <a:t> </a:t>
            </a:r>
            <a:r>
              <a:rPr lang="en-US" dirty="0" err="1" smtClean="0"/>
              <a:t>Meziani</a:t>
            </a:r>
            <a:r>
              <a:rPr lang="en-US" dirty="0" smtClean="0"/>
              <a:t>, Temple University</a:t>
            </a:r>
          </a:p>
          <a:p>
            <a:r>
              <a:rPr lang="en-US" dirty="0"/>
              <a:t>	</a:t>
            </a:r>
            <a:r>
              <a:rPr lang="en-US" dirty="0" smtClean="0"/>
              <a:t>Naomi </a:t>
            </a:r>
            <a:r>
              <a:rPr lang="en-US" dirty="0" err="1" smtClean="0"/>
              <a:t>Makins</a:t>
            </a:r>
            <a:r>
              <a:rPr lang="en-US" dirty="0" smtClean="0"/>
              <a:t>, University of Illinois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4333CF-4696-4E6F-AC6A-D60FF54F6313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 descr="Layout-3D-1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484313"/>
            <a:ext cx="7489825" cy="4754562"/>
          </a:xfrm>
          <a:prstGeom prst="rect">
            <a:avLst/>
          </a:prstGeom>
          <a:noFill/>
        </p:spPr>
      </p:pic>
      <p:sp>
        <p:nvSpPr>
          <p:cNvPr id="436227" name="Line 3"/>
          <p:cNvSpPr>
            <a:spLocks noChangeShapeType="1"/>
          </p:cNvSpPr>
          <p:nvPr/>
        </p:nvSpPr>
        <p:spPr bwMode="auto">
          <a:xfrm>
            <a:off x="7308850" y="17002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4572000" y="188913"/>
            <a:ext cx="4319588" cy="10080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US" sz="3600" dirty="0">
                <a:solidFill>
                  <a:srgbClr val="3366FF"/>
                </a:solidFill>
                <a:latin typeface="Times New Roman" pitchFamily="18" charset="0"/>
              </a:rPr>
              <a:t>COMPASS </a:t>
            </a:r>
            <a:br>
              <a:rPr lang="en-US" sz="3600" dirty="0">
                <a:solidFill>
                  <a:srgbClr val="3366FF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3366FF"/>
                </a:solidFill>
                <a:latin typeface="Times New Roman" pitchFamily="18" charset="0"/>
              </a:rPr>
              <a:t>NIM A 577(2007) 455</a:t>
            </a:r>
            <a:br>
              <a:rPr lang="en-US" sz="2400" b="1" dirty="0">
                <a:solidFill>
                  <a:srgbClr val="3366FF"/>
                </a:solidFill>
                <a:latin typeface="Times New Roman" pitchFamily="18" charset="0"/>
              </a:rPr>
            </a:br>
            <a:endParaRPr lang="fr-FR" sz="24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pic>
        <p:nvPicPr>
          <p:cNvPr id="436229" name="Picture 5" descr="Layout-3D-1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196975"/>
            <a:ext cx="7489825" cy="475456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36230" name="Line 6"/>
          <p:cNvSpPr>
            <a:spLocks noChangeShapeType="1"/>
          </p:cNvSpPr>
          <p:nvPr/>
        </p:nvSpPr>
        <p:spPr bwMode="auto">
          <a:xfrm flipV="1">
            <a:off x="395288" y="5661025"/>
            <a:ext cx="865187" cy="5032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31" name="Text Box 7"/>
          <p:cNvSpPr txBox="1">
            <a:spLocks noChangeArrowheads="1"/>
          </p:cNvSpPr>
          <p:nvPr/>
        </p:nvSpPr>
        <p:spPr bwMode="auto">
          <a:xfrm rot="-1798400">
            <a:off x="0" y="5589588"/>
            <a:ext cx="1239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chemeClr val="accent2"/>
                </a:solidFill>
                <a:latin typeface="Comic Sans MS" pitchFamily="66" charset="0"/>
              </a:rPr>
              <a:t>160 GeV </a:t>
            </a:r>
            <a:r>
              <a:rPr lang="en-US" sz="1600" b="1">
                <a:solidFill>
                  <a:schemeClr val="accent2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V="1">
            <a:off x="900113" y="5300663"/>
            <a:ext cx="215900" cy="1428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1908175" y="5734050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accent2"/>
                </a:solidFill>
              </a:rPr>
              <a:t>SciFi</a:t>
            </a:r>
          </a:p>
        </p:txBody>
      </p:sp>
      <p:sp>
        <p:nvSpPr>
          <p:cNvPr id="436234" name="Text Box 10"/>
          <p:cNvSpPr txBox="1">
            <a:spLocks noChangeArrowheads="1"/>
          </p:cNvSpPr>
          <p:nvPr/>
        </p:nvSpPr>
        <p:spPr bwMode="auto">
          <a:xfrm>
            <a:off x="1331913" y="5876925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33CC33"/>
                </a:solidFill>
              </a:rPr>
              <a:t>veto</a:t>
            </a:r>
          </a:p>
        </p:txBody>
      </p:sp>
      <p:sp>
        <p:nvSpPr>
          <p:cNvPr id="436235" name="Text Box 11"/>
          <p:cNvSpPr txBox="1">
            <a:spLocks noChangeArrowheads="1"/>
          </p:cNvSpPr>
          <p:nvPr/>
        </p:nvSpPr>
        <p:spPr bwMode="auto">
          <a:xfrm>
            <a:off x="755650" y="4364038"/>
            <a:ext cx="1335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baseline="30000">
                <a:solidFill>
                  <a:srgbClr val="FF6600"/>
                </a:solidFill>
              </a:rPr>
              <a:t>6</a:t>
            </a:r>
            <a:r>
              <a:rPr lang="en-US" b="1">
                <a:solidFill>
                  <a:srgbClr val="FF6600"/>
                </a:solidFill>
              </a:rPr>
              <a:t>LiD target</a:t>
            </a:r>
          </a:p>
        </p:txBody>
      </p:sp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1908175" y="5419725"/>
            <a:ext cx="40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D60093"/>
                </a:solidFill>
              </a:rPr>
              <a:t>Si</a:t>
            </a:r>
          </a:p>
        </p:txBody>
      </p: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2843213" y="54879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9999"/>
                </a:solidFill>
              </a:rPr>
              <a:t>Micromegas</a:t>
            </a:r>
          </a:p>
        </p:txBody>
      </p:sp>
      <p:sp>
        <p:nvSpPr>
          <p:cNvPr id="436238" name="Text Box 14"/>
          <p:cNvSpPr txBox="1">
            <a:spLocks noChangeArrowheads="1"/>
          </p:cNvSpPr>
          <p:nvPr/>
        </p:nvSpPr>
        <p:spPr bwMode="auto">
          <a:xfrm>
            <a:off x="539750" y="4048125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9999"/>
                </a:solidFill>
              </a:rPr>
              <a:t>Drift Chambers</a:t>
            </a:r>
          </a:p>
        </p:txBody>
      </p:sp>
      <p:sp>
        <p:nvSpPr>
          <p:cNvPr id="436239" name="Text Box 15"/>
          <p:cNvSpPr txBox="1">
            <a:spLocks noChangeArrowheads="1"/>
          </p:cNvSpPr>
          <p:nvPr/>
        </p:nvSpPr>
        <p:spPr bwMode="auto">
          <a:xfrm>
            <a:off x="3419475" y="520065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333333"/>
                </a:solidFill>
              </a:rPr>
              <a:t>GEMs</a:t>
            </a:r>
          </a:p>
        </p:txBody>
      </p:sp>
      <p:sp>
        <p:nvSpPr>
          <p:cNvPr id="436240" name="Text Box 16"/>
          <p:cNvSpPr txBox="1">
            <a:spLocks noChangeArrowheads="1"/>
          </p:cNvSpPr>
          <p:nvPr/>
        </p:nvSpPr>
        <p:spPr bwMode="auto">
          <a:xfrm>
            <a:off x="4500563" y="472440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009999"/>
                </a:solidFill>
              </a:rPr>
              <a:t>Straws</a:t>
            </a:r>
          </a:p>
        </p:txBody>
      </p:sp>
      <p:sp>
        <p:nvSpPr>
          <p:cNvPr id="436241" name="Text Box 17"/>
          <p:cNvSpPr txBox="1">
            <a:spLocks noChangeArrowheads="1"/>
          </p:cNvSpPr>
          <p:nvPr/>
        </p:nvSpPr>
        <p:spPr bwMode="auto">
          <a:xfrm>
            <a:off x="2195513" y="3832225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</a:rPr>
              <a:t>SM1</a:t>
            </a:r>
          </a:p>
        </p:txBody>
      </p:sp>
      <p:sp>
        <p:nvSpPr>
          <p:cNvPr id="436242" name="Text Box 18"/>
          <p:cNvSpPr txBox="1">
            <a:spLocks noChangeArrowheads="1"/>
          </p:cNvSpPr>
          <p:nvPr/>
        </p:nvSpPr>
        <p:spPr bwMode="auto">
          <a:xfrm>
            <a:off x="2411413" y="340042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/>
              <a:t>RICH</a:t>
            </a:r>
          </a:p>
        </p:txBody>
      </p:sp>
      <p:sp>
        <p:nvSpPr>
          <p:cNvPr id="436243" name="Line 19"/>
          <p:cNvSpPr>
            <a:spLocks noChangeShapeType="1"/>
          </p:cNvSpPr>
          <p:nvPr/>
        </p:nvSpPr>
        <p:spPr bwMode="auto">
          <a:xfrm flipV="1">
            <a:off x="5003800" y="3644900"/>
            <a:ext cx="360363" cy="107950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 flipH="1">
            <a:off x="3419475" y="4724400"/>
            <a:ext cx="1584325" cy="73025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5" name="Text Box 21"/>
          <p:cNvSpPr txBox="1">
            <a:spLocks noChangeArrowheads="1"/>
          </p:cNvSpPr>
          <p:nvPr/>
        </p:nvSpPr>
        <p:spPr bwMode="auto">
          <a:xfrm>
            <a:off x="2411413" y="1984375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rgbClr val="3333FF"/>
                </a:solidFill>
              </a:rPr>
              <a:t>ECALs &amp;</a:t>
            </a:r>
            <a:r>
              <a:rPr lang="en-US"/>
              <a:t> </a:t>
            </a:r>
            <a:r>
              <a:rPr lang="en-US">
                <a:solidFill>
                  <a:srgbClr val="00CCFF"/>
                </a:solidFill>
              </a:rPr>
              <a:t>HCALs</a:t>
            </a:r>
          </a:p>
        </p:txBody>
      </p:sp>
      <p:sp>
        <p:nvSpPr>
          <p:cNvPr id="436246" name="Line 22"/>
          <p:cNvSpPr>
            <a:spLocks noChangeShapeType="1"/>
          </p:cNvSpPr>
          <p:nvPr/>
        </p:nvSpPr>
        <p:spPr bwMode="auto">
          <a:xfrm>
            <a:off x="3203575" y="2420938"/>
            <a:ext cx="3024188" cy="28733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7" name="Line 23"/>
          <p:cNvSpPr>
            <a:spLocks noChangeShapeType="1"/>
          </p:cNvSpPr>
          <p:nvPr/>
        </p:nvSpPr>
        <p:spPr bwMode="auto">
          <a:xfrm>
            <a:off x="3203575" y="2420938"/>
            <a:ext cx="576263" cy="15843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48" name="Text Box 24"/>
          <p:cNvSpPr txBox="1">
            <a:spLocks noChangeArrowheads="1"/>
          </p:cNvSpPr>
          <p:nvPr/>
        </p:nvSpPr>
        <p:spPr bwMode="auto">
          <a:xfrm>
            <a:off x="5364163" y="4149725"/>
            <a:ext cx="106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990000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>
                <a:solidFill>
                  <a:srgbClr val="990000"/>
                </a:solidFill>
              </a:rPr>
              <a:t>Filters/</a:t>
            </a:r>
          </a:p>
          <a:p>
            <a:pPr>
              <a:spcBef>
                <a:spcPct val="0"/>
              </a:spcBef>
            </a:pPr>
            <a:r>
              <a:rPr lang="en-US">
                <a:solidFill>
                  <a:srgbClr val="990000"/>
                </a:solidFill>
              </a:rPr>
              <a:t>   Walls</a:t>
            </a:r>
          </a:p>
        </p:txBody>
      </p:sp>
      <p:sp>
        <p:nvSpPr>
          <p:cNvPr id="436249" name="Line 25"/>
          <p:cNvSpPr>
            <a:spLocks noChangeShapeType="1"/>
          </p:cNvSpPr>
          <p:nvPr/>
        </p:nvSpPr>
        <p:spPr bwMode="auto">
          <a:xfrm flipV="1">
            <a:off x="6011863" y="2420938"/>
            <a:ext cx="1296987" cy="17287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0" name="Line 26"/>
          <p:cNvSpPr>
            <a:spLocks noChangeShapeType="1"/>
          </p:cNvSpPr>
          <p:nvPr/>
        </p:nvSpPr>
        <p:spPr bwMode="auto">
          <a:xfrm flipH="1" flipV="1">
            <a:off x="4284663" y="4149725"/>
            <a:ext cx="1727200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1" name="Text Box 27"/>
          <p:cNvSpPr txBox="1">
            <a:spLocks noChangeArrowheads="1"/>
          </p:cNvSpPr>
          <p:nvPr/>
        </p:nvSpPr>
        <p:spPr bwMode="auto">
          <a:xfrm>
            <a:off x="3708400" y="1336675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tx2"/>
                </a:solidFill>
              </a:rPr>
              <a:t>Trigger Hodoscopes</a:t>
            </a:r>
          </a:p>
        </p:txBody>
      </p:sp>
      <p:sp>
        <p:nvSpPr>
          <p:cNvPr id="436252" name="Line 28"/>
          <p:cNvSpPr>
            <a:spLocks noChangeShapeType="1"/>
          </p:cNvSpPr>
          <p:nvPr/>
        </p:nvSpPr>
        <p:spPr bwMode="auto">
          <a:xfrm>
            <a:off x="4932363" y="1773238"/>
            <a:ext cx="280828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3" name="Line 29"/>
          <p:cNvSpPr>
            <a:spLocks noChangeShapeType="1"/>
          </p:cNvSpPr>
          <p:nvPr/>
        </p:nvSpPr>
        <p:spPr bwMode="auto">
          <a:xfrm>
            <a:off x="4932363" y="1773238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4" name="Line 30"/>
          <p:cNvSpPr>
            <a:spLocks noChangeShapeType="1"/>
          </p:cNvSpPr>
          <p:nvPr/>
        </p:nvSpPr>
        <p:spPr bwMode="auto">
          <a:xfrm>
            <a:off x="4932363" y="1773238"/>
            <a:ext cx="20161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5" name="Line 31"/>
          <p:cNvSpPr>
            <a:spLocks noChangeShapeType="1"/>
          </p:cNvSpPr>
          <p:nvPr/>
        </p:nvSpPr>
        <p:spPr bwMode="auto">
          <a:xfrm>
            <a:off x="4932363" y="1773238"/>
            <a:ext cx="12954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6" name="Line 32"/>
          <p:cNvSpPr>
            <a:spLocks noChangeShapeType="1"/>
          </p:cNvSpPr>
          <p:nvPr/>
        </p:nvSpPr>
        <p:spPr bwMode="auto">
          <a:xfrm flipH="1">
            <a:off x="4787900" y="1773238"/>
            <a:ext cx="144463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57" name="Text Box 33"/>
          <p:cNvSpPr txBox="1">
            <a:spLocks noChangeArrowheads="1"/>
          </p:cNvSpPr>
          <p:nvPr/>
        </p:nvSpPr>
        <p:spPr bwMode="auto">
          <a:xfrm>
            <a:off x="3635375" y="263366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MWPCs</a:t>
            </a:r>
          </a:p>
        </p:txBody>
      </p:sp>
      <p:sp>
        <p:nvSpPr>
          <p:cNvPr id="436258" name="Text Box 34"/>
          <p:cNvSpPr txBox="1">
            <a:spLocks noChangeArrowheads="1"/>
          </p:cNvSpPr>
          <p:nvPr/>
        </p:nvSpPr>
        <p:spPr bwMode="auto">
          <a:xfrm rot="-1955555">
            <a:off x="7169150" y="2827338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50 m</a:t>
            </a:r>
          </a:p>
        </p:txBody>
      </p:sp>
      <p:sp>
        <p:nvSpPr>
          <p:cNvPr id="436259" name="Text Box 35"/>
          <p:cNvSpPr txBox="1">
            <a:spLocks noChangeArrowheads="1"/>
          </p:cNvSpPr>
          <p:nvPr/>
        </p:nvSpPr>
        <p:spPr bwMode="auto">
          <a:xfrm>
            <a:off x="3492500" y="3040063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FF0000"/>
                </a:solidFill>
              </a:rPr>
              <a:t>SM2</a:t>
            </a:r>
          </a:p>
        </p:txBody>
      </p:sp>
      <p:sp>
        <p:nvSpPr>
          <p:cNvPr id="436266" name="Line 42"/>
          <p:cNvSpPr>
            <a:spLocks noChangeShapeType="1"/>
          </p:cNvSpPr>
          <p:nvPr/>
        </p:nvSpPr>
        <p:spPr bwMode="auto">
          <a:xfrm flipV="1">
            <a:off x="2771775" y="2492375"/>
            <a:ext cx="5616575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36267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692150"/>
            <a:ext cx="23764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6268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41767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6324600" y="5943600"/>
            <a:ext cx="2590800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O. </a:t>
            </a:r>
            <a:r>
              <a:rPr lang="en-US" sz="1400" dirty="0" err="1" smtClean="0">
                <a:solidFill>
                  <a:srgbClr val="C00000"/>
                </a:solidFill>
              </a:rPr>
              <a:t>Kouznetsov</a:t>
            </a:r>
            <a:r>
              <a:rPr lang="en-US" sz="1400" dirty="0" smtClean="0">
                <a:solidFill>
                  <a:srgbClr val="C00000"/>
                </a:solidFill>
              </a:rPr>
              <a:t>, CIPANP 2009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06115-6B2D-418D-8DD4-89826214056F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HERMES detector at DESY (Hamburg)</a:t>
            </a:r>
            <a:endParaRPr lang="en-US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D7304B-25F6-4BAF-8C54-C3F37B92AE76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0" y="1066800"/>
            <a:ext cx="8839200" cy="5486400"/>
            <a:chOff x="0" y="482"/>
            <a:chExt cx="5760" cy="2631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0" y="482"/>
              <a:ext cx="5760" cy="263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8" name="Picture 20" descr="spectromet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9" y="572"/>
              <a:ext cx="5216" cy="2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2" descr="p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276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105400" cy="539750"/>
          </a:xfrm>
        </p:spPr>
        <p:txBody>
          <a:bodyPr/>
          <a:lstStyle/>
          <a:p>
            <a:pPr algn="l"/>
            <a:r>
              <a:rPr lang="en-US" sz="3600" dirty="0" smtClean="0"/>
              <a:t>Polarized Electrons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457200" y="3962400"/>
            <a:ext cx="350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Reverse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pol’n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of beam </a:t>
            </a:r>
          </a:p>
          <a:p>
            <a:pPr eaLnBrk="0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at rate of  30 Hz</a:t>
            </a:r>
          </a:p>
          <a:p>
            <a:pPr eaLnBrk="0" hangingPunct="0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0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Feedback on laser intensity and position at high rate</a:t>
            </a:r>
          </a:p>
        </p:txBody>
      </p:sp>
      <p:pic>
        <p:nvPicPr>
          <p:cNvPr id="25608" name="Picture 5" descr="cernnews3_2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05200"/>
            <a:ext cx="449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4648200" y="278765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folHlink"/>
                </a:solidFill>
              </a:rPr>
              <a:t>Electron retains circular polarization of laser beam:   P</a:t>
            </a:r>
            <a:r>
              <a:rPr lang="en-US" baseline="-25000">
                <a:solidFill>
                  <a:schemeClr val="folHlink"/>
                </a:solidFill>
              </a:rPr>
              <a:t>e</a:t>
            </a:r>
            <a:r>
              <a:rPr lang="en-US">
                <a:solidFill>
                  <a:schemeClr val="folHlink"/>
                </a:solidFill>
              </a:rPr>
              <a:t> </a:t>
            </a:r>
            <a:r>
              <a:rPr lang="en-US">
                <a:solidFill>
                  <a:schemeClr val="folHlink"/>
                </a:solidFill>
                <a:cs typeface="Arial" pitchFamily="34" charset="0"/>
              </a:rPr>
              <a:t>~ </a:t>
            </a:r>
            <a:r>
              <a:rPr lang="en-US">
                <a:solidFill>
                  <a:schemeClr val="folHlink"/>
                </a:solidFill>
              </a:rPr>
              <a:t>85%</a:t>
            </a:r>
          </a:p>
        </p:txBody>
      </p:sp>
      <p:pic>
        <p:nvPicPr>
          <p:cNvPr id="256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"/>
            <a:ext cx="3886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152400" y="58674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See also Physics Today, Dec 2007</a:t>
            </a:r>
          </a:p>
        </p:txBody>
      </p:sp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228600" y="730250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D.T. Pierce et al., Phys. </a:t>
            </a:r>
            <a:r>
              <a:rPr lang="en-US" sz="1600" dirty="0" err="1">
                <a:solidFill>
                  <a:srgbClr val="C00000"/>
                </a:solidFill>
              </a:rPr>
              <a:t>Lett</a:t>
            </a:r>
            <a:r>
              <a:rPr lang="en-US" sz="1600" dirty="0">
                <a:solidFill>
                  <a:srgbClr val="C00000"/>
                </a:solidFill>
              </a:rPr>
              <a:t>. 51A (1975) 465.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649197-C44F-4475-A7AD-1B7AE2C854CE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90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52400" y="381000"/>
            <a:ext cx="38908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( In CLAS detector in Hall B at </a:t>
            </a:r>
            <a:r>
              <a:rPr lang="en-US" sz="1400" i="1" dirty="0" err="1" smtClean="0">
                <a:solidFill>
                  <a:srgbClr val="C00000"/>
                </a:solidFill>
              </a:rPr>
              <a:t>JLab</a:t>
            </a:r>
            <a:r>
              <a:rPr lang="en-US" sz="1400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1400" i="1" dirty="0" smtClean="0">
                <a:solidFill>
                  <a:srgbClr val="C00000"/>
                </a:solidFill>
              </a:rPr>
              <a:t>slide from K. </a:t>
            </a:r>
            <a:r>
              <a:rPr lang="en-US" sz="1400" i="1" dirty="0" err="1" smtClean="0">
                <a:solidFill>
                  <a:srgbClr val="C00000"/>
                </a:solidFill>
              </a:rPr>
              <a:t>Griffeon</a:t>
            </a:r>
            <a:r>
              <a:rPr lang="en-US" sz="1400" i="1" dirty="0" smtClean="0">
                <a:solidFill>
                  <a:srgbClr val="C00000"/>
                </a:solidFill>
              </a:rPr>
              <a:t>, DIS2007)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9C5887-2DB8-4B02-AAB0-F3434C68AA0E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sz="4000" dirty="0"/>
              <a:t>Polarized 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He</a:t>
            </a:r>
            <a:endParaRPr lang="en-US" sz="4000" dirty="0"/>
          </a:p>
        </p:txBody>
      </p:sp>
      <p:pic>
        <p:nvPicPr>
          <p:cNvPr id="83971" name="Picture 3" descr="C:\Betsy\powerpoint\pictures\he3targe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914400"/>
            <a:ext cx="5562600" cy="5484813"/>
          </a:xfrm>
          <a:prstGeom prst="rect">
            <a:avLst/>
          </a:prstGeom>
          <a:noFill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848600" y="2362200"/>
            <a:ext cx="1066800" cy="990600"/>
            <a:chOff x="4032" y="1056"/>
            <a:chExt cx="960" cy="912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4032" y="1056"/>
              <a:ext cx="960" cy="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2" name="Oval 4"/>
            <p:cNvSpPr>
              <a:spLocks noChangeArrowheads="1"/>
            </p:cNvSpPr>
            <p:nvPr/>
          </p:nvSpPr>
          <p:spPr bwMode="auto">
            <a:xfrm>
              <a:off x="4128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Oval 7"/>
            <p:cNvSpPr>
              <a:spLocks noChangeArrowheads="1"/>
            </p:cNvSpPr>
            <p:nvPr/>
          </p:nvSpPr>
          <p:spPr bwMode="auto">
            <a:xfrm>
              <a:off x="4560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6" name="Oval 8"/>
            <p:cNvSpPr>
              <a:spLocks noChangeArrowheads="1"/>
            </p:cNvSpPr>
            <p:nvPr/>
          </p:nvSpPr>
          <p:spPr bwMode="auto">
            <a:xfrm>
              <a:off x="4320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>
              <a:off x="4272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 flipV="1">
              <a:off x="446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Line 12"/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982" name="Text Box 14"/>
            <p:cNvSpPr txBox="1">
              <a:spLocks noChangeArrowheads="1"/>
            </p:cNvSpPr>
            <p:nvPr/>
          </p:nvSpPr>
          <p:spPr bwMode="auto">
            <a:xfrm>
              <a:off x="4238" y="1196"/>
              <a:ext cx="20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</a:t>
              </a:r>
            </a:p>
          </p:txBody>
        </p:sp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4649" y="1266"/>
              <a:ext cx="205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p</a:t>
              </a:r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4375" y="1617"/>
              <a:ext cx="20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/>
                <a:t>n</a:t>
              </a:r>
            </a:p>
          </p:txBody>
        </p:sp>
      </p:grp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5791200" y="1143000"/>
            <a:ext cx="310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Spin –dependent scattering</a:t>
            </a:r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6553200" y="1600200"/>
          <a:ext cx="1025525" cy="527050"/>
        </p:xfrm>
        <a:graphic>
          <a:graphicData uri="http://schemas.openxmlformats.org/presentationml/2006/ole">
            <p:oleObj spid="_x0000_s192515" name="Equation" r:id="rId4" imgW="469800" imgH="241200" progId="Equation.3">
              <p:embed/>
            </p:oleObj>
          </a:graphicData>
        </a:graphic>
      </p:graphicFrame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6705600" y="2743200"/>
          <a:ext cx="776288" cy="442913"/>
        </p:xfrm>
        <a:graphic>
          <a:graphicData uri="http://schemas.openxmlformats.org/presentationml/2006/ole">
            <p:oleObj spid="_x0000_s192516" name="Equation" r:id="rId5" imgW="355320" imgH="203040" progId="Equation.3">
              <p:embed/>
            </p:oleObj>
          </a:graphicData>
        </a:graphic>
      </p:graphicFrame>
      <p:sp>
        <p:nvSpPr>
          <p:cNvPr id="83992" name="Text Box 24"/>
          <p:cNvSpPr txBox="1">
            <a:spLocks noChangeArrowheads="1"/>
          </p:cNvSpPr>
          <p:nvPr/>
        </p:nvSpPr>
        <p:spPr bwMode="auto">
          <a:xfrm>
            <a:off x="5943600" y="2209800"/>
            <a:ext cx="1233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omic Sans MS" pitchFamily="66" charset="0"/>
              </a:rPr>
              <a:t>looks like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5943600"/>
            <a:ext cx="3403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photo from G. Cates, CIPANP 2009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used in Hall A at </a:t>
            </a:r>
            <a:r>
              <a:rPr lang="en-US" sz="1600" i="1" dirty="0" err="1" smtClean="0">
                <a:solidFill>
                  <a:srgbClr val="C00000"/>
                </a:solidFill>
              </a:rPr>
              <a:t>JLab</a:t>
            </a:r>
            <a:endParaRPr lang="en-US" sz="1600" i="1" dirty="0">
              <a:solidFill>
                <a:srgbClr val="C00000"/>
              </a:solidFill>
            </a:endParaRP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790950"/>
            <a:ext cx="3124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0" y="10668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82B7D-F6E2-49EE-8C07-47BBB38D631B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spin structure of the neutron and proton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2"/>
          <a:srcRect r="7059"/>
          <a:stretch>
            <a:fillRect/>
          </a:stretch>
        </p:blipFill>
        <p:spPr bwMode="auto">
          <a:xfrm>
            <a:off x="4179822" y="1676400"/>
            <a:ext cx="488797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09C34-C061-4A3B-A529-444859C18CD0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00800" y="1524000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from http://pdg.lbl.gov</a:t>
            </a:r>
            <a:endParaRPr lang="en-US" sz="1600" i="1" dirty="0">
              <a:solidFill>
                <a:srgbClr val="C00000"/>
              </a:solidFill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/>
          <a:srcRect r="3458"/>
          <a:stretch>
            <a:fillRect/>
          </a:stretch>
        </p:blipFill>
        <p:spPr bwMode="auto">
          <a:xfrm>
            <a:off x="0" y="914400"/>
            <a:ext cx="4561065" cy="581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spin structure of the proton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9D712-CB16-4AB0-B681-BE9A99F570F0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pic>
        <p:nvPicPr>
          <p:cNvPr id="12" name="Picture 5" descr="xD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0766"/>
            <a:ext cx="4057505" cy="579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800600" y="1143000"/>
            <a:ext cx="35958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HERMES</a:t>
            </a:r>
          </a:p>
          <a:p>
            <a:endParaRPr lang="en-US" dirty="0" smtClean="0"/>
          </a:p>
          <a:p>
            <a:pPr marL="342900" indent="-342900"/>
            <a:r>
              <a:rPr lang="en-US" dirty="0" smtClean="0"/>
              <a:t>A.  </a:t>
            </a:r>
            <a:r>
              <a:rPr lang="en-US" dirty="0" err="1" smtClean="0"/>
              <a:t>Airapetian</a:t>
            </a:r>
            <a:r>
              <a:rPr lang="en-US" dirty="0" smtClean="0"/>
              <a:t>, et al. </a:t>
            </a:r>
          </a:p>
          <a:p>
            <a:pPr marL="342900" indent="-342900"/>
            <a:r>
              <a:rPr lang="en-US" dirty="0" smtClean="0"/>
              <a:t>PRD 71 (2005) 012003</a:t>
            </a:r>
          </a:p>
          <a:p>
            <a:endParaRPr lang="en-US" dirty="0" smtClean="0"/>
          </a:p>
          <a:p>
            <a:r>
              <a:rPr lang="en-US" dirty="0" smtClean="0"/>
              <a:t>Uses semi-inclusive scattering as</a:t>
            </a:r>
          </a:p>
          <a:p>
            <a:r>
              <a:rPr lang="en-US" dirty="0" smtClean="0"/>
              <a:t>well to disentangle </a:t>
            </a:r>
            <a:r>
              <a:rPr lang="en-US" dirty="0" err="1" smtClean="0"/>
              <a:t>u,d,s</a:t>
            </a:r>
            <a:r>
              <a:rPr lang="en-US" dirty="0" smtClean="0"/>
              <a:t> and </a:t>
            </a:r>
          </a:p>
          <a:p>
            <a:r>
              <a:rPr lang="en-US" dirty="0" smtClean="0"/>
              <a:t>valence/sea</a:t>
            </a:r>
            <a:endParaRPr lang="en-US" dirty="0"/>
          </a:p>
        </p:txBody>
      </p:sp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4953000" y="3733800"/>
          <a:ext cx="3603083" cy="2286000"/>
        </p:xfrm>
        <a:graphic>
          <a:graphicData uri="http://schemas.openxmlformats.org/presentationml/2006/ole">
            <p:oleObj spid="_x0000_s245762" name="Equation" r:id="rId4" imgW="1942920" imgH="1143000" progId="Equation.3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6"/>
          <p:cNvSpPr txBox="1">
            <a:spLocks noChangeArrowheads="1"/>
          </p:cNvSpPr>
          <p:nvPr/>
        </p:nvSpPr>
        <p:spPr bwMode="auto">
          <a:xfrm>
            <a:off x="304800" y="3733800"/>
            <a:ext cx="82391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Font typeface="Wingdings 2" pitchFamily="20" charset="2"/>
              <a:buChar char=""/>
            </a:pPr>
            <a:r>
              <a:rPr lang="en-US" sz="1800">
                <a:latin typeface="Helvetica" pitchFamily="20" charset="0"/>
              </a:rPr>
              <a:t> a twist-2 term (</a:t>
            </a:r>
            <a:r>
              <a:rPr lang="en-US" sz="1800">
                <a:solidFill>
                  <a:srgbClr val="008000"/>
                </a:solidFill>
                <a:latin typeface="Helvetica" pitchFamily="20" charset="0"/>
              </a:rPr>
              <a:t>Wandzura &amp; Wilczek, 1977</a:t>
            </a:r>
            <a:r>
              <a:rPr lang="en-US" sz="1800">
                <a:latin typeface="Helvetica" pitchFamily="20" charset="0"/>
              </a:rPr>
              <a:t>):</a:t>
            </a:r>
          </a:p>
          <a:p>
            <a:pPr>
              <a:buClr>
                <a:srgbClr val="FF0000"/>
              </a:buClr>
              <a:buFont typeface="Wingdings 2" pitchFamily="20" charset="2"/>
              <a:buChar char=""/>
            </a:pPr>
            <a:endParaRPr lang="en-US" sz="1800">
              <a:latin typeface="Helvetica" pitchFamily="20" charset="0"/>
            </a:endParaRPr>
          </a:p>
          <a:p>
            <a:pPr>
              <a:buClr>
                <a:srgbClr val="FF0000"/>
              </a:buClr>
              <a:buFont typeface="Wingdings 2" pitchFamily="20" charset="2"/>
              <a:buChar char=""/>
            </a:pPr>
            <a:endParaRPr lang="en-US" sz="1800">
              <a:latin typeface="Helvetica" pitchFamily="20" charset="0"/>
            </a:endParaRPr>
          </a:p>
          <a:p>
            <a:pPr>
              <a:buClr>
                <a:srgbClr val="FF0000"/>
              </a:buClr>
              <a:buFont typeface="Wingdings 2" pitchFamily="20" charset="2"/>
              <a:buChar char=""/>
            </a:pPr>
            <a:endParaRPr lang="en-US" sz="1800">
              <a:latin typeface="Helvetica" pitchFamily="20" charset="0"/>
            </a:endParaRPr>
          </a:p>
          <a:p>
            <a:pPr>
              <a:buClr>
                <a:srgbClr val="FF0000"/>
              </a:buClr>
              <a:buFont typeface="Wingdings 2" pitchFamily="20" charset="2"/>
              <a:buChar char=""/>
            </a:pPr>
            <a:r>
              <a:rPr lang="en-US" sz="1800">
                <a:latin typeface="Helvetica" pitchFamily="20" charset="0"/>
              </a:rPr>
              <a:t> a twist-3 term with a suppressed twist-2 piece (</a:t>
            </a:r>
            <a:r>
              <a:rPr lang="en-US" sz="1800">
                <a:solidFill>
                  <a:srgbClr val="008000"/>
                </a:solidFill>
                <a:latin typeface="Helvetica" pitchFamily="20" charset="0"/>
              </a:rPr>
              <a:t>Cortes, Pire &amp; Ralston, 1992</a:t>
            </a:r>
            <a:r>
              <a:rPr lang="en-US" sz="1800">
                <a:latin typeface="Helvetica" pitchFamily="20" charset="0"/>
              </a:rPr>
              <a:t>):</a:t>
            </a:r>
          </a:p>
        </p:txBody>
      </p:sp>
      <p:pic>
        <p:nvPicPr>
          <p:cNvPr id="6147" name="Picture 10" descr="image-2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200400"/>
            <a:ext cx="47244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1" descr="image-26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114800"/>
            <a:ext cx="53340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image-2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5257800"/>
            <a:ext cx="60960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2057400" y="9906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Helvetica" pitchFamily="20" charset="0"/>
              </a:rPr>
              <a:t>Twist -2</a:t>
            </a:r>
            <a:endParaRPr lang="en-US"/>
          </a:p>
        </p:txBody>
      </p:sp>
      <p:sp>
        <p:nvSpPr>
          <p:cNvPr id="6151" name="Text Box 14"/>
          <p:cNvSpPr txBox="1">
            <a:spLocks noChangeArrowheads="1"/>
          </p:cNvSpPr>
          <p:nvPr/>
        </p:nvSpPr>
        <p:spPr bwMode="auto">
          <a:xfrm>
            <a:off x="6019800" y="990600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Helvetica" pitchFamily="20" charset="0"/>
              </a:rPr>
              <a:t>Twist -3</a:t>
            </a:r>
            <a:endParaRPr lang="en-US"/>
          </a:p>
        </p:txBody>
      </p:sp>
      <p:sp>
        <p:nvSpPr>
          <p:cNvPr id="6152" name="Text Box 15"/>
          <p:cNvSpPr txBox="1">
            <a:spLocks noChangeArrowheads="1"/>
          </p:cNvSpPr>
          <p:nvPr/>
        </p:nvSpPr>
        <p:spPr bwMode="auto">
          <a:xfrm>
            <a:off x="1127125" y="36417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667000" y="5791200"/>
            <a:ext cx="1905000" cy="777875"/>
            <a:chOff x="1680" y="3648"/>
            <a:chExt cx="1200" cy="490"/>
          </a:xfrm>
        </p:grpSpPr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V="1">
              <a:off x="2688" y="3648"/>
              <a:ext cx="192" cy="38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1680" y="3888"/>
              <a:ext cx="9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6600"/>
                  </a:solidFill>
                  <a:latin typeface="Helvetica" pitchFamily="20" charset="0"/>
                </a:rPr>
                <a:t>Transversity</a:t>
              </a:r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096000" y="5867400"/>
            <a:ext cx="2840038" cy="598488"/>
            <a:chOff x="3888" y="3648"/>
            <a:chExt cx="1789" cy="377"/>
          </a:xfrm>
        </p:grpSpPr>
        <p:sp>
          <p:nvSpPr>
            <p:cNvPr id="6159" name="Line 21"/>
            <p:cNvSpPr>
              <a:spLocks noChangeShapeType="1"/>
            </p:cNvSpPr>
            <p:nvPr/>
          </p:nvSpPr>
          <p:spPr bwMode="auto">
            <a:xfrm flipH="1" flipV="1">
              <a:off x="3888" y="3648"/>
              <a:ext cx="432" cy="288"/>
            </a:xfrm>
            <a:prstGeom prst="line">
              <a:avLst/>
            </a:prstGeom>
            <a:noFill/>
            <a:ln w="28575">
              <a:solidFill>
                <a:srgbClr val="80004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406" y="3734"/>
              <a:ext cx="12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800040"/>
                  </a:solidFill>
                </a:rPr>
                <a:t>q-g </a:t>
              </a:r>
              <a:r>
                <a:rPr lang="en-US" sz="2000">
                  <a:solidFill>
                    <a:srgbClr val="800040"/>
                  </a:solidFill>
                  <a:latin typeface="Helvetica" pitchFamily="20" charset="0"/>
                </a:rPr>
                <a:t>correlations</a:t>
              </a:r>
              <a:endParaRPr lang="en-US" sz="2000">
                <a:latin typeface="Helvetica" pitchFamily="20" charset="0"/>
              </a:endParaRPr>
            </a:p>
          </p:txBody>
        </p:sp>
      </p:grpSp>
      <p:pic>
        <p:nvPicPr>
          <p:cNvPr id="6155" name="Picture 5" descr="diagrams_g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914400"/>
            <a:ext cx="72136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35"/>
          <p:cNvSpPr>
            <a:spLocks noChangeArrowheads="1"/>
          </p:cNvSpPr>
          <p:nvPr/>
        </p:nvSpPr>
        <p:spPr bwMode="auto">
          <a:xfrm>
            <a:off x="4343400" y="5410200"/>
            <a:ext cx="1143000" cy="3810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36"/>
          <p:cNvSpPr>
            <a:spLocks noChangeArrowheads="1"/>
          </p:cNvSpPr>
          <p:nvPr/>
        </p:nvSpPr>
        <p:spPr bwMode="auto">
          <a:xfrm>
            <a:off x="5791200" y="5410200"/>
            <a:ext cx="990600" cy="381000"/>
          </a:xfrm>
          <a:prstGeom prst="rect">
            <a:avLst/>
          </a:prstGeom>
          <a:noFill/>
          <a:ln w="9525">
            <a:solidFill>
              <a:srgbClr val="80004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8866" dir="3765876" algn="ctr" rotWithShape="0">
              <a:srgbClr val="000099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i="1" smtClean="0">
                <a:ea typeface="ＭＳ Ｐゴシック" pitchFamily="20" charset="-128"/>
              </a:rPr>
              <a:t>g</a:t>
            </a:r>
            <a:r>
              <a:rPr lang="en-US" i="1" baseline="-25000" smtClean="0">
                <a:ea typeface="ＭＳ Ｐゴシック" pitchFamily="20" charset="-128"/>
              </a:rPr>
              <a:t>2</a:t>
            </a:r>
            <a:r>
              <a:rPr lang="en-US" smtClean="0">
                <a:ea typeface="ＭＳ Ｐゴシック" pitchFamily="20" charset="-128"/>
              </a:rPr>
              <a:t> and Quark-Gluon Correlations</a:t>
            </a:r>
          </a:p>
        </p:txBody>
      </p:sp>
      <p:pic>
        <p:nvPicPr>
          <p:cNvPr id="22" name="Picture 6" descr="Pages from TownMeetting-Qi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410" y="0"/>
            <a:ext cx="8881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86000" y="6019800"/>
            <a:ext cx="4060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(QCD &amp; </a:t>
            </a:r>
            <a:r>
              <a:rPr lang="en-US" sz="1400" i="1" dirty="0" err="1" smtClean="0">
                <a:solidFill>
                  <a:srgbClr val="C00000"/>
                </a:solidFill>
              </a:rPr>
              <a:t>Hadron</a:t>
            </a:r>
            <a:r>
              <a:rPr lang="en-US" sz="1400" i="1" dirty="0" smtClean="0">
                <a:solidFill>
                  <a:srgbClr val="C00000"/>
                </a:solidFill>
              </a:rPr>
              <a:t> Physics Town meeting, Rutgers)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1640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coming in the future….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9165B-AB87-4268-95D7-2AF074435401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E. Beise, U Maryland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6" name="Picture 6" descr="rh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81200"/>
            <a:ext cx="4495800" cy="3371850"/>
          </a:xfrm>
          <a:prstGeom prst="rect">
            <a:avLst/>
          </a:prstGeom>
          <a:noFill/>
        </p:spPr>
      </p:pic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1"/>
            <a:ext cx="8763000" cy="304799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Measurement of the gluon polarization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 at RHIC</a:t>
            </a:r>
          </a:p>
        </p:txBody>
      </p:sp>
      <p:pic>
        <p:nvPicPr>
          <p:cNvPr id="276485" name="Picture 5" descr="rh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4191000" cy="3143250"/>
          </a:xfrm>
          <a:prstGeom prst="rect">
            <a:avLst/>
          </a:prstGeom>
          <a:noFill/>
        </p:spPr>
      </p:pic>
      <p:pic>
        <p:nvPicPr>
          <p:cNvPr id="276484" name="Picture 4" descr="rh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914400"/>
            <a:ext cx="3581400" cy="2686050"/>
          </a:xfrm>
          <a:prstGeom prst="rect">
            <a:avLst/>
          </a:prstGeom>
          <a:noFill/>
        </p:spPr>
      </p:pic>
      <p:pic>
        <p:nvPicPr>
          <p:cNvPr id="276487" name="Picture 7" descr="rhic2"/>
          <p:cNvPicPr>
            <a:picLocks noChangeAspect="1" noChangeArrowheads="1"/>
          </p:cNvPicPr>
          <p:nvPr/>
        </p:nvPicPr>
        <p:blipFill>
          <a:blip r:embed="rId5"/>
          <a:srcRect r="44965"/>
          <a:stretch>
            <a:fillRect/>
          </a:stretch>
        </p:blipFill>
        <p:spPr bwMode="auto">
          <a:xfrm>
            <a:off x="4648200" y="2514600"/>
            <a:ext cx="3983994" cy="3576638"/>
          </a:xfrm>
          <a:prstGeom prst="rect">
            <a:avLst/>
          </a:prstGeom>
          <a:noFill/>
        </p:spPr>
      </p:pic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2057400" y="6400800"/>
            <a:ext cx="317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Courtesy of  G. Bunce, S. Vigdor</a:t>
            </a:r>
          </a:p>
        </p:txBody>
      </p:sp>
      <p:pic>
        <p:nvPicPr>
          <p:cNvPr id="276489" name="Picture 9" descr="rhic2"/>
          <p:cNvPicPr>
            <a:picLocks noChangeAspect="1" noChangeArrowheads="1"/>
          </p:cNvPicPr>
          <p:nvPr/>
        </p:nvPicPr>
        <p:blipFill>
          <a:blip r:embed="rId5"/>
          <a:srcRect l="56206"/>
          <a:stretch>
            <a:fillRect/>
          </a:stretch>
        </p:blipFill>
        <p:spPr bwMode="auto">
          <a:xfrm>
            <a:off x="792151" y="2590800"/>
            <a:ext cx="3170249" cy="3576638"/>
          </a:xfrm>
          <a:prstGeom prst="rect">
            <a:avLst/>
          </a:prstGeom>
          <a:noFill/>
        </p:spPr>
      </p:pic>
      <p:sp>
        <p:nvSpPr>
          <p:cNvPr id="276493" name="Line 13"/>
          <p:cNvSpPr>
            <a:spLocks noChangeShapeType="1"/>
          </p:cNvSpPr>
          <p:nvPr/>
        </p:nvSpPr>
        <p:spPr bwMode="auto">
          <a:xfrm flipH="1">
            <a:off x="3886200" y="2057400"/>
            <a:ext cx="1066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4" name="Line 14"/>
          <p:cNvSpPr>
            <a:spLocks noChangeShapeType="1"/>
          </p:cNvSpPr>
          <p:nvPr/>
        </p:nvSpPr>
        <p:spPr bwMode="auto">
          <a:xfrm>
            <a:off x="6781800" y="22098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6934200" y="2133600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Dominates at high p</a:t>
            </a:r>
            <a:r>
              <a:rPr lang="en-US" sz="1400" baseline="-25000"/>
              <a:t>T</a:t>
            </a:r>
          </a:p>
        </p:txBody>
      </p:sp>
      <p:sp>
        <p:nvSpPr>
          <p:cNvPr id="276498" name="Rectangle 18"/>
          <p:cNvSpPr>
            <a:spLocks noChangeArrowheads="1"/>
          </p:cNvSpPr>
          <p:nvPr/>
        </p:nvSpPr>
        <p:spPr bwMode="auto">
          <a:xfrm>
            <a:off x="3657600" y="1905000"/>
            <a:ext cx="1143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Dominates at low p</a:t>
            </a:r>
            <a:r>
              <a:rPr lang="en-US" sz="1400" baseline="-25000"/>
              <a:t>T</a:t>
            </a:r>
          </a:p>
        </p:txBody>
      </p:sp>
      <p:sp>
        <p:nvSpPr>
          <p:cNvPr id="276499" name="Line 19"/>
          <p:cNvSpPr>
            <a:spLocks noChangeShapeType="1"/>
          </p:cNvSpPr>
          <p:nvPr/>
        </p:nvSpPr>
        <p:spPr bwMode="auto">
          <a:xfrm>
            <a:off x="762000" y="10668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500" name="Line 20"/>
          <p:cNvSpPr>
            <a:spLocks noChangeShapeType="1"/>
          </p:cNvSpPr>
          <p:nvPr/>
        </p:nvSpPr>
        <p:spPr bwMode="auto">
          <a:xfrm>
            <a:off x="762000" y="1981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B0ED5-9E24-4A3B-A825-8B7EF9CEB765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3550"/>
            <a:ext cx="7954963" cy="374650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Structure of the nucleon – valence region</a:t>
            </a:r>
          </a:p>
        </p:txBody>
      </p:sp>
      <p:sp>
        <p:nvSpPr>
          <p:cNvPr id="306199" name="Text Box 23"/>
          <p:cNvSpPr txBox="1">
            <a:spLocks noChangeArrowheads="1"/>
          </p:cNvSpPr>
          <p:nvPr/>
        </p:nvSpPr>
        <p:spPr bwMode="auto">
          <a:xfrm>
            <a:off x="1905000" y="6324600"/>
            <a:ext cx="4895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Courtesy of Z.-E. Meziani, K. Griffioen, S. Kuhn, G. Petratos</a:t>
            </a:r>
          </a:p>
        </p:txBody>
      </p:sp>
      <p:pic>
        <p:nvPicPr>
          <p:cNvPr id="306200" name="Picture 24" descr="A1p_CLAS12"/>
          <p:cNvPicPr>
            <a:picLocks noChangeAspect="1" noChangeArrowheads="1"/>
          </p:cNvPicPr>
          <p:nvPr/>
        </p:nvPicPr>
        <p:blipFill>
          <a:blip r:embed="rId3"/>
          <a:srcRect r="12675"/>
          <a:stretch>
            <a:fillRect/>
          </a:stretch>
        </p:blipFill>
        <p:spPr bwMode="auto">
          <a:xfrm>
            <a:off x="4572000" y="1066800"/>
            <a:ext cx="4124325" cy="4724400"/>
          </a:xfrm>
          <a:prstGeom prst="rect">
            <a:avLst/>
          </a:prstGeom>
          <a:noFill/>
        </p:spPr>
      </p:pic>
      <p:graphicFrame>
        <p:nvGraphicFramePr>
          <p:cNvPr id="306208" name="Object 32"/>
          <p:cNvGraphicFramePr>
            <a:graphicFrameLocks noChangeAspect="1"/>
          </p:cNvGraphicFramePr>
          <p:nvPr/>
        </p:nvGraphicFramePr>
        <p:xfrm>
          <a:off x="4648200" y="914400"/>
          <a:ext cx="4008438" cy="5029200"/>
        </p:xfrm>
        <a:graphic>
          <a:graphicData uri="http://schemas.openxmlformats.org/presentationml/2006/ole">
            <p:oleObj spid="_x0000_s120834" name="Acrobat Document" r:id="rId4" imgW="3915000" imgH="4927320" progId="AcroExch.Document.7">
              <p:embed/>
            </p:oleObj>
          </a:graphicData>
        </a:graphic>
      </p:graphicFrame>
      <p:pic>
        <p:nvPicPr>
          <p:cNvPr id="306214" name="Picture 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4410075" cy="4953000"/>
          </a:xfrm>
          <a:prstGeom prst="rect">
            <a:avLst/>
          </a:prstGeom>
          <a:noFill/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914400" y="1660525"/>
            <a:ext cx="3233738" cy="3432175"/>
            <a:chOff x="576" y="1094"/>
            <a:chExt cx="2037" cy="2162"/>
          </a:xfrm>
        </p:grpSpPr>
        <p:sp>
          <p:nvSpPr>
            <p:cNvPr id="306218" name="Line 42"/>
            <p:cNvSpPr>
              <a:spLocks noChangeShapeType="1"/>
            </p:cNvSpPr>
            <p:nvPr/>
          </p:nvSpPr>
          <p:spPr bwMode="auto">
            <a:xfrm flipV="1">
              <a:off x="2304" y="2496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19" name="Rectangle 43"/>
            <p:cNvSpPr>
              <a:spLocks noChangeArrowheads="1"/>
            </p:cNvSpPr>
            <p:nvPr/>
          </p:nvSpPr>
          <p:spPr bwMode="auto">
            <a:xfrm>
              <a:off x="576" y="2544"/>
              <a:ext cx="1248" cy="6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220" name="Line 44"/>
            <p:cNvSpPr>
              <a:spLocks noChangeShapeType="1"/>
            </p:cNvSpPr>
            <p:nvPr/>
          </p:nvSpPr>
          <p:spPr bwMode="auto">
            <a:xfrm flipV="1">
              <a:off x="1968" y="1152"/>
              <a:ext cx="57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21" name="Line 45"/>
            <p:cNvSpPr>
              <a:spLocks noChangeShapeType="1"/>
            </p:cNvSpPr>
            <p:nvPr/>
          </p:nvSpPr>
          <p:spPr bwMode="auto">
            <a:xfrm flipV="1">
              <a:off x="1680" y="1872"/>
              <a:ext cx="864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6222" name="Text Box 46"/>
            <p:cNvSpPr txBox="1">
              <a:spLocks noChangeArrowheads="1"/>
            </p:cNvSpPr>
            <p:nvPr/>
          </p:nvSpPr>
          <p:spPr bwMode="auto">
            <a:xfrm>
              <a:off x="864" y="2256"/>
              <a:ext cx="841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Helicity </a:t>
              </a:r>
            </a:p>
            <a:p>
              <a:r>
                <a:rPr lang="en-US"/>
                <a:t>conservation</a:t>
              </a:r>
            </a:p>
            <a:p>
              <a:r>
                <a:rPr lang="en-US"/>
                <a:t>d/u = 1/5</a:t>
              </a:r>
            </a:p>
          </p:txBody>
        </p:sp>
        <p:sp>
          <p:nvSpPr>
            <p:cNvPr id="306223" name="Text Box 47"/>
            <p:cNvSpPr txBox="1">
              <a:spLocks noChangeArrowheads="1"/>
            </p:cNvSpPr>
            <p:nvPr/>
          </p:nvSpPr>
          <p:spPr bwMode="auto">
            <a:xfrm>
              <a:off x="1680" y="2736"/>
              <a:ext cx="93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Scalar diquark</a:t>
              </a:r>
            </a:p>
            <a:p>
              <a:r>
                <a:rPr lang="en-US"/>
                <a:t>dominance</a:t>
              </a:r>
            </a:p>
            <a:p>
              <a:r>
                <a:rPr lang="en-US"/>
                <a:t>d/u=0</a:t>
              </a:r>
            </a:p>
          </p:txBody>
        </p:sp>
        <p:sp>
          <p:nvSpPr>
            <p:cNvPr id="306224" name="Text Box 48"/>
            <p:cNvSpPr txBox="1">
              <a:spLocks noChangeArrowheads="1"/>
            </p:cNvSpPr>
            <p:nvPr/>
          </p:nvSpPr>
          <p:spPr bwMode="auto">
            <a:xfrm>
              <a:off x="1430" y="1094"/>
              <a:ext cx="54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SU(6)</a:t>
              </a:r>
            </a:p>
            <a:p>
              <a:r>
                <a:rPr lang="en-US"/>
                <a:t>d/u=1/2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47800" y="5943600"/>
            <a:ext cx="511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to be done at JLAB with 11 </a:t>
            </a:r>
            <a:r>
              <a:rPr lang="en-US" dirty="0" err="1" smtClean="0"/>
              <a:t>GeV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16406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coming in the future….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D95735-E283-4B47-9CBB-4823765EE687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C3F95-BED1-4F3B-93F3-F55AF9CC9A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101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A50021"/>
                </a:solidFill>
              </a:rPr>
              <a:t>1930’s: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A50021"/>
                </a:solidFill>
              </a:rPr>
              <a:t>(Chadwick NP 1935)</a:t>
            </a:r>
          </a:p>
          <a:p>
            <a:pPr algn="l"/>
            <a:r>
              <a:rPr lang="en-US">
                <a:solidFill>
                  <a:srgbClr val="A50021"/>
                </a:solidFill>
              </a:rPr>
              <a:t>(Stern NP 1943)</a:t>
            </a:r>
            <a:endParaRPr lang="en-US" baseline="-25000">
              <a:solidFill>
                <a:srgbClr val="A50021"/>
              </a:solidFill>
            </a:endParaRPr>
          </a:p>
        </p:txBody>
      </p:sp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4876800" y="228600"/>
            <a:ext cx="101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CC"/>
                </a:solidFill>
              </a:rPr>
              <a:t>1950’s:</a:t>
            </a:r>
          </a:p>
        </p:txBody>
      </p:sp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4953000" y="6858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CC"/>
                </a:solidFill>
              </a:rPr>
              <a:t>proton charge radius from (e,e’)</a:t>
            </a:r>
          </a:p>
          <a:p>
            <a:pPr algn="l"/>
            <a:r>
              <a:rPr lang="en-US">
                <a:solidFill>
                  <a:srgbClr val="0033CC"/>
                </a:solidFill>
              </a:rPr>
              <a:t>      (Hofstadter NP 1961)</a:t>
            </a:r>
          </a:p>
        </p:txBody>
      </p:sp>
      <p:sp>
        <p:nvSpPr>
          <p:cNvPr id="407558" name="Text Box 6"/>
          <p:cNvSpPr txBox="1">
            <a:spLocks noChangeArrowheads="1"/>
          </p:cNvSpPr>
          <p:nvPr/>
        </p:nvSpPr>
        <p:spPr bwMode="auto">
          <a:xfrm>
            <a:off x="152400" y="2590800"/>
            <a:ext cx="101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CC"/>
                </a:solidFill>
              </a:rPr>
              <a:t>1970’s:</a:t>
            </a:r>
          </a:p>
        </p:txBody>
      </p:sp>
      <p:sp>
        <p:nvSpPr>
          <p:cNvPr id="407559" name="Rectangle 7"/>
          <p:cNvSpPr>
            <a:spLocks noChangeArrowheads="1"/>
          </p:cNvSpPr>
          <p:nvPr/>
        </p:nvSpPr>
        <p:spPr bwMode="auto">
          <a:xfrm>
            <a:off x="0" y="3048000"/>
            <a:ext cx="4648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 err="1">
                <a:solidFill>
                  <a:srgbClr val="0000FF"/>
                </a:solidFill>
              </a:rPr>
              <a:t>partons</a:t>
            </a:r>
            <a:r>
              <a:rPr lang="en-US" sz="1800" dirty="0">
                <a:solidFill>
                  <a:srgbClr val="0000FF"/>
                </a:solidFill>
              </a:rPr>
              <a:t> in proton via inelastic (</a:t>
            </a:r>
            <a:r>
              <a:rPr lang="en-US" sz="1800" dirty="0" err="1">
                <a:solidFill>
                  <a:srgbClr val="0000FF"/>
                </a:solidFill>
              </a:rPr>
              <a:t>e,e</a:t>
            </a:r>
            <a:r>
              <a:rPr lang="en-US" sz="1800" dirty="0">
                <a:solidFill>
                  <a:srgbClr val="0000FF"/>
                </a:solidFill>
              </a:rPr>
              <a:t>’)</a:t>
            </a:r>
          </a:p>
          <a:p>
            <a:pPr algn="l"/>
            <a:r>
              <a:rPr lang="en-US" sz="1800" dirty="0">
                <a:solidFill>
                  <a:srgbClr val="0000FF"/>
                </a:solidFill>
              </a:rPr>
              <a:t>   (</a:t>
            </a:r>
            <a:r>
              <a:rPr lang="en-US" sz="1800" dirty="0" err="1">
                <a:solidFill>
                  <a:srgbClr val="0000FF"/>
                </a:solidFill>
              </a:rPr>
              <a:t>Friedman,Taylor,Kendall</a:t>
            </a:r>
            <a:r>
              <a:rPr lang="en-US" sz="1800" dirty="0">
                <a:solidFill>
                  <a:srgbClr val="0000FF"/>
                </a:solidFill>
              </a:rPr>
              <a:t>, NP 1990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asymptotic freedom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 QCD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(Gross, </a:t>
            </a:r>
            <a:r>
              <a:rPr lang="en-US" dirty="0" err="1" smtClean="0">
                <a:solidFill>
                  <a:srgbClr val="0000FF"/>
                </a:solidFill>
              </a:rPr>
              <a:t>Politzer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Wilcek</a:t>
            </a:r>
            <a:r>
              <a:rPr lang="en-US" dirty="0" smtClean="0">
                <a:solidFill>
                  <a:srgbClr val="0000FF"/>
                </a:solidFill>
              </a:rPr>
              <a:t>, NP 2004)</a:t>
            </a:r>
          </a:p>
          <a:p>
            <a:pPr algn="l"/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407560" name="Text Box 8"/>
          <p:cNvSpPr txBox="1">
            <a:spLocks noChangeArrowheads="1"/>
          </p:cNvSpPr>
          <p:nvPr/>
        </p:nvSpPr>
        <p:spPr bwMode="auto">
          <a:xfrm>
            <a:off x="5181600" y="2895600"/>
            <a:ext cx="1011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A50021"/>
                </a:solidFill>
              </a:rPr>
              <a:t>1990’s:</a:t>
            </a:r>
          </a:p>
        </p:txBody>
      </p:sp>
      <p:sp>
        <p:nvSpPr>
          <p:cNvPr id="407561" name="Rectangle 9"/>
          <p:cNvSpPr>
            <a:spLocks noChangeArrowheads="1"/>
          </p:cNvSpPr>
          <p:nvPr/>
        </p:nvSpPr>
        <p:spPr bwMode="auto">
          <a:xfrm>
            <a:off x="4953000" y="3352800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A50021"/>
                </a:solidFill>
              </a:rPr>
              <a:t>polarized </a:t>
            </a:r>
            <a:r>
              <a:rPr lang="en-US" sz="1800" dirty="0" smtClean="0">
                <a:solidFill>
                  <a:srgbClr val="A50021"/>
                </a:solidFill>
              </a:rPr>
              <a:t>targets</a:t>
            </a:r>
            <a:endParaRPr lang="en-US" sz="1800" dirty="0">
              <a:solidFill>
                <a:srgbClr val="A50021"/>
              </a:solidFill>
            </a:endParaRPr>
          </a:p>
          <a:p>
            <a:pPr algn="l"/>
            <a:r>
              <a:rPr lang="en-US" sz="1800" dirty="0">
                <a:solidFill>
                  <a:srgbClr val="A50021"/>
                </a:solidFill>
              </a:rPr>
              <a:t>Intense CW electron beams</a:t>
            </a:r>
          </a:p>
          <a:p>
            <a:pPr algn="l"/>
            <a:r>
              <a:rPr lang="en-US" sz="1800" dirty="0">
                <a:solidFill>
                  <a:srgbClr val="A50021"/>
                </a:solidFill>
              </a:rPr>
              <a:t>improvement in polarized e </a:t>
            </a:r>
            <a:r>
              <a:rPr lang="en-US" sz="1800" dirty="0" smtClean="0">
                <a:solidFill>
                  <a:srgbClr val="A50021"/>
                </a:solidFill>
              </a:rPr>
              <a:t>sources</a:t>
            </a:r>
            <a:endParaRPr lang="en-US" sz="1800" dirty="0">
              <a:solidFill>
                <a:srgbClr val="A50021"/>
              </a:solidFill>
            </a:endParaRPr>
          </a:p>
        </p:txBody>
      </p:sp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1066800" y="1524000"/>
            <a:ext cx="15240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sz="2400" baseline="-25000">
                <a:solidFill>
                  <a:srgbClr val="006600"/>
                </a:solidFill>
              </a:rPr>
              <a:t>p</a:t>
            </a:r>
            <a:r>
              <a:rPr lang="en-US" sz="2400">
                <a:solidFill>
                  <a:srgbClr val="006600"/>
                </a:solidFill>
              </a:rPr>
              <a:t> ~ 3 </a:t>
            </a:r>
            <a:r>
              <a:rPr lang="en-US" sz="240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sz="2400" baseline="-25000">
                <a:solidFill>
                  <a:srgbClr val="006600"/>
                </a:solidFill>
              </a:rPr>
              <a:t>N</a:t>
            </a:r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6248400" y="1524000"/>
            <a:ext cx="15240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6600"/>
                </a:solidFill>
              </a:rPr>
              <a:t>r</a:t>
            </a:r>
            <a:r>
              <a:rPr lang="en-US" sz="2400" baseline="-25000">
                <a:solidFill>
                  <a:srgbClr val="006600"/>
                </a:solidFill>
              </a:rPr>
              <a:t>p</a:t>
            </a:r>
            <a:r>
              <a:rPr lang="en-US" sz="2400">
                <a:solidFill>
                  <a:srgbClr val="006600"/>
                </a:solidFill>
              </a:rPr>
              <a:t> ~ 1 fm</a:t>
            </a:r>
          </a:p>
        </p:txBody>
      </p:sp>
      <p:sp>
        <p:nvSpPr>
          <p:cNvPr id="407566" name="Oval 14"/>
          <p:cNvSpPr>
            <a:spLocks noChangeArrowheads="1"/>
          </p:cNvSpPr>
          <p:nvPr/>
        </p:nvSpPr>
        <p:spPr bwMode="auto">
          <a:xfrm>
            <a:off x="2971800" y="228600"/>
            <a:ext cx="1143000" cy="1143000"/>
          </a:xfrm>
          <a:prstGeom prst="ellipse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0" y="1905000"/>
            <a:ext cx="1295400" cy="1295400"/>
            <a:chOff x="4320" y="3072"/>
            <a:chExt cx="1104" cy="1056"/>
          </a:xfrm>
        </p:grpSpPr>
        <p:sp>
          <p:nvSpPr>
            <p:cNvPr id="407568" name="Oval 16"/>
            <p:cNvSpPr>
              <a:spLocks noChangeArrowheads="1"/>
            </p:cNvSpPr>
            <p:nvPr/>
          </p:nvSpPr>
          <p:spPr bwMode="auto">
            <a:xfrm>
              <a:off x="4320" y="3072"/>
              <a:ext cx="1104" cy="1056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7569" name="Object 17"/>
            <p:cNvGraphicFramePr>
              <a:graphicFrameLocks noChangeAspect="1"/>
            </p:cNvGraphicFramePr>
            <p:nvPr/>
          </p:nvGraphicFramePr>
          <p:xfrm>
            <a:off x="4320" y="3120"/>
            <a:ext cx="1100" cy="946"/>
          </p:xfrm>
          <a:graphic>
            <a:graphicData uri="http://schemas.openxmlformats.org/presentationml/2006/ole">
              <p:oleObj spid="_x0000_s206851" name="VISIO" r:id="rId3" imgW="2428920" imgH="1987560" progId="">
                <p:embed/>
              </p:oleObj>
            </a:graphicData>
          </a:graphic>
        </p:graphicFrame>
      </p:grpSp>
      <p:sp>
        <p:nvSpPr>
          <p:cNvPr id="407570" name="AutoShape 18"/>
          <p:cNvSpPr>
            <a:spLocks noChangeArrowheads="1"/>
          </p:cNvSpPr>
          <p:nvPr/>
        </p:nvSpPr>
        <p:spPr bwMode="auto">
          <a:xfrm rot="3610466">
            <a:off x="3657600" y="15240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 rot="17989534" flipH="1">
            <a:off x="4956006" y="450722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114800" y="4876800"/>
            <a:ext cx="361720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2000’s:</a:t>
            </a:r>
          </a:p>
          <a:p>
            <a:pPr algn="l"/>
            <a:endParaRPr lang="en-US" dirty="0" smtClean="0">
              <a:solidFill>
                <a:srgbClr val="0000FF"/>
              </a:solidFill>
            </a:endParaRP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lattice QCD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Generalized Parton Distributions</a:t>
            </a:r>
          </a:p>
          <a:p>
            <a:pPr algn="l"/>
            <a:r>
              <a:rPr lang="en-US" dirty="0" err="1" smtClean="0">
                <a:solidFill>
                  <a:srgbClr val="0000FF"/>
                </a:solidFill>
              </a:rPr>
              <a:t>transversity</a:t>
            </a:r>
            <a:r>
              <a:rPr lang="en-US" dirty="0" smtClean="0">
                <a:solidFill>
                  <a:srgbClr val="0000FF"/>
                </a:solidFill>
              </a:rPr>
              <a:t>, DVCS, moments, ….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876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1980’s: exploration of phenomena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various scaling phenomena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“the spin crisis”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“the EMC effect”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 rot="15897066" flipH="1">
            <a:off x="1325134" y="4504529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 rot="19297567" flipV="1">
            <a:off x="3089464" y="4158418"/>
            <a:ext cx="1694277" cy="232173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1E857-8A60-4534-8E71-2B9AA6B12A0E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quark angular momentum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B9224-5F2C-4197-9AB4-E8625D21B7CC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pic>
        <p:nvPicPr>
          <p:cNvPr id="2498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524000"/>
            <a:ext cx="500235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800600" y="5562600"/>
            <a:ext cx="4192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lattice QCD (LHPC, QCDSF)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u</a:t>
            </a:r>
            <a:r>
              <a:rPr lang="en-US" dirty="0" smtClean="0"/>
              <a:t> + L</a:t>
            </a:r>
            <a:r>
              <a:rPr lang="en-US" baseline="-25000" dirty="0" smtClean="0"/>
              <a:t>d</a:t>
            </a:r>
            <a:r>
              <a:rPr lang="en-US" dirty="0" smtClean="0"/>
              <a:t> small, but individual parts large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914400" y="2895600"/>
          <a:ext cx="2590800" cy="1045685"/>
        </p:xfrm>
        <a:graphic>
          <a:graphicData uri="http://schemas.openxmlformats.org/presentationml/2006/ole">
            <p:oleObj spid="_x0000_s249860" name="Equation" r:id="rId4" imgW="1054080" imgH="39348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6200000" flipH="1">
            <a:off x="1257300" y="2628900"/>
            <a:ext cx="609600" cy="381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" y="2057400"/>
            <a:ext cx="2291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quark spins </a:t>
            </a:r>
            <a:r>
              <a:rPr lang="en-US" sz="2000" dirty="0" smtClean="0">
                <a:sym typeface="Symbol"/>
              </a:rPr>
              <a:t> 30%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667000" y="4114800"/>
            <a:ext cx="838200" cy="762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4648200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gluon polarization</a:t>
            </a:r>
          </a:p>
          <a:p>
            <a:r>
              <a:rPr lang="en-US" sz="2000" dirty="0" smtClean="0">
                <a:sym typeface="Symbol"/>
              </a:rPr>
              <a:t>small but still uncertain</a:t>
            </a:r>
            <a:endParaRPr lang="en-US" sz="2000" dirty="0"/>
          </a:p>
        </p:txBody>
      </p:sp>
      <p:cxnSp>
        <p:nvCxnSpPr>
          <p:cNvPr id="22" name="Elbow Connector 21"/>
          <p:cNvCxnSpPr/>
          <p:nvPr/>
        </p:nvCxnSpPr>
        <p:spPr>
          <a:xfrm flipV="1">
            <a:off x="2590800" y="2667000"/>
            <a:ext cx="1447800" cy="381000"/>
          </a:xfrm>
          <a:prstGeom prst="bentConnector3">
            <a:avLst>
              <a:gd name="adj1" fmla="val -2483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0" y="20574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??</a:t>
            </a:r>
            <a:endParaRPr lang="en-US" sz="32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896" y="0"/>
            <a:ext cx="9193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87203-69C3-47F3-B2AF-F75577F1CA7E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27F0DF-D0EB-4C2D-9639-09BF1E1F0F7C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9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D2182-29CD-45EF-B2C8-DA5FBF26EBCE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89373-9994-423E-94C8-BDBBCD55A20E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pic>
        <p:nvPicPr>
          <p:cNvPr id="2478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/>
          <p:nvPr/>
        </p:nvCxnSpPr>
        <p:spPr>
          <a:xfrm>
            <a:off x="3733800" y="1752600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5873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fr-FR" sz="2800" dirty="0" err="1" smtClean="0">
                <a:solidFill>
                  <a:schemeClr val="tx2"/>
                </a:solidFill>
                <a:sym typeface="Wingdings" pitchFamily="2" charset="2"/>
              </a:rPr>
              <a:t>GPDs</a:t>
            </a:r>
            <a:r>
              <a:rPr lang="fr-FR" sz="2800" dirty="0" smtClean="0">
                <a:solidFill>
                  <a:schemeClr val="tx2"/>
                </a:solidFill>
                <a:sym typeface="Wingdings" pitchFamily="2" charset="2"/>
              </a:rPr>
              <a:t>: Non-local, </a:t>
            </a:r>
            <a:r>
              <a:rPr lang="fr-FR" sz="2800" dirty="0">
                <a:solidFill>
                  <a:schemeClr val="tx2"/>
                </a:solidFill>
                <a:sym typeface="Wingdings" pitchFamily="2" charset="2"/>
              </a:rPr>
              <a:t>off-diagonal </a:t>
            </a:r>
            <a:r>
              <a:rPr lang="fr-FR" sz="2800" dirty="0" err="1">
                <a:solidFill>
                  <a:schemeClr val="tx2"/>
                </a:solidFill>
                <a:sym typeface="Wingdings" pitchFamily="2" charset="2"/>
              </a:rPr>
              <a:t>matrix</a:t>
            </a:r>
            <a:r>
              <a:rPr lang="fr-FR" sz="28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fr-FR" sz="2800" dirty="0" err="1">
                <a:solidFill>
                  <a:schemeClr val="tx2"/>
                </a:solidFill>
                <a:sym typeface="Wingdings" pitchFamily="2" charset="2"/>
              </a:rPr>
              <a:t>elements</a:t>
            </a:r>
            <a:endParaRPr lang="fr-FR" sz="2800" dirty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75779" name="AutoShape 3"/>
          <p:cNvSpPr>
            <a:spLocks noChangeAspect="1" noChangeArrowheads="1" noTextEdit="1"/>
          </p:cNvSpPr>
          <p:nvPr/>
        </p:nvSpPr>
        <p:spPr bwMode="auto">
          <a:xfrm>
            <a:off x="2438400" y="1128713"/>
            <a:ext cx="36512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609600" y="34290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(x + </a:t>
            </a:r>
            <a:r>
              <a:rPr lang="el-GR" sz="2400" dirty="0">
                <a:solidFill>
                  <a:srgbClr val="FF0000"/>
                </a:solidFill>
                <a:cs typeface="Arial" pitchFamily="34" charset="0"/>
              </a:rPr>
              <a:t>ξ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) </a:t>
            </a:r>
            <a:r>
              <a:rPr lang="en-US" sz="2000" dirty="0">
                <a:cs typeface="Arial" pitchFamily="34" charset="0"/>
              </a:rPr>
              <a:t>and</a:t>
            </a:r>
            <a:r>
              <a:rPr lang="en-US" sz="2400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(x - </a:t>
            </a:r>
            <a:r>
              <a:rPr lang="el-GR" sz="2400" dirty="0">
                <a:solidFill>
                  <a:srgbClr val="FF0000"/>
                </a:solidFill>
              </a:rPr>
              <a:t>ξ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66FF33"/>
                </a:solidFill>
              </a:rPr>
              <a:t> </a:t>
            </a:r>
            <a:r>
              <a:rPr lang="en-US" sz="2000" dirty="0"/>
              <a:t>: longitudinal momentum fractions of quarks</a:t>
            </a:r>
            <a:endParaRPr lang="el-GR" sz="2000" dirty="0"/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828675" y="5243513"/>
            <a:ext cx="7848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>
              <a:solidFill>
                <a:srgbClr val="66FF33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7200" y="4114800"/>
            <a:ext cx="8180387" cy="1952288"/>
            <a:chOff x="569913" y="4306888"/>
            <a:chExt cx="8180387" cy="1952288"/>
          </a:xfrm>
        </p:grpSpPr>
        <p:grpSp>
          <p:nvGrpSpPr>
            <p:cNvPr id="41" name="Group 40"/>
            <p:cNvGrpSpPr/>
            <p:nvPr/>
          </p:nvGrpSpPr>
          <p:grpSpPr>
            <a:xfrm>
              <a:off x="569913" y="4306888"/>
              <a:ext cx="8180387" cy="1952288"/>
              <a:chOff x="569913" y="4306888"/>
              <a:chExt cx="8180387" cy="1952288"/>
            </a:xfrm>
          </p:grpSpPr>
          <p:sp>
            <p:nvSpPr>
              <p:cNvPr id="75803" name="Text Box 27"/>
              <p:cNvSpPr txBox="1">
                <a:spLocks noChangeArrowheads="1"/>
              </p:cNvSpPr>
              <p:nvPr/>
            </p:nvSpPr>
            <p:spPr bwMode="auto">
              <a:xfrm>
                <a:off x="569913" y="4306888"/>
                <a:ext cx="8066087" cy="7016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The structure of the nucleon can be described by  </a:t>
                </a:r>
                <a:r>
                  <a:rPr lang="en-US" sz="2000" dirty="0" smtClean="0"/>
                  <a:t>4 Generalized </a:t>
                </a:r>
                <a:r>
                  <a:rPr lang="en-US" sz="2000" dirty="0"/>
                  <a:t>Parton Distributions :</a:t>
                </a:r>
              </a:p>
            </p:txBody>
          </p:sp>
          <p:sp>
            <p:nvSpPr>
              <p:cNvPr id="75806" name="Text Box 30"/>
              <p:cNvSpPr txBox="1">
                <a:spLocks noChangeArrowheads="1"/>
              </p:cNvSpPr>
              <p:nvPr/>
            </p:nvSpPr>
            <p:spPr bwMode="auto">
              <a:xfrm>
                <a:off x="828675" y="5243513"/>
                <a:ext cx="3384550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Vector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:</a:t>
                </a:r>
                <a:r>
                  <a:rPr lang="en-US" sz="2400" dirty="0"/>
                  <a:t>  H (x, </a:t>
                </a:r>
                <a:r>
                  <a:rPr lang="el-GR" sz="2400" dirty="0"/>
                  <a:t>ξ</a:t>
                </a:r>
                <a:r>
                  <a:rPr lang="en-US" sz="2400" dirty="0"/>
                  <a:t> ,t)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dirty="0"/>
                  <a:t>Tensor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:</a:t>
                </a:r>
                <a:r>
                  <a:rPr lang="en-US" sz="2400" dirty="0"/>
                  <a:t>  E (x, </a:t>
                </a:r>
                <a:r>
                  <a:rPr lang="el-GR" sz="2400" dirty="0"/>
                  <a:t>ξ</a:t>
                </a:r>
                <a:r>
                  <a:rPr lang="en-US" sz="2400" dirty="0"/>
                  <a:t> ,t)</a:t>
                </a:r>
              </a:p>
            </p:txBody>
          </p:sp>
          <p:sp>
            <p:nvSpPr>
              <p:cNvPr id="75807" name="Text Box 31"/>
              <p:cNvSpPr txBox="1">
                <a:spLocks noChangeArrowheads="1"/>
              </p:cNvSpPr>
              <p:nvPr/>
            </p:nvSpPr>
            <p:spPr bwMode="auto">
              <a:xfrm>
                <a:off x="4357688" y="5243513"/>
                <a:ext cx="4392612" cy="10156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/>
                  <a:t>Axial-Vector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:</a:t>
                </a:r>
                <a:r>
                  <a:rPr lang="en-US" sz="2400" dirty="0"/>
                  <a:t>  H (x, </a:t>
                </a:r>
                <a:r>
                  <a:rPr lang="el-GR" sz="2400" dirty="0"/>
                  <a:t>ξ</a:t>
                </a:r>
                <a:r>
                  <a:rPr lang="en-US" sz="2400" dirty="0"/>
                  <a:t> ,t)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000" dirty="0" err="1"/>
                  <a:t>Pseudoscalar</a:t>
                </a:r>
                <a:r>
                  <a:rPr lang="en-US" sz="24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 :</a:t>
                </a:r>
                <a:r>
                  <a:rPr lang="en-US" sz="2400" dirty="0"/>
                  <a:t>  E (x, </a:t>
                </a:r>
                <a:r>
                  <a:rPr lang="el-GR" sz="2400" dirty="0"/>
                  <a:t>ξ</a:t>
                </a:r>
                <a:r>
                  <a:rPr lang="en-US" sz="2400" dirty="0"/>
                  <a:t> ,t)</a:t>
                </a:r>
              </a:p>
            </p:txBody>
          </p:sp>
        </p:grpSp>
        <p:sp>
          <p:nvSpPr>
            <p:cNvPr id="75808" name="Text Box 32"/>
            <p:cNvSpPr txBox="1">
              <a:spLocks noChangeArrowheads="1"/>
            </p:cNvSpPr>
            <p:nvPr/>
          </p:nvSpPr>
          <p:spPr bwMode="auto">
            <a:xfrm>
              <a:off x="6132513" y="4992688"/>
              <a:ext cx="431800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</a:rPr>
                <a:t>~</a:t>
              </a:r>
            </a:p>
          </p:txBody>
        </p:sp>
        <p:sp>
          <p:nvSpPr>
            <p:cNvPr id="75809" name="Text Box 33"/>
            <p:cNvSpPr txBox="1">
              <a:spLocks noChangeArrowheads="1"/>
            </p:cNvSpPr>
            <p:nvPr/>
          </p:nvSpPr>
          <p:spPr bwMode="auto">
            <a:xfrm>
              <a:off x="6300788" y="5530850"/>
              <a:ext cx="4318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</a:rPr>
                <a:t>~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600200" y="1752600"/>
            <a:ext cx="5178425" cy="1501775"/>
            <a:chOff x="1692275" y="1776413"/>
            <a:chExt cx="5178425" cy="1501775"/>
          </a:xfrm>
        </p:grpSpPr>
        <p:sp>
          <p:nvSpPr>
            <p:cNvPr id="75780" name="Freeform 4"/>
            <p:cNvSpPr>
              <a:spLocks/>
            </p:cNvSpPr>
            <p:nvPr/>
          </p:nvSpPr>
          <p:spPr bwMode="auto">
            <a:xfrm>
              <a:off x="5526088" y="2544763"/>
              <a:ext cx="84137" cy="38100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0" y="14"/>
                </a:cxn>
                <a:cxn ang="0">
                  <a:pos x="6" y="8"/>
                </a:cxn>
                <a:cxn ang="0">
                  <a:pos x="4" y="0"/>
                </a:cxn>
                <a:cxn ang="0">
                  <a:pos x="26" y="12"/>
                </a:cxn>
              </a:cxnLst>
              <a:rect l="0" t="0" r="r" b="b"/>
              <a:pathLst>
                <a:path w="26" h="14">
                  <a:moveTo>
                    <a:pt x="26" y="12"/>
                  </a:moveTo>
                  <a:lnTo>
                    <a:pt x="0" y="14"/>
                  </a:lnTo>
                  <a:lnTo>
                    <a:pt x="6" y="8"/>
                  </a:lnTo>
                  <a:lnTo>
                    <a:pt x="4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Freeform 5"/>
            <p:cNvSpPr>
              <a:spLocks noEditPoints="1"/>
            </p:cNvSpPr>
            <p:nvPr/>
          </p:nvSpPr>
          <p:spPr bwMode="auto">
            <a:xfrm>
              <a:off x="5494338" y="2519363"/>
              <a:ext cx="161925" cy="79375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10" y="20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20" y="20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18" y="8"/>
                </a:cxn>
                <a:cxn ang="0">
                  <a:pos x="14" y="10"/>
                </a:cxn>
                <a:cxn ang="0">
                  <a:pos x="12" y="14"/>
                </a:cxn>
                <a:cxn ang="0">
                  <a:pos x="32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8" y="18"/>
                </a:cxn>
                <a:cxn ang="0">
                  <a:pos x="16" y="6"/>
                </a:cxn>
                <a:cxn ang="0">
                  <a:pos x="6" y="0"/>
                </a:cxn>
                <a:cxn ang="0">
                  <a:pos x="10" y="1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2" y="14"/>
                </a:cxn>
                <a:cxn ang="0">
                  <a:pos x="8" y="22"/>
                </a:cxn>
                <a:cxn ang="0">
                  <a:pos x="0" y="30"/>
                </a:cxn>
                <a:cxn ang="0">
                  <a:pos x="12" y="28"/>
                </a:cxn>
                <a:cxn ang="0">
                  <a:pos x="36" y="26"/>
                </a:cxn>
                <a:cxn ang="0">
                  <a:pos x="50" y="24"/>
                </a:cxn>
                <a:cxn ang="0">
                  <a:pos x="38" y="18"/>
                </a:cxn>
              </a:cxnLst>
              <a:rect l="0" t="0" r="r" b="b"/>
              <a:pathLst>
                <a:path w="50" h="30">
                  <a:moveTo>
                    <a:pt x="34" y="18"/>
                  </a:moveTo>
                  <a:lnTo>
                    <a:pt x="10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2" y="26"/>
                  </a:lnTo>
                  <a:lnTo>
                    <a:pt x="36" y="22"/>
                  </a:lnTo>
                  <a:lnTo>
                    <a:pt x="34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2" y="14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12" y="28"/>
                  </a:lnTo>
                  <a:lnTo>
                    <a:pt x="36" y="26"/>
                  </a:lnTo>
                  <a:lnTo>
                    <a:pt x="50" y="24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auto">
            <a:xfrm>
              <a:off x="5046663" y="2470150"/>
              <a:ext cx="1049337" cy="196850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20" y="74"/>
                </a:cxn>
                <a:cxn ang="0">
                  <a:pos x="322" y="74"/>
                </a:cxn>
                <a:cxn ang="0">
                  <a:pos x="324" y="70"/>
                </a:cxn>
                <a:cxn ang="0">
                  <a:pos x="322" y="7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324" h="74">
                  <a:moveTo>
                    <a:pt x="2" y="4"/>
                  </a:moveTo>
                  <a:lnTo>
                    <a:pt x="320" y="74"/>
                  </a:lnTo>
                  <a:lnTo>
                    <a:pt x="322" y="74"/>
                  </a:lnTo>
                  <a:lnTo>
                    <a:pt x="324" y="70"/>
                  </a:lnTo>
                  <a:lnTo>
                    <a:pt x="322" y="7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auto">
            <a:xfrm>
              <a:off x="5538788" y="2598738"/>
              <a:ext cx="77787" cy="41275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2" y="0"/>
                </a:cxn>
                <a:cxn ang="0">
                  <a:pos x="24" y="12"/>
                </a:cxn>
              </a:cxnLst>
              <a:rect l="0" t="0" r="r" b="b"/>
              <a:pathLst>
                <a:path w="24" h="16">
                  <a:moveTo>
                    <a:pt x="24" y="12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 noEditPoints="1"/>
            </p:cNvSpPr>
            <p:nvPr/>
          </p:nvSpPr>
          <p:spPr bwMode="auto">
            <a:xfrm>
              <a:off x="5500688" y="2571750"/>
              <a:ext cx="161925" cy="84138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0" y="20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20" y="22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18" y="10"/>
                </a:cxn>
                <a:cxn ang="0">
                  <a:pos x="14" y="10"/>
                </a:cxn>
                <a:cxn ang="0">
                  <a:pos x="12" y="14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6" y="18"/>
                </a:cxn>
                <a:cxn ang="0">
                  <a:pos x="38" y="18"/>
                </a:cxn>
                <a:cxn ang="0">
                  <a:pos x="16" y="6"/>
                </a:cxn>
                <a:cxn ang="0">
                  <a:pos x="6" y="0"/>
                </a:cxn>
                <a:cxn ang="0">
                  <a:pos x="10" y="12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2" y="16"/>
                </a:cxn>
                <a:cxn ang="0">
                  <a:pos x="8" y="22"/>
                </a:cxn>
                <a:cxn ang="0">
                  <a:pos x="0" y="32"/>
                </a:cxn>
                <a:cxn ang="0">
                  <a:pos x="12" y="30"/>
                </a:cxn>
                <a:cxn ang="0">
                  <a:pos x="36" y="28"/>
                </a:cxn>
                <a:cxn ang="0">
                  <a:pos x="50" y="26"/>
                </a:cxn>
                <a:cxn ang="0">
                  <a:pos x="38" y="18"/>
                </a:cxn>
              </a:cxnLst>
              <a:rect l="0" t="0" r="r" b="b"/>
              <a:pathLst>
                <a:path w="50" h="32">
                  <a:moveTo>
                    <a:pt x="36" y="18"/>
                  </a:moveTo>
                  <a:lnTo>
                    <a:pt x="10" y="20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6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2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12" y="30"/>
                  </a:lnTo>
                  <a:lnTo>
                    <a:pt x="36" y="28"/>
                  </a:lnTo>
                  <a:lnTo>
                    <a:pt x="50" y="26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auto">
            <a:xfrm>
              <a:off x="5067300" y="2528888"/>
              <a:ext cx="1028700" cy="19208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14" y="72"/>
                </a:cxn>
                <a:cxn ang="0">
                  <a:pos x="316" y="72"/>
                </a:cxn>
                <a:cxn ang="0">
                  <a:pos x="318" y="68"/>
                </a:cxn>
                <a:cxn ang="0">
                  <a:pos x="316" y="6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</a:cxnLst>
              <a:rect l="0" t="0" r="r" b="b"/>
              <a:pathLst>
                <a:path w="318" h="72">
                  <a:moveTo>
                    <a:pt x="2" y="6"/>
                  </a:moveTo>
                  <a:lnTo>
                    <a:pt x="314" y="72"/>
                  </a:lnTo>
                  <a:lnTo>
                    <a:pt x="316" y="72"/>
                  </a:lnTo>
                  <a:lnTo>
                    <a:pt x="318" y="68"/>
                  </a:lnTo>
                  <a:lnTo>
                    <a:pt x="316" y="6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auto">
            <a:xfrm>
              <a:off x="5538788" y="2662238"/>
              <a:ext cx="77787" cy="36512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0" y="14"/>
                </a:cxn>
                <a:cxn ang="0">
                  <a:pos x="4" y="8"/>
                </a:cxn>
                <a:cxn ang="0">
                  <a:pos x="2" y="0"/>
                </a:cxn>
                <a:cxn ang="0">
                  <a:pos x="24" y="12"/>
                </a:cxn>
              </a:cxnLst>
              <a:rect l="0" t="0" r="r" b="b"/>
              <a:pathLst>
                <a:path w="24" h="14">
                  <a:moveTo>
                    <a:pt x="24" y="12"/>
                  </a:moveTo>
                  <a:lnTo>
                    <a:pt x="0" y="14"/>
                  </a:lnTo>
                  <a:lnTo>
                    <a:pt x="4" y="8"/>
                  </a:lnTo>
                  <a:lnTo>
                    <a:pt x="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 noEditPoints="1"/>
            </p:cNvSpPr>
            <p:nvPr/>
          </p:nvSpPr>
          <p:spPr bwMode="auto">
            <a:xfrm>
              <a:off x="5500688" y="2635250"/>
              <a:ext cx="161925" cy="79375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0" y="20"/>
                </a:cxn>
                <a:cxn ang="0">
                  <a:pos x="12" y="24"/>
                </a:cxn>
                <a:cxn ang="0">
                  <a:pos x="14" y="28"/>
                </a:cxn>
                <a:cxn ang="0">
                  <a:pos x="20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18" y="8"/>
                </a:cxn>
                <a:cxn ang="0">
                  <a:pos x="14" y="10"/>
                </a:cxn>
                <a:cxn ang="0">
                  <a:pos x="12" y="14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6" y="18"/>
                </a:cxn>
                <a:cxn ang="0">
                  <a:pos x="38" y="18"/>
                </a:cxn>
                <a:cxn ang="0">
                  <a:pos x="16" y="6"/>
                </a:cxn>
                <a:cxn ang="0">
                  <a:pos x="6" y="0"/>
                </a:cxn>
                <a:cxn ang="0">
                  <a:pos x="10" y="10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2" y="16"/>
                </a:cxn>
                <a:cxn ang="0">
                  <a:pos x="8" y="22"/>
                </a:cxn>
                <a:cxn ang="0">
                  <a:pos x="0" y="30"/>
                </a:cxn>
                <a:cxn ang="0">
                  <a:pos x="12" y="30"/>
                </a:cxn>
                <a:cxn ang="0">
                  <a:pos x="36" y="26"/>
                </a:cxn>
                <a:cxn ang="0">
                  <a:pos x="50" y="24"/>
                </a:cxn>
                <a:cxn ang="0">
                  <a:pos x="38" y="18"/>
                </a:cxn>
              </a:cxnLst>
              <a:rect l="0" t="0" r="r" b="b"/>
              <a:pathLst>
                <a:path w="50" h="30">
                  <a:moveTo>
                    <a:pt x="36" y="18"/>
                  </a:moveTo>
                  <a:lnTo>
                    <a:pt x="10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6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0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36" y="26"/>
                  </a:lnTo>
                  <a:lnTo>
                    <a:pt x="50" y="24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auto">
            <a:xfrm>
              <a:off x="5067300" y="2592388"/>
              <a:ext cx="1028700" cy="18573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14" y="70"/>
                </a:cxn>
                <a:cxn ang="0">
                  <a:pos x="316" y="70"/>
                </a:cxn>
                <a:cxn ang="0">
                  <a:pos x="318" y="66"/>
                </a:cxn>
                <a:cxn ang="0">
                  <a:pos x="316" y="6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</a:cxnLst>
              <a:rect l="0" t="0" r="r" b="b"/>
              <a:pathLst>
                <a:path w="318" h="70">
                  <a:moveTo>
                    <a:pt x="2" y="6"/>
                  </a:moveTo>
                  <a:lnTo>
                    <a:pt x="314" y="70"/>
                  </a:lnTo>
                  <a:lnTo>
                    <a:pt x="316" y="70"/>
                  </a:lnTo>
                  <a:lnTo>
                    <a:pt x="318" y="66"/>
                  </a:lnTo>
                  <a:lnTo>
                    <a:pt x="316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auto">
            <a:xfrm>
              <a:off x="2476500" y="2492375"/>
              <a:ext cx="1095375" cy="138113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336" y="6"/>
                </a:cxn>
                <a:cxn ang="0">
                  <a:pos x="338" y="6"/>
                </a:cxn>
                <a:cxn ang="0">
                  <a:pos x="336" y="0"/>
                </a:cxn>
                <a:cxn ang="0">
                  <a:pos x="334" y="2"/>
                </a:cxn>
                <a:cxn ang="0">
                  <a:pos x="4" y="48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4" y="52"/>
                </a:cxn>
              </a:cxnLst>
              <a:rect l="0" t="0" r="r" b="b"/>
              <a:pathLst>
                <a:path w="338" h="52">
                  <a:moveTo>
                    <a:pt x="4" y="52"/>
                  </a:moveTo>
                  <a:lnTo>
                    <a:pt x="336" y="6"/>
                  </a:lnTo>
                  <a:lnTo>
                    <a:pt x="338" y="6"/>
                  </a:lnTo>
                  <a:lnTo>
                    <a:pt x="336" y="0"/>
                  </a:lnTo>
                  <a:lnTo>
                    <a:pt x="334" y="2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auto">
            <a:xfrm>
              <a:off x="2476500" y="2555875"/>
              <a:ext cx="1108075" cy="138113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340" y="6"/>
                </a:cxn>
                <a:cxn ang="0">
                  <a:pos x="342" y="4"/>
                </a:cxn>
                <a:cxn ang="0">
                  <a:pos x="342" y="0"/>
                </a:cxn>
                <a:cxn ang="0">
                  <a:pos x="340" y="0"/>
                </a:cxn>
                <a:cxn ang="0">
                  <a:pos x="4" y="48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4" y="52"/>
                </a:cxn>
              </a:cxnLst>
              <a:rect l="0" t="0" r="r" b="b"/>
              <a:pathLst>
                <a:path w="342" h="52">
                  <a:moveTo>
                    <a:pt x="4" y="52"/>
                  </a:moveTo>
                  <a:lnTo>
                    <a:pt x="340" y="6"/>
                  </a:lnTo>
                  <a:lnTo>
                    <a:pt x="342" y="4"/>
                  </a:lnTo>
                  <a:lnTo>
                    <a:pt x="342" y="0"/>
                  </a:lnTo>
                  <a:lnTo>
                    <a:pt x="340" y="0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auto">
            <a:xfrm>
              <a:off x="2476500" y="2603500"/>
              <a:ext cx="1152525" cy="153988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354" y="6"/>
                </a:cxn>
                <a:cxn ang="0">
                  <a:pos x="356" y="6"/>
                </a:cxn>
                <a:cxn ang="0">
                  <a:pos x="356" y="0"/>
                </a:cxn>
                <a:cxn ang="0">
                  <a:pos x="354" y="2"/>
                </a:cxn>
                <a:cxn ang="0">
                  <a:pos x="4" y="52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4" y="58"/>
                </a:cxn>
              </a:cxnLst>
              <a:rect l="0" t="0" r="r" b="b"/>
              <a:pathLst>
                <a:path w="356" h="58">
                  <a:moveTo>
                    <a:pt x="4" y="58"/>
                  </a:moveTo>
                  <a:lnTo>
                    <a:pt x="354" y="6"/>
                  </a:lnTo>
                  <a:lnTo>
                    <a:pt x="356" y="6"/>
                  </a:lnTo>
                  <a:lnTo>
                    <a:pt x="356" y="0"/>
                  </a:lnTo>
                  <a:lnTo>
                    <a:pt x="354" y="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" y="5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auto">
            <a:xfrm>
              <a:off x="3765550" y="2046288"/>
              <a:ext cx="46038" cy="635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24"/>
                </a:cxn>
                <a:cxn ang="0">
                  <a:pos x="8" y="18"/>
                </a:cxn>
                <a:cxn ang="0">
                  <a:pos x="0" y="20"/>
                </a:cxn>
                <a:cxn ang="0">
                  <a:pos x="12" y="0"/>
                </a:cxn>
              </a:cxnLst>
              <a:rect l="0" t="0" r="r" b="b"/>
              <a:pathLst>
                <a:path w="14" h="24">
                  <a:moveTo>
                    <a:pt x="12" y="0"/>
                  </a:moveTo>
                  <a:lnTo>
                    <a:pt x="14" y="24"/>
                  </a:lnTo>
                  <a:lnTo>
                    <a:pt x="8" y="18"/>
                  </a:lnTo>
                  <a:lnTo>
                    <a:pt x="0" y="2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 noEditPoints="1"/>
            </p:cNvSpPr>
            <p:nvPr/>
          </p:nvSpPr>
          <p:spPr bwMode="auto">
            <a:xfrm>
              <a:off x="3733800" y="2003425"/>
              <a:ext cx="96838" cy="133350"/>
            </a:xfrm>
            <a:custGeom>
              <a:avLst/>
              <a:gdLst/>
              <a:ahLst/>
              <a:cxnLst>
                <a:cxn ang="0">
                  <a:pos x="18" y="16"/>
                </a:cxn>
                <a:cxn ang="0">
                  <a:pos x="20" y="40"/>
                </a:cxn>
                <a:cxn ang="0">
                  <a:pos x="24" y="40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8" y="28"/>
                </a:cxn>
                <a:cxn ang="0">
                  <a:pos x="16" y="30"/>
                </a:cxn>
                <a:cxn ang="0">
                  <a:pos x="8" y="32"/>
                </a:cxn>
                <a:cxn ang="0">
                  <a:pos x="10" y="36"/>
                </a:cxn>
                <a:cxn ang="0">
                  <a:pos x="14" y="38"/>
                </a:cxn>
                <a:cxn ang="0">
                  <a:pos x="26" y="18"/>
                </a:cxn>
                <a:cxn ang="0">
                  <a:pos x="22" y="16"/>
                </a:cxn>
                <a:cxn ang="0">
                  <a:pos x="18" y="16"/>
                </a:cxn>
                <a:cxn ang="0">
                  <a:pos x="18" y="12"/>
                </a:cxn>
                <a:cxn ang="0">
                  <a:pos x="6" y="34"/>
                </a:cxn>
                <a:cxn ang="0">
                  <a:pos x="0" y="44"/>
                </a:cxn>
                <a:cxn ang="0">
                  <a:pos x="10" y="40"/>
                </a:cxn>
                <a:cxn ang="0">
                  <a:pos x="18" y="38"/>
                </a:cxn>
                <a:cxn ang="0">
                  <a:pos x="18" y="34"/>
                </a:cxn>
                <a:cxn ang="0">
                  <a:pos x="14" y="38"/>
                </a:cxn>
                <a:cxn ang="0">
                  <a:pos x="22" y="44"/>
                </a:cxn>
                <a:cxn ang="0">
                  <a:pos x="30" y="50"/>
                </a:cxn>
                <a:cxn ang="0">
                  <a:pos x="28" y="40"/>
                </a:cxn>
                <a:cxn ang="0">
                  <a:pos x="26" y="14"/>
                </a:cxn>
                <a:cxn ang="0">
                  <a:pos x="26" y="0"/>
                </a:cxn>
                <a:cxn ang="0">
                  <a:pos x="18" y="12"/>
                </a:cxn>
              </a:cxnLst>
              <a:rect l="0" t="0" r="r" b="b"/>
              <a:pathLst>
                <a:path w="30" h="50">
                  <a:moveTo>
                    <a:pt x="18" y="16"/>
                  </a:moveTo>
                  <a:lnTo>
                    <a:pt x="20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38"/>
                  </a:lnTo>
                  <a:lnTo>
                    <a:pt x="26" y="18"/>
                  </a:lnTo>
                  <a:lnTo>
                    <a:pt x="22" y="16"/>
                  </a:lnTo>
                  <a:lnTo>
                    <a:pt x="18" y="16"/>
                  </a:lnTo>
                  <a:close/>
                  <a:moveTo>
                    <a:pt x="18" y="12"/>
                  </a:moveTo>
                  <a:lnTo>
                    <a:pt x="6" y="34"/>
                  </a:lnTo>
                  <a:lnTo>
                    <a:pt x="0" y="44"/>
                  </a:lnTo>
                  <a:lnTo>
                    <a:pt x="10" y="40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4" y="38"/>
                  </a:lnTo>
                  <a:lnTo>
                    <a:pt x="22" y="44"/>
                  </a:lnTo>
                  <a:lnTo>
                    <a:pt x="30" y="50"/>
                  </a:lnTo>
                  <a:lnTo>
                    <a:pt x="28" y="40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auto">
            <a:xfrm>
              <a:off x="3700463" y="1776413"/>
              <a:ext cx="187325" cy="593725"/>
            </a:xfrm>
            <a:custGeom>
              <a:avLst/>
              <a:gdLst/>
              <a:ahLst/>
              <a:cxnLst>
                <a:cxn ang="0">
                  <a:pos x="6" y="222"/>
                </a:cxn>
                <a:cxn ang="0">
                  <a:pos x="58" y="4"/>
                </a:cxn>
                <a:cxn ang="0">
                  <a:pos x="58" y="2"/>
                </a:cxn>
                <a:cxn ang="0">
                  <a:pos x="54" y="0"/>
                </a:cxn>
                <a:cxn ang="0">
                  <a:pos x="52" y="2"/>
                </a:cxn>
                <a:cxn ang="0">
                  <a:pos x="2" y="222"/>
                </a:cxn>
                <a:cxn ang="0">
                  <a:pos x="0" y="224"/>
                </a:cxn>
                <a:cxn ang="0">
                  <a:pos x="6" y="224"/>
                </a:cxn>
                <a:cxn ang="0">
                  <a:pos x="6" y="222"/>
                </a:cxn>
              </a:cxnLst>
              <a:rect l="0" t="0" r="r" b="b"/>
              <a:pathLst>
                <a:path w="58" h="224">
                  <a:moveTo>
                    <a:pt x="6" y="222"/>
                  </a:moveTo>
                  <a:lnTo>
                    <a:pt x="58" y="4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2" y="222"/>
                  </a:lnTo>
                  <a:lnTo>
                    <a:pt x="0" y="224"/>
                  </a:lnTo>
                  <a:lnTo>
                    <a:pt x="6" y="224"/>
                  </a:lnTo>
                  <a:lnTo>
                    <a:pt x="6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auto">
            <a:xfrm>
              <a:off x="4872038" y="2078038"/>
              <a:ext cx="52387" cy="6350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0" y="2"/>
                </a:cxn>
                <a:cxn ang="0">
                  <a:pos x="8" y="4"/>
                </a:cxn>
                <a:cxn ang="0">
                  <a:pos x="16" y="0"/>
                </a:cxn>
                <a:cxn ang="0">
                  <a:pos x="12" y="24"/>
                </a:cxn>
              </a:cxnLst>
              <a:rect l="0" t="0" r="r" b="b"/>
              <a:pathLst>
                <a:path w="16" h="24">
                  <a:moveTo>
                    <a:pt x="12" y="24"/>
                  </a:moveTo>
                  <a:lnTo>
                    <a:pt x="0" y="2"/>
                  </a:lnTo>
                  <a:lnTo>
                    <a:pt x="8" y="4"/>
                  </a:lnTo>
                  <a:lnTo>
                    <a:pt x="16" y="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 noEditPoints="1"/>
            </p:cNvSpPr>
            <p:nvPr/>
          </p:nvSpPr>
          <p:spPr bwMode="auto">
            <a:xfrm>
              <a:off x="4840288" y="2046288"/>
              <a:ext cx="103187" cy="133350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14" y="12"/>
                </a:cxn>
                <a:cxn ang="0">
                  <a:pos x="10" y="14"/>
                </a:cxn>
                <a:cxn ang="0">
                  <a:pos x="10" y="20"/>
                </a:cxn>
                <a:cxn ang="0">
                  <a:pos x="18" y="22"/>
                </a:cxn>
                <a:cxn ang="0">
                  <a:pos x="20" y="22"/>
                </a:cxn>
                <a:cxn ang="0">
                  <a:pos x="22" y="20"/>
                </a:cxn>
                <a:cxn ang="0">
                  <a:pos x="28" y="14"/>
                </a:cxn>
                <a:cxn ang="0">
                  <a:pos x="26" y="12"/>
                </a:cxn>
                <a:cxn ang="0">
                  <a:pos x="20" y="10"/>
                </a:cxn>
                <a:cxn ang="0">
                  <a:pos x="18" y="36"/>
                </a:cxn>
                <a:cxn ang="0">
                  <a:pos x="22" y="36"/>
                </a:cxn>
                <a:cxn ang="0">
                  <a:pos x="26" y="34"/>
                </a:cxn>
                <a:cxn ang="0">
                  <a:pos x="28" y="36"/>
                </a:cxn>
                <a:cxn ang="0">
                  <a:pos x="30" y="12"/>
                </a:cxn>
                <a:cxn ang="0">
                  <a:pos x="32" y="0"/>
                </a:cxn>
                <a:cxn ang="0">
                  <a:pos x="22" y="8"/>
                </a:cxn>
                <a:cxn ang="0">
                  <a:pos x="16" y="14"/>
                </a:cxn>
                <a:cxn ang="0">
                  <a:pos x="18" y="16"/>
                </a:cxn>
                <a:cxn ang="0">
                  <a:pos x="20" y="12"/>
                </a:cxn>
                <a:cxn ang="0">
                  <a:pos x="12" y="10"/>
                </a:cxn>
                <a:cxn ang="0">
                  <a:pos x="0" y="8"/>
                </a:cxn>
                <a:cxn ang="0">
                  <a:pos x="6" y="18"/>
                </a:cxn>
                <a:cxn ang="0">
                  <a:pos x="18" y="38"/>
                </a:cxn>
                <a:cxn ang="0">
                  <a:pos x="26" y="50"/>
                </a:cxn>
                <a:cxn ang="0">
                  <a:pos x="28" y="36"/>
                </a:cxn>
              </a:cxnLst>
              <a:rect l="0" t="0" r="r" b="b"/>
              <a:pathLst>
                <a:path w="32" h="50">
                  <a:moveTo>
                    <a:pt x="26" y="34"/>
                  </a:moveTo>
                  <a:lnTo>
                    <a:pt x="14" y="12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0" y="10"/>
                  </a:lnTo>
                  <a:lnTo>
                    <a:pt x="18" y="36"/>
                  </a:lnTo>
                  <a:lnTo>
                    <a:pt x="22" y="36"/>
                  </a:lnTo>
                  <a:lnTo>
                    <a:pt x="26" y="34"/>
                  </a:lnTo>
                  <a:close/>
                  <a:moveTo>
                    <a:pt x="28" y="36"/>
                  </a:moveTo>
                  <a:lnTo>
                    <a:pt x="30" y="12"/>
                  </a:lnTo>
                  <a:lnTo>
                    <a:pt x="32" y="0"/>
                  </a:lnTo>
                  <a:lnTo>
                    <a:pt x="22" y="8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20" y="12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8" y="38"/>
                  </a:lnTo>
                  <a:lnTo>
                    <a:pt x="26" y="50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auto">
            <a:xfrm>
              <a:off x="4808538" y="1776413"/>
              <a:ext cx="200025" cy="6683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6" y="250"/>
                </a:cxn>
                <a:cxn ang="0">
                  <a:pos x="56" y="252"/>
                </a:cxn>
                <a:cxn ang="0">
                  <a:pos x="62" y="252"/>
                </a:cxn>
                <a:cxn ang="0">
                  <a:pos x="60" y="25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w="62" h="252">
                  <a:moveTo>
                    <a:pt x="0" y="4"/>
                  </a:moveTo>
                  <a:lnTo>
                    <a:pt x="56" y="250"/>
                  </a:lnTo>
                  <a:lnTo>
                    <a:pt x="56" y="252"/>
                  </a:lnTo>
                  <a:lnTo>
                    <a:pt x="62" y="252"/>
                  </a:lnTo>
                  <a:lnTo>
                    <a:pt x="60" y="250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Text Box 22"/>
            <p:cNvSpPr txBox="1">
              <a:spLocks noChangeArrowheads="1"/>
            </p:cNvSpPr>
            <p:nvPr/>
          </p:nvSpPr>
          <p:spPr bwMode="auto">
            <a:xfrm>
              <a:off x="2895600" y="1814513"/>
              <a:ext cx="838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cs typeface="Arial" pitchFamily="34" charset="0"/>
                </a:rPr>
                <a:t>x + </a:t>
              </a:r>
              <a:r>
                <a:rPr lang="el-GR" sz="2400">
                  <a:solidFill>
                    <a:srgbClr val="FF0000"/>
                  </a:solidFill>
                  <a:cs typeface="Arial" pitchFamily="34" charset="0"/>
                </a:rPr>
                <a:t>ξ</a:t>
              </a:r>
            </a:p>
          </p:txBody>
        </p:sp>
        <p:sp>
          <p:nvSpPr>
            <p:cNvPr id="75799" name="Text Box 23"/>
            <p:cNvSpPr txBox="1">
              <a:spLocks noChangeArrowheads="1"/>
            </p:cNvSpPr>
            <p:nvPr/>
          </p:nvSpPr>
          <p:spPr bwMode="auto">
            <a:xfrm>
              <a:off x="4953000" y="1814513"/>
              <a:ext cx="8382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400">
                  <a:solidFill>
                    <a:srgbClr val="FF0000"/>
                  </a:solidFill>
                  <a:cs typeface="Arial" pitchFamily="34" charset="0"/>
                </a:rPr>
                <a:t>x - </a:t>
              </a:r>
              <a:r>
                <a:rPr lang="el-GR" sz="2400">
                  <a:solidFill>
                    <a:srgbClr val="FF0000"/>
                  </a:solidFill>
                  <a:cs typeface="Arial" pitchFamily="34" charset="0"/>
                </a:rPr>
                <a:t>ξ</a:t>
              </a:r>
            </a:p>
          </p:txBody>
        </p:sp>
        <p:sp>
          <p:nvSpPr>
            <p:cNvPr id="75800" name="Text Box 24"/>
            <p:cNvSpPr txBox="1">
              <a:spLocks noChangeArrowheads="1"/>
            </p:cNvSpPr>
            <p:nvPr/>
          </p:nvSpPr>
          <p:spPr bwMode="auto">
            <a:xfrm>
              <a:off x="1692275" y="2825750"/>
              <a:ext cx="12192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33CC33"/>
                  </a:solidFill>
                  <a:cs typeface="Arial" pitchFamily="34" charset="0"/>
                </a:rPr>
                <a:t>P - </a:t>
              </a:r>
              <a:r>
                <a:rPr lang="el-GR" sz="2000">
                  <a:solidFill>
                    <a:srgbClr val="33CC33"/>
                  </a:solidFill>
                  <a:cs typeface="Arial" pitchFamily="34" charset="0"/>
                </a:rPr>
                <a:t>Δ</a:t>
              </a:r>
              <a:r>
                <a:rPr lang="en-US" sz="2000">
                  <a:solidFill>
                    <a:srgbClr val="33CC33"/>
                  </a:solidFill>
                  <a:cs typeface="Arial" pitchFamily="34" charset="0"/>
                </a:rPr>
                <a:t>/2</a:t>
              </a:r>
              <a:endParaRPr lang="el-GR" sz="2000">
                <a:solidFill>
                  <a:srgbClr val="33CC33"/>
                </a:solidFill>
                <a:cs typeface="Arial" pitchFamily="34" charset="0"/>
              </a:endParaRPr>
            </a:p>
          </p:txBody>
        </p:sp>
        <p:sp>
          <p:nvSpPr>
            <p:cNvPr id="75801" name="Text Box 25"/>
            <p:cNvSpPr txBox="1">
              <a:spLocks noChangeArrowheads="1"/>
            </p:cNvSpPr>
            <p:nvPr/>
          </p:nvSpPr>
          <p:spPr bwMode="auto">
            <a:xfrm>
              <a:off x="5651500" y="2825750"/>
              <a:ext cx="12192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33CC33"/>
                  </a:solidFill>
                  <a:cs typeface="Arial" pitchFamily="34" charset="0"/>
                </a:rPr>
                <a:t>P + </a:t>
              </a:r>
              <a:r>
                <a:rPr lang="el-GR" sz="2000">
                  <a:solidFill>
                    <a:srgbClr val="33CC33"/>
                  </a:solidFill>
                  <a:cs typeface="Arial" pitchFamily="34" charset="0"/>
                </a:rPr>
                <a:t>Δ</a:t>
              </a:r>
              <a:r>
                <a:rPr lang="en-US" sz="2000">
                  <a:solidFill>
                    <a:srgbClr val="33CC33"/>
                  </a:solidFill>
                  <a:cs typeface="Arial" pitchFamily="34" charset="0"/>
                </a:rPr>
                <a:t>/2</a:t>
              </a:r>
              <a:endParaRPr lang="el-GR" sz="2000">
                <a:solidFill>
                  <a:srgbClr val="33CC33"/>
                </a:solidFill>
                <a:cs typeface="Arial" pitchFamily="34" charset="0"/>
              </a:endParaRPr>
            </a:p>
          </p:txBody>
        </p:sp>
        <p:sp>
          <p:nvSpPr>
            <p:cNvPr id="75802" name="Text Box 26"/>
            <p:cNvSpPr txBox="1">
              <a:spLocks noChangeArrowheads="1"/>
            </p:cNvSpPr>
            <p:nvPr/>
          </p:nvSpPr>
          <p:spPr bwMode="auto">
            <a:xfrm>
              <a:off x="3657600" y="2881313"/>
              <a:ext cx="182880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FF0000"/>
                  </a:solidFill>
                  <a:cs typeface="Arial" pitchFamily="34" charset="0"/>
                </a:rPr>
                <a:t>GPD (x, </a:t>
              </a:r>
              <a:r>
                <a:rPr lang="el-GR" sz="2000">
                  <a:solidFill>
                    <a:srgbClr val="FF0000"/>
                  </a:solidFill>
                  <a:cs typeface="Arial" pitchFamily="34" charset="0"/>
                </a:rPr>
                <a:t>ξ</a:t>
              </a:r>
              <a:r>
                <a:rPr lang="en-US" sz="2000">
                  <a:solidFill>
                    <a:srgbClr val="FF0000"/>
                  </a:solidFill>
                  <a:cs typeface="Arial" pitchFamily="34" charset="0"/>
                </a:rPr>
                <a:t> ,t)</a:t>
              </a:r>
            </a:p>
          </p:txBody>
        </p:sp>
        <p:sp>
          <p:nvSpPr>
            <p:cNvPr id="75812" name="Freeform 36"/>
            <p:cNvSpPr>
              <a:spLocks/>
            </p:cNvSpPr>
            <p:nvPr/>
          </p:nvSpPr>
          <p:spPr bwMode="auto">
            <a:xfrm>
              <a:off x="3557588" y="2262188"/>
              <a:ext cx="1516062" cy="522287"/>
            </a:xfrm>
            <a:custGeom>
              <a:avLst/>
              <a:gdLst/>
              <a:ahLst/>
              <a:cxnLst>
                <a:cxn ang="0">
                  <a:pos x="468" y="94"/>
                </a:cxn>
                <a:cxn ang="0">
                  <a:pos x="462" y="114"/>
                </a:cxn>
                <a:cxn ang="0">
                  <a:pos x="444" y="134"/>
                </a:cxn>
                <a:cxn ang="0">
                  <a:pos x="416" y="152"/>
                </a:cxn>
                <a:cxn ang="0">
                  <a:pos x="380" y="166"/>
                </a:cxn>
                <a:cxn ang="0">
                  <a:pos x="336" y="178"/>
                </a:cxn>
                <a:cxn ang="0">
                  <a:pos x="288" y="184"/>
                </a:cxn>
                <a:cxn ang="0">
                  <a:pos x="234" y="186"/>
                </a:cxn>
                <a:cxn ang="0">
                  <a:pos x="180" y="184"/>
                </a:cxn>
                <a:cxn ang="0">
                  <a:pos x="132" y="178"/>
                </a:cxn>
                <a:cxn ang="0">
                  <a:pos x="88" y="166"/>
                </a:cxn>
                <a:cxn ang="0">
                  <a:pos x="52" y="152"/>
                </a:cxn>
                <a:cxn ang="0">
                  <a:pos x="24" y="134"/>
                </a:cxn>
                <a:cxn ang="0">
                  <a:pos x="8" y="114"/>
                </a:cxn>
                <a:cxn ang="0">
                  <a:pos x="0" y="94"/>
                </a:cxn>
                <a:cxn ang="0">
                  <a:pos x="8" y="72"/>
                </a:cxn>
                <a:cxn ang="0">
                  <a:pos x="24" y="52"/>
                </a:cxn>
                <a:cxn ang="0">
                  <a:pos x="52" y="36"/>
                </a:cxn>
                <a:cxn ang="0">
                  <a:pos x="88" y="20"/>
                </a:cxn>
                <a:cxn ang="0">
                  <a:pos x="132" y="10"/>
                </a:cxn>
                <a:cxn ang="0">
                  <a:pos x="180" y="2"/>
                </a:cxn>
                <a:cxn ang="0">
                  <a:pos x="234" y="0"/>
                </a:cxn>
                <a:cxn ang="0">
                  <a:pos x="288" y="2"/>
                </a:cxn>
                <a:cxn ang="0">
                  <a:pos x="336" y="10"/>
                </a:cxn>
                <a:cxn ang="0">
                  <a:pos x="380" y="20"/>
                </a:cxn>
                <a:cxn ang="0">
                  <a:pos x="416" y="36"/>
                </a:cxn>
                <a:cxn ang="0">
                  <a:pos x="444" y="52"/>
                </a:cxn>
                <a:cxn ang="0">
                  <a:pos x="462" y="72"/>
                </a:cxn>
                <a:cxn ang="0">
                  <a:pos x="468" y="94"/>
                </a:cxn>
              </a:cxnLst>
              <a:rect l="0" t="0" r="r" b="b"/>
              <a:pathLst>
                <a:path w="468" h="186">
                  <a:moveTo>
                    <a:pt x="468" y="94"/>
                  </a:moveTo>
                  <a:lnTo>
                    <a:pt x="462" y="114"/>
                  </a:lnTo>
                  <a:lnTo>
                    <a:pt x="444" y="134"/>
                  </a:lnTo>
                  <a:lnTo>
                    <a:pt x="416" y="152"/>
                  </a:lnTo>
                  <a:lnTo>
                    <a:pt x="380" y="166"/>
                  </a:lnTo>
                  <a:lnTo>
                    <a:pt x="336" y="178"/>
                  </a:lnTo>
                  <a:lnTo>
                    <a:pt x="288" y="184"/>
                  </a:lnTo>
                  <a:lnTo>
                    <a:pt x="234" y="186"/>
                  </a:lnTo>
                  <a:lnTo>
                    <a:pt x="180" y="184"/>
                  </a:lnTo>
                  <a:lnTo>
                    <a:pt x="132" y="178"/>
                  </a:lnTo>
                  <a:lnTo>
                    <a:pt x="88" y="166"/>
                  </a:lnTo>
                  <a:lnTo>
                    <a:pt x="52" y="152"/>
                  </a:lnTo>
                  <a:lnTo>
                    <a:pt x="24" y="134"/>
                  </a:lnTo>
                  <a:lnTo>
                    <a:pt x="8" y="114"/>
                  </a:lnTo>
                  <a:lnTo>
                    <a:pt x="0" y="94"/>
                  </a:lnTo>
                  <a:lnTo>
                    <a:pt x="8" y="72"/>
                  </a:lnTo>
                  <a:lnTo>
                    <a:pt x="24" y="52"/>
                  </a:lnTo>
                  <a:lnTo>
                    <a:pt x="52" y="36"/>
                  </a:lnTo>
                  <a:lnTo>
                    <a:pt x="88" y="20"/>
                  </a:lnTo>
                  <a:lnTo>
                    <a:pt x="132" y="10"/>
                  </a:lnTo>
                  <a:lnTo>
                    <a:pt x="180" y="2"/>
                  </a:lnTo>
                  <a:lnTo>
                    <a:pt x="234" y="0"/>
                  </a:lnTo>
                  <a:lnTo>
                    <a:pt x="288" y="2"/>
                  </a:lnTo>
                  <a:lnTo>
                    <a:pt x="336" y="10"/>
                  </a:lnTo>
                  <a:lnTo>
                    <a:pt x="380" y="20"/>
                  </a:lnTo>
                  <a:lnTo>
                    <a:pt x="416" y="36"/>
                  </a:lnTo>
                  <a:lnTo>
                    <a:pt x="444" y="52"/>
                  </a:lnTo>
                  <a:lnTo>
                    <a:pt x="462" y="72"/>
                  </a:lnTo>
                  <a:lnTo>
                    <a:pt x="468" y="9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Line 37"/>
            <p:cNvSpPr>
              <a:spLocks noChangeShapeType="1"/>
            </p:cNvSpPr>
            <p:nvPr/>
          </p:nvSpPr>
          <p:spPr bwMode="auto">
            <a:xfrm flipV="1">
              <a:off x="4343400" y="2500313"/>
              <a:ext cx="0" cy="457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814" name="Text Box 38"/>
          <p:cNvSpPr txBox="1">
            <a:spLocks noChangeArrowheads="1"/>
          </p:cNvSpPr>
          <p:nvPr/>
        </p:nvSpPr>
        <p:spPr bwMode="auto">
          <a:xfrm>
            <a:off x="6934200" y="1371600"/>
            <a:ext cx="129539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009900"/>
                </a:solidFill>
                <a:cs typeface="Arial" pitchFamily="34" charset="0"/>
              </a:rPr>
              <a:t>Mueller </a:t>
            </a:r>
          </a:p>
          <a:p>
            <a:pPr marL="342900" indent="-342900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009900"/>
                </a:solidFill>
                <a:cs typeface="Arial" pitchFamily="34" charset="0"/>
              </a:rPr>
              <a:t>(1995)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81800" y="762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 from F. </a:t>
            </a:r>
            <a:r>
              <a:rPr lang="en-US" sz="1400" i="1" dirty="0" err="1" smtClean="0">
                <a:solidFill>
                  <a:srgbClr val="C00000"/>
                </a:solidFill>
              </a:rPr>
              <a:t>Sabatie</a:t>
            </a:r>
            <a:r>
              <a:rPr lang="en-US" sz="1400" i="1" dirty="0" smtClean="0">
                <a:solidFill>
                  <a:srgbClr val="C00000"/>
                </a:solidFill>
              </a:rPr>
              <a:t>, CIPANP 2009</a:t>
            </a:r>
            <a:endParaRPr lang="en-US" sz="1400" i="1" dirty="0">
              <a:solidFill>
                <a:srgbClr val="C00000"/>
              </a:solidFill>
            </a:endParaRPr>
          </a:p>
        </p:txBody>
      </p:sp>
      <p:pic>
        <p:nvPicPr>
          <p:cNvPr id="43" name="Picture 5" descr="pho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34360">
            <a:off x="2918511" y="1321202"/>
            <a:ext cx="1143397" cy="23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43"/>
          <p:cNvSpPr/>
          <p:nvPr/>
        </p:nvSpPr>
        <p:spPr>
          <a:xfrm rot="19150077">
            <a:off x="4337257" y="1024351"/>
            <a:ext cx="1905000" cy="45720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9297551">
            <a:off x="4544717" y="973737"/>
            <a:ext cx="1579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Symbol" pitchFamily="18" charset="2"/>
              </a:rPr>
              <a:t>g,r,p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/>
              <a:t>,….</a:t>
            </a:r>
            <a:endParaRPr lang="en-US" sz="2400" dirty="0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DD340-8EFC-418B-9097-8396523EBA27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58738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fr-FR" sz="2400" dirty="0" err="1">
                <a:sym typeface="Wingdings" pitchFamily="2" charset="2"/>
              </a:rPr>
              <a:t>Properties</a:t>
            </a:r>
            <a:r>
              <a:rPr lang="fr-FR" sz="2400" dirty="0">
                <a:sym typeface="Wingdings" pitchFamily="2" charset="2"/>
              </a:rPr>
              <a:t>, </a:t>
            </a:r>
            <a:r>
              <a:rPr lang="fr-FR" sz="2400" dirty="0" smtClean="0">
                <a:sym typeface="Wingdings" pitchFamily="2" charset="2"/>
              </a:rPr>
              <a:t>applications of </a:t>
            </a:r>
            <a:r>
              <a:rPr lang="fr-FR" sz="2400" dirty="0" err="1" smtClean="0">
                <a:sym typeface="Wingdings" pitchFamily="2" charset="2"/>
              </a:rPr>
              <a:t>GPDs</a:t>
            </a:r>
            <a:endParaRPr lang="fr-FR" sz="2400" dirty="0">
              <a:sym typeface="Wingdings" pitchFamily="2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0025" y="1452563"/>
            <a:ext cx="8839200" cy="5338762"/>
            <a:chOff x="288" y="915"/>
            <a:chExt cx="5568" cy="3363"/>
          </a:xfrm>
        </p:grpSpPr>
        <p:sp>
          <p:nvSpPr>
            <p:cNvPr id="78852" name="Text Box 4"/>
            <p:cNvSpPr txBox="1">
              <a:spLocks noChangeArrowheads="1"/>
            </p:cNvSpPr>
            <p:nvPr/>
          </p:nvSpPr>
          <p:spPr bwMode="auto">
            <a:xfrm>
              <a:off x="432" y="2115"/>
              <a:ext cx="48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Ø"/>
              </a:pPr>
              <a:r>
                <a:rPr lang="en-US" sz="2000">
                  <a:cs typeface="Arial" pitchFamily="34" charset="0"/>
                </a:rPr>
                <a:t>first moments : nucleon</a:t>
              </a:r>
              <a:r>
                <a:rPr lang="en-US" sz="2000">
                  <a:solidFill>
                    <a:srgbClr val="3333FF"/>
                  </a:solidFill>
                  <a:cs typeface="Arial" pitchFamily="34" charset="0"/>
                </a:rPr>
                <a:t> </a:t>
              </a:r>
              <a:r>
                <a:rPr lang="en-US" sz="2000">
                  <a:solidFill>
                    <a:srgbClr val="FF0000"/>
                  </a:solidFill>
                  <a:cs typeface="Arial" pitchFamily="34" charset="0"/>
                </a:rPr>
                <a:t>electroweak form factors</a:t>
              </a:r>
              <a:r>
                <a:rPr lang="en-US" sz="2400">
                  <a:solidFill>
                    <a:srgbClr val="3333FF"/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78853" name="Picture 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40" y="2499"/>
              <a:ext cx="1942" cy="1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8854" name="Text Box 6"/>
            <p:cNvSpPr txBox="1">
              <a:spLocks noChangeArrowheads="1"/>
            </p:cNvSpPr>
            <p:nvPr/>
          </p:nvSpPr>
          <p:spPr bwMode="auto">
            <a:xfrm>
              <a:off x="413" y="3679"/>
              <a:ext cx="1920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l-GR" sz="2000">
                  <a:solidFill>
                    <a:srgbClr val="009900"/>
                  </a:solidFill>
                  <a:cs typeface="Arial" pitchFamily="34" charset="0"/>
                </a:rPr>
                <a:t>ξ</a:t>
              </a:r>
              <a:r>
                <a:rPr lang="en-US" sz="2000">
                  <a:solidFill>
                    <a:srgbClr val="009900"/>
                  </a:solidFill>
                  <a:cs typeface="Arial" pitchFamily="34" charset="0"/>
                </a:rPr>
                <a:t>-independence :</a:t>
              </a:r>
            </a:p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9900"/>
                  </a:solidFill>
                  <a:cs typeface="Arial" pitchFamily="34" charset="0"/>
                </a:rPr>
                <a:t>Lorentz invariance</a:t>
              </a:r>
            </a:p>
          </p:txBody>
        </p:sp>
        <p:sp>
          <p:nvSpPr>
            <p:cNvPr id="78855" name="AutoShape 7"/>
            <p:cNvSpPr>
              <a:spLocks noChangeAspect="1" noChangeArrowheads="1" noTextEdit="1"/>
            </p:cNvSpPr>
            <p:nvPr/>
          </p:nvSpPr>
          <p:spPr bwMode="auto">
            <a:xfrm>
              <a:off x="768" y="2595"/>
              <a:ext cx="1224" cy="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6" name="Freeform 8"/>
            <p:cNvSpPr>
              <a:spLocks/>
            </p:cNvSpPr>
            <p:nvPr/>
          </p:nvSpPr>
          <p:spPr bwMode="auto">
            <a:xfrm>
              <a:off x="1803" y="3357"/>
              <a:ext cx="28" cy="19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0" y="14"/>
                </a:cxn>
                <a:cxn ang="0">
                  <a:pos x="6" y="8"/>
                </a:cxn>
                <a:cxn ang="0">
                  <a:pos x="4" y="0"/>
                </a:cxn>
                <a:cxn ang="0">
                  <a:pos x="26" y="12"/>
                </a:cxn>
              </a:cxnLst>
              <a:rect l="0" t="0" r="r" b="b"/>
              <a:pathLst>
                <a:path w="26" h="14">
                  <a:moveTo>
                    <a:pt x="26" y="12"/>
                  </a:moveTo>
                  <a:lnTo>
                    <a:pt x="0" y="14"/>
                  </a:lnTo>
                  <a:lnTo>
                    <a:pt x="6" y="8"/>
                  </a:lnTo>
                  <a:lnTo>
                    <a:pt x="4" y="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7" name="Freeform 9"/>
            <p:cNvSpPr>
              <a:spLocks noEditPoints="1"/>
            </p:cNvSpPr>
            <p:nvPr/>
          </p:nvSpPr>
          <p:spPr bwMode="auto">
            <a:xfrm>
              <a:off x="1792" y="3343"/>
              <a:ext cx="54" cy="41"/>
            </a:xfrm>
            <a:custGeom>
              <a:avLst/>
              <a:gdLst/>
              <a:ahLst/>
              <a:cxnLst>
                <a:cxn ang="0">
                  <a:pos x="34" y="18"/>
                </a:cxn>
                <a:cxn ang="0">
                  <a:pos x="10" y="20"/>
                </a:cxn>
                <a:cxn ang="0">
                  <a:pos x="10" y="24"/>
                </a:cxn>
                <a:cxn ang="0">
                  <a:pos x="14" y="28"/>
                </a:cxn>
                <a:cxn ang="0">
                  <a:pos x="20" y="20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18" y="8"/>
                </a:cxn>
                <a:cxn ang="0">
                  <a:pos x="14" y="10"/>
                </a:cxn>
                <a:cxn ang="0">
                  <a:pos x="12" y="14"/>
                </a:cxn>
                <a:cxn ang="0">
                  <a:pos x="32" y="26"/>
                </a:cxn>
                <a:cxn ang="0">
                  <a:pos x="36" y="22"/>
                </a:cxn>
                <a:cxn ang="0">
                  <a:pos x="34" y="18"/>
                </a:cxn>
                <a:cxn ang="0">
                  <a:pos x="38" y="18"/>
                </a:cxn>
                <a:cxn ang="0">
                  <a:pos x="16" y="6"/>
                </a:cxn>
                <a:cxn ang="0">
                  <a:pos x="6" y="0"/>
                </a:cxn>
                <a:cxn ang="0">
                  <a:pos x="10" y="10"/>
                </a:cxn>
                <a:cxn ang="0">
                  <a:pos x="12" y="18"/>
                </a:cxn>
                <a:cxn ang="0">
                  <a:pos x="16" y="18"/>
                </a:cxn>
                <a:cxn ang="0">
                  <a:pos x="12" y="14"/>
                </a:cxn>
                <a:cxn ang="0">
                  <a:pos x="8" y="22"/>
                </a:cxn>
                <a:cxn ang="0">
                  <a:pos x="0" y="30"/>
                </a:cxn>
                <a:cxn ang="0">
                  <a:pos x="12" y="28"/>
                </a:cxn>
                <a:cxn ang="0">
                  <a:pos x="36" y="26"/>
                </a:cxn>
                <a:cxn ang="0">
                  <a:pos x="50" y="24"/>
                </a:cxn>
                <a:cxn ang="0">
                  <a:pos x="38" y="18"/>
                </a:cxn>
              </a:cxnLst>
              <a:rect l="0" t="0" r="r" b="b"/>
              <a:pathLst>
                <a:path w="50" h="30">
                  <a:moveTo>
                    <a:pt x="34" y="18"/>
                  </a:moveTo>
                  <a:lnTo>
                    <a:pt x="10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2" y="26"/>
                  </a:lnTo>
                  <a:lnTo>
                    <a:pt x="36" y="22"/>
                  </a:lnTo>
                  <a:lnTo>
                    <a:pt x="34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0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2" y="14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12" y="28"/>
                  </a:lnTo>
                  <a:lnTo>
                    <a:pt x="36" y="26"/>
                  </a:lnTo>
                  <a:lnTo>
                    <a:pt x="50" y="24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8" name="Freeform 10"/>
            <p:cNvSpPr>
              <a:spLocks/>
            </p:cNvSpPr>
            <p:nvPr/>
          </p:nvSpPr>
          <p:spPr bwMode="auto">
            <a:xfrm>
              <a:off x="1642" y="3319"/>
              <a:ext cx="352" cy="101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320" y="74"/>
                </a:cxn>
                <a:cxn ang="0">
                  <a:pos x="322" y="74"/>
                </a:cxn>
                <a:cxn ang="0">
                  <a:pos x="324" y="70"/>
                </a:cxn>
                <a:cxn ang="0">
                  <a:pos x="322" y="7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324" h="74">
                  <a:moveTo>
                    <a:pt x="2" y="4"/>
                  </a:moveTo>
                  <a:lnTo>
                    <a:pt x="320" y="74"/>
                  </a:lnTo>
                  <a:lnTo>
                    <a:pt x="322" y="74"/>
                  </a:lnTo>
                  <a:lnTo>
                    <a:pt x="324" y="70"/>
                  </a:lnTo>
                  <a:lnTo>
                    <a:pt x="322" y="7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Freeform 11"/>
            <p:cNvSpPr>
              <a:spLocks/>
            </p:cNvSpPr>
            <p:nvPr/>
          </p:nvSpPr>
          <p:spPr bwMode="auto">
            <a:xfrm>
              <a:off x="1807" y="3384"/>
              <a:ext cx="26" cy="22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0" y="16"/>
                </a:cxn>
                <a:cxn ang="0">
                  <a:pos x="4" y="8"/>
                </a:cxn>
                <a:cxn ang="0">
                  <a:pos x="2" y="0"/>
                </a:cxn>
                <a:cxn ang="0">
                  <a:pos x="24" y="12"/>
                </a:cxn>
              </a:cxnLst>
              <a:rect l="0" t="0" r="r" b="b"/>
              <a:pathLst>
                <a:path w="24" h="16">
                  <a:moveTo>
                    <a:pt x="24" y="12"/>
                  </a:moveTo>
                  <a:lnTo>
                    <a:pt x="0" y="16"/>
                  </a:lnTo>
                  <a:lnTo>
                    <a:pt x="4" y="8"/>
                  </a:lnTo>
                  <a:lnTo>
                    <a:pt x="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0" name="Freeform 12"/>
            <p:cNvSpPr>
              <a:spLocks noEditPoints="1"/>
            </p:cNvSpPr>
            <p:nvPr/>
          </p:nvSpPr>
          <p:spPr bwMode="auto">
            <a:xfrm>
              <a:off x="1794" y="3371"/>
              <a:ext cx="55" cy="44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0" y="20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20" y="22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18" y="10"/>
                </a:cxn>
                <a:cxn ang="0">
                  <a:pos x="14" y="10"/>
                </a:cxn>
                <a:cxn ang="0">
                  <a:pos x="12" y="14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6" y="18"/>
                </a:cxn>
                <a:cxn ang="0">
                  <a:pos x="38" y="18"/>
                </a:cxn>
                <a:cxn ang="0">
                  <a:pos x="16" y="6"/>
                </a:cxn>
                <a:cxn ang="0">
                  <a:pos x="6" y="0"/>
                </a:cxn>
                <a:cxn ang="0">
                  <a:pos x="10" y="12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2" y="16"/>
                </a:cxn>
                <a:cxn ang="0">
                  <a:pos x="8" y="22"/>
                </a:cxn>
                <a:cxn ang="0">
                  <a:pos x="0" y="32"/>
                </a:cxn>
                <a:cxn ang="0">
                  <a:pos x="12" y="30"/>
                </a:cxn>
                <a:cxn ang="0">
                  <a:pos x="36" y="28"/>
                </a:cxn>
                <a:cxn ang="0">
                  <a:pos x="50" y="26"/>
                </a:cxn>
                <a:cxn ang="0">
                  <a:pos x="38" y="18"/>
                </a:cxn>
              </a:cxnLst>
              <a:rect l="0" t="0" r="r" b="b"/>
              <a:pathLst>
                <a:path w="50" h="32">
                  <a:moveTo>
                    <a:pt x="36" y="18"/>
                  </a:moveTo>
                  <a:lnTo>
                    <a:pt x="10" y="20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6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2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0" y="32"/>
                  </a:lnTo>
                  <a:lnTo>
                    <a:pt x="12" y="30"/>
                  </a:lnTo>
                  <a:lnTo>
                    <a:pt x="36" y="28"/>
                  </a:lnTo>
                  <a:lnTo>
                    <a:pt x="50" y="26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1" name="Freeform 13"/>
            <p:cNvSpPr>
              <a:spLocks/>
            </p:cNvSpPr>
            <p:nvPr/>
          </p:nvSpPr>
          <p:spPr bwMode="auto">
            <a:xfrm>
              <a:off x="1649" y="3349"/>
              <a:ext cx="345" cy="98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14" y="72"/>
                </a:cxn>
                <a:cxn ang="0">
                  <a:pos x="316" y="72"/>
                </a:cxn>
                <a:cxn ang="0">
                  <a:pos x="318" y="68"/>
                </a:cxn>
                <a:cxn ang="0">
                  <a:pos x="316" y="6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2" y="6"/>
                </a:cxn>
              </a:cxnLst>
              <a:rect l="0" t="0" r="r" b="b"/>
              <a:pathLst>
                <a:path w="318" h="72">
                  <a:moveTo>
                    <a:pt x="2" y="6"/>
                  </a:moveTo>
                  <a:lnTo>
                    <a:pt x="314" y="72"/>
                  </a:lnTo>
                  <a:lnTo>
                    <a:pt x="316" y="72"/>
                  </a:lnTo>
                  <a:lnTo>
                    <a:pt x="318" y="68"/>
                  </a:lnTo>
                  <a:lnTo>
                    <a:pt x="316" y="6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Freeform 14"/>
            <p:cNvSpPr>
              <a:spLocks/>
            </p:cNvSpPr>
            <p:nvPr/>
          </p:nvSpPr>
          <p:spPr bwMode="auto">
            <a:xfrm>
              <a:off x="1807" y="3417"/>
              <a:ext cx="26" cy="19"/>
            </a:xfrm>
            <a:custGeom>
              <a:avLst/>
              <a:gdLst/>
              <a:ahLst/>
              <a:cxnLst>
                <a:cxn ang="0">
                  <a:pos x="24" y="12"/>
                </a:cxn>
                <a:cxn ang="0">
                  <a:pos x="0" y="14"/>
                </a:cxn>
                <a:cxn ang="0">
                  <a:pos x="4" y="8"/>
                </a:cxn>
                <a:cxn ang="0">
                  <a:pos x="2" y="0"/>
                </a:cxn>
                <a:cxn ang="0">
                  <a:pos x="24" y="12"/>
                </a:cxn>
              </a:cxnLst>
              <a:rect l="0" t="0" r="r" b="b"/>
              <a:pathLst>
                <a:path w="24" h="14">
                  <a:moveTo>
                    <a:pt x="24" y="12"/>
                  </a:moveTo>
                  <a:lnTo>
                    <a:pt x="0" y="14"/>
                  </a:lnTo>
                  <a:lnTo>
                    <a:pt x="4" y="8"/>
                  </a:lnTo>
                  <a:lnTo>
                    <a:pt x="2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3" name="Freeform 15"/>
            <p:cNvSpPr>
              <a:spLocks noEditPoints="1"/>
            </p:cNvSpPr>
            <p:nvPr/>
          </p:nvSpPr>
          <p:spPr bwMode="auto">
            <a:xfrm>
              <a:off x="1794" y="3404"/>
              <a:ext cx="55" cy="41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10" y="20"/>
                </a:cxn>
                <a:cxn ang="0">
                  <a:pos x="12" y="24"/>
                </a:cxn>
                <a:cxn ang="0">
                  <a:pos x="14" y="28"/>
                </a:cxn>
                <a:cxn ang="0">
                  <a:pos x="20" y="20"/>
                </a:cxn>
                <a:cxn ang="0">
                  <a:pos x="22" y="20"/>
                </a:cxn>
                <a:cxn ang="0">
                  <a:pos x="22" y="16"/>
                </a:cxn>
                <a:cxn ang="0">
                  <a:pos x="18" y="8"/>
                </a:cxn>
                <a:cxn ang="0">
                  <a:pos x="14" y="10"/>
                </a:cxn>
                <a:cxn ang="0">
                  <a:pos x="12" y="14"/>
                </a:cxn>
                <a:cxn ang="0">
                  <a:pos x="34" y="26"/>
                </a:cxn>
                <a:cxn ang="0">
                  <a:pos x="36" y="22"/>
                </a:cxn>
                <a:cxn ang="0">
                  <a:pos x="36" y="18"/>
                </a:cxn>
                <a:cxn ang="0">
                  <a:pos x="38" y="18"/>
                </a:cxn>
                <a:cxn ang="0">
                  <a:pos x="16" y="6"/>
                </a:cxn>
                <a:cxn ang="0">
                  <a:pos x="6" y="0"/>
                </a:cxn>
                <a:cxn ang="0">
                  <a:pos x="10" y="10"/>
                </a:cxn>
                <a:cxn ang="0">
                  <a:pos x="12" y="20"/>
                </a:cxn>
                <a:cxn ang="0">
                  <a:pos x="16" y="18"/>
                </a:cxn>
                <a:cxn ang="0">
                  <a:pos x="12" y="16"/>
                </a:cxn>
                <a:cxn ang="0">
                  <a:pos x="8" y="22"/>
                </a:cxn>
                <a:cxn ang="0">
                  <a:pos x="0" y="30"/>
                </a:cxn>
                <a:cxn ang="0">
                  <a:pos x="12" y="30"/>
                </a:cxn>
                <a:cxn ang="0">
                  <a:pos x="36" y="26"/>
                </a:cxn>
                <a:cxn ang="0">
                  <a:pos x="50" y="24"/>
                </a:cxn>
                <a:cxn ang="0">
                  <a:pos x="38" y="18"/>
                </a:cxn>
              </a:cxnLst>
              <a:rect l="0" t="0" r="r" b="b"/>
              <a:pathLst>
                <a:path w="50" h="30">
                  <a:moveTo>
                    <a:pt x="36" y="18"/>
                  </a:moveTo>
                  <a:lnTo>
                    <a:pt x="10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34" y="26"/>
                  </a:lnTo>
                  <a:lnTo>
                    <a:pt x="36" y="22"/>
                  </a:lnTo>
                  <a:lnTo>
                    <a:pt x="36" y="18"/>
                  </a:lnTo>
                  <a:close/>
                  <a:moveTo>
                    <a:pt x="38" y="18"/>
                  </a:moveTo>
                  <a:lnTo>
                    <a:pt x="16" y="6"/>
                  </a:lnTo>
                  <a:lnTo>
                    <a:pt x="6" y="0"/>
                  </a:lnTo>
                  <a:lnTo>
                    <a:pt x="10" y="10"/>
                  </a:lnTo>
                  <a:lnTo>
                    <a:pt x="12" y="20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0" y="30"/>
                  </a:lnTo>
                  <a:lnTo>
                    <a:pt x="12" y="30"/>
                  </a:lnTo>
                  <a:lnTo>
                    <a:pt x="36" y="26"/>
                  </a:lnTo>
                  <a:lnTo>
                    <a:pt x="50" y="24"/>
                  </a:lnTo>
                  <a:lnTo>
                    <a:pt x="38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4" name="Freeform 16"/>
            <p:cNvSpPr>
              <a:spLocks/>
            </p:cNvSpPr>
            <p:nvPr/>
          </p:nvSpPr>
          <p:spPr bwMode="auto">
            <a:xfrm>
              <a:off x="1649" y="3382"/>
              <a:ext cx="345" cy="9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14" y="70"/>
                </a:cxn>
                <a:cxn ang="0">
                  <a:pos x="316" y="70"/>
                </a:cxn>
                <a:cxn ang="0">
                  <a:pos x="318" y="66"/>
                </a:cxn>
                <a:cxn ang="0">
                  <a:pos x="316" y="6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</a:cxnLst>
              <a:rect l="0" t="0" r="r" b="b"/>
              <a:pathLst>
                <a:path w="318" h="70">
                  <a:moveTo>
                    <a:pt x="2" y="6"/>
                  </a:moveTo>
                  <a:lnTo>
                    <a:pt x="314" y="70"/>
                  </a:lnTo>
                  <a:lnTo>
                    <a:pt x="316" y="70"/>
                  </a:lnTo>
                  <a:lnTo>
                    <a:pt x="318" y="66"/>
                  </a:lnTo>
                  <a:lnTo>
                    <a:pt x="316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5" name="Freeform 17"/>
            <p:cNvSpPr>
              <a:spLocks/>
            </p:cNvSpPr>
            <p:nvPr/>
          </p:nvSpPr>
          <p:spPr bwMode="auto">
            <a:xfrm>
              <a:off x="950" y="3357"/>
              <a:ext cx="26" cy="2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" y="16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24" y="6"/>
                </a:cxn>
              </a:cxnLst>
              <a:rect l="0" t="0" r="r" b="b"/>
              <a:pathLst>
                <a:path w="24" h="16">
                  <a:moveTo>
                    <a:pt x="24" y="6"/>
                  </a:moveTo>
                  <a:lnTo>
                    <a:pt x="2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Freeform 18"/>
            <p:cNvSpPr>
              <a:spLocks noEditPoints="1"/>
            </p:cNvSpPr>
            <p:nvPr/>
          </p:nvSpPr>
          <p:spPr bwMode="auto">
            <a:xfrm>
              <a:off x="939" y="3349"/>
              <a:ext cx="55" cy="44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18" y="24"/>
                </a:cxn>
                <a:cxn ang="0">
                  <a:pos x="20" y="16"/>
                </a:cxn>
                <a:cxn ang="0">
                  <a:pos x="20" y="14"/>
                </a:cxn>
                <a:cxn ang="0">
                  <a:pos x="20" y="12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10" y="12"/>
                </a:cxn>
                <a:cxn ang="0">
                  <a:pos x="34" y="16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36" y="6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12" y="12"/>
                </a:cxn>
                <a:cxn ang="0">
                  <a:pos x="8" y="20"/>
                </a:cxn>
                <a:cxn ang="0">
                  <a:pos x="4" y="32"/>
                </a:cxn>
                <a:cxn ang="0">
                  <a:pos x="14" y="26"/>
                </a:cxn>
                <a:cxn ang="0">
                  <a:pos x="36" y="16"/>
                </a:cxn>
                <a:cxn ang="0">
                  <a:pos x="50" y="10"/>
                </a:cxn>
                <a:cxn ang="0">
                  <a:pos x="36" y="6"/>
                </a:cxn>
              </a:cxnLst>
              <a:rect l="0" t="0" r="r" b="b"/>
              <a:pathLst>
                <a:path w="50" h="32">
                  <a:moveTo>
                    <a:pt x="32" y="8"/>
                  </a:moveTo>
                  <a:lnTo>
                    <a:pt x="10" y="18"/>
                  </a:lnTo>
                  <a:lnTo>
                    <a:pt x="12" y="22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2" y="8"/>
                  </a:lnTo>
                  <a:close/>
                  <a:moveTo>
                    <a:pt x="36" y="6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20"/>
                  </a:lnTo>
                  <a:lnTo>
                    <a:pt x="4" y="32"/>
                  </a:lnTo>
                  <a:lnTo>
                    <a:pt x="14" y="26"/>
                  </a:lnTo>
                  <a:lnTo>
                    <a:pt x="36" y="16"/>
                  </a:lnTo>
                  <a:lnTo>
                    <a:pt x="50" y="10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auto">
            <a:xfrm>
              <a:off x="781" y="3330"/>
              <a:ext cx="367" cy="71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336" y="6"/>
                </a:cxn>
                <a:cxn ang="0">
                  <a:pos x="338" y="6"/>
                </a:cxn>
                <a:cxn ang="0">
                  <a:pos x="336" y="0"/>
                </a:cxn>
                <a:cxn ang="0">
                  <a:pos x="334" y="2"/>
                </a:cxn>
                <a:cxn ang="0">
                  <a:pos x="4" y="48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4" y="52"/>
                </a:cxn>
              </a:cxnLst>
              <a:rect l="0" t="0" r="r" b="b"/>
              <a:pathLst>
                <a:path w="338" h="52">
                  <a:moveTo>
                    <a:pt x="4" y="52"/>
                  </a:moveTo>
                  <a:lnTo>
                    <a:pt x="336" y="6"/>
                  </a:lnTo>
                  <a:lnTo>
                    <a:pt x="338" y="6"/>
                  </a:lnTo>
                  <a:lnTo>
                    <a:pt x="336" y="0"/>
                  </a:lnTo>
                  <a:lnTo>
                    <a:pt x="334" y="2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0"/>
            <p:cNvSpPr>
              <a:spLocks/>
            </p:cNvSpPr>
            <p:nvPr/>
          </p:nvSpPr>
          <p:spPr bwMode="auto">
            <a:xfrm>
              <a:off x="952" y="3390"/>
              <a:ext cx="29" cy="22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4" y="16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26" y="4"/>
                </a:cxn>
              </a:cxnLst>
              <a:rect l="0" t="0" r="r" b="b"/>
              <a:pathLst>
                <a:path w="26" h="16">
                  <a:moveTo>
                    <a:pt x="26" y="4"/>
                  </a:moveTo>
                  <a:lnTo>
                    <a:pt x="4" y="16"/>
                  </a:lnTo>
                  <a:lnTo>
                    <a:pt x="6" y="8"/>
                  </a:lnTo>
                  <a:lnTo>
                    <a:pt x="0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1"/>
            <p:cNvSpPr>
              <a:spLocks noEditPoints="1"/>
            </p:cNvSpPr>
            <p:nvPr/>
          </p:nvSpPr>
          <p:spPr bwMode="auto">
            <a:xfrm>
              <a:off x="942" y="3382"/>
              <a:ext cx="54" cy="41"/>
            </a:xfrm>
            <a:custGeom>
              <a:avLst/>
              <a:gdLst/>
              <a:ahLst/>
              <a:cxnLst>
                <a:cxn ang="0">
                  <a:pos x="34" y="6"/>
                </a:cxn>
                <a:cxn ang="0">
                  <a:pos x="10" y="18"/>
                </a:cxn>
                <a:cxn ang="0">
                  <a:pos x="14" y="22"/>
                </a:cxn>
                <a:cxn ang="0">
                  <a:pos x="18" y="24"/>
                </a:cxn>
                <a:cxn ang="0">
                  <a:pos x="20" y="14"/>
                </a:cxn>
                <a:cxn ang="0">
                  <a:pos x="22" y="12"/>
                </a:cxn>
                <a:cxn ang="0">
                  <a:pos x="20" y="1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10" y="10"/>
                </a:cxn>
                <a:cxn ang="0">
                  <a:pos x="34" y="16"/>
                </a:cxn>
                <a:cxn ang="0">
                  <a:pos x="36" y="10"/>
                </a:cxn>
                <a:cxn ang="0">
                  <a:pos x="34" y="6"/>
                </a:cxn>
                <a:cxn ang="0">
                  <a:pos x="36" y="6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2" y="16"/>
                </a:cxn>
                <a:cxn ang="0">
                  <a:pos x="16" y="14"/>
                </a:cxn>
                <a:cxn ang="0">
                  <a:pos x="12" y="12"/>
                </a:cxn>
                <a:cxn ang="0">
                  <a:pos x="8" y="20"/>
                </a:cxn>
                <a:cxn ang="0">
                  <a:pos x="6" y="30"/>
                </a:cxn>
                <a:cxn ang="0">
                  <a:pos x="16" y="26"/>
                </a:cxn>
                <a:cxn ang="0">
                  <a:pos x="38" y="14"/>
                </a:cxn>
                <a:cxn ang="0">
                  <a:pos x="50" y="8"/>
                </a:cxn>
                <a:cxn ang="0">
                  <a:pos x="36" y="6"/>
                </a:cxn>
              </a:cxnLst>
              <a:rect l="0" t="0" r="r" b="b"/>
              <a:pathLst>
                <a:path w="50" h="30">
                  <a:moveTo>
                    <a:pt x="34" y="6"/>
                  </a:moveTo>
                  <a:lnTo>
                    <a:pt x="10" y="18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34" y="16"/>
                  </a:lnTo>
                  <a:lnTo>
                    <a:pt x="36" y="10"/>
                  </a:lnTo>
                  <a:lnTo>
                    <a:pt x="34" y="6"/>
                  </a:lnTo>
                  <a:close/>
                  <a:moveTo>
                    <a:pt x="36" y="6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8" y="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2" y="12"/>
                  </a:lnTo>
                  <a:lnTo>
                    <a:pt x="8" y="20"/>
                  </a:lnTo>
                  <a:lnTo>
                    <a:pt x="6" y="30"/>
                  </a:lnTo>
                  <a:lnTo>
                    <a:pt x="16" y="26"/>
                  </a:lnTo>
                  <a:lnTo>
                    <a:pt x="38" y="14"/>
                  </a:lnTo>
                  <a:lnTo>
                    <a:pt x="50" y="8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2"/>
            <p:cNvSpPr>
              <a:spLocks/>
            </p:cNvSpPr>
            <p:nvPr/>
          </p:nvSpPr>
          <p:spPr bwMode="auto">
            <a:xfrm>
              <a:off x="781" y="3363"/>
              <a:ext cx="371" cy="71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340" y="6"/>
                </a:cxn>
                <a:cxn ang="0">
                  <a:pos x="342" y="4"/>
                </a:cxn>
                <a:cxn ang="0">
                  <a:pos x="342" y="0"/>
                </a:cxn>
                <a:cxn ang="0">
                  <a:pos x="340" y="0"/>
                </a:cxn>
                <a:cxn ang="0">
                  <a:pos x="4" y="48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4" y="52"/>
                </a:cxn>
              </a:cxnLst>
              <a:rect l="0" t="0" r="r" b="b"/>
              <a:pathLst>
                <a:path w="342" h="52">
                  <a:moveTo>
                    <a:pt x="4" y="52"/>
                  </a:moveTo>
                  <a:lnTo>
                    <a:pt x="340" y="6"/>
                  </a:lnTo>
                  <a:lnTo>
                    <a:pt x="342" y="4"/>
                  </a:lnTo>
                  <a:lnTo>
                    <a:pt x="342" y="0"/>
                  </a:lnTo>
                  <a:lnTo>
                    <a:pt x="340" y="0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Freeform 23"/>
            <p:cNvSpPr>
              <a:spLocks/>
            </p:cNvSpPr>
            <p:nvPr/>
          </p:nvSpPr>
          <p:spPr bwMode="auto">
            <a:xfrm>
              <a:off x="961" y="3420"/>
              <a:ext cx="26" cy="19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" y="14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24" y="4"/>
                </a:cxn>
              </a:cxnLst>
              <a:rect l="0" t="0" r="r" b="b"/>
              <a:pathLst>
                <a:path w="24" h="14">
                  <a:moveTo>
                    <a:pt x="24" y="4"/>
                  </a:moveTo>
                  <a:lnTo>
                    <a:pt x="2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Freeform 24"/>
            <p:cNvSpPr>
              <a:spLocks noEditPoints="1"/>
            </p:cNvSpPr>
            <p:nvPr/>
          </p:nvSpPr>
          <p:spPr bwMode="auto">
            <a:xfrm>
              <a:off x="950" y="3409"/>
              <a:ext cx="52" cy="44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10" y="18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20" y="16"/>
                </a:cxn>
                <a:cxn ang="0">
                  <a:pos x="20" y="14"/>
                </a:cxn>
                <a:cxn ang="0">
                  <a:pos x="18" y="1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10" y="12"/>
                </a:cxn>
                <a:cxn ang="0">
                  <a:pos x="34" y="16"/>
                </a:cxn>
                <a:cxn ang="0">
                  <a:pos x="34" y="12"/>
                </a:cxn>
                <a:cxn ang="0">
                  <a:pos x="32" y="8"/>
                </a:cxn>
                <a:cxn ang="0">
                  <a:pos x="34" y="6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6" y="10"/>
                </a:cxn>
                <a:cxn ang="0">
                  <a:pos x="12" y="18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8" y="22"/>
                </a:cxn>
                <a:cxn ang="0">
                  <a:pos x="4" y="32"/>
                </a:cxn>
                <a:cxn ang="0">
                  <a:pos x="14" y="26"/>
                </a:cxn>
                <a:cxn ang="0">
                  <a:pos x="36" y="16"/>
                </a:cxn>
                <a:cxn ang="0">
                  <a:pos x="48" y="10"/>
                </a:cxn>
                <a:cxn ang="0">
                  <a:pos x="34" y="6"/>
                </a:cxn>
              </a:cxnLst>
              <a:rect l="0" t="0" r="r" b="b"/>
              <a:pathLst>
                <a:path w="48" h="32">
                  <a:moveTo>
                    <a:pt x="32" y="8"/>
                  </a:moveTo>
                  <a:lnTo>
                    <a:pt x="10" y="18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2" y="8"/>
                  </a:lnTo>
                  <a:close/>
                  <a:moveTo>
                    <a:pt x="34" y="6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8" y="22"/>
                  </a:lnTo>
                  <a:lnTo>
                    <a:pt x="4" y="32"/>
                  </a:lnTo>
                  <a:lnTo>
                    <a:pt x="14" y="26"/>
                  </a:lnTo>
                  <a:lnTo>
                    <a:pt x="36" y="16"/>
                  </a:lnTo>
                  <a:lnTo>
                    <a:pt x="48" y="10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Freeform 25"/>
            <p:cNvSpPr>
              <a:spLocks/>
            </p:cNvSpPr>
            <p:nvPr/>
          </p:nvSpPr>
          <p:spPr bwMode="auto">
            <a:xfrm>
              <a:off x="781" y="3387"/>
              <a:ext cx="386" cy="79"/>
            </a:xfrm>
            <a:custGeom>
              <a:avLst/>
              <a:gdLst/>
              <a:ahLst/>
              <a:cxnLst>
                <a:cxn ang="0">
                  <a:pos x="4" y="58"/>
                </a:cxn>
                <a:cxn ang="0">
                  <a:pos x="354" y="6"/>
                </a:cxn>
                <a:cxn ang="0">
                  <a:pos x="356" y="6"/>
                </a:cxn>
                <a:cxn ang="0">
                  <a:pos x="356" y="0"/>
                </a:cxn>
                <a:cxn ang="0">
                  <a:pos x="354" y="2"/>
                </a:cxn>
                <a:cxn ang="0">
                  <a:pos x="4" y="52"/>
                </a:cxn>
                <a:cxn ang="0">
                  <a:pos x="0" y="52"/>
                </a:cxn>
                <a:cxn ang="0">
                  <a:pos x="2" y="58"/>
                </a:cxn>
                <a:cxn ang="0">
                  <a:pos x="4" y="58"/>
                </a:cxn>
              </a:cxnLst>
              <a:rect l="0" t="0" r="r" b="b"/>
              <a:pathLst>
                <a:path w="356" h="58">
                  <a:moveTo>
                    <a:pt x="4" y="58"/>
                  </a:moveTo>
                  <a:lnTo>
                    <a:pt x="354" y="6"/>
                  </a:lnTo>
                  <a:lnTo>
                    <a:pt x="356" y="6"/>
                  </a:lnTo>
                  <a:lnTo>
                    <a:pt x="356" y="0"/>
                  </a:lnTo>
                  <a:lnTo>
                    <a:pt x="354" y="2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2" y="5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26"/>
            <p:cNvSpPr>
              <a:spLocks/>
            </p:cNvSpPr>
            <p:nvPr/>
          </p:nvSpPr>
          <p:spPr bwMode="auto">
            <a:xfrm>
              <a:off x="1486" y="3092"/>
              <a:ext cx="22" cy="33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0" y="10"/>
                </a:cxn>
                <a:cxn ang="0">
                  <a:pos x="10" y="8"/>
                </a:cxn>
                <a:cxn ang="0">
                  <a:pos x="14" y="0"/>
                </a:cxn>
                <a:cxn ang="0">
                  <a:pos x="20" y="24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lnTo>
                    <a:pt x="0" y="10"/>
                  </a:lnTo>
                  <a:lnTo>
                    <a:pt x="10" y="8"/>
                  </a:lnTo>
                  <a:lnTo>
                    <a:pt x="14" y="0"/>
                  </a:lnTo>
                  <a:lnTo>
                    <a:pt x="20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Freeform 27"/>
            <p:cNvSpPr>
              <a:spLocks noEditPoints="1"/>
            </p:cNvSpPr>
            <p:nvPr/>
          </p:nvSpPr>
          <p:spPr bwMode="auto">
            <a:xfrm>
              <a:off x="1475" y="3076"/>
              <a:ext cx="44" cy="65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14" y="18"/>
                </a:cxn>
                <a:cxn ang="0">
                  <a:pos x="10" y="22"/>
                </a:cxn>
                <a:cxn ang="0">
                  <a:pos x="12" y="26"/>
                </a:cxn>
                <a:cxn ang="0">
                  <a:pos x="20" y="24"/>
                </a:cxn>
                <a:cxn ang="0">
                  <a:pos x="22" y="24"/>
                </a:cxn>
                <a:cxn ang="0">
                  <a:pos x="24" y="22"/>
                </a:cxn>
                <a:cxn ang="0">
                  <a:pos x="28" y="14"/>
                </a:cxn>
                <a:cxn ang="0">
                  <a:pos x="24" y="12"/>
                </a:cxn>
                <a:cxn ang="0">
                  <a:pos x="20" y="14"/>
                </a:cxn>
                <a:cxn ang="0">
                  <a:pos x="26" y="38"/>
                </a:cxn>
                <a:cxn ang="0">
                  <a:pos x="30" y="36"/>
                </a:cxn>
                <a:cxn ang="0">
                  <a:pos x="34" y="32"/>
                </a:cxn>
                <a:cxn ang="0">
                  <a:pos x="36" y="34"/>
                </a:cxn>
                <a:cxn ang="0">
                  <a:pos x="28" y="10"/>
                </a:cxn>
                <a:cxn ang="0">
                  <a:pos x="24" y="0"/>
                </a:cxn>
                <a:cxn ang="0">
                  <a:pos x="20" y="10"/>
                </a:cxn>
                <a:cxn ang="0">
                  <a:pos x="16" y="18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0" y="16"/>
                </a:cxn>
                <a:cxn ang="0">
                  <a:pos x="0" y="18"/>
                </a:cxn>
                <a:cxn ang="0">
                  <a:pos x="8" y="24"/>
                </a:cxn>
                <a:cxn ang="0">
                  <a:pos x="28" y="40"/>
                </a:cxn>
                <a:cxn ang="0">
                  <a:pos x="40" y="48"/>
                </a:cxn>
                <a:cxn ang="0">
                  <a:pos x="36" y="34"/>
                </a:cxn>
              </a:cxnLst>
              <a:rect l="0" t="0" r="r" b="b"/>
              <a:pathLst>
                <a:path w="40" h="48">
                  <a:moveTo>
                    <a:pt x="34" y="32"/>
                  </a:moveTo>
                  <a:lnTo>
                    <a:pt x="14" y="18"/>
                  </a:lnTo>
                  <a:lnTo>
                    <a:pt x="10" y="22"/>
                  </a:lnTo>
                  <a:lnTo>
                    <a:pt x="12" y="26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2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0" y="14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4" y="32"/>
                  </a:lnTo>
                  <a:close/>
                  <a:moveTo>
                    <a:pt x="36" y="34"/>
                  </a:moveTo>
                  <a:lnTo>
                    <a:pt x="28" y="10"/>
                  </a:lnTo>
                  <a:lnTo>
                    <a:pt x="24" y="0"/>
                  </a:lnTo>
                  <a:lnTo>
                    <a:pt x="20" y="10"/>
                  </a:lnTo>
                  <a:lnTo>
                    <a:pt x="16" y="18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0" y="16"/>
                  </a:lnTo>
                  <a:lnTo>
                    <a:pt x="0" y="18"/>
                  </a:lnTo>
                  <a:lnTo>
                    <a:pt x="8" y="24"/>
                  </a:lnTo>
                  <a:lnTo>
                    <a:pt x="28" y="40"/>
                  </a:lnTo>
                  <a:lnTo>
                    <a:pt x="40" y="48"/>
                  </a:lnTo>
                  <a:lnTo>
                    <a:pt x="3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Freeform 28"/>
            <p:cNvSpPr>
              <a:spLocks/>
            </p:cNvSpPr>
            <p:nvPr/>
          </p:nvSpPr>
          <p:spPr bwMode="auto">
            <a:xfrm>
              <a:off x="1404" y="2942"/>
              <a:ext cx="195" cy="33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74" y="246"/>
                </a:cxn>
                <a:cxn ang="0">
                  <a:pos x="176" y="248"/>
                </a:cxn>
                <a:cxn ang="0">
                  <a:pos x="180" y="246"/>
                </a:cxn>
                <a:cxn ang="0">
                  <a:pos x="178" y="244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180" h="248">
                  <a:moveTo>
                    <a:pt x="2" y="4"/>
                  </a:moveTo>
                  <a:lnTo>
                    <a:pt x="174" y="246"/>
                  </a:lnTo>
                  <a:lnTo>
                    <a:pt x="176" y="248"/>
                  </a:lnTo>
                  <a:lnTo>
                    <a:pt x="180" y="246"/>
                  </a:lnTo>
                  <a:lnTo>
                    <a:pt x="178" y="244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Freeform 29"/>
            <p:cNvSpPr>
              <a:spLocks/>
            </p:cNvSpPr>
            <p:nvPr/>
          </p:nvSpPr>
          <p:spPr bwMode="auto">
            <a:xfrm>
              <a:off x="1291" y="3100"/>
              <a:ext cx="24" cy="3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2" y="22"/>
                </a:cxn>
                <a:cxn ang="0">
                  <a:pos x="10" y="14"/>
                </a:cxn>
                <a:cxn ang="0">
                  <a:pos x="0" y="12"/>
                </a:cxn>
                <a:cxn ang="0">
                  <a:pos x="22" y="0"/>
                </a:cxn>
              </a:cxnLst>
              <a:rect l="0" t="0" r="r" b="b"/>
              <a:pathLst>
                <a:path w="22" h="22">
                  <a:moveTo>
                    <a:pt x="22" y="0"/>
                  </a:moveTo>
                  <a:lnTo>
                    <a:pt x="12" y="22"/>
                  </a:lnTo>
                  <a:lnTo>
                    <a:pt x="10" y="14"/>
                  </a:lnTo>
                  <a:lnTo>
                    <a:pt x="0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Freeform 30"/>
            <p:cNvSpPr>
              <a:spLocks noEditPoints="1"/>
            </p:cNvSpPr>
            <p:nvPr/>
          </p:nvSpPr>
          <p:spPr bwMode="auto">
            <a:xfrm>
              <a:off x="1278" y="3084"/>
              <a:ext cx="48" cy="63"/>
            </a:xfrm>
            <a:custGeom>
              <a:avLst/>
              <a:gdLst/>
              <a:ahLst/>
              <a:cxnLst>
                <a:cxn ang="0">
                  <a:pos x="30" y="10"/>
                </a:cxn>
                <a:cxn ang="0">
                  <a:pos x="20" y="32"/>
                </a:cxn>
                <a:cxn ang="0">
                  <a:pos x="24" y="34"/>
                </a:cxn>
                <a:cxn ang="0">
                  <a:pos x="30" y="32"/>
                </a:cxn>
                <a:cxn ang="0">
                  <a:pos x="26" y="24"/>
                </a:cxn>
                <a:cxn ang="0">
                  <a:pos x="24" y="22"/>
                </a:cxn>
                <a:cxn ang="0">
                  <a:pos x="22" y="22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6" y="28"/>
                </a:cxn>
                <a:cxn ang="0">
                  <a:pos x="36" y="16"/>
                </a:cxn>
                <a:cxn ang="0">
                  <a:pos x="34" y="12"/>
                </a:cxn>
                <a:cxn ang="0">
                  <a:pos x="30" y="10"/>
                </a:cxn>
                <a:cxn ang="0">
                  <a:pos x="32" y="8"/>
                </a:cxn>
                <a:cxn ang="0">
                  <a:pos x="10" y="20"/>
                </a:cxn>
                <a:cxn ang="0">
                  <a:pos x="0" y="26"/>
                </a:cxn>
                <a:cxn ang="0">
                  <a:pos x="12" y="28"/>
                </a:cxn>
                <a:cxn ang="0">
                  <a:pos x="20" y="30"/>
                </a:cxn>
                <a:cxn ang="0">
                  <a:pos x="22" y="26"/>
                </a:cxn>
                <a:cxn ang="0">
                  <a:pos x="18" y="28"/>
                </a:cxn>
                <a:cxn ang="0">
                  <a:pos x="20" y="36"/>
                </a:cxn>
                <a:cxn ang="0">
                  <a:pos x="24" y="46"/>
                </a:cxn>
                <a:cxn ang="0">
                  <a:pos x="30" y="36"/>
                </a:cxn>
                <a:cxn ang="0">
                  <a:pos x="38" y="12"/>
                </a:cxn>
                <a:cxn ang="0">
                  <a:pos x="44" y="0"/>
                </a:cxn>
                <a:cxn ang="0">
                  <a:pos x="32" y="8"/>
                </a:cxn>
              </a:cxnLst>
              <a:rect l="0" t="0" r="r" b="b"/>
              <a:pathLst>
                <a:path w="44" h="46">
                  <a:moveTo>
                    <a:pt x="30" y="10"/>
                  </a:moveTo>
                  <a:lnTo>
                    <a:pt x="20" y="32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26" y="24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10"/>
                  </a:lnTo>
                  <a:close/>
                  <a:moveTo>
                    <a:pt x="32" y="8"/>
                  </a:moveTo>
                  <a:lnTo>
                    <a:pt x="10" y="20"/>
                  </a:lnTo>
                  <a:lnTo>
                    <a:pt x="0" y="26"/>
                  </a:lnTo>
                  <a:lnTo>
                    <a:pt x="12" y="28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4" y="46"/>
                  </a:lnTo>
                  <a:lnTo>
                    <a:pt x="30" y="36"/>
                  </a:lnTo>
                  <a:lnTo>
                    <a:pt x="38" y="12"/>
                  </a:lnTo>
                  <a:lnTo>
                    <a:pt x="44" y="0"/>
                  </a:lnTo>
                  <a:lnTo>
                    <a:pt x="32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9" name="Freeform 31"/>
            <p:cNvSpPr>
              <a:spLocks/>
            </p:cNvSpPr>
            <p:nvPr/>
          </p:nvSpPr>
          <p:spPr bwMode="auto">
            <a:xfrm>
              <a:off x="1195" y="2947"/>
              <a:ext cx="222" cy="328"/>
            </a:xfrm>
            <a:custGeom>
              <a:avLst/>
              <a:gdLst/>
              <a:ahLst/>
              <a:cxnLst>
                <a:cxn ang="0">
                  <a:pos x="6" y="238"/>
                </a:cxn>
                <a:cxn ang="0">
                  <a:pos x="202" y="4"/>
                </a:cxn>
                <a:cxn ang="0">
                  <a:pos x="204" y="4"/>
                </a:cxn>
                <a:cxn ang="0">
                  <a:pos x="200" y="0"/>
                </a:cxn>
                <a:cxn ang="0">
                  <a:pos x="198" y="2"/>
                </a:cxn>
                <a:cxn ang="0">
                  <a:pos x="2" y="236"/>
                </a:cxn>
                <a:cxn ang="0">
                  <a:pos x="0" y="238"/>
                </a:cxn>
                <a:cxn ang="0">
                  <a:pos x="4" y="240"/>
                </a:cxn>
                <a:cxn ang="0">
                  <a:pos x="6" y="238"/>
                </a:cxn>
              </a:cxnLst>
              <a:rect l="0" t="0" r="r" b="b"/>
              <a:pathLst>
                <a:path w="204" h="240">
                  <a:moveTo>
                    <a:pt x="6" y="238"/>
                  </a:moveTo>
                  <a:lnTo>
                    <a:pt x="202" y="4"/>
                  </a:lnTo>
                  <a:lnTo>
                    <a:pt x="204" y="4"/>
                  </a:lnTo>
                  <a:lnTo>
                    <a:pt x="200" y="0"/>
                  </a:lnTo>
                  <a:lnTo>
                    <a:pt x="198" y="2"/>
                  </a:lnTo>
                  <a:lnTo>
                    <a:pt x="2" y="236"/>
                  </a:lnTo>
                  <a:lnTo>
                    <a:pt x="0" y="238"/>
                  </a:lnTo>
                  <a:lnTo>
                    <a:pt x="4" y="240"/>
                  </a:lnTo>
                  <a:lnTo>
                    <a:pt x="6" y="2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0" name="Freeform 32"/>
            <p:cNvSpPr>
              <a:spLocks/>
            </p:cNvSpPr>
            <p:nvPr/>
          </p:nvSpPr>
          <p:spPr bwMode="auto">
            <a:xfrm>
              <a:off x="1360" y="2603"/>
              <a:ext cx="89" cy="358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66" y="20"/>
                </a:cxn>
                <a:cxn ang="0">
                  <a:pos x="68" y="24"/>
                </a:cxn>
                <a:cxn ang="0">
                  <a:pos x="60" y="32"/>
                </a:cxn>
                <a:cxn ang="0">
                  <a:pos x="36" y="44"/>
                </a:cxn>
                <a:cxn ang="0">
                  <a:pos x="10" y="56"/>
                </a:cxn>
                <a:cxn ang="0">
                  <a:pos x="2" y="66"/>
                </a:cxn>
                <a:cxn ang="0">
                  <a:pos x="4" y="76"/>
                </a:cxn>
                <a:cxn ang="0">
                  <a:pos x="18" y="84"/>
                </a:cxn>
                <a:cxn ang="0">
                  <a:pos x="50" y="94"/>
                </a:cxn>
                <a:cxn ang="0">
                  <a:pos x="68" y="102"/>
                </a:cxn>
                <a:cxn ang="0">
                  <a:pos x="72" y="108"/>
                </a:cxn>
                <a:cxn ang="0">
                  <a:pos x="70" y="116"/>
                </a:cxn>
                <a:cxn ang="0">
                  <a:pos x="50" y="126"/>
                </a:cxn>
                <a:cxn ang="0">
                  <a:pos x="22" y="138"/>
                </a:cxn>
                <a:cxn ang="0">
                  <a:pos x="8" y="148"/>
                </a:cxn>
                <a:cxn ang="0">
                  <a:pos x="6" y="158"/>
                </a:cxn>
                <a:cxn ang="0">
                  <a:pos x="16" y="168"/>
                </a:cxn>
                <a:cxn ang="0">
                  <a:pos x="44" y="176"/>
                </a:cxn>
                <a:cxn ang="0">
                  <a:pos x="70" y="186"/>
                </a:cxn>
                <a:cxn ang="0">
                  <a:pos x="76" y="192"/>
                </a:cxn>
                <a:cxn ang="0">
                  <a:pos x="76" y="198"/>
                </a:cxn>
                <a:cxn ang="0">
                  <a:pos x="64" y="208"/>
                </a:cxn>
                <a:cxn ang="0">
                  <a:pos x="34" y="220"/>
                </a:cxn>
                <a:cxn ang="0">
                  <a:pos x="16" y="230"/>
                </a:cxn>
                <a:cxn ang="0">
                  <a:pos x="10" y="240"/>
                </a:cxn>
                <a:cxn ang="0">
                  <a:pos x="16" y="250"/>
                </a:cxn>
                <a:cxn ang="0">
                  <a:pos x="36" y="260"/>
                </a:cxn>
                <a:cxn ang="0">
                  <a:pos x="52" y="258"/>
                </a:cxn>
                <a:cxn ang="0">
                  <a:pos x="30" y="252"/>
                </a:cxn>
                <a:cxn ang="0">
                  <a:pos x="16" y="244"/>
                </a:cxn>
                <a:cxn ang="0">
                  <a:pos x="14" y="238"/>
                </a:cxn>
                <a:cxn ang="0">
                  <a:pos x="22" y="232"/>
                </a:cxn>
                <a:cxn ang="0">
                  <a:pos x="46" y="220"/>
                </a:cxn>
                <a:cxn ang="0">
                  <a:pos x="72" y="208"/>
                </a:cxn>
                <a:cxn ang="0">
                  <a:pos x="82" y="198"/>
                </a:cxn>
                <a:cxn ang="0">
                  <a:pos x="80" y="188"/>
                </a:cxn>
                <a:cxn ang="0">
                  <a:pos x="64" y="178"/>
                </a:cxn>
                <a:cxn ang="0">
                  <a:pos x="34" y="170"/>
                </a:cxn>
                <a:cxn ang="0">
                  <a:pos x="14" y="160"/>
                </a:cxn>
                <a:cxn ang="0">
                  <a:pos x="10" y="154"/>
                </a:cxn>
                <a:cxn ang="0">
                  <a:pos x="14" y="148"/>
                </a:cxn>
                <a:cxn ang="0">
                  <a:pos x="32" y="138"/>
                </a:cxn>
                <a:cxn ang="0">
                  <a:pos x="62" y="126"/>
                </a:cxn>
                <a:cxn ang="0">
                  <a:pos x="76" y="116"/>
                </a:cxn>
                <a:cxn ang="0">
                  <a:pos x="76" y="104"/>
                </a:cxn>
                <a:cxn ang="0">
                  <a:pos x="66" y="96"/>
                </a:cxn>
                <a:cxn ang="0">
                  <a:pos x="40" y="86"/>
                </a:cxn>
                <a:cxn ang="0">
                  <a:pos x="14" y="78"/>
                </a:cxn>
                <a:cxn ang="0">
                  <a:pos x="6" y="72"/>
                </a:cxn>
                <a:cxn ang="0">
                  <a:pos x="6" y="66"/>
                </a:cxn>
                <a:cxn ang="0">
                  <a:pos x="18" y="56"/>
                </a:cxn>
                <a:cxn ang="0">
                  <a:pos x="48" y="44"/>
                </a:cxn>
                <a:cxn ang="0">
                  <a:pos x="68" y="32"/>
                </a:cxn>
                <a:cxn ang="0">
                  <a:pos x="72" y="22"/>
                </a:cxn>
                <a:cxn ang="0">
                  <a:pos x="66" y="14"/>
                </a:cxn>
                <a:cxn ang="0">
                  <a:pos x="46" y="4"/>
                </a:cxn>
                <a:cxn ang="0">
                  <a:pos x="32" y="6"/>
                </a:cxn>
              </a:cxnLst>
              <a:rect l="0" t="0" r="r" b="b"/>
              <a:pathLst>
                <a:path w="82" h="262">
                  <a:moveTo>
                    <a:pt x="34" y="6"/>
                  </a:moveTo>
                  <a:lnTo>
                    <a:pt x="44" y="8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4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0" y="32"/>
                  </a:lnTo>
                  <a:lnTo>
                    <a:pt x="54" y="36"/>
                  </a:lnTo>
                  <a:lnTo>
                    <a:pt x="46" y="40"/>
                  </a:lnTo>
                  <a:lnTo>
                    <a:pt x="36" y="44"/>
                  </a:lnTo>
                  <a:lnTo>
                    <a:pt x="26" y="48"/>
                  </a:lnTo>
                  <a:lnTo>
                    <a:pt x="16" y="52"/>
                  </a:lnTo>
                  <a:lnTo>
                    <a:pt x="10" y="56"/>
                  </a:lnTo>
                  <a:lnTo>
                    <a:pt x="6" y="60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2"/>
                  </a:lnTo>
                  <a:lnTo>
                    <a:pt x="4" y="76"/>
                  </a:lnTo>
                  <a:lnTo>
                    <a:pt x="6" y="80"/>
                  </a:lnTo>
                  <a:lnTo>
                    <a:pt x="12" y="82"/>
                  </a:lnTo>
                  <a:lnTo>
                    <a:pt x="18" y="84"/>
                  </a:lnTo>
                  <a:lnTo>
                    <a:pt x="28" y="88"/>
                  </a:lnTo>
                  <a:lnTo>
                    <a:pt x="38" y="92"/>
                  </a:lnTo>
                  <a:lnTo>
                    <a:pt x="50" y="94"/>
                  </a:lnTo>
                  <a:lnTo>
                    <a:pt x="58" y="98"/>
                  </a:lnTo>
                  <a:lnTo>
                    <a:pt x="64" y="100"/>
                  </a:lnTo>
                  <a:lnTo>
                    <a:pt x="68" y="102"/>
                  </a:lnTo>
                  <a:lnTo>
                    <a:pt x="70" y="104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2" y="110"/>
                  </a:lnTo>
                  <a:lnTo>
                    <a:pt x="72" y="112"/>
                  </a:lnTo>
                  <a:lnTo>
                    <a:pt x="70" y="116"/>
                  </a:lnTo>
                  <a:lnTo>
                    <a:pt x="66" y="118"/>
                  </a:lnTo>
                  <a:lnTo>
                    <a:pt x="60" y="122"/>
                  </a:lnTo>
                  <a:lnTo>
                    <a:pt x="50" y="126"/>
                  </a:lnTo>
                  <a:lnTo>
                    <a:pt x="40" y="130"/>
                  </a:lnTo>
                  <a:lnTo>
                    <a:pt x="30" y="134"/>
                  </a:lnTo>
                  <a:lnTo>
                    <a:pt x="22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8" y="148"/>
                  </a:lnTo>
                  <a:lnTo>
                    <a:pt x="6" y="152"/>
                  </a:lnTo>
                  <a:lnTo>
                    <a:pt x="6" y="156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12" y="164"/>
                  </a:lnTo>
                  <a:lnTo>
                    <a:pt x="16" y="168"/>
                  </a:lnTo>
                  <a:lnTo>
                    <a:pt x="22" y="170"/>
                  </a:lnTo>
                  <a:lnTo>
                    <a:pt x="32" y="174"/>
                  </a:lnTo>
                  <a:lnTo>
                    <a:pt x="44" y="176"/>
                  </a:lnTo>
                  <a:lnTo>
                    <a:pt x="54" y="180"/>
                  </a:lnTo>
                  <a:lnTo>
                    <a:pt x="62" y="182"/>
                  </a:lnTo>
                  <a:lnTo>
                    <a:pt x="70" y="186"/>
                  </a:lnTo>
                  <a:lnTo>
                    <a:pt x="74" y="188"/>
                  </a:lnTo>
                  <a:lnTo>
                    <a:pt x="76" y="190"/>
                  </a:lnTo>
                  <a:lnTo>
                    <a:pt x="76" y="192"/>
                  </a:lnTo>
                  <a:lnTo>
                    <a:pt x="78" y="194"/>
                  </a:lnTo>
                  <a:lnTo>
                    <a:pt x="78" y="196"/>
                  </a:lnTo>
                  <a:lnTo>
                    <a:pt x="76" y="198"/>
                  </a:lnTo>
                  <a:lnTo>
                    <a:pt x="74" y="200"/>
                  </a:lnTo>
                  <a:lnTo>
                    <a:pt x="70" y="204"/>
                  </a:lnTo>
                  <a:lnTo>
                    <a:pt x="64" y="208"/>
                  </a:lnTo>
                  <a:lnTo>
                    <a:pt x="56" y="212"/>
                  </a:lnTo>
                  <a:lnTo>
                    <a:pt x="46" y="216"/>
                  </a:lnTo>
                  <a:lnTo>
                    <a:pt x="34" y="220"/>
                  </a:lnTo>
                  <a:lnTo>
                    <a:pt x="26" y="224"/>
                  </a:lnTo>
                  <a:lnTo>
                    <a:pt x="20" y="228"/>
                  </a:lnTo>
                  <a:lnTo>
                    <a:pt x="16" y="230"/>
                  </a:lnTo>
                  <a:lnTo>
                    <a:pt x="12" y="234"/>
                  </a:lnTo>
                  <a:lnTo>
                    <a:pt x="10" y="238"/>
                  </a:lnTo>
                  <a:lnTo>
                    <a:pt x="10" y="240"/>
                  </a:lnTo>
                  <a:lnTo>
                    <a:pt x="10" y="244"/>
                  </a:lnTo>
                  <a:lnTo>
                    <a:pt x="12" y="248"/>
                  </a:lnTo>
                  <a:lnTo>
                    <a:pt x="16" y="250"/>
                  </a:lnTo>
                  <a:lnTo>
                    <a:pt x="20" y="252"/>
                  </a:lnTo>
                  <a:lnTo>
                    <a:pt x="28" y="256"/>
                  </a:lnTo>
                  <a:lnTo>
                    <a:pt x="36" y="260"/>
                  </a:lnTo>
                  <a:lnTo>
                    <a:pt x="48" y="262"/>
                  </a:lnTo>
                  <a:lnTo>
                    <a:pt x="50" y="262"/>
                  </a:lnTo>
                  <a:lnTo>
                    <a:pt x="52" y="258"/>
                  </a:lnTo>
                  <a:lnTo>
                    <a:pt x="48" y="258"/>
                  </a:lnTo>
                  <a:lnTo>
                    <a:pt x="38" y="254"/>
                  </a:lnTo>
                  <a:lnTo>
                    <a:pt x="30" y="252"/>
                  </a:lnTo>
                  <a:lnTo>
                    <a:pt x="22" y="248"/>
                  </a:lnTo>
                  <a:lnTo>
                    <a:pt x="20" y="246"/>
                  </a:lnTo>
                  <a:lnTo>
                    <a:pt x="16" y="244"/>
                  </a:lnTo>
                  <a:lnTo>
                    <a:pt x="16" y="242"/>
                  </a:lnTo>
                  <a:lnTo>
                    <a:pt x="14" y="240"/>
                  </a:lnTo>
                  <a:lnTo>
                    <a:pt x="14" y="238"/>
                  </a:lnTo>
                  <a:lnTo>
                    <a:pt x="16" y="236"/>
                  </a:lnTo>
                  <a:lnTo>
                    <a:pt x="18" y="234"/>
                  </a:lnTo>
                  <a:lnTo>
                    <a:pt x="22" y="232"/>
                  </a:lnTo>
                  <a:lnTo>
                    <a:pt x="28" y="228"/>
                  </a:lnTo>
                  <a:lnTo>
                    <a:pt x="36" y="224"/>
                  </a:lnTo>
                  <a:lnTo>
                    <a:pt x="46" y="220"/>
                  </a:lnTo>
                  <a:lnTo>
                    <a:pt x="58" y="216"/>
                  </a:lnTo>
                  <a:lnTo>
                    <a:pt x="66" y="212"/>
                  </a:lnTo>
                  <a:lnTo>
                    <a:pt x="72" y="208"/>
                  </a:lnTo>
                  <a:lnTo>
                    <a:pt x="76" y="204"/>
                  </a:lnTo>
                  <a:lnTo>
                    <a:pt x="80" y="200"/>
                  </a:lnTo>
                  <a:lnTo>
                    <a:pt x="82" y="198"/>
                  </a:lnTo>
                  <a:lnTo>
                    <a:pt x="82" y="194"/>
                  </a:lnTo>
                  <a:lnTo>
                    <a:pt x="82" y="190"/>
                  </a:lnTo>
                  <a:lnTo>
                    <a:pt x="80" y="188"/>
                  </a:lnTo>
                  <a:lnTo>
                    <a:pt x="76" y="184"/>
                  </a:lnTo>
                  <a:lnTo>
                    <a:pt x="72" y="182"/>
                  </a:lnTo>
                  <a:lnTo>
                    <a:pt x="64" y="178"/>
                  </a:lnTo>
                  <a:lnTo>
                    <a:pt x="56" y="176"/>
                  </a:lnTo>
                  <a:lnTo>
                    <a:pt x="44" y="172"/>
                  </a:lnTo>
                  <a:lnTo>
                    <a:pt x="34" y="170"/>
                  </a:lnTo>
                  <a:lnTo>
                    <a:pt x="24" y="166"/>
                  </a:lnTo>
                  <a:lnTo>
                    <a:pt x="18" y="164"/>
                  </a:lnTo>
                  <a:lnTo>
                    <a:pt x="14" y="160"/>
                  </a:lnTo>
                  <a:lnTo>
                    <a:pt x="12" y="158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12" y="150"/>
                  </a:lnTo>
                  <a:lnTo>
                    <a:pt x="14" y="148"/>
                  </a:lnTo>
                  <a:lnTo>
                    <a:pt x="18" y="146"/>
                  </a:lnTo>
                  <a:lnTo>
                    <a:pt x="24" y="142"/>
                  </a:lnTo>
                  <a:lnTo>
                    <a:pt x="32" y="138"/>
                  </a:lnTo>
                  <a:lnTo>
                    <a:pt x="42" y="134"/>
                  </a:lnTo>
                  <a:lnTo>
                    <a:pt x="52" y="130"/>
                  </a:lnTo>
                  <a:lnTo>
                    <a:pt x="62" y="126"/>
                  </a:lnTo>
                  <a:lnTo>
                    <a:pt x="68" y="122"/>
                  </a:lnTo>
                  <a:lnTo>
                    <a:pt x="72" y="118"/>
                  </a:lnTo>
                  <a:lnTo>
                    <a:pt x="76" y="116"/>
                  </a:lnTo>
                  <a:lnTo>
                    <a:pt x="76" y="112"/>
                  </a:lnTo>
                  <a:lnTo>
                    <a:pt x="78" y="108"/>
                  </a:lnTo>
                  <a:lnTo>
                    <a:pt x="76" y="104"/>
                  </a:lnTo>
                  <a:lnTo>
                    <a:pt x="74" y="102"/>
                  </a:lnTo>
                  <a:lnTo>
                    <a:pt x="72" y="98"/>
                  </a:lnTo>
                  <a:lnTo>
                    <a:pt x="66" y="96"/>
                  </a:lnTo>
                  <a:lnTo>
                    <a:pt x="60" y="92"/>
                  </a:lnTo>
                  <a:lnTo>
                    <a:pt x="50" y="90"/>
                  </a:lnTo>
                  <a:lnTo>
                    <a:pt x="40" y="86"/>
                  </a:lnTo>
                  <a:lnTo>
                    <a:pt x="28" y="84"/>
                  </a:lnTo>
                  <a:lnTo>
                    <a:pt x="20" y="80"/>
                  </a:lnTo>
                  <a:lnTo>
                    <a:pt x="14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8" y="52"/>
                  </a:lnTo>
                  <a:lnTo>
                    <a:pt x="38" y="48"/>
                  </a:lnTo>
                  <a:lnTo>
                    <a:pt x="48" y="44"/>
                  </a:lnTo>
                  <a:lnTo>
                    <a:pt x="56" y="40"/>
                  </a:lnTo>
                  <a:lnTo>
                    <a:pt x="64" y="36"/>
                  </a:lnTo>
                  <a:lnTo>
                    <a:pt x="68" y="32"/>
                  </a:lnTo>
                  <a:lnTo>
                    <a:pt x="70" y="30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2" y="10"/>
                  </a:lnTo>
                  <a:lnTo>
                    <a:pt x="56" y="8"/>
                  </a:lnTo>
                  <a:lnTo>
                    <a:pt x="46" y="4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32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FF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1" name="Text Box 33"/>
            <p:cNvSpPr txBox="1">
              <a:spLocks noChangeArrowheads="1"/>
            </p:cNvSpPr>
            <p:nvPr/>
          </p:nvSpPr>
          <p:spPr bwMode="auto">
            <a:xfrm>
              <a:off x="288" y="3171"/>
              <a:ext cx="7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cs typeface="Arial" pitchFamily="34" charset="0"/>
                </a:rPr>
                <a:t>P - </a:t>
              </a:r>
              <a:r>
                <a:rPr lang="el-GR" sz="2000">
                  <a:cs typeface="Arial" pitchFamily="34" charset="0"/>
                </a:rPr>
                <a:t>Δ</a:t>
              </a:r>
              <a:r>
                <a:rPr lang="en-US" sz="2000">
                  <a:cs typeface="Arial" pitchFamily="34" charset="0"/>
                </a:rPr>
                <a:t>/2</a:t>
              </a:r>
            </a:p>
          </p:txBody>
        </p:sp>
        <p:sp>
          <p:nvSpPr>
            <p:cNvPr id="78882" name="Text Box 34"/>
            <p:cNvSpPr txBox="1">
              <a:spLocks noChangeArrowheads="1"/>
            </p:cNvSpPr>
            <p:nvPr/>
          </p:nvSpPr>
          <p:spPr bwMode="auto">
            <a:xfrm>
              <a:off x="1824" y="3171"/>
              <a:ext cx="7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cs typeface="Arial" pitchFamily="34" charset="0"/>
                </a:rPr>
                <a:t>P + </a:t>
              </a:r>
              <a:r>
                <a:rPr lang="el-GR" sz="2000">
                  <a:cs typeface="Arial" pitchFamily="34" charset="0"/>
                </a:rPr>
                <a:t>Δ</a:t>
              </a:r>
              <a:r>
                <a:rPr lang="en-US" sz="2000">
                  <a:cs typeface="Arial" pitchFamily="34" charset="0"/>
                </a:rPr>
                <a:t>/2</a:t>
              </a:r>
            </a:p>
          </p:txBody>
        </p:sp>
        <p:sp>
          <p:nvSpPr>
            <p:cNvPr id="78883" name="Text Box 35"/>
            <p:cNvSpPr txBox="1">
              <a:spLocks noChangeArrowheads="1"/>
            </p:cNvSpPr>
            <p:nvPr/>
          </p:nvSpPr>
          <p:spPr bwMode="auto">
            <a:xfrm>
              <a:off x="1392" y="2499"/>
              <a:ext cx="28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l-GR" sz="2000">
                  <a:cs typeface="Arial" pitchFamily="34" charset="0"/>
                </a:rPr>
                <a:t>Δ</a:t>
              </a:r>
              <a:endParaRPr lang="en-US" sz="2000">
                <a:cs typeface="Arial" pitchFamily="34" charset="0"/>
              </a:endParaRPr>
            </a:p>
          </p:txBody>
        </p:sp>
        <p:sp>
          <p:nvSpPr>
            <p:cNvPr id="78884" name="Oval 36"/>
            <p:cNvSpPr>
              <a:spLocks noChangeArrowheads="1"/>
            </p:cNvSpPr>
            <p:nvPr/>
          </p:nvSpPr>
          <p:spPr bwMode="auto">
            <a:xfrm>
              <a:off x="1056" y="2835"/>
              <a:ext cx="672" cy="816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5" name="Text Box 37"/>
            <p:cNvSpPr txBox="1">
              <a:spLocks noChangeArrowheads="1"/>
            </p:cNvSpPr>
            <p:nvPr/>
          </p:nvSpPr>
          <p:spPr bwMode="auto">
            <a:xfrm>
              <a:off x="4560" y="3027"/>
              <a:ext cx="67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9900"/>
                  </a:solidFill>
                  <a:cs typeface="Arial" pitchFamily="34" charset="0"/>
                </a:rPr>
                <a:t>Pauli</a:t>
              </a:r>
            </a:p>
          </p:txBody>
        </p:sp>
        <p:sp>
          <p:nvSpPr>
            <p:cNvPr id="78886" name="Text Box 38"/>
            <p:cNvSpPr txBox="1">
              <a:spLocks noChangeArrowheads="1"/>
            </p:cNvSpPr>
            <p:nvPr/>
          </p:nvSpPr>
          <p:spPr bwMode="auto">
            <a:xfrm>
              <a:off x="4560" y="2595"/>
              <a:ext cx="67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9900"/>
                  </a:solidFill>
                  <a:cs typeface="Arial" pitchFamily="34" charset="0"/>
                </a:rPr>
                <a:t>Dirac</a:t>
              </a:r>
            </a:p>
          </p:txBody>
        </p:sp>
        <p:sp>
          <p:nvSpPr>
            <p:cNvPr id="78887" name="Text Box 39"/>
            <p:cNvSpPr txBox="1">
              <a:spLocks noChangeArrowheads="1"/>
            </p:cNvSpPr>
            <p:nvPr/>
          </p:nvSpPr>
          <p:spPr bwMode="auto">
            <a:xfrm>
              <a:off x="4560" y="3459"/>
              <a:ext cx="67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9900"/>
                  </a:solidFill>
                  <a:cs typeface="Arial" pitchFamily="34" charset="0"/>
                </a:rPr>
                <a:t>axial</a:t>
              </a:r>
            </a:p>
          </p:txBody>
        </p:sp>
        <p:sp>
          <p:nvSpPr>
            <p:cNvPr id="78888" name="Text Box 40"/>
            <p:cNvSpPr txBox="1">
              <a:spLocks noChangeArrowheads="1"/>
            </p:cNvSpPr>
            <p:nvPr/>
          </p:nvSpPr>
          <p:spPr bwMode="auto">
            <a:xfrm>
              <a:off x="4608" y="3840"/>
              <a:ext cx="124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9900"/>
                  </a:solidFill>
                  <a:cs typeface="Arial" pitchFamily="34" charset="0"/>
                </a:rPr>
                <a:t>pseudo-scalar</a:t>
              </a:r>
            </a:p>
          </p:txBody>
        </p:sp>
        <p:sp>
          <p:nvSpPr>
            <p:cNvPr id="78889" name="Rectangle 41"/>
            <p:cNvSpPr>
              <a:spLocks noChangeArrowheads="1"/>
            </p:cNvSpPr>
            <p:nvPr/>
          </p:nvSpPr>
          <p:spPr bwMode="auto">
            <a:xfrm>
              <a:off x="2496" y="2452"/>
              <a:ext cx="2160" cy="1826"/>
            </a:xfrm>
            <a:prstGeom prst="rect">
              <a:avLst/>
            </a:prstGeom>
            <a:noFill/>
            <a:ln w="28575" algn="ctr">
              <a:solidFill>
                <a:srgbClr val="00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0" name="Text Box 42"/>
            <p:cNvSpPr txBox="1">
              <a:spLocks noChangeArrowheads="1"/>
            </p:cNvSpPr>
            <p:nvPr/>
          </p:nvSpPr>
          <p:spPr bwMode="auto">
            <a:xfrm>
              <a:off x="432" y="915"/>
              <a:ext cx="484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Ø"/>
              </a:pPr>
              <a:r>
                <a:rPr lang="en-US" sz="2000">
                  <a:cs typeface="Arial" pitchFamily="34" charset="0"/>
                </a:rPr>
                <a:t>forward limit : ordinary</a:t>
              </a:r>
              <a:r>
                <a:rPr lang="en-US" sz="2000">
                  <a:solidFill>
                    <a:srgbClr val="3333FF"/>
                  </a:solidFill>
                  <a:cs typeface="Arial" pitchFamily="34" charset="0"/>
                </a:rPr>
                <a:t> </a:t>
              </a:r>
              <a:r>
                <a:rPr lang="en-US" sz="2000">
                  <a:solidFill>
                    <a:srgbClr val="FF0000"/>
                  </a:solidFill>
                  <a:cs typeface="Arial" pitchFamily="34" charset="0"/>
                </a:rPr>
                <a:t>parton distributions</a:t>
              </a:r>
              <a:r>
                <a:rPr lang="en-US" sz="2400">
                  <a:solidFill>
                    <a:srgbClr val="3333FF"/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78891" name="Picture 4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4" y="1347"/>
              <a:ext cx="2478" cy="4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8892" name="Text Box 44"/>
            <p:cNvSpPr txBox="1">
              <a:spLocks noChangeArrowheads="1"/>
            </p:cNvSpPr>
            <p:nvPr/>
          </p:nvSpPr>
          <p:spPr bwMode="auto">
            <a:xfrm>
              <a:off x="3216" y="1299"/>
              <a:ext cx="254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9900"/>
                  </a:solidFill>
                  <a:cs typeface="Arial" pitchFamily="34" charset="0"/>
                </a:rPr>
                <a:t>unpolarized quark distributions</a:t>
              </a:r>
            </a:p>
          </p:txBody>
        </p:sp>
        <p:sp>
          <p:nvSpPr>
            <p:cNvPr id="78893" name="Text Box 45"/>
            <p:cNvSpPr txBox="1">
              <a:spLocks noChangeArrowheads="1"/>
            </p:cNvSpPr>
            <p:nvPr/>
          </p:nvSpPr>
          <p:spPr bwMode="auto">
            <a:xfrm>
              <a:off x="3216" y="1587"/>
              <a:ext cx="232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009900"/>
                  </a:solidFill>
                  <a:cs typeface="Arial" pitchFamily="34" charset="0"/>
                </a:rPr>
                <a:t>polarized quark distributions</a:t>
              </a:r>
            </a:p>
          </p:txBody>
        </p:sp>
        <p:pic>
          <p:nvPicPr>
            <p:cNvPr id="78894" name="Picture 4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4" y="1875"/>
              <a:ext cx="624" cy="2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78895" name="Text Box 47"/>
            <p:cNvSpPr txBox="1">
              <a:spLocks noChangeArrowheads="1"/>
            </p:cNvSpPr>
            <p:nvPr/>
          </p:nvSpPr>
          <p:spPr bwMode="auto">
            <a:xfrm>
              <a:off x="1344" y="1875"/>
              <a:ext cx="374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000">
                  <a:solidFill>
                    <a:srgbClr val="3333FF"/>
                  </a:solidFill>
                  <a:cs typeface="Arial" pitchFamily="34" charset="0"/>
                </a:rPr>
                <a:t>:   </a:t>
              </a:r>
              <a:r>
                <a:rPr lang="en-US" sz="2000">
                  <a:cs typeface="Arial" pitchFamily="34" charset="0"/>
                </a:rPr>
                <a:t>do NOT appear in DIS … </a:t>
              </a:r>
              <a:r>
                <a:rPr lang="en-US" sz="2000">
                  <a:solidFill>
                    <a:srgbClr val="FF0000"/>
                  </a:solidFill>
                  <a:cs typeface="Arial" pitchFamily="34" charset="0"/>
                </a:rPr>
                <a:t>new information</a:t>
              </a:r>
            </a:p>
          </p:txBody>
        </p:sp>
        <p:sp>
          <p:nvSpPr>
            <p:cNvPr id="78896" name="Freeform 48"/>
            <p:cNvSpPr>
              <a:spLocks/>
            </p:cNvSpPr>
            <p:nvPr/>
          </p:nvSpPr>
          <p:spPr bwMode="auto">
            <a:xfrm>
              <a:off x="1143" y="3226"/>
              <a:ext cx="508" cy="254"/>
            </a:xfrm>
            <a:custGeom>
              <a:avLst/>
              <a:gdLst/>
              <a:ahLst/>
              <a:cxnLst>
                <a:cxn ang="0">
                  <a:pos x="468" y="94"/>
                </a:cxn>
                <a:cxn ang="0">
                  <a:pos x="462" y="114"/>
                </a:cxn>
                <a:cxn ang="0">
                  <a:pos x="444" y="134"/>
                </a:cxn>
                <a:cxn ang="0">
                  <a:pos x="416" y="152"/>
                </a:cxn>
                <a:cxn ang="0">
                  <a:pos x="380" y="166"/>
                </a:cxn>
                <a:cxn ang="0">
                  <a:pos x="336" y="178"/>
                </a:cxn>
                <a:cxn ang="0">
                  <a:pos x="288" y="184"/>
                </a:cxn>
                <a:cxn ang="0">
                  <a:pos x="234" y="186"/>
                </a:cxn>
                <a:cxn ang="0">
                  <a:pos x="180" y="184"/>
                </a:cxn>
                <a:cxn ang="0">
                  <a:pos x="132" y="178"/>
                </a:cxn>
                <a:cxn ang="0">
                  <a:pos x="88" y="166"/>
                </a:cxn>
                <a:cxn ang="0">
                  <a:pos x="52" y="152"/>
                </a:cxn>
                <a:cxn ang="0">
                  <a:pos x="24" y="134"/>
                </a:cxn>
                <a:cxn ang="0">
                  <a:pos x="8" y="114"/>
                </a:cxn>
                <a:cxn ang="0">
                  <a:pos x="0" y="94"/>
                </a:cxn>
                <a:cxn ang="0">
                  <a:pos x="8" y="72"/>
                </a:cxn>
                <a:cxn ang="0">
                  <a:pos x="24" y="52"/>
                </a:cxn>
                <a:cxn ang="0">
                  <a:pos x="52" y="36"/>
                </a:cxn>
                <a:cxn ang="0">
                  <a:pos x="88" y="20"/>
                </a:cxn>
                <a:cxn ang="0">
                  <a:pos x="132" y="10"/>
                </a:cxn>
                <a:cxn ang="0">
                  <a:pos x="180" y="2"/>
                </a:cxn>
                <a:cxn ang="0">
                  <a:pos x="234" y="0"/>
                </a:cxn>
                <a:cxn ang="0">
                  <a:pos x="288" y="2"/>
                </a:cxn>
                <a:cxn ang="0">
                  <a:pos x="336" y="10"/>
                </a:cxn>
                <a:cxn ang="0">
                  <a:pos x="380" y="20"/>
                </a:cxn>
                <a:cxn ang="0">
                  <a:pos x="416" y="36"/>
                </a:cxn>
                <a:cxn ang="0">
                  <a:pos x="444" y="52"/>
                </a:cxn>
                <a:cxn ang="0">
                  <a:pos x="462" y="72"/>
                </a:cxn>
                <a:cxn ang="0">
                  <a:pos x="468" y="94"/>
                </a:cxn>
              </a:cxnLst>
              <a:rect l="0" t="0" r="r" b="b"/>
              <a:pathLst>
                <a:path w="468" h="186">
                  <a:moveTo>
                    <a:pt x="468" y="94"/>
                  </a:moveTo>
                  <a:lnTo>
                    <a:pt x="462" y="114"/>
                  </a:lnTo>
                  <a:lnTo>
                    <a:pt x="444" y="134"/>
                  </a:lnTo>
                  <a:lnTo>
                    <a:pt x="416" y="152"/>
                  </a:lnTo>
                  <a:lnTo>
                    <a:pt x="380" y="166"/>
                  </a:lnTo>
                  <a:lnTo>
                    <a:pt x="336" y="178"/>
                  </a:lnTo>
                  <a:lnTo>
                    <a:pt x="288" y="184"/>
                  </a:lnTo>
                  <a:lnTo>
                    <a:pt x="234" y="186"/>
                  </a:lnTo>
                  <a:lnTo>
                    <a:pt x="180" y="184"/>
                  </a:lnTo>
                  <a:lnTo>
                    <a:pt x="132" y="178"/>
                  </a:lnTo>
                  <a:lnTo>
                    <a:pt x="88" y="166"/>
                  </a:lnTo>
                  <a:lnTo>
                    <a:pt x="52" y="152"/>
                  </a:lnTo>
                  <a:lnTo>
                    <a:pt x="24" y="134"/>
                  </a:lnTo>
                  <a:lnTo>
                    <a:pt x="8" y="114"/>
                  </a:lnTo>
                  <a:lnTo>
                    <a:pt x="0" y="94"/>
                  </a:lnTo>
                  <a:lnTo>
                    <a:pt x="8" y="72"/>
                  </a:lnTo>
                  <a:lnTo>
                    <a:pt x="24" y="52"/>
                  </a:lnTo>
                  <a:lnTo>
                    <a:pt x="52" y="36"/>
                  </a:lnTo>
                  <a:lnTo>
                    <a:pt x="88" y="20"/>
                  </a:lnTo>
                  <a:lnTo>
                    <a:pt x="132" y="10"/>
                  </a:lnTo>
                  <a:lnTo>
                    <a:pt x="180" y="2"/>
                  </a:lnTo>
                  <a:lnTo>
                    <a:pt x="234" y="0"/>
                  </a:lnTo>
                  <a:lnTo>
                    <a:pt x="288" y="2"/>
                  </a:lnTo>
                  <a:lnTo>
                    <a:pt x="336" y="10"/>
                  </a:lnTo>
                  <a:lnTo>
                    <a:pt x="380" y="20"/>
                  </a:lnTo>
                  <a:lnTo>
                    <a:pt x="416" y="36"/>
                  </a:lnTo>
                  <a:lnTo>
                    <a:pt x="444" y="52"/>
                  </a:lnTo>
                  <a:lnTo>
                    <a:pt x="462" y="72"/>
                  </a:lnTo>
                  <a:lnTo>
                    <a:pt x="468" y="94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71438" y="787400"/>
            <a:ext cx="8739187" cy="641350"/>
            <a:chOff x="45" y="496"/>
            <a:chExt cx="5505" cy="404"/>
          </a:xfrm>
        </p:grpSpPr>
        <p:sp>
          <p:nvSpPr>
            <p:cNvPr id="78898" name="Text Box 50"/>
            <p:cNvSpPr txBox="1">
              <a:spLocks noChangeArrowheads="1"/>
            </p:cNvSpPr>
            <p:nvPr/>
          </p:nvSpPr>
          <p:spPr bwMode="auto">
            <a:xfrm>
              <a:off x="219" y="496"/>
              <a:ext cx="533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 err="1"/>
                <a:t>They</a:t>
              </a:r>
              <a:r>
                <a:rPr lang="fr-FR" dirty="0"/>
                <a:t> </a:t>
              </a:r>
              <a:r>
                <a:rPr lang="fr-FR" dirty="0" err="1"/>
                <a:t>contain</a:t>
              </a:r>
              <a:r>
                <a:rPr lang="fr-FR" dirty="0"/>
                <a:t> </a:t>
              </a:r>
              <a:r>
                <a:rPr lang="fr-FR" dirty="0" err="1"/>
                <a:t>what</a:t>
              </a:r>
              <a:r>
                <a:rPr lang="fr-FR" dirty="0"/>
                <a:t> </a:t>
              </a:r>
              <a:r>
                <a:rPr lang="fr-FR" dirty="0" err="1"/>
                <a:t>we</a:t>
              </a:r>
              <a:r>
                <a:rPr lang="fr-FR" dirty="0"/>
                <a:t> know </a:t>
              </a:r>
              <a:r>
                <a:rPr lang="fr-FR" dirty="0" err="1"/>
                <a:t>already</a:t>
              </a:r>
              <a:r>
                <a:rPr lang="fr-FR" dirty="0"/>
                <a:t> </a:t>
              </a:r>
              <a:r>
                <a:rPr lang="fr-FR" dirty="0" err="1"/>
                <a:t>through</a:t>
              </a:r>
              <a:r>
                <a:rPr lang="fr-FR" dirty="0"/>
                <a:t> </a:t>
              </a:r>
              <a:r>
                <a:rPr lang="fr-FR" dirty="0" err="1"/>
                <a:t>sum</a:t>
              </a:r>
              <a:r>
                <a:rPr lang="fr-FR" dirty="0"/>
                <a:t> </a:t>
              </a:r>
              <a:r>
                <a:rPr lang="fr-FR" dirty="0" err="1"/>
                <a:t>rules</a:t>
              </a:r>
              <a:r>
                <a:rPr lang="fr-FR" dirty="0"/>
                <a:t> and </a:t>
              </a:r>
              <a:r>
                <a:rPr lang="fr-FR" dirty="0" err="1"/>
                <a:t>kinematical</a:t>
              </a:r>
              <a:r>
                <a:rPr lang="fr-FR" dirty="0"/>
                <a:t> </a:t>
              </a:r>
              <a:r>
                <a:rPr lang="fr-FR" dirty="0" err="1"/>
                <a:t>limits</a:t>
              </a:r>
              <a:r>
                <a:rPr lang="fr-FR" dirty="0"/>
                <a:t>: </a:t>
              </a:r>
              <a:r>
                <a:rPr lang="fr-FR" dirty="0" err="1"/>
                <a:t>Form</a:t>
              </a:r>
              <a:r>
                <a:rPr lang="fr-FR" dirty="0"/>
                <a:t> </a:t>
              </a:r>
              <a:r>
                <a:rPr lang="fr-FR" dirty="0" err="1"/>
                <a:t>Factors</a:t>
              </a:r>
              <a:r>
                <a:rPr lang="fr-FR" dirty="0"/>
                <a:t>, parton distributions</a:t>
              </a:r>
            </a:p>
          </p:txBody>
        </p:sp>
        <p:sp>
          <p:nvSpPr>
            <p:cNvPr id="78899" name="AutoShape 51"/>
            <p:cNvSpPr>
              <a:spLocks noChangeArrowheads="1"/>
            </p:cNvSpPr>
            <p:nvPr/>
          </p:nvSpPr>
          <p:spPr bwMode="auto">
            <a:xfrm>
              <a:off x="45" y="588"/>
              <a:ext cx="192" cy="219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934200" y="228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 from F. </a:t>
            </a:r>
            <a:r>
              <a:rPr lang="en-US" sz="1400" i="1" dirty="0" err="1" smtClean="0">
                <a:solidFill>
                  <a:srgbClr val="C00000"/>
                </a:solidFill>
              </a:rPr>
              <a:t>Sabatie</a:t>
            </a:r>
            <a:r>
              <a:rPr lang="en-US" sz="1400" i="1" dirty="0" smtClean="0">
                <a:solidFill>
                  <a:srgbClr val="C00000"/>
                </a:solidFill>
              </a:rPr>
              <a:t>, CIPANP 2009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3D300-F519-4D32-95F0-AD9BE6151D40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5873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fr-FR" sz="2800" dirty="0" err="1" smtClean="0">
                <a:sym typeface="Wingdings" pitchFamily="2" charset="2"/>
              </a:rPr>
              <a:t>Generalized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>
                <a:sym typeface="Wingdings" pitchFamily="2" charset="2"/>
              </a:rPr>
              <a:t>Parton </a:t>
            </a:r>
            <a:r>
              <a:rPr lang="fr-FR" sz="2800" dirty="0" smtClean="0">
                <a:sym typeface="Wingdings" pitchFamily="2" charset="2"/>
              </a:rPr>
              <a:t>Distributions</a:t>
            </a:r>
            <a:endParaRPr lang="fr-FR" sz="2800" dirty="0">
              <a:sym typeface="Wingdings" pitchFamily="2" charset="2"/>
            </a:endParaRPr>
          </a:p>
        </p:txBody>
      </p:sp>
      <p:pic>
        <p:nvPicPr>
          <p:cNvPr id="77827" name="Picture 3" descr="fig0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3138488" cy="4114800"/>
          </a:xfrm>
          <a:prstGeom prst="rect">
            <a:avLst/>
          </a:prstGeom>
          <a:noFill/>
        </p:spPr>
      </p:pic>
      <p:pic>
        <p:nvPicPr>
          <p:cNvPr id="77828" name="Picture 4" descr="fig0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0130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/>
          <a:srcRect r="1860" b="1416"/>
          <a:stretch>
            <a:fillRect/>
          </a:stretch>
        </p:blipFill>
        <p:spPr bwMode="auto">
          <a:xfrm>
            <a:off x="527050" y="1785938"/>
            <a:ext cx="2422525" cy="29130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275" y="1735138"/>
            <a:ext cx="2587625" cy="3414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7288" y="1423988"/>
            <a:ext cx="2906712" cy="3806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65113" y="5189538"/>
            <a:ext cx="2927350" cy="1295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>
                <a:solidFill>
                  <a:srgbClr val="FF0000"/>
                </a:solidFill>
              </a:rPr>
              <a:t>Elastic Scattering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b="1">
                <a:solidFill>
                  <a:srgbClr val="00007D"/>
                </a:solidFill>
              </a:rPr>
              <a:t>transverse</a:t>
            </a:r>
            <a:r>
              <a:rPr lang="en-US" sz="2000">
                <a:solidFill>
                  <a:srgbClr val="00007D"/>
                </a:solidFill>
              </a:rPr>
              <a:t> quark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b="1">
                <a:solidFill>
                  <a:srgbClr val="00007D"/>
                </a:solidFill>
              </a:rPr>
              <a:t> distribution</a:t>
            </a:r>
            <a:r>
              <a:rPr lang="en-US" sz="2000">
                <a:solidFill>
                  <a:srgbClr val="00007D"/>
                </a:solidFill>
              </a:rPr>
              <a:t> in 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>
                <a:solidFill>
                  <a:srgbClr val="00007D"/>
                </a:solidFill>
              </a:rPr>
              <a:t>coordinate space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457575" y="5189538"/>
            <a:ext cx="2446338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>
                <a:solidFill>
                  <a:srgbClr val="FF0000"/>
                </a:solidFill>
              </a:rPr>
              <a:t>DIS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b="1">
                <a:solidFill>
                  <a:srgbClr val="00007D"/>
                </a:solidFill>
              </a:rPr>
              <a:t>longitudinal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>
                <a:solidFill>
                  <a:srgbClr val="00007D"/>
                </a:solidFill>
              </a:rPr>
              <a:t>quark </a:t>
            </a:r>
            <a:r>
              <a:rPr lang="en-US" sz="2000" b="1">
                <a:solidFill>
                  <a:srgbClr val="00007D"/>
                </a:solidFill>
              </a:rPr>
              <a:t>distribution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>
                <a:solidFill>
                  <a:srgbClr val="00007D"/>
                </a:solidFill>
              </a:rPr>
              <a:t>in momentum space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305550" y="5189538"/>
            <a:ext cx="2708275" cy="166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DES (GPDs)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 b="1" dirty="0">
                <a:solidFill>
                  <a:srgbClr val="00007D"/>
                </a:solidFill>
              </a:rPr>
              <a:t>f</a:t>
            </a:r>
            <a:r>
              <a:rPr lang="en-US" sz="2000" b="1" dirty="0">
                <a:solidFill>
                  <a:srgbClr val="00007D"/>
                </a:solidFill>
              </a:rPr>
              <a:t>ully-correlated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b="1" dirty="0">
                <a:solidFill>
                  <a:srgbClr val="00007D"/>
                </a:solidFill>
              </a:rPr>
              <a:t>quark distribution</a:t>
            </a:r>
            <a:r>
              <a:rPr lang="en-US" sz="2000" dirty="0">
                <a:solidFill>
                  <a:srgbClr val="00007D"/>
                </a:solidFill>
              </a:rPr>
              <a:t> in 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dirty="0">
                <a:solidFill>
                  <a:srgbClr val="00007D"/>
                </a:solidFill>
              </a:rPr>
              <a:t>both coordinate and 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dirty="0">
                <a:solidFill>
                  <a:srgbClr val="00007D"/>
                </a:solidFill>
              </a:rPr>
              <a:t>momentum space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 flipH="1">
            <a:off x="3257550" y="4876800"/>
            <a:ext cx="171450" cy="381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 b="1">
                <a:latin typeface="Arial" pitchFamily="34" charset="0"/>
              </a:rPr>
              <a:t>   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0" y="727075"/>
            <a:ext cx="4589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GPDs yield 3-dim quark structure of the nucleon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4267200" y="762000"/>
            <a:ext cx="2968625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 err="1">
                <a:solidFill>
                  <a:srgbClr val="009900"/>
                </a:solidFill>
                <a:cs typeface="Arial" pitchFamily="34" charset="0"/>
              </a:rPr>
              <a:t>Burkardt</a:t>
            </a:r>
            <a:r>
              <a:rPr lang="en-US" sz="1600" b="1" dirty="0">
                <a:solidFill>
                  <a:srgbClr val="009900"/>
                </a:solidFill>
                <a:cs typeface="Arial" pitchFamily="34" charset="0"/>
              </a:rPr>
              <a:t> (2000, 2003)</a:t>
            </a:r>
          </a:p>
          <a:p>
            <a:pPr marL="342900" indent="-342900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 err="1">
                <a:solidFill>
                  <a:srgbClr val="009900"/>
                </a:solidFill>
                <a:cs typeface="Arial" pitchFamily="34" charset="0"/>
              </a:rPr>
              <a:t>Belitsky</a:t>
            </a:r>
            <a:r>
              <a:rPr lang="en-US" sz="1600" b="1" dirty="0">
                <a:solidFill>
                  <a:srgbClr val="009900"/>
                </a:solidFill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9900"/>
                </a:solidFill>
                <a:cs typeface="Arial" pitchFamily="34" charset="0"/>
              </a:rPr>
              <a:t>Ji</a:t>
            </a:r>
            <a:r>
              <a:rPr lang="en-US" sz="1600" b="1" dirty="0">
                <a:solidFill>
                  <a:srgbClr val="009900"/>
                </a:solidFill>
                <a:cs typeface="Arial" pitchFamily="34" charset="0"/>
              </a:rPr>
              <a:t>, Yuan (2003) </a:t>
            </a:r>
            <a:r>
              <a:rPr lang="en-US" sz="2000" dirty="0">
                <a:solidFill>
                  <a:srgbClr val="0099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 from F. </a:t>
            </a:r>
            <a:r>
              <a:rPr lang="en-US" sz="1400" i="1" dirty="0" err="1" smtClean="0">
                <a:solidFill>
                  <a:srgbClr val="C00000"/>
                </a:solidFill>
              </a:rPr>
              <a:t>Sabatie</a:t>
            </a:r>
            <a:r>
              <a:rPr lang="en-US" sz="1400" i="1" dirty="0" smtClean="0">
                <a:solidFill>
                  <a:srgbClr val="C00000"/>
                </a:solidFill>
              </a:rPr>
              <a:t>, CIPANP 2009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AD5A6-C0E0-4D9E-8E0C-18B3CE978767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0" y="0"/>
            <a:ext cx="8689975" cy="6500813"/>
            <a:chOff x="144" y="144"/>
            <a:chExt cx="5474" cy="409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79" y="1122"/>
              <a:ext cx="4224" cy="2955"/>
              <a:chOff x="864" y="820"/>
              <a:chExt cx="4224" cy="2955"/>
            </a:xfrm>
          </p:grpSpPr>
          <p:pic>
            <p:nvPicPr>
              <p:cNvPr id="69636" name="Picture 4" descr="6_GeV_Racetrack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64" y="820"/>
                <a:ext cx="4224" cy="2955"/>
              </a:xfrm>
              <a:prstGeom prst="rect">
                <a:avLst/>
              </a:prstGeom>
              <a:noFill/>
            </p:spPr>
          </p:pic>
          <p:sp>
            <p:nvSpPr>
              <p:cNvPr id="69637" name="AutoShape 5"/>
              <p:cNvSpPr>
                <a:spLocks noChangeArrowheads="1"/>
              </p:cNvSpPr>
              <p:nvPr/>
            </p:nvSpPr>
            <p:spPr bwMode="auto">
              <a:xfrm rot="5400000">
                <a:off x="3120" y="1746"/>
                <a:ext cx="336" cy="240"/>
              </a:xfrm>
              <a:prstGeom prst="parallelogram">
                <a:avLst>
                  <a:gd name="adj" fmla="val 47911"/>
                </a:avLst>
              </a:prstGeom>
              <a:solidFill>
                <a:srgbClr val="FFFFFF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69638" name="Picture 6" descr="12_GeV_mods_Arc-10_overla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" y="2066"/>
              <a:ext cx="2134" cy="1182"/>
            </a:xfrm>
            <a:prstGeom prst="rect">
              <a:avLst/>
            </a:prstGeom>
            <a:noFill/>
          </p:spPr>
        </p:pic>
        <p:pic>
          <p:nvPicPr>
            <p:cNvPr id="69639" name="Picture 7" descr="12_GeV_mods_HallD-beamline_overl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22" y="847"/>
              <a:ext cx="610" cy="843"/>
            </a:xfrm>
            <a:prstGeom prst="rect">
              <a:avLst/>
            </a:prstGeom>
            <a:noFill/>
          </p:spPr>
        </p:pic>
        <p:pic>
          <p:nvPicPr>
            <p:cNvPr id="69640" name="Picture 8" descr="12_GeV_mods_NL-cryomodules_overl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70" y="1119"/>
              <a:ext cx="864" cy="774"/>
            </a:xfrm>
            <a:prstGeom prst="rect">
              <a:avLst/>
            </a:prstGeom>
            <a:noFill/>
          </p:spPr>
        </p:pic>
        <p:pic>
          <p:nvPicPr>
            <p:cNvPr id="69641" name="Picture 9" descr="12_GeV_mods_SL-cryomodules_overla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29" y="2382"/>
              <a:ext cx="1174" cy="859"/>
            </a:xfrm>
            <a:prstGeom prst="rect">
              <a:avLst/>
            </a:prstGeom>
            <a:noFill/>
          </p:spPr>
        </p:pic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768" y="1740"/>
              <a:ext cx="632" cy="534"/>
              <a:chOff x="3146" y="1440"/>
              <a:chExt cx="632" cy="534"/>
            </a:xfrm>
          </p:grpSpPr>
          <p:sp>
            <p:nvSpPr>
              <p:cNvPr id="69643" name="Text Box 11"/>
              <p:cNvSpPr txBox="1">
                <a:spLocks noChangeArrowheads="1"/>
              </p:cNvSpPr>
              <p:nvPr/>
            </p:nvSpPr>
            <p:spPr bwMode="auto">
              <a:xfrm>
                <a:off x="3360" y="1440"/>
                <a:ext cx="418" cy="163"/>
              </a:xfrm>
              <a:prstGeom prst="rect">
                <a:avLst/>
              </a:prstGeom>
              <a:solidFill>
                <a:schemeClr val="tx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defTabSz="992188" eaLnBrk="0" hangingPunct="0">
                  <a:spcBef>
                    <a:spcPct val="50000"/>
                  </a:spcBef>
                </a:pPr>
                <a:r>
                  <a:rPr lang="en-US" sz="1700" b="1" i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CHL-2</a:t>
                </a: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146" y="1536"/>
                <a:ext cx="406" cy="438"/>
                <a:chOff x="3146" y="1536"/>
                <a:chExt cx="406" cy="438"/>
              </a:xfrm>
            </p:grpSpPr>
            <p:pic>
              <p:nvPicPr>
                <p:cNvPr id="69645" name="Picture 13" descr="12_GeV_mods_CHL_overlay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146" y="1707"/>
                  <a:ext cx="184" cy="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646" name="Picture 14" descr="12_GeV_mods_arrow_overlay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329" y="1536"/>
                  <a:ext cx="223" cy="2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412" y="384"/>
              <a:ext cx="945" cy="606"/>
              <a:chOff x="3792" y="74"/>
              <a:chExt cx="945" cy="606"/>
            </a:xfrm>
          </p:grpSpPr>
          <p:pic>
            <p:nvPicPr>
              <p:cNvPr id="69648" name="Picture 16" descr="12_GeV_mods_Hall-D_overla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792" y="74"/>
                <a:ext cx="945" cy="606"/>
              </a:xfrm>
              <a:prstGeom prst="rect">
                <a:avLst/>
              </a:prstGeom>
              <a:noFill/>
            </p:spPr>
          </p:pic>
          <p:sp>
            <p:nvSpPr>
              <p:cNvPr id="69649" name="AutoShape 17"/>
              <p:cNvSpPr>
                <a:spLocks noChangeArrowheads="1"/>
              </p:cNvSpPr>
              <p:nvPr/>
            </p:nvSpPr>
            <p:spPr bwMode="auto">
              <a:xfrm rot="5400000" flipV="1">
                <a:off x="4084" y="324"/>
                <a:ext cx="192" cy="240"/>
              </a:xfrm>
              <a:prstGeom prst="parallelogram">
                <a:avLst>
                  <a:gd name="adj" fmla="val 59023"/>
                </a:avLst>
              </a:prstGeom>
              <a:solidFill>
                <a:srgbClr val="FFFFFF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9650" name="Freeform 18"/>
            <p:cNvSpPr>
              <a:spLocks/>
            </p:cNvSpPr>
            <p:nvPr/>
          </p:nvSpPr>
          <p:spPr bwMode="auto">
            <a:xfrm>
              <a:off x="3681" y="664"/>
              <a:ext cx="304" cy="130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14" y="108"/>
                </a:cxn>
                <a:cxn ang="0">
                  <a:pos x="28" y="122"/>
                </a:cxn>
                <a:cxn ang="0">
                  <a:pos x="44" y="128"/>
                </a:cxn>
                <a:cxn ang="0">
                  <a:pos x="53" y="107"/>
                </a:cxn>
                <a:cxn ang="0">
                  <a:pos x="72" y="99"/>
                </a:cxn>
                <a:cxn ang="0">
                  <a:pos x="88" y="106"/>
                </a:cxn>
                <a:cxn ang="0">
                  <a:pos x="94" y="88"/>
                </a:cxn>
                <a:cxn ang="0">
                  <a:pos x="96" y="82"/>
                </a:cxn>
                <a:cxn ang="0">
                  <a:pos x="112" y="84"/>
                </a:cxn>
                <a:cxn ang="0">
                  <a:pos x="128" y="88"/>
                </a:cxn>
                <a:cxn ang="0">
                  <a:pos x="146" y="60"/>
                </a:cxn>
                <a:cxn ang="0">
                  <a:pos x="152" y="62"/>
                </a:cxn>
                <a:cxn ang="0">
                  <a:pos x="158" y="66"/>
                </a:cxn>
                <a:cxn ang="0">
                  <a:pos x="170" y="70"/>
                </a:cxn>
                <a:cxn ang="0">
                  <a:pos x="192" y="38"/>
                </a:cxn>
                <a:cxn ang="0">
                  <a:pos x="214" y="54"/>
                </a:cxn>
                <a:cxn ang="0">
                  <a:pos x="236" y="24"/>
                </a:cxn>
                <a:cxn ang="0">
                  <a:pos x="254" y="34"/>
                </a:cxn>
                <a:cxn ang="0">
                  <a:pos x="266" y="38"/>
                </a:cxn>
                <a:cxn ang="0">
                  <a:pos x="286" y="10"/>
                </a:cxn>
                <a:cxn ang="0">
                  <a:pos x="304" y="0"/>
                </a:cxn>
              </a:cxnLst>
              <a:rect l="0" t="0" r="r" b="b"/>
              <a:pathLst>
                <a:path w="304" h="130">
                  <a:moveTo>
                    <a:pt x="0" y="130"/>
                  </a:moveTo>
                  <a:cubicBezTo>
                    <a:pt x="16" y="119"/>
                    <a:pt x="11" y="127"/>
                    <a:pt x="14" y="108"/>
                  </a:cubicBezTo>
                  <a:cubicBezTo>
                    <a:pt x="25" y="112"/>
                    <a:pt x="19" y="108"/>
                    <a:pt x="28" y="122"/>
                  </a:cubicBezTo>
                  <a:cubicBezTo>
                    <a:pt x="29" y="124"/>
                    <a:pt x="44" y="128"/>
                    <a:pt x="44" y="128"/>
                  </a:cubicBezTo>
                  <a:cubicBezTo>
                    <a:pt x="53" y="119"/>
                    <a:pt x="40" y="111"/>
                    <a:pt x="53" y="107"/>
                  </a:cubicBezTo>
                  <a:cubicBezTo>
                    <a:pt x="64" y="92"/>
                    <a:pt x="61" y="88"/>
                    <a:pt x="72" y="99"/>
                  </a:cubicBezTo>
                  <a:cubicBezTo>
                    <a:pt x="73" y="103"/>
                    <a:pt x="82" y="116"/>
                    <a:pt x="88" y="106"/>
                  </a:cubicBezTo>
                  <a:cubicBezTo>
                    <a:pt x="88" y="106"/>
                    <a:pt x="93" y="91"/>
                    <a:pt x="94" y="88"/>
                  </a:cubicBezTo>
                  <a:cubicBezTo>
                    <a:pt x="95" y="86"/>
                    <a:pt x="96" y="82"/>
                    <a:pt x="96" y="82"/>
                  </a:cubicBezTo>
                  <a:cubicBezTo>
                    <a:pt x="101" y="83"/>
                    <a:pt x="107" y="83"/>
                    <a:pt x="112" y="84"/>
                  </a:cubicBezTo>
                  <a:cubicBezTo>
                    <a:pt x="117" y="85"/>
                    <a:pt x="128" y="88"/>
                    <a:pt x="128" y="88"/>
                  </a:cubicBezTo>
                  <a:cubicBezTo>
                    <a:pt x="141" y="85"/>
                    <a:pt x="139" y="71"/>
                    <a:pt x="146" y="60"/>
                  </a:cubicBezTo>
                  <a:cubicBezTo>
                    <a:pt x="148" y="61"/>
                    <a:pt x="150" y="61"/>
                    <a:pt x="152" y="62"/>
                  </a:cubicBezTo>
                  <a:cubicBezTo>
                    <a:pt x="154" y="63"/>
                    <a:pt x="156" y="65"/>
                    <a:pt x="158" y="66"/>
                  </a:cubicBezTo>
                  <a:cubicBezTo>
                    <a:pt x="162" y="68"/>
                    <a:pt x="170" y="70"/>
                    <a:pt x="170" y="70"/>
                  </a:cubicBezTo>
                  <a:cubicBezTo>
                    <a:pt x="177" y="60"/>
                    <a:pt x="180" y="42"/>
                    <a:pt x="192" y="38"/>
                  </a:cubicBezTo>
                  <a:cubicBezTo>
                    <a:pt x="201" y="44"/>
                    <a:pt x="204" y="51"/>
                    <a:pt x="214" y="54"/>
                  </a:cubicBezTo>
                  <a:cubicBezTo>
                    <a:pt x="227" y="50"/>
                    <a:pt x="232" y="36"/>
                    <a:pt x="236" y="24"/>
                  </a:cubicBezTo>
                  <a:cubicBezTo>
                    <a:pt x="242" y="26"/>
                    <a:pt x="249" y="32"/>
                    <a:pt x="254" y="34"/>
                  </a:cubicBezTo>
                  <a:cubicBezTo>
                    <a:pt x="258" y="35"/>
                    <a:pt x="266" y="38"/>
                    <a:pt x="266" y="38"/>
                  </a:cubicBezTo>
                  <a:cubicBezTo>
                    <a:pt x="276" y="20"/>
                    <a:pt x="280" y="19"/>
                    <a:pt x="286" y="10"/>
                  </a:cubicBezTo>
                  <a:cubicBezTo>
                    <a:pt x="286" y="8"/>
                    <a:pt x="300" y="2"/>
                    <a:pt x="304" y="0"/>
                  </a:cubicBezTo>
                </a:path>
              </a:pathLst>
            </a:custGeom>
            <a:noFill/>
            <a:ln w="19050" cap="flat" cmpd="sng">
              <a:solidFill>
                <a:srgbClr val="FFB6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4178" y="831"/>
              <a:ext cx="1440" cy="732"/>
              <a:chOff x="4560" y="528"/>
              <a:chExt cx="1440" cy="732"/>
            </a:xfrm>
          </p:grpSpPr>
          <p:sp>
            <p:nvSpPr>
              <p:cNvPr id="69652" name="Text Box 20"/>
              <p:cNvSpPr txBox="1">
                <a:spLocks noChangeArrowheads="1"/>
              </p:cNvSpPr>
              <p:nvPr/>
            </p:nvSpPr>
            <p:spPr bwMode="auto">
              <a:xfrm>
                <a:off x="4704" y="528"/>
                <a:ext cx="1296" cy="638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  <a:effectLst/>
            </p:spPr>
            <p:txBody>
              <a:bodyPr lIns="99276" tIns="49638" rIns="99276" bIns="49638">
                <a:spAutoFit/>
              </a:bodyPr>
              <a:lstStyle/>
              <a:p>
                <a:pPr algn="ctr" defTabSz="992188" eaLnBrk="0" hangingPunct="0">
                  <a:spcBef>
                    <a:spcPct val="50000"/>
                  </a:spcBef>
                </a:pPr>
                <a:r>
                  <a:rPr lang="en-US" sz="2000" b="1" i="1"/>
                  <a:t>Upgrade magnets and power supplies</a:t>
                </a:r>
              </a:p>
            </p:txBody>
          </p:sp>
          <p:pic>
            <p:nvPicPr>
              <p:cNvPr id="69653" name="Picture 21" descr="12_GeV_mods_arrow_overlay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60" y="864"/>
                <a:ext cx="306" cy="396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633" y="2831"/>
              <a:ext cx="3026" cy="1408"/>
              <a:chOff x="854" y="2528"/>
              <a:chExt cx="3328" cy="1408"/>
            </a:xfrm>
          </p:grpSpPr>
          <p:sp>
            <p:nvSpPr>
              <p:cNvPr id="69655" name="Text Box 23"/>
              <p:cNvSpPr txBox="1">
                <a:spLocks noChangeArrowheads="1"/>
              </p:cNvSpPr>
              <p:nvPr/>
            </p:nvSpPr>
            <p:spPr bwMode="auto">
              <a:xfrm>
                <a:off x="2376" y="3292"/>
                <a:ext cx="1806" cy="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07784" tIns="53892" rIns="107784" bIns="53892">
                <a:spAutoFit/>
              </a:bodyPr>
              <a:lstStyle/>
              <a:p>
                <a:pPr defTabSz="992188" eaLnBrk="0" hangingPunct="0"/>
                <a:r>
                  <a:rPr lang="en-US" sz="2000" b="1" i="1"/>
                  <a:t>Enhance equipment in existing halls</a:t>
                </a:r>
              </a:p>
            </p:txBody>
          </p:sp>
          <p:sp>
            <p:nvSpPr>
              <p:cNvPr id="69656" name="Oval 24"/>
              <p:cNvSpPr>
                <a:spLocks noChangeArrowheads="1"/>
              </p:cNvSpPr>
              <p:nvPr/>
            </p:nvSpPr>
            <p:spPr bwMode="auto">
              <a:xfrm rot="2428027">
                <a:off x="854" y="2528"/>
                <a:ext cx="1546" cy="832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107784" tIns="53892" rIns="107784" bIns="53892"/>
              <a:lstStyle/>
              <a:p>
                <a:pPr algn="ctr" defTabSz="992188" eaLnBrk="0" hangingPunct="0"/>
                <a:endParaRPr lang="en-US" sz="2600" b="1" i="1" u="sng">
                  <a:solidFill>
                    <a:srgbClr val="99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sp>
          <p:nvSpPr>
            <p:cNvPr id="69657" name="Text Box 25"/>
            <p:cNvSpPr txBox="1">
              <a:spLocks noChangeArrowheads="1"/>
            </p:cNvSpPr>
            <p:nvPr/>
          </p:nvSpPr>
          <p:spPr bwMode="auto">
            <a:xfrm>
              <a:off x="144" y="144"/>
              <a:ext cx="2400" cy="398"/>
            </a:xfrm>
            <a:prstGeom prst="rect">
              <a:avLst/>
            </a:prstGeom>
            <a:solidFill>
              <a:srgbClr val="FFFF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lIns="99276" tIns="49638" rIns="99276" bIns="49638">
              <a:spAutoFit/>
            </a:bodyPr>
            <a:lstStyle/>
            <a:p>
              <a:pPr defTabSz="992188" eaLnBrk="0" hangingPunct="0">
                <a:spcBef>
                  <a:spcPct val="50000"/>
                </a:spcBef>
              </a:pPr>
              <a:r>
                <a:rPr lang="en-US" sz="3500" b="1">
                  <a:solidFill>
                    <a:srgbClr val="000000"/>
                  </a:solidFill>
                </a:rPr>
                <a:t>JLab at 12 GeV</a:t>
              </a:r>
            </a:p>
          </p:txBody>
        </p:sp>
        <p:sp>
          <p:nvSpPr>
            <p:cNvPr id="69662" name="Text Box 30"/>
            <p:cNvSpPr txBox="1">
              <a:spLocks noChangeArrowheads="1"/>
            </p:cNvSpPr>
            <p:nvPr/>
          </p:nvSpPr>
          <p:spPr bwMode="auto">
            <a:xfrm>
              <a:off x="3696" y="192"/>
              <a:ext cx="1296" cy="2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99276" tIns="49638" rIns="99276" bIns="49638">
              <a:spAutoFit/>
            </a:bodyPr>
            <a:lstStyle/>
            <a:p>
              <a:pPr algn="ctr" defTabSz="992188" eaLnBrk="0" hangingPunct="0">
                <a:spcBef>
                  <a:spcPct val="50000"/>
                </a:spcBef>
              </a:pPr>
              <a:r>
                <a:rPr lang="en-US" sz="2000" b="1" i="1"/>
                <a:t>new Hall </a:t>
              </a:r>
            </a:p>
          </p:txBody>
        </p:sp>
      </p:grpSp>
      <p:pic>
        <p:nvPicPr>
          <p:cNvPr id="69665" name="Picture 33" descr="&#10;Cavity.jpg                                                     00005699 MB's WORK                      985CFB00:"/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6934200" y="4114800"/>
            <a:ext cx="2041525" cy="2590800"/>
          </a:xfrm>
          <a:prstGeom prst="rect">
            <a:avLst/>
          </a:prstGeom>
          <a:noFill/>
        </p:spPr>
      </p:pic>
      <p:sp>
        <p:nvSpPr>
          <p:cNvPr id="69666" name="Text Box 34"/>
          <p:cNvSpPr txBox="1">
            <a:spLocks noChangeArrowheads="1"/>
          </p:cNvSpPr>
          <p:nvPr/>
        </p:nvSpPr>
        <p:spPr bwMode="auto">
          <a:xfrm>
            <a:off x="288925" y="849313"/>
            <a:ext cx="2836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plan:</a:t>
            </a:r>
          </a:p>
          <a:p>
            <a:r>
              <a:rPr lang="en-US" sz="2000" dirty="0"/>
              <a:t>construction </a:t>
            </a:r>
            <a:r>
              <a:rPr lang="en-US" sz="2000" dirty="0" smtClean="0"/>
              <a:t>2009-2013</a:t>
            </a:r>
            <a:endParaRPr lang="en-US" sz="2000" dirty="0"/>
          </a:p>
          <a:p>
            <a:r>
              <a:rPr lang="en-US" sz="2000" dirty="0"/>
              <a:t>begin physics 2014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F7FF5-B057-4216-A182-71D96E82D0FD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152400" y="0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chemeClr val="tx2"/>
                </a:solidFill>
              </a:rPr>
              <a:t>Overview of 12 </a:t>
            </a:r>
            <a:r>
              <a:rPr lang="en-US" sz="3200" dirty="0" err="1">
                <a:solidFill>
                  <a:schemeClr val="tx2"/>
                </a:solidFill>
              </a:rPr>
              <a:t>GeV</a:t>
            </a:r>
            <a:r>
              <a:rPr lang="en-US" sz="3200" dirty="0">
                <a:solidFill>
                  <a:schemeClr val="tx2"/>
                </a:solidFill>
              </a:rPr>
              <a:t> Physics Program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0825" y="982663"/>
            <a:ext cx="3665538" cy="1912937"/>
            <a:chOff x="3358" y="619"/>
            <a:chExt cx="2309" cy="1205"/>
          </a:xfrm>
        </p:grpSpPr>
        <p:pic>
          <p:nvPicPr>
            <p:cNvPr id="88068" name="Picture 4" descr="a"/>
            <p:cNvPicPr>
              <a:picLocks noChangeAspect="1" noChangeArrowheads="1"/>
            </p:cNvPicPr>
            <p:nvPr/>
          </p:nvPicPr>
          <p:blipFill>
            <a:blip r:embed="rId3" cstate="print"/>
            <a:srcRect l="15855"/>
            <a:stretch>
              <a:fillRect/>
            </a:stretch>
          </p:blipFill>
          <p:spPr bwMode="auto">
            <a:xfrm rot="5400000">
              <a:off x="3910" y="67"/>
              <a:ext cx="1205" cy="2309"/>
            </a:xfrm>
            <a:prstGeom prst="rect">
              <a:avLst/>
            </a:prstGeom>
            <a:noFill/>
          </p:spPr>
        </p:pic>
        <p:sp>
          <p:nvSpPr>
            <p:cNvPr id="88069" name="Rectangle 5"/>
            <p:cNvSpPr>
              <a:spLocks noChangeAspect="1" noChangeArrowheads="1"/>
            </p:cNvSpPr>
            <p:nvPr/>
          </p:nvSpPr>
          <p:spPr bwMode="auto">
            <a:xfrm>
              <a:off x="3360" y="624"/>
              <a:ext cx="389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0" name="Rectangle 6"/>
            <p:cNvSpPr>
              <a:spLocks noChangeAspect="1" noChangeArrowheads="1"/>
            </p:cNvSpPr>
            <p:nvPr/>
          </p:nvSpPr>
          <p:spPr bwMode="auto">
            <a:xfrm>
              <a:off x="3360" y="1511"/>
              <a:ext cx="360" cy="2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pic>
        <p:nvPicPr>
          <p:cNvPr id="88071" name="Picture 7" descr="CLAS12_mar_2005_GR"/>
          <p:cNvPicPr>
            <a:picLocks noChangeAspect="1" noChangeArrowheads="1"/>
          </p:cNvPicPr>
          <p:nvPr/>
        </p:nvPicPr>
        <p:blipFill>
          <a:blip r:embed="rId4" cstate="print"/>
          <a:srcRect l="13620" t="5440" r="8881" b="8881"/>
          <a:stretch>
            <a:fillRect/>
          </a:stretch>
        </p:blipFill>
        <p:spPr bwMode="auto">
          <a:xfrm>
            <a:off x="576263" y="1593850"/>
            <a:ext cx="2395537" cy="19875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990600" y="3810000"/>
            <a:ext cx="5641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i="1" dirty="0">
                <a:solidFill>
                  <a:schemeClr val="tx2"/>
                </a:solidFill>
              </a:rPr>
              <a:t>Hall C</a:t>
            </a:r>
            <a:r>
              <a:rPr lang="en-US" sz="2000" b="1" dirty="0">
                <a:solidFill>
                  <a:schemeClr val="tx2"/>
                </a:solidFill>
              </a:rPr>
              <a:t> – precision determination of </a:t>
            </a:r>
            <a:r>
              <a:rPr lang="en-US" sz="2000" b="1" dirty="0">
                <a:solidFill>
                  <a:srgbClr val="C00000"/>
                </a:solidFill>
              </a:rPr>
              <a:t>valence quark properties</a:t>
            </a:r>
            <a:r>
              <a:rPr lang="en-US" sz="2000" b="1" dirty="0">
                <a:solidFill>
                  <a:schemeClr val="tx2"/>
                </a:solidFill>
              </a:rPr>
              <a:t> in nucleons and nuclei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3124200" y="5715000"/>
            <a:ext cx="541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i="1" dirty="0">
                <a:solidFill>
                  <a:schemeClr val="tx2"/>
                </a:solidFill>
              </a:rPr>
              <a:t>Hall A</a:t>
            </a:r>
            <a:r>
              <a:rPr lang="en-US" sz="2000" b="1" dirty="0">
                <a:solidFill>
                  <a:schemeClr val="tx2"/>
                </a:solidFill>
              </a:rPr>
              <a:t> – </a:t>
            </a:r>
            <a:r>
              <a:rPr lang="en-US" sz="2000" b="1" dirty="0">
                <a:solidFill>
                  <a:srgbClr val="C00000"/>
                </a:solidFill>
              </a:rPr>
              <a:t>short range correlations, form factors, hyper-nuclear physics, future new experiments</a:t>
            </a:r>
          </a:p>
        </p:txBody>
      </p:sp>
      <p:pic>
        <p:nvPicPr>
          <p:cNvPr id="88074" name="Picture 10" descr="HallCnew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81400"/>
            <a:ext cx="2439988" cy="1833563"/>
          </a:xfrm>
          <a:prstGeom prst="rect">
            <a:avLst/>
          </a:prstGeom>
          <a:noFill/>
        </p:spPr>
      </p:pic>
      <p:pic>
        <p:nvPicPr>
          <p:cNvPr id="88075" name="Picture 11" descr="hallacomb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95800"/>
            <a:ext cx="2522538" cy="1847850"/>
          </a:xfrm>
          <a:prstGeom prst="rect">
            <a:avLst/>
          </a:prstGeom>
          <a:noFill/>
        </p:spPr>
      </p:pic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1752600" y="6096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i="1" dirty="0">
                <a:solidFill>
                  <a:schemeClr val="tx2"/>
                </a:solidFill>
              </a:rPr>
              <a:t>Hall D</a:t>
            </a:r>
            <a:r>
              <a:rPr lang="en-US" sz="2000" b="1" dirty="0">
                <a:solidFill>
                  <a:schemeClr val="tx2"/>
                </a:solidFill>
              </a:rPr>
              <a:t> – exploring origin of </a:t>
            </a:r>
            <a:r>
              <a:rPr lang="en-US" sz="2000" b="1" dirty="0">
                <a:solidFill>
                  <a:srgbClr val="C00000"/>
                </a:solidFill>
              </a:rPr>
              <a:t>confinement </a:t>
            </a:r>
            <a:r>
              <a:rPr lang="en-US" sz="2000" b="1" dirty="0">
                <a:solidFill>
                  <a:schemeClr val="tx2"/>
                </a:solidFill>
              </a:rPr>
              <a:t>by studying </a:t>
            </a:r>
            <a:r>
              <a:rPr lang="en-US" sz="2000" b="1" dirty="0">
                <a:solidFill>
                  <a:srgbClr val="C00000"/>
                </a:solidFill>
              </a:rPr>
              <a:t>exotic mesons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2971800" y="2895600"/>
            <a:ext cx="5586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000" b="1" i="1" dirty="0">
                <a:solidFill>
                  <a:schemeClr val="tx2"/>
                </a:solidFill>
              </a:rPr>
              <a:t>Hall B</a:t>
            </a:r>
            <a:r>
              <a:rPr lang="en-US" sz="2000" b="1" dirty="0">
                <a:solidFill>
                  <a:schemeClr val="tx2"/>
                </a:solidFill>
              </a:rPr>
              <a:t> – understanding nucleon structure via </a:t>
            </a:r>
            <a:r>
              <a:rPr lang="en-US" sz="2000" b="1" dirty="0">
                <a:solidFill>
                  <a:srgbClr val="C00000"/>
                </a:solidFill>
              </a:rPr>
              <a:t>generalized </a:t>
            </a:r>
            <a:r>
              <a:rPr lang="en-US" sz="2000" b="1" dirty="0" err="1">
                <a:solidFill>
                  <a:srgbClr val="C00000"/>
                </a:solidFill>
              </a:rPr>
              <a:t>parton</a:t>
            </a:r>
            <a:r>
              <a:rPr lang="en-US" sz="2000" b="1" dirty="0">
                <a:solidFill>
                  <a:srgbClr val="C00000"/>
                </a:solidFill>
              </a:rPr>
              <a:t> distributions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A9AF9-A5AB-40C0-8BB9-765CB4DC1A0B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203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457200"/>
          </a:xfrm>
        </p:spPr>
        <p:txBody>
          <a:bodyPr/>
          <a:lstStyle/>
          <a:p>
            <a:r>
              <a:rPr lang="en-US" sz="3600" dirty="0" smtClean="0"/>
              <a:t>Deep </a:t>
            </a:r>
            <a:r>
              <a:rPr lang="en-US" sz="3600" dirty="0"/>
              <a:t>Inelastic </a:t>
            </a:r>
            <a:r>
              <a:rPr lang="en-US" sz="3600" dirty="0" smtClean="0"/>
              <a:t>Electron Scattering</a:t>
            </a:r>
            <a:endParaRPr lang="en-US" sz="3600" dirty="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52400" y="914400"/>
            <a:ext cx="312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600" dirty="0">
                <a:latin typeface="Arial" pitchFamily="34" charset="0"/>
              </a:rPr>
              <a:t>M. </a:t>
            </a:r>
            <a:r>
              <a:rPr lang="en-US" sz="1600" dirty="0" err="1">
                <a:latin typeface="Arial" pitchFamily="34" charset="0"/>
              </a:rPr>
              <a:t>Briedenbach</a:t>
            </a:r>
            <a:r>
              <a:rPr lang="en-US" sz="1600" dirty="0">
                <a:latin typeface="Arial" pitchFamily="34" charset="0"/>
              </a:rPr>
              <a:t> et al, </a:t>
            </a:r>
            <a:endParaRPr lang="en-US" sz="1600" dirty="0" smtClean="0">
              <a:latin typeface="Arial" pitchFamily="34" charset="0"/>
            </a:endParaRPr>
          </a:p>
          <a:p>
            <a:pPr algn="l"/>
            <a:r>
              <a:rPr lang="en-US" sz="1600" dirty="0" smtClean="0">
                <a:latin typeface="Arial" pitchFamily="34" charset="0"/>
              </a:rPr>
              <a:t>Phys </a:t>
            </a:r>
            <a:r>
              <a:rPr lang="en-US" sz="1600" dirty="0">
                <a:latin typeface="Arial" pitchFamily="34" charset="0"/>
              </a:rPr>
              <a:t>Rev </a:t>
            </a:r>
            <a:r>
              <a:rPr lang="en-US" sz="1600" dirty="0" err="1">
                <a:latin typeface="Arial" pitchFamily="34" charset="0"/>
              </a:rPr>
              <a:t>Lett</a:t>
            </a:r>
            <a:r>
              <a:rPr lang="en-US" sz="1600" dirty="0">
                <a:latin typeface="Arial" pitchFamily="34" charset="0"/>
              </a:rPr>
              <a:t> 23, 935 (1969)</a:t>
            </a:r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995738"/>
            <a:ext cx="45085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69850" y="6172200"/>
            <a:ext cx="395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from J. Friedman Nobel lecture, 1990</a:t>
            </a:r>
          </a:p>
        </p:txBody>
      </p:sp>
      <p:pic>
        <p:nvPicPr>
          <p:cNvPr id="30735" name="Picture 15" descr="sl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884237"/>
            <a:ext cx="4295775" cy="3078163"/>
          </a:xfrm>
          <a:prstGeom prst="rect">
            <a:avLst/>
          </a:prstGeom>
          <a:noFill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0C924-CA55-49D4-A439-DF8427A103B0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LAS+"/>
          <p:cNvPicPr>
            <a:picLocks noChangeAspect="1" noChangeArrowheads="1"/>
          </p:cNvPicPr>
          <p:nvPr/>
        </p:nvPicPr>
        <p:blipFill>
          <a:blip r:embed="rId2"/>
          <a:srcRect l="9618" t="8521" r="23361" b="11156"/>
          <a:stretch>
            <a:fillRect/>
          </a:stretch>
        </p:blipFill>
        <p:spPr bwMode="auto">
          <a:xfrm rot="1624387">
            <a:off x="1620838" y="3699530"/>
            <a:ext cx="2798762" cy="2514600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Equipment Upgrades for 12 </a:t>
            </a:r>
            <a:r>
              <a:rPr lang="en-US" sz="3600" dirty="0" err="1">
                <a:solidFill>
                  <a:schemeClr val="tx2"/>
                </a:solidFill>
              </a:rPr>
              <a:t>GeV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 l="8772" b="9070"/>
          <a:stretch>
            <a:fillRect/>
          </a:stretch>
        </p:blipFill>
        <p:spPr bwMode="auto">
          <a:xfrm rot="716895">
            <a:off x="381000" y="685800"/>
            <a:ext cx="3962400" cy="2514600"/>
          </a:xfrm>
          <a:prstGeom prst="rect">
            <a:avLst/>
          </a:prstGeom>
          <a:noFill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533400" y="2667000"/>
            <a:ext cx="4114800" cy="6985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20000"/>
              </a:spcBef>
              <a:buFont typeface="Times" pitchFamily="18" charset="0"/>
              <a:buNone/>
            </a:pPr>
            <a:r>
              <a:rPr lang="en-US" sz="2000" dirty="0"/>
              <a:t>9 </a:t>
            </a:r>
            <a:r>
              <a:rPr lang="en-US" sz="2000" dirty="0" err="1"/>
              <a:t>GeV</a:t>
            </a:r>
            <a:r>
              <a:rPr lang="en-US" sz="2000" dirty="0"/>
              <a:t> tagged polarized photons and a 4</a:t>
            </a:r>
            <a:r>
              <a:rPr lang="en-US" sz="2000" dirty="0">
                <a:sym typeface="Symbol" pitchFamily="18" charset="2"/>
              </a:rPr>
              <a:t> </a:t>
            </a:r>
            <a:r>
              <a:rPr lang="en-US" sz="2000" dirty="0"/>
              <a:t>hermetic detector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73038" y="1085850"/>
            <a:ext cx="1737654" cy="38523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en-US" sz="2400" b="1" dirty="0">
                <a:solidFill>
                  <a:srgbClr val="C00000"/>
                </a:solidFill>
              </a:rPr>
              <a:t>new Hall D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4876800" y="3048000"/>
            <a:ext cx="4267200" cy="10033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20000"/>
              </a:spcBef>
              <a:buFont typeface="Times" pitchFamily="18" charset="0"/>
              <a:buNone/>
            </a:pPr>
            <a:r>
              <a:rPr lang="en-US" sz="2000"/>
              <a:t>Super High Momentum Spectrometer (SHMS) at high luminosity and forward angles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029200" y="990600"/>
            <a:ext cx="401638" cy="3825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en-US" sz="2400" b="1" dirty="0">
                <a:solidFill>
                  <a:srgbClr val="C00000"/>
                </a:solidFill>
              </a:rPr>
              <a:t>C</a:t>
            </a:r>
          </a:p>
        </p:txBody>
      </p:sp>
      <p:pic>
        <p:nvPicPr>
          <p:cNvPr id="80905" name="Picture 9" descr="HallCnew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838200"/>
            <a:ext cx="2927350" cy="2203450"/>
          </a:xfrm>
          <a:prstGeom prst="rect">
            <a:avLst/>
          </a:prstGeom>
          <a:noFill/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5562600"/>
            <a:ext cx="2286000" cy="1243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20000"/>
              </a:spcBef>
              <a:buFont typeface="Times" pitchFamily="18" charset="0"/>
              <a:buNone/>
            </a:pPr>
            <a:r>
              <a:rPr lang="en-US" dirty="0"/>
              <a:t>CLAS upgraded</a:t>
            </a:r>
          </a:p>
          <a:p>
            <a:pPr eaLnBrk="0" hangingPunct="0">
              <a:spcBef>
                <a:spcPct val="20000"/>
              </a:spcBef>
              <a:buFont typeface="Times" pitchFamily="18" charset="0"/>
              <a:buNone/>
            </a:pPr>
            <a:r>
              <a:rPr lang="en-US" dirty="0"/>
              <a:t> to higher (10</a:t>
            </a:r>
            <a:r>
              <a:rPr lang="en-US" baseline="30000" dirty="0"/>
              <a:t>35 </a:t>
            </a:r>
            <a:r>
              <a:rPr lang="en-US" dirty="0"/>
              <a:t>cm</a:t>
            </a:r>
            <a:r>
              <a:rPr lang="en-US" baseline="30000" dirty="0"/>
              <a:t>-2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luminosity and coverage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817563" y="3886200"/>
            <a:ext cx="405559" cy="38523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en-US" sz="2400" b="1" dirty="0">
                <a:solidFill>
                  <a:srgbClr val="C00000"/>
                </a:solidFill>
              </a:rPr>
              <a:t>B</a:t>
            </a:r>
          </a:p>
        </p:txBody>
      </p:sp>
      <p:pic>
        <p:nvPicPr>
          <p:cNvPr id="80908" name="Picture 12" descr="hallacombo"/>
          <p:cNvPicPr>
            <a:picLocks noChangeAspect="1" noChangeArrowheads="1"/>
          </p:cNvPicPr>
          <p:nvPr/>
        </p:nvPicPr>
        <p:blipFill>
          <a:blip r:embed="rId5" cstate="print"/>
          <a:srcRect b="20518"/>
          <a:stretch>
            <a:fillRect/>
          </a:stretch>
        </p:blipFill>
        <p:spPr bwMode="auto">
          <a:xfrm>
            <a:off x="5486400" y="4114800"/>
            <a:ext cx="3241675" cy="1890713"/>
          </a:xfrm>
          <a:prstGeom prst="rect">
            <a:avLst/>
          </a:prstGeom>
          <a:noFill/>
        </p:spPr>
      </p:pic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800600" y="6019800"/>
            <a:ext cx="4343400" cy="6381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spcBef>
                <a:spcPct val="20000"/>
              </a:spcBef>
              <a:buFont typeface="Times" pitchFamily="18" charset="0"/>
              <a:buNone/>
            </a:pPr>
            <a:r>
              <a:rPr lang="en-US"/>
              <a:t>Retain HRS Pair for high resolution work.  also specialized experiments</a:t>
            </a:r>
          </a:p>
        </p:txBody>
      </p:sp>
      <p:sp>
        <p:nvSpPr>
          <p:cNvPr id="80910" name="Text Box 14"/>
          <p:cNvSpPr txBox="1">
            <a:spLocks noChangeArrowheads="1"/>
          </p:cNvSpPr>
          <p:nvPr/>
        </p:nvSpPr>
        <p:spPr bwMode="auto">
          <a:xfrm>
            <a:off x="5029200" y="4114800"/>
            <a:ext cx="405559" cy="38523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SzPct val="150000"/>
            </a:pPr>
            <a:r>
              <a:rPr lang="en-US" sz="24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069CF-CAC6-42AF-8911-E9BE6C0B75FE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3"/>
          <a:srcRect l="23441" t="22502" r="18753" b="21252"/>
          <a:stretch>
            <a:fillRect/>
          </a:stretch>
        </p:blipFill>
        <p:spPr bwMode="auto">
          <a:xfrm>
            <a:off x="0" y="0"/>
            <a:ext cx="9144000" cy="66713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A8162-E6A6-4040-831E-7A9D1DC0CEFD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this section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F77D33-7C79-49E9-8F64-24FDC83209CC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1" y="1219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Lepton scattering and </a:t>
            </a:r>
            <a:r>
              <a:rPr lang="en-US" dirty="0" err="1" smtClean="0"/>
              <a:t>parton</a:t>
            </a:r>
            <a:r>
              <a:rPr lang="en-US" dirty="0" smtClean="0"/>
              <a:t> distributions explicitly reveal the </a:t>
            </a:r>
            <a:r>
              <a:rPr lang="en-US" dirty="0" err="1" smtClean="0"/>
              <a:t>intracacies</a:t>
            </a:r>
            <a:r>
              <a:rPr lang="en-US" dirty="0" smtClean="0"/>
              <a:t> of </a:t>
            </a:r>
            <a:r>
              <a:rPr lang="en-US" dirty="0" err="1" smtClean="0"/>
              <a:t>hadron</a:t>
            </a:r>
            <a:r>
              <a:rPr lang="en-US" dirty="0" smtClean="0"/>
              <a:t> structure, and the inadequacy of the simple quark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Decades of precision data now give a clear picture of flavor and spin, particularly in the regime where QCD is a </a:t>
            </a:r>
            <a:r>
              <a:rPr lang="en-US" dirty="0" err="1" smtClean="0"/>
              <a:t>perturbative</a:t>
            </a:r>
            <a:r>
              <a:rPr lang="en-US" dirty="0" smtClean="0"/>
              <a:t> theory.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124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to be understood are the “motional” dynamics (orbital motion), the full role of gluons, and how to numerically make the transition from a </a:t>
            </a:r>
            <a:r>
              <a:rPr lang="en-US" dirty="0" err="1" smtClean="0"/>
              <a:t>perturbative</a:t>
            </a:r>
            <a:r>
              <a:rPr lang="en-US" dirty="0" smtClean="0"/>
              <a:t> to a non-</a:t>
            </a:r>
            <a:r>
              <a:rPr lang="en-US" dirty="0" err="1" smtClean="0"/>
              <a:t>pertubative</a:t>
            </a:r>
            <a:r>
              <a:rPr lang="en-US" dirty="0" smtClean="0"/>
              <a:t> theory.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Kinematics of electron scattering</a:t>
            </a:r>
            <a:endParaRPr lang="en-US" sz="36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81000" y="1295400"/>
            <a:ext cx="3429000" cy="2198132"/>
            <a:chOff x="381000" y="1295400"/>
            <a:chExt cx="3429000" cy="2198132"/>
          </a:xfrm>
        </p:grpSpPr>
        <p:pic>
          <p:nvPicPr>
            <p:cNvPr id="8" name="Picture 4" descr="ferm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443441">
              <a:off x="914400" y="17526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phot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683543" y="2355057"/>
              <a:ext cx="747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ferm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443441">
              <a:off x="1981200" y="2932113"/>
              <a:ext cx="1295400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ferm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820049">
              <a:off x="2057400" y="18288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ferm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20820049">
              <a:off x="838200" y="28194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81000" y="281940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124200" y="12954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81000" y="15240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200400" y="31242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362200" y="2209800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q</a:t>
              </a:r>
              <a:r>
                <a:rPr lang="en-US" sz="2000" baseline="-25000" dirty="0" err="1" smtClean="0">
                  <a:latin typeface="Symbol" pitchFamily="18" charset="2"/>
                </a:rPr>
                <a:t>m</a:t>
              </a:r>
              <a:endParaRPr lang="en-US" baseline="-25000" dirty="0">
                <a:latin typeface="Symbol" pitchFamily="18" charset="2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286000" y="22098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 common reference frame to work in is the LAB frame with a stationary target:</a:t>
            </a:r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181600" y="1957388"/>
          <a:ext cx="2935288" cy="1876425"/>
        </p:xfrm>
        <a:graphic>
          <a:graphicData uri="http://schemas.openxmlformats.org/presentationml/2006/ole">
            <p:oleObj spid="_x0000_s74754" name="Equation" r:id="rId5" imgW="1549080" imgH="990360" progId="Equation.3">
              <p:embed/>
            </p:oleObj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1000" y="3581400"/>
          <a:ext cx="3124200" cy="525159"/>
        </p:xfrm>
        <a:graphic>
          <a:graphicData uri="http://schemas.openxmlformats.org/presentationml/2006/ole">
            <p:oleObj spid="_x0000_s74755" name="Equation" r:id="rId6" imgW="1511280" imgH="253800" progId="Equation.3">
              <p:embed/>
            </p:oleObj>
          </a:graphicData>
        </a:graphic>
      </p:graphicFrame>
      <p:sp>
        <p:nvSpPr>
          <p:cNvPr id="35" name="Oval 34"/>
          <p:cNvSpPr/>
          <p:nvPr/>
        </p:nvSpPr>
        <p:spPr>
          <a:xfrm>
            <a:off x="19050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8600" y="4191000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common to assume the electron is </a:t>
            </a:r>
            <a:r>
              <a:rPr lang="en-US" dirty="0" err="1" smtClean="0"/>
              <a:t>massless</a:t>
            </a:r>
            <a:r>
              <a:rPr lang="en-US" dirty="0" smtClean="0"/>
              <a:t> (extreme relativistic limit). In this </a:t>
            </a:r>
          </a:p>
          <a:p>
            <a:r>
              <a:rPr lang="en-US" dirty="0" smtClean="0"/>
              <a:t>case, if one conserves 4-momentum: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892300" y="4940300"/>
          <a:ext cx="4970463" cy="482600"/>
        </p:xfrm>
        <a:graphic>
          <a:graphicData uri="http://schemas.openxmlformats.org/presentationml/2006/ole">
            <p:oleObj spid="_x0000_s74756" name="Equation" r:id="rId7" imgW="2323800" imgH="2412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1000" y="55626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can easily show: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600200" y="5943600"/>
          <a:ext cx="2214033" cy="468854"/>
        </p:xfrm>
        <a:graphic>
          <a:graphicData uri="http://schemas.openxmlformats.org/presentationml/2006/ole">
            <p:oleObj spid="_x0000_s74757" name="Equation" r:id="rId8" imgW="1079280" imgH="2286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05400" y="14478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 elastic scattering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648200" y="6019800"/>
          <a:ext cx="1398588" cy="382588"/>
        </p:xfrm>
        <a:graphic>
          <a:graphicData uri="http://schemas.openxmlformats.org/presentationml/2006/ole">
            <p:oleObj spid="_x0000_s74758" name="Equation" r:id="rId9" imgW="647640" imgH="177480" progId="Equation.3">
              <p:embed/>
            </p:oleObj>
          </a:graphicData>
        </a:graphic>
      </p:graphicFrame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0D42A8-EF83-49F4-ACB0-5EA235C9491F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Inelastic electron scattering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66800" y="3276600"/>
          <a:ext cx="2819400" cy="889000"/>
        </p:xfrm>
        <a:graphic>
          <a:graphicData uri="http://schemas.openxmlformats.org/presentationml/2006/ole">
            <p:oleObj spid="_x0000_s75778" name="Equation" r:id="rId3" imgW="1409400" imgH="444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9144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Fermi’s Golden rule, we integrate over the recoiling target quantities, average over initial spin states, sum over final spin states. For elastic  scattering, we integrate over an energy-conserving delta function</a:t>
            </a:r>
            <a:r>
              <a:rPr lang="en-US" dirty="0" smtClean="0">
                <a:solidFill>
                  <a:srgbClr val="C00000"/>
                </a:solidFill>
              </a:rPr>
              <a:t>. </a:t>
            </a:r>
            <a:r>
              <a:rPr lang="en-US" i="1" dirty="0" smtClean="0">
                <a:solidFill>
                  <a:srgbClr val="C00000"/>
                </a:solidFill>
              </a:rPr>
              <a:t>For inelastic scattering we skip the last step. 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791200" y="1752600"/>
            <a:ext cx="2590800" cy="1828800"/>
            <a:chOff x="5791200" y="1752600"/>
            <a:chExt cx="2590800" cy="1828800"/>
          </a:xfrm>
        </p:grpSpPr>
        <p:pic>
          <p:nvPicPr>
            <p:cNvPr id="9" name="Picture 4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443441">
              <a:off x="6194213" y="2132981"/>
              <a:ext cx="978747" cy="15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phot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6746772" y="2640036"/>
              <a:ext cx="622082" cy="115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443441">
              <a:off x="7000240" y="3114311"/>
              <a:ext cx="978747" cy="159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820049">
              <a:off x="7057813" y="2196378"/>
              <a:ext cx="978747" cy="15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820049">
              <a:off x="6136640" y="3020536"/>
              <a:ext cx="978747" cy="15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5791200" y="3020536"/>
              <a:ext cx="172720" cy="332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7863840" y="1752600"/>
              <a:ext cx="518160" cy="30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791200" y="1942790"/>
              <a:ext cx="403013" cy="332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7921413" y="3274123"/>
              <a:ext cx="403013" cy="307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7288107" y="2513362"/>
              <a:ext cx="518160" cy="305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q</a:t>
              </a:r>
              <a:r>
                <a:rPr lang="en-US" sz="2000" baseline="-25000" dirty="0" err="1" smtClean="0">
                  <a:latin typeface="Symbol" pitchFamily="18" charset="2"/>
                </a:rPr>
                <a:t>m</a:t>
              </a:r>
              <a:endParaRPr lang="en-US" baseline="-25000" dirty="0">
                <a:latin typeface="Symbol" pitchFamily="18" charset="2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7230533" y="2513362"/>
              <a:ext cx="0" cy="3169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6934200" y="2895600"/>
            <a:ext cx="230293" cy="253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2057400" y="31242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2743200" y="40386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3400" y="2514600"/>
            <a:ext cx="4153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interaction strength and photon propagation</a:t>
            </a:r>
            <a:endParaRPr lang="en-US" sz="16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838200" y="449580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lepton current</a:t>
            </a:r>
            <a:endParaRPr lang="en-US" sz="1600" i="1" dirty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2438400" y="4495800"/>
          <a:ext cx="5435600" cy="685800"/>
        </p:xfrm>
        <a:graphic>
          <a:graphicData uri="http://schemas.openxmlformats.org/presentationml/2006/ole">
            <p:oleObj spid="_x0000_s75780" name="Equation" r:id="rId6" imgW="2717640" imgH="342720" progId="Equation.3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2362200" y="5181600"/>
          <a:ext cx="6045200" cy="711200"/>
        </p:xfrm>
        <a:graphic>
          <a:graphicData uri="http://schemas.openxmlformats.org/presentationml/2006/ole">
            <p:oleObj spid="_x0000_s75781" name="Equation" r:id="rId7" imgW="3022560" imgH="355320" progId="Equation.3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762000" y="5334000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hadron</a:t>
            </a:r>
            <a:r>
              <a:rPr lang="en-US" sz="1600" i="1" dirty="0" smtClean="0"/>
              <a:t> current</a:t>
            </a:r>
            <a:endParaRPr lang="en-US" sz="2000" i="1" baseline="-25000" dirty="0">
              <a:latin typeface="Symbol" pitchFamily="18" charset="2"/>
              <a:cs typeface="Times New Roman" pitchFamily="18" charset="0"/>
            </a:endParaRP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4114800" y="5867400"/>
          <a:ext cx="2413000" cy="482600"/>
        </p:xfrm>
        <a:graphic>
          <a:graphicData uri="http://schemas.openxmlformats.org/presentationml/2006/ole">
            <p:oleObj spid="_x0000_s75782" name="Equation" r:id="rId8" imgW="1206360" imgH="241200" progId="Equation.3">
              <p:embed/>
            </p:oleObj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781800" y="3657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outgoing may no longer be a proton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11D0A-CE0C-4B34-BD03-A2AF9D8CF5E9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hadronic</a:t>
            </a:r>
            <a:r>
              <a:rPr lang="en-US" dirty="0" smtClean="0"/>
              <a:t> current</a:t>
            </a:r>
            <a:endParaRPr lang="en-US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33400" y="1219200"/>
          <a:ext cx="2413000" cy="482600"/>
        </p:xfrm>
        <a:graphic>
          <a:graphicData uri="http://schemas.openxmlformats.org/presentationml/2006/ole">
            <p:oleObj spid="_x0000_s76802" name="Equation" r:id="rId3" imgW="1206360" imgH="241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981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Elastic scattering: the target is left intact and we measure its net response to the EM current as a function of momentum transferred to it by the photon.</a:t>
            </a:r>
            <a:endParaRPr lang="en-US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981200" y="2590800"/>
          <a:ext cx="4800600" cy="863600"/>
        </p:xfrm>
        <a:graphic>
          <a:graphicData uri="http://schemas.openxmlformats.org/presentationml/2006/ole">
            <p:oleObj spid="_x0000_s76803" name="Equation" r:id="rId4" imgW="240012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3429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Inelastic scattering: target might to into an excited state, or break up</a:t>
            </a:r>
            <a:endParaRPr lang="en-US" dirty="0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495300" y="3937000"/>
          <a:ext cx="8001000" cy="1524000"/>
        </p:xfrm>
        <a:graphic>
          <a:graphicData uri="http://schemas.openxmlformats.org/presentationml/2006/ole">
            <p:oleObj spid="_x0000_s76804" name="Equation" r:id="rId5" imgW="4000320" imgH="7617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5562600"/>
            <a:ext cx="838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where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principle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depend on both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energy loss  </a:t>
            </a:r>
            <a:r>
              <a:rPr lang="en-US" sz="2000" dirty="0" smtClean="0">
                <a:latin typeface="Symbol" pitchFamily="18" charset="2"/>
              </a:rPr>
              <a:t>(n).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These encode all of the strong interaction dynamics between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partons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4E44C-49E3-40EA-AC44-3E4233E528D6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Unpolarized</a:t>
            </a:r>
            <a:r>
              <a:rPr lang="en-US" sz="3600" dirty="0" smtClean="0"/>
              <a:t> electron scattering, cont’d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some manipulation, the cross section becomes</a:t>
            </a:r>
            <a:endParaRPr lang="en-US" dirty="0"/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1117600" y="1828800"/>
          <a:ext cx="6299200" cy="889000"/>
        </p:xfrm>
        <a:graphic>
          <a:graphicData uri="http://schemas.openxmlformats.org/presentationml/2006/ole">
            <p:oleObj spid="_x0000_s105474" name="Equation" r:id="rId3" imgW="3149280" imgH="44424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200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famous “</a:t>
            </a:r>
            <a:r>
              <a:rPr lang="en-US" dirty="0" err="1" smtClean="0"/>
              <a:t>Rosenbluth</a:t>
            </a:r>
            <a:r>
              <a:rPr lang="en-US" dirty="0" smtClean="0"/>
              <a:t>” formula. Often this is also expressed in terms of </a:t>
            </a:r>
            <a:r>
              <a:rPr lang="en-US" dirty="0" err="1" smtClean="0"/>
              <a:t>helicity</a:t>
            </a:r>
            <a:r>
              <a:rPr lang="en-US" dirty="0" smtClean="0"/>
              <a:t> of the photon being exchanged.</a:t>
            </a:r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673100" y="4038600"/>
          <a:ext cx="3098800" cy="787400"/>
        </p:xfrm>
        <a:graphic>
          <a:graphicData uri="http://schemas.openxmlformats.org/presentationml/2006/ole">
            <p:oleObj spid="_x0000_s105475" name="Equation" r:id="rId4" imgW="1549080" imgH="393480" progId="Equation.3">
              <p:embed/>
            </p:oleObj>
          </a:graphicData>
        </a:graphic>
      </p:graphicFrame>
      <p:sp>
        <p:nvSpPr>
          <p:cNvPr id="10" name="Right Brace 9"/>
          <p:cNvSpPr/>
          <p:nvPr/>
        </p:nvSpPr>
        <p:spPr>
          <a:xfrm rot="5400000">
            <a:off x="2819400" y="2438400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95511" y="27432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Mott</a:t>
            </a:r>
            <a:endParaRPr lang="en-US" baseline="-25000" dirty="0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5791200" y="4267200"/>
          <a:ext cx="2819400" cy="1482796"/>
        </p:xfrm>
        <a:graphic>
          <a:graphicData uri="http://schemas.openxmlformats.org/presentationml/2006/ole">
            <p:oleObj spid="_x0000_s105476" name="Equation" r:id="rId5" imgW="1714320" imgH="9014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43600" y="3886200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photon polarization, </a:t>
            </a:r>
            <a:r>
              <a:rPr lang="en-US" sz="1600" dirty="0" err="1" smtClean="0"/>
              <a:t>wrt</a:t>
            </a:r>
            <a:r>
              <a:rPr lang="en-US" sz="1600" dirty="0" smtClean="0"/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819400" y="4724400"/>
            <a:ext cx="609600" cy="4572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447800" y="4876800"/>
            <a:ext cx="685800" cy="762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1000" y="5257800"/>
            <a:ext cx="19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virtual photon “flux”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5282625"/>
            <a:ext cx="1654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photoabsorption</a:t>
            </a:r>
            <a:endParaRPr lang="en-US" sz="1600" dirty="0" smtClean="0"/>
          </a:p>
          <a:p>
            <a:r>
              <a:rPr lang="en-US" sz="1600" dirty="0" smtClean="0"/>
              <a:t>cross sections</a:t>
            </a:r>
            <a:endParaRPr lang="en-US" sz="16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BB394-3956-4C89-BB83-247D922F7CEA}" type="datetime1">
              <a:rPr lang="en-US" smtClean="0"/>
              <a:pPr>
                <a:defRPr/>
              </a:pPr>
              <a:t>6/25/2009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\frac{d\sigma^\nu}{dx\, dy} &amp;=&amp; \frac{G_F^2 s}{2\pi} \Bigl[&#10;xy^2 F_1^\nu + (1-y) F_2^\nu +y(1-y/2)xF_3^\nu\Bigr]\\&#10;\frac{d\sigma^{\bar{\nu}}}{dx\, dy} &amp;=&amp; \frac{G_F^2 s}{2\pi} \Bigl[&#10;xy^2 F_1^{\bar{\nu}} + (1-y) F_2^{\bar{\nu}} -y(1-y/2)xF_3^{\bar{\nu}}\Bigr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2"/>
  <p:tag name="BOXHEIGHT" val="315"/>
  <p:tag name="BOXFONT" val="10"/>
  <p:tag name="BOXWRAP" val="False"/>
  <p:tag name="WORKAROUNDTRANSPARENCYBUG" val="False"/>
  <p:tag name="ALLOWFONTSUBSTITUTION" val="False"/>
  <p:tag name="BITMAPFORMAT" val="pngmono"/>
  <p:tag name="ORIGWIDTH" val="240"/>
  <p:tag name="PICTUREFILESIZE" val="250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colordvi}&#10;\begin{document}&#10;\textBlue&#10;$\displaystyle&#10;\left.\frac{\sigma^{pd}}{2\sigma^{pp}}\right|_{x_b\gg x_t} \approx \frac{1}{2}\left[1+\frac{\bar d(x_t)}{\bar u(x_t)}\right]&#10;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---"/>
  <p:tag name="BITMAPFORMAT" val="bmp256"/>
  <p:tag name="DEBUGINTERACTIVE" val="True"/>
  <p:tag name="ORIGWIDTH" val="914.375"/>
  <p:tag name="PICTUREFILESIZE" val="2378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*}&#10;&amp;&amp;\int_0^1\, dx \, u_v (x,Q^2) = 2\\&#10;&amp;&amp; \int_0^1\, dx \, d_v(x,Q^2) = 1\\&#10;&amp;&amp; \int_0^1 \, dx \, (s(x) -\bar{s}(x)) = 0&#10;\end{eqnarray*}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2"/>
  <p:tag name="BOXHEIGHT" val="315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149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$\int_0^1 dx\, F_3^{\nu N} \simeq \int dx (d_v+u_v)&#10;= 3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2"/>
  <p:tag name="BOXHEIGHT" val="315"/>
  <p:tag name="BOXFONT" val="10"/>
  <p:tag name="BOXWRAP" val="False"/>
  <p:tag name="WORKAROUNDTRANSPARENCYBUG" val="False"/>
  <p:tag name="ALLOWFONTSUBSTITUTION" val="False"/>
  <p:tag name="BITMAPFORMAT" val="pngmono"/>
  <p:tag name="ORIGWIDTH" val="143"/>
  <p:tag name="PICTUREFILESIZE" val="78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gpd_firstmom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262.75"/>
  <p:tag name="PICTUREFILESIZE" val="10784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gpd_forward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277.875"/>
  <p:tag name="PICTUREFILESIZE" val="2562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include{eandetilde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256"/>
  <p:tag name="DEBUGINTERACTIVE" val="True"/>
  <p:tag name="ORIGWIDTH" val="66"/>
  <p:tag name="PICTUREFILESIZE" val="28678"/>
</p:tagLst>
</file>

<file path=ppt/theme/theme1.xml><?xml version="1.0" encoding="utf-8"?>
<a:theme xmlns:a="http://schemas.openxmlformats.org/drawingml/2006/main" name="Lectu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</Template>
  <TotalTime>2174</TotalTime>
  <Words>2491</Words>
  <Application>Microsoft Office PowerPoint</Application>
  <PresentationFormat>On-screen Show (4:3)</PresentationFormat>
  <Paragraphs>582</Paragraphs>
  <Slides>52</Slides>
  <Notes>8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Lecture1</vt:lpstr>
      <vt:lpstr>VISIO</vt:lpstr>
      <vt:lpstr>Equation</vt:lpstr>
      <vt:lpstr>Microsoft Equation 3.0</vt:lpstr>
      <vt:lpstr>Acrobat Document</vt:lpstr>
      <vt:lpstr>Hadron Physics</vt:lpstr>
      <vt:lpstr>Properties of hadrons:  momentum and spin</vt:lpstr>
      <vt:lpstr>references for this section</vt:lpstr>
      <vt:lpstr>Slide 4</vt:lpstr>
      <vt:lpstr>Deep Inelastic Electron Scattering</vt:lpstr>
      <vt:lpstr>Kinematics of electron scattering</vt:lpstr>
      <vt:lpstr>Inelastic electron scattering</vt:lpstr>
      <vt:lpstr>the hadronic current</vt:lpstr>
      <vt:lpstr>Unpolarized electron scattering, cont’d</vt:lpstr>
      <vt:lpstr>Deep Inelastic Electron Scattering</vt:lpstr>
      <vt:lpstr>DIS and quark momentum distributions</vt:lpstr>
      <vt:lpstr>interpretation of parton distributions</vt:lpstr>
      <vt:lpstr>parton distribution functions</vt:lpstr>
      <vt:lpstr>quark distribution functions</vt:lpstr>
      <vt:lpstr>parton flavors</vt:lpstr>
      <vt:lpstr>Deep Inelastic n-nucleon scattering</vt:lpstr>
      <vt:lpstr>NuTeV: deep inelastic n scattering</vt:lpstr>
      <vt:lpstr>NuTeV detector tracks</vt:lpstr>
      <vt:lpstr>neutrino scattering: F3(x)</vt:lpstr>
      <vt:lpstr>NuTeV  s-quark momentum distributions</vt:lpstr>
      <vt:lpstr>The Drell-Yan process: antiquarks</vt:lpstr>
      <vt:lpstr>sum rules</vt:lpstr>
      <vt:lpstr>The hadronic tensor with spin-dependence</vt:lpstr>
      <vt:lpstr>Slide 24</vt:lpstr>
      <vt:lpstr>Polarized Deep Inelastic Scattering</vt:lpstr>
      <vt:lpstr>Slide 26</vt:lpstr>
      <vt:lpstr>Many experiments…..</vt:lpstr>
      <vt:lpstr>A relatively simple magnetic spectrometer</vt:lpstr>
      <vt:lpstr>Example of a standard setup (in Hall A at JLab)</vt:lpstr>
      <vt:lpstr>Slide 30</vt:lpstr>
      <vt:lpstr>HERMES detector at DESY (Hamburg)</vt:lpstr>
      <vt:lpstr>Polarized Electrons</vt:lpstr>
      <vt:lpstr>Slide 33</vt:lpstr>
      <vt:lpstr>Polarized 3He</vt:lpstr>
      <vt:lpstr>spin structure of the neutron and proton</vt:lpstr>
      <vt:lpstr>spin structure of the proton</vt:lpstr>
      <vt:lpstr>g2 and Quark-Gluon Correlations</vt:lpstr>
      <vt:lpstr>Measurement of the gluon polarization DG at RHIC</vt:lpstr>
      <vt:lpstr>Structure of the nucleon – valence region</vt:lpstr>
      <vt:lpstr>quark angular momentum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Equipment Upgrades for 12 GeV</vt:lpstr>
      <vt:lpstr>Slide 51</vt:lpstr>
      <vt:lpstr>Summary of this section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Physics</dc:title>
  <dc:creator> Betsy Beise</dc:creator>
  <cp:lastModifiedBy>Betsy Beise</cp:lastModifiedBy>
  <cp:revision>112</cp:revision>
  <dcterms:created xsi:type="dcterms:W3CDTF">2009-06-05T13:49:17Z</dcterms:created>
  <dcterms:modified xsi:type="dcterms:W3CDTF">2009-06-25T21:58:38Z</dcterms:modified>
</cp:coreProperties>
</file>