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16" r:id="rId2"/>
    <p:sldId id="317" r:id="rId3"/>
    <p:sldId id="279" r:id="rId4"/>
    <p:sldId id="258" r:id="rId5"/>
    <p:sldId id="259" r:id="rId6"/>
    <p:sldId id="262" r:id="rId7"/>
    <p:sldId id="263" r:id="rId8"/>
    <p:sldId id="319" r:id="rId9"/>
    <p:sldId id="320" r:id="rId10"/>
    <p:sldId id="318" r:id="rId11"/>
    <p:sldId id="266" r:id="rId12"/>
    <p:sldId id="280" r:id="rId13"/>
    <p:sldId id="261" r:id="rId14"/>
    <p:sldId id="267" r:id="rId15"/>
    <p:sldId id="268" r:id="rId16"/>
    <p:sldId id="282" r:id="rId17"/>
    <p:sldId id="283" r:id="rId18"/>
    <p:sldId id="260" r:id="rId19"/>
    <p:sldId id="270" r:id="rId20"/>
    <p:sldId id="271" r:id="rId21"/>
    <p:sldId id="281" r:id="rId22"/>
    <p:sldId id="294" r:id="rId23"/>
    <p:sldId id="286" r:id="rId24"/>
    <p:sldId id="304" r:id="rId25"/>
    <p:sldId id="323" r:id="rId26"/>
    <p:sldId id="291" r:id="rId27"/>
    <p:sldId id="292" r:id="rId28"/>
    <p:sldId id="295" r:id="rId29"/>
    <p:sldId id="297" r:id="rId30"/>
    <p:sldId id="306" r:id="rId31"/>
    <p:sldId id="309" r:id="rId32"/>
    <p:sldId id="298" r:id="rId33"/>
    <p:sldId id="321" r:id="rId34"/>
    <p:sldId id="322" r:id="rId35"/>
    <p:sldId id="310" r:id="rId36"/>
    <p:sldId id="311" r:id="rId37"/>
    <p:sldId id="312" r:id="rId38"/>
    <p:sldId id="313" r:id="rId39"/>
    <p:sldId id="314" r:id="rId40"/>
    <p:sldId id="328" r:id="rId41"/>
    <p:sldId id="274" r:id="rId42"/>
    <p:sldId id="275" r:id="rId43"/>
    <p:sldId id="307" r:id="rId44"/>
    <p:sldId id="308" r:id="rId45"/>
    <p:sldId id="324" r:id="rId46"/>
    <p:sldId id="276" r:id="rId47"/>
    <p:sldId id="303" r:id="rId48"/>
    <p:sldId id="288" r:id="rId49"/>
    <p:sldId id="325" r:id="rId50"/>
    <p:sldId id="326" r:id="rId51"/>
    <p:sldId id="327" r:id="rId52"/>
    <p:sldId id="329" r:id="rId53"/>
    <p:sldId id="299" r:id="rId54"/>
    <p:sldId id="300" r:id="rId55"/>
    <p:sldId id="301" r:id="rId56"/>
    <p:sldId id="302" r:id="rId57"/>
    <p:sldId id="305" r:id="rId58"/>
    <p:sldId id="315"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19" autoAdjust="0"/>
    <p:restoredTop sz="87726" autoAdjust="0"/>
  </p:normalViewPr>
  <p:slideViewPr>
    <p:cSldViewPr>
      <p:cViewPr varScale="1">
        <p:scale>
          <a:sx n="69" d="100"/>
          <a:sy n="69" d="100"/>
        </p:scale>
        <p:origin x="-120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0AAD0-8127-4E39-B443-6A5980CA9891}" type="datetimeFigureOut">
              <a:rPr lang="en-US" smtClean="0"/>
              <a:pPr/>
              <a:t>6/25/2009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46466B-237E-4D57-8500-D083760D8E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46466B-237E-4D57-8500-D083760D8EE6}"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E48E0A-0719-4E31-8364-6177D7047801}" type="slidenum">
              <a:rPr lang="en-US"/>
              <a:pPr/>
              <a:t>40</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7103860-73E5-43B8-B1E9-0F68837211B3}" type="slidenum">
              <a:rPr lang="en-US"/>
              <a:pPr/>
              <a:t>49</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pitchFamily="1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46466B-237E-4D57-8500-D083760D8EE6}" type="slidenum">
              <a:rPr lang="en-US" smtClean="0"/>
              <a:pPr/>
              <a:t>52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0671E95-CE0D-5547-BFC5-2BD3390A563C}" type="slidenum">
              <a:rPr lang="en-US">
                <a:latin typeface="Arial" pitchFamily="-112" charset="0"/>
              </a:rPr>
              <a:pPr/>
              <a:t>53</a:t>
            </a:fld>
            <a:endParaRPr lang="en-US">
              <a:latin typeface="Arial" pitchFamily="-11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a:latin typeface="Arial" pitchFamily="-112" charset="0"/>
                <a:ea typeface="ＭＳ Ｐゴシック" pitchFamily="-112" charset="-128"/>
                <a:cs typeface="ＭＳ Ｐゴシック" pitchFamily="-112" charset="-128"/>
              </a:rPr>
              <a:t>A large number of cross section data on k-Lambda and K-Sigma have been published and are being used by various groups for phenomenological analyses. This shows the integrated cross section from CLAS used in a fit by the Bonn-Gatchina group. This group finds significant contributions from a P13(1900) 2* state in the PDG. The strongest constraints however come from the polarization data using a circularly polarized photon beam, as is shown in the graph I have taken from their preprint ….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C3662AB-9416-0E43-8D76-EFEDAA217BF5}" type="slidenum">
              <a:rPr lang="en-US">
                <a:latin typeface="Arial" pitchFamily="-112" charset="0"/>
              </a:rPr>
              <a:pPr/>
              <a:t>54</a:t>
            </a:fld>
            <a:endParaRPr lang="en-US">
              <a:latin typeface="Arial" pitchFamily="-112"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dirty="0">
                <a:latin typeface="Arial" pitchFamily="-112" charset="0"/>
                <a:ea typeface="ＭＳ Ｐゴシック" pitchFamily="-112" charset="-128"/>
                <a:cs typeface="ＭＳ Ｐゴシック" pitchFamily="-112" charset="-128"/>
              </a:rPr>
              <a:t>And is shown here…. The evidence for the P13 is quite strong as can be seen in the comparison between the left and right hand side one w/o the P13 and the other with the P13 in the fit. If this state can be confirmed it will be strong evidence against a </a:t>
            </a:r>
            <a:r>
              <a:rPr lang="en-US" dirty="0" err="1">
                <a:latin typeface="Arial" pitchFamily="-112" charset="0"/>
                <a:ea typeface="ＭＳ Ｐゴシック" pitchFamily="-112" charset="-128"/>
                <a:cs typeface="ＭＳ Ｐゴシック" pitchFamily="-112" charset="-128"/>
              </a:rPr>
              <a:t>diquark</a:t>
            </a:r>
            <a:r>
              <a:rPr lang="en-US" dirty="0">
                <a:latin typeface="Arial" pitchFamily="-112" charset="0"/>
                <a:ea typeface="ＭＳ Ｐゴシック" pitchFamily="-112" charset="-128"/>
                <a:cs typeface="ＭＳ Ｐゴシック" pitchFamily="-112" charset="-128"/>
              </a:rPr>
              <a:t> –quark model that has no room for such a state.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K-Lambda</a:t>
            </a:r>
            <a:r>
              <a:rPr lang="en-US" baseline="0" dirty="0" smtClean="0"/>
              <a:t> channel is ideal for a complete measurement as the Lambda decays weakly </a:t>
            </a:r>
            <a:r>
              <a:rPr lang="en-US" baseline="0" dirty="0" err="1" smtClean="0"/>
              <a:t>tp</a:t>
            </a:r>
            <a:r>
              <a:rPr lang="en-US" baseline="0" dirty="0" smtClean="0"/>
              <a:t> pi- </a:t>
            </a:r>
            <a:r>
              <a:rPr lang="en-US" baseline="0" dirty="0" err="1" smtClean="0"/>
              <a:t>p</a:t>
            </a:r>
            <a:r>
              <a:rPr lang="en-US" baseline="0" dirty="0" smtClean="0"/>
              <a:t> with large analyzing power.</a:t>
            </a:r>
            <a:endParaRPr lang="en-US" dirty="0"/>
          </a:p>
        </p:txBody>
      </p:sp>
      <p:sp>
        <p:nvSpPr>
          <p:cNvPr id="4" name="Slide Number Placeholder 3"/>
          <p:cNvSpPr>
            <a:spLocks noGrp="1"/>
          </p:cNvSpPr>
          <p:nvPr>
            <p:ph type="sldNum" sz="quarter" idx="10"/>
          </p:nvPr>
        </p:nvSpPr>
        <p:spPr/>
        <p:txBody>
          <a:bodyPr/>
          <a:lstStyle/>
          <a:p>
            <a:fld id="{20CCCF09-545C-5541-854F-D3B210470587}"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46466B-237E-4D57-8500-D083760D8EE6}"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0C462BB-3CC6-44FA-9FC8-7DEEED0F3D29}" type="slidenum">
              <a:rPr lang="en-US"/>
              <a:pPr/>
              <a:t>11</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Particular</a:t>
            </a:r>
            <a:r>
              <a:rPr lang="en-US" baseline="0" dirty="0" smtClean="0"/>
              <a:t> state X(3872), interpretation still unclear:  see talk of G. </a:t>
            </a:r>
            <a:r>
              <a:rPr lang="en-US" baseline="0" dirty="0" err="1" smtClean="0"/>
              <a:t>Cibinetto</a:t>
            </a:r>
            <a:r>
              <a:rPr lang="en-US" baseline="0" dirty="0" smtClean="0"/>
              <a:t> at CIPANP 2009 for many details. </a:t>
            </a:r>
            <a:endParaRPr lang="en-US" dirty="0"/>
          </a:p>
        </p:txBody>
      </p:sp>
      <p:sp>
        <p:nvSpPr>
          <p:cNvPr id="4" name="Slide Number Placeholder 3"/>
          <p:cNvSpPr>
            <a:spLocks noGrp="1"/>
          </p:cNvSpPr>
          <p:nvPr>
            <p:ph type="sldNum" sz="quarter" idx="10"/>
          </p:nvPr>
        </p:nvSpPr>
        <p:spPr/>
        <p:txBody>
          <a:bodyPr/>
          <a:lstStyle/>
          <a:p>
            <a:fld id="{5246466B-237E-4D57-8500-D083760D8EE6}" type="slidenum">
              <a:rPr lang="en-US" smtClean="0"/>
              <a:pPr/>
              <a:t>24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1313FA-9A8F-458D-A42C-25E8A4022E58}" type="slidenum">
              <a:rPr lang="en-US"/>
              <a:pPr/>
              <a:t>27</a:t>
            </a:fld>
            <a:endParaRPr lang="en-US"/>
          </a:p>
        </p:txBody>
      </p:sp>
      <p:sp>
        <p:nvSpPr>
          <p:cNvPr id="123906" name="Rectangle 2"/>
          <p:cNvSpPr>
            <a:spLocks noGrp="1" noRot="1" noChangeAspect="1" noChangeArrowheads="1" noTextEdit="1"/>
          </p:cNvSpPr>
          <p:nvPr>
            <p:ph type="sldImg"/>
          </p:nvPr>
        </p:nvSpPr>
        <p:spPr>
          <a:xfrm>
            <a:off x="1143000" y="684213"/>
            <a:ext cx="4572000" cy="3429000"/>
          </a:xfrm>
          <a:ln/>
        </p:spPr>
      </p:sp>
      <p:sp>
        <p:nvSpPr>
          <p:cNvPr id="123907" name="Rectangle 3"/>
          <p:cNvSpPr>
            <a:spLocks noGrp="1" noChangeArrowheads="1"/>
          </p:cNvSpPr>
          <p:nvPr>
            <p:ph type="body" idx="1"/>
          </p:nvPr>
        </p:nvSpPr>
        <p:spPr>
          <a:xfrm>
            <a:off x="913772" y="4344030"/>
            <a:ext cx="5030456" cy="4116058"/>
          </a:xfrm>
        </p:spPr>
        <p:txBody>
          <a:bodyPr/>
          <a:lstStyle/>
          <a:p>
            <a:r>
              <a:rPr lang="en-US"/>
              <a:t>In recent years a number of alternatives to the "standard" constituent quark model have been proposed, in large measures   to fix some of the real or perceived shortcomings of that model, especially to explain the absence of many states predicted in that model. Several talks at this conference are dedicated to these new approaches. One of the oldest alternative models is the quark-diquark model, where two of the quarks form an elementary object. This model has the advantage that due to the fewer excitation degrees of freedom a much smaller number of states are predicted which corresponds more to what we see in the data...</a:t>
            </a:r>
          </a:p>
          <a:p>
            <a:r>
              <a:rPr lang="en-US"/>
              <a:t>The various alternatives correspond to quite different underlying quark symmetries and interactions, search for at least some of the states predicted in the standard model, but not in the alternative models is imperative. </a:t>
            </a:r>
          </a:p>
          <a:p>
            <a:r>
              <a:rPr lang="en-US"/>
              <a:t>A series of P13 states with coupling to the omega channel are predicted in the standard model but not in the quark-diquark model..... . </a:t>
            </a:r>
          </a:p>
          <a:p>
            <a:r>
              <a:rPr lang="en-US"/>
              <a:t>Electromagnetic production of omegas suffers from strong diffractive or t-channel contributions, leading to strong forward peaking which complicates the analysis. However, diffractive production is reduced with increasing Q2.  </a:t>
            </a:r>
          </a:p>
          <a:p>
            <a:endParaRPr lang="en-US"/>
          </a:p>
          <a:p>
            <a:r>
              <a:rPr lang="en-US"/>
              <a:t>While the diffractive or t-channel contribution gives the forward peaking, s-channel resonance production produces a more symmetric angular dependence with significant large angle production. </a:t>
            </a:r>
          </a:p>
          <a:p>
            <a:r>
              <a:rPr lang="en-US"/>
              <a:t>(next) The data exhibit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2F659-7C77-4516-90BD-FCDEF937BD73}" type="slidenum">
              <a:rPr lang="en-US"/>
              <a:pPr/>
              <a:t>31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0671E95-CE0D-5547-BFC5-2BD3390A563C}" type="slidenum">
              <a:rPr lang="en-US">
                <a:latin typeface="Arial" pitchFamily="-112" charset="0"/>
              </a:rPr>
              <a:pPr/>
              <a:t>33</a:t>
            </a:fld>
            <a:endParaRPr lang="en-US">
              <a:latin typeface="Arial" pitchFamily="-11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a:latin typeface="Arial" pitchFamily="-112" charset="0"/>
                <a:ea typeface="ＭＳ Ｐゴシック" pitchFamily="-112" charset="-128"/>
                <a:cs typeface="ＭＳ Ｐゴシック" pitchFamily="-112" charset="-128"/>
              </a:rPr>
              <a:t>A large number of cross section data on k-Lambda and K-Sigma have been published and are being used by various groups for phenomenological analyses. This shows the integrated cross section from CLAS used in a fit by the Bonn-Gatchina group. This group finds significant contributions from a P13(1900) 2* state in the PDG. The strongest constraints however come from the polarization data using a circularly polarized photon beam, as is shown in the graph I have taken from their preprint ….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K-Lambda</a:t>
            </a:r>
            <a:r>
              <a:rPr lang="en-US" baseline="0" dirty="0" smtClean="0"/>
              <a:t> channel is ideal for a complete measurement as the Lambda decays weakly </a:t>
            </a:r>
            <a:r>
              <a:rPr lang="en-US" baseline="0" dirty="0" err="1" smtClean="0"/>
              <a:t>tp</a:t>
            </a:r>
            <a:r>
              <a:rPr lang="en-US" baseline="0" dirty="0" smtClean="0"/>
              <a:t> pi- </a:t>
            </a:r>
            <a:r>
              <a:rPr lang="en-US" baseline="0" dirty="0" err="1" smtClean="0"/>
              <a:t>p</a:t>
            </a:r>
            <a:r>
              <a:rPr lang="en-US" baseline="0" dirty="0" smtClean="0"/>
              <a:t> with large analyzing power.</a:t>
            </a:r>
            <a:endParaRPr lang="en-US" dirty="0"/>
          </a:p>
        </p:txBody>
      </p:sp>
      <p:sp>
        <p:nvSpPr>
          <p:cNvPr id="4" name="Slide Number Placeholder 3"/>
          <p:cNvSpPr>
            <a:spLocks noGrp="1"/>
          </p:cNvSpPr>
          <p:nvPr>
            <p:ph type="sldNum" sz="quarter" idx="10"/>
          </p:nvPr>
        </p:nvSpPr>
        <p:spPr/>
        <p:txBody>
          <a:bodyPr/>
          <a:lstStyle/>
          <a:p>
            <a:fld id="{20CCCF09-545C-5541-854F-D3B210470587}" type="slidenum">
              <a:rPr lang="en-US" smtClean="0"/>
              <a:pPr/>
              <a:t>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E48E0A-0719-4E31-8364-6177D7047801}" type="slidenum">
              <a:rPr lang="en-US"/>
              <a:pPr/>
              <a:t>35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6" name="Slide Number Placeholder 5"/>
          <p:cNvSpPr>
            <a:spLocks noGrp="1"/>
          </p:cNvSpPr>
          <p:nvPr>
            <p:ph type="sldNum" sz="quarter" idx="12"/>
          </p:nvPr>
        </p:nvSpPr>
        <p:spPr/>
        <p:txBody>
          <a:bodyPr/>
          <a:lstStyle>
            <a:lvl1pPr>
              <a:defRPr/>
            </a:lvl1pPr>
          </a:lstStyle>
          <a:p>
            <a:pPr>
              <a:defRPr/>
            </a:pPr>
            <a:fld id="{36555B31-1E5C-4D88-84CB-F0379F1E1D3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6" name="Slide Number Placeholder 5"/>
          <p:cNvSpPr>
            <a:spLocks noGrp="1"/>
          </p:cNvSpPr>
          <p:nvPr>
            <p:ph type="sldNum" sz="quarter" idx="12"/>
          </p:nvPr>
        </p:nvSpPr>
        <p:spPr/>
        <p:txBody>
          <a:bodyPr/>
          <a:lstStyle>
            <a:lvl1pPr>
              <a:defRPr/>
            </a:lvl1pPr>
          </a:lstStyle>
          <a:p>
            <a:pPr>
              <a:defRPr/>
            </a:pPr>
            <a:fld id="{3A353999-70E8-4C51-992D-AA09EACEC82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6" name="Slide Number Placeholder 5"/>
          <p:cNvSpPr>
            <a:spLocks noGrp="1"/>
          </p:cNvSpPr>
          <p:nvPr>
            <p:ph type="sldNum" sz="quarter" idx="12"/>
          </p:nvPr>
        </p:nvSpPr>
        <p:spPr/>
        <p:txBody>
          <a:bodyPr/>
          <a:lstStyle>
            <a:lvl1pPr>
              <a:defRPr/>
            </a:lvl1pPr>
          </a:lstStyle>
          <a:p>
            <a:pPr>
              <a:defRPr/>
            </a:pPr>
            <a:fld id="{2BA98390-9D70-4117-AC67-AB0CE2229E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6" name="Slide Number Placeholder 5"/>
          <p:cNvSpPr>
            <a:spLocks noGrp="1"/>
          </p:cNvSpPr>
          <p:nvPr>
            <p:ph type="sldNum" sz="quarter" idx="12"/>
          </p:nvPr>
        </p:nvSpPr>
        <p:spPr/>
        <p:txBody>
          <a:bodyPr/>
          <a:lstStyle>
            <a:lvl1pPr>
              <a:defRPr/>
            </a:lvl1pPr>
          </a:lstStyle>
          <a:p>
            <a:pPr>
              <a:defRPr/>
            </a:pPr>
            <a:fld id="{43E91371-22D7-40E4-AEC9-053FD82CE02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6" name="Slide Number Placeholder 5"/>
          <p:cNvSpPr>
            <a:spLocks noGrp="1"/>
          </p:cNvSpPr>
          <p:nvPr>
            <p:ph type="sldNum" sz="quarter" idx="12"/>
          </p:nvPr>
        </p:nvSpPr>
        <p:spPr/>
        <p:txBody>
          <a:bodyPr/>
          <a:lstStyle>
            <a:lvl1pPr>
              <a:defRPr/>
            </a:lvl1pPr>
          </a:lstStyle>
          <a:p>
            <a:pPr>
              <a:defRPr/>
            </a:pPr>
            <a:fld id="{C58E05DB-54FC-4709-A53A-4773C6C88B5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7" name="Slide Number Placeholder 5"/>
          <p:cNvSpPr>
            <a:spLocks noGrp="1"/>
          </p:cNvSpPr>
          <p:nvPr>
            <p:ph type="sldNum" sz="quarter" idx="12"/>
          </p:nvPr>
        </p:nvSpPr>
        <p:spPr/>
        <p:txBody>
          <a:bodyPr/>
          <a:lstStyle>
            <a:lvl1pPr>
              <a:defRPr/>
            </a:lvl1pPr>
          </a:lstStyle>
          <a:p>
            <a:pPr>
              <a:defRPr/>
            </a:pPr>
            <a:fld id="{31BC3F95-BED1-4F3B-93F3-F55AF9CC9A7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9" name="Slide Number Placeholder 5"/>
          <p:cNvSpPr>
            <a:spLocks noGrp="1"/>
          </p:cNvSpPr>
          <p:nvPr>
            <p:ph type="sldNum" sz="quarter" idx="12"/>
          </p:nvPr>
        </p:nvSpPr>
        <p:spPr/>
        <p:txBody>
          <a:bodyPr/>
          <a:lstStyle>
            <a:lvl1pPr>
              <a:defRPr/>
            </a:lvl1pPr>
          </a:lstStyle>
          <a:p>
            <a:pPr>
              <a:defRPr/>
            </a:pPr>
            <a:fld id="{1DD374EE-5570-4B46-BBF6-6CC8B42651E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a:xfrm>
            <a:off x="76200" y="6492875"/>
            <a:ext cx="2133600" cy="365125"/>
          </a:xfrm>
        </p:spPr>
        <p:txBody>
          <a:bodyPr/>
          <a:lstStyle>
            <a:lvl1pPr>
              <a:defRPr/>
            </a:lvl1pPr>
          </a:lstStyle>
          <a:p>
            <a:pPr>
              <a:defRPr/>
            </a:pPr>
            <a:r>
              <a:rPr lang="en-US" smtClean="0"/>
              <a:t>NNPSS 2009</a:t>
            </a:r>
            <a:endParaRPr lang="en-US"/>
          </a:p>
        </p:txBody>
      </p:sp>
      <p:sp>
        <p:nvSpPr>
          <p:cNvPr id="4" name="Footer Placeholder 4"/>
          <p:cNvSpPr>
            <a:spLocks noGrp="1"/>
          </p:cNvSpPr>
          <p:nvPr>
            <p:ph type="ftr" sz="quarter" idx="11"/>
          </p:nvPr>
        </p:nvSpPr>
        <p:spPr>
          <a:xfrm>
            <a:off x="3124200" y="6492875"/>
            <a:ext cx="2895600" cy="365125"/>
          </a:xfrm>
        </p:spPr>
        <p:txBody>
          <a:bodyPr/>
          <a:lstStyle>
            <a:lvl1pPr>
              <a:defRPr/>
            </a:lvl1pPr>
          </a:lstStyle>
          <a:p>
            <a:pPr>
              <a:defRPr/>
            </a:pPr>
            <a:r>
              <a:rPr lang="en-US" smtClean="0"/>
              <a:t>E. Beise, U Maryland</a:t>
            </a:r>
            <a:endParaRPr lang="en-US"/>
          </a:p>
        </p:txBody>
      </p:sp>
      <p:sp>
        <p:nvSpPr>
          <p:cNvPr id="5" name="Slide Number Placeholder 5"/>
          <p:cNvSpPr>
            <a:spLocks noGrp="1"/>
          </p:cNvSpPr>
          <p:nvPr>
            <p:ph type="sldNum" sz="quarter" idx="12"/>
          </p:nvPr>
        </p:nvSpPr>
        <p:spPr>
          <a:xfrm>
            <a:off x="6781800" y="6492875"/>
            <a:ext cx="2133600" cy="365125"/>
          </a:xfrm>
        </p:spPr>
        <p:txBody>
          <a:bodyPr/>
          <a:lstStyle>
            <a:lvl1pPr>
              <a:defRPr/>
            </a:lvl1pPr>
          </a:lstStyle>
          <a:p>
            <a:pPr>
              <a:defRPr/>
            </a:pPr>
            <a:fld id="{59F88254-0BD6-4A15-8FF2-01A476DF7F4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4" name="Slide Number Placeholder 5"/>
          <p:cNvSpPr>
            <a:spLocks noGrp="1"/>
          </p:cNvSpPr>
          <p:nvPr>
            <p:ph type="sldNum" sz="quarter" idx="12"/>
          </p:nvPr>
        </p:nvSpPr>
        <p:spPr/>
        <p:txBody>
          <a:bodyPr/>
          <a:lstStyle>
            <a:lvl1pPr>
              <a:defRPr/>
            </a:lvl1pPr>
          </a:lstStyle>
          <a:p>
            <a:pPr>
              <a:defRPr/>
            </a:pPr>
            <a:fld id="{F385549F-2AE9-424E-845B-61C02E4710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7" name="Slide Number Placeholder 5"/>
          <p:cNvSpPr>
            <a:spLocks noGrp="1"/>
          </p:cNvSpPr>
          <p:nvPr>
            <p:ph type="sldNum" sz="quarter" idx="12"/>
          </p:nvPr>
        </p:nvSpPr>
        <p:spPr/>
        <p:txBody>
          <a:bodyPr/>
          <a:lstStyle>
            <a:lvl1pPr>
              <a:defRPr/>
            </a:lvl1pPr>
          </a:lstStyle>
          <a:p>
            <a:pPr>
              <a:defRPr/>
            </a:pPr>
            <a:fld id="{1C136EDB-3765-47A0-81D9-6F9FE00DF8F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NNPSS 2009</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E. Beise, U Maryland</a:t>
            </a:r>
            <a:endParaRPr lang="en-US"/>
          </a:p>
        </p:txBody>
      </p:sp>
      <p:sp>
        <p:nvSpPr>
          <p:cNvPr id="7" name="Slide Number Placeholder 5"/>
          <p:cNvSpPr>
            <a:spLocks noGrp="1"/>
          </p:cNvSpPr>
          <p:nvPr>
            <p:ph type="sldNum" sz="quarter" idx="12"/>
          </p:nvPr>
        </p:nvSpPr>
        <p:spPr/>
        <p:txBody>
          <a:bodyPr/>
          <a:lstStyle>
            <a:lvl1pPr>
              <a:defRPr/>
            </a:lvl1pPr>
          </a:lstStyle>
          <a:p>
            <a:pPr>
              <a:defRPr/>
            </a:pPr>
            <a:fld id="{0E0ECBC6-EAB8-4A68-97A2-A99A525550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smtClean="0"/>
              <a:t>NNPSS 2009</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E. Beise, U Maryland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713C23D-753B-41B3-B76A-E7E70B7783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10" Type="http://schemas.openxmlformats.org/officeDocument/2006/relationships/oleObject" Target="../embeddings/oleObject11.bin"/><Relationship Id="rId4" Type="http://schemas.openxmlformats.org/officeDocument/2006/relationships/oleObject" Target="../embeddings/oleObject5.bin"/><Relationship Id="rId9"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36.png"/><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24.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wmf"/><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oleObject" Target="../embeddings/oleObject18.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9.xml"/><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7.jpeg"/><Relationship Id="rId5" Type="http://schemas.openxmlformats.org/officeDocument/2006/relationships/oleObject" Target="../embeddings/oleObject19.bin"/><Relationship Id="rId4" Type="http://schemas.openxmlformats.org/officeDocument/2006/relationships/image" Target="../media/image66.jpeg"/><Relationship Id="rId9"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groups.physics.umn.edu/cipanp2009/program.html" TargetMode="External"/><Relationship Id="rId2" Type="http://schemas.openxmlformats.org/officeDocument/2006/relationships/hyperlink" Target="http://www.fz-juelich.de/ikp/ghp2009/Program.shtml" TargetMode="External"/><Relationship Id="rId1" Type="http://schemas.openxmlformats.org/officeDocument/2006/relationships/slideLayout" Target="../slideLayouts/slideLayout6.xml"/><Relationship Id="rId4" Type="http://schemas.openxmlformats.org/officeDocument/2006/relationships/hyperlink" Target="http://conferences.jlab.org/ugm/program.html" TargetMode="Externa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0.xml"/><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7.jpeg"/><Relationship Id="rId5" Type="http://schemas.openxmlformats.org/officeDocument/2006/relationships/oleObject" Target="../embeddings/oleObject21.bin"/><Relationship Id="rId4" Type="http://schemas.openxmlformats.org/officeDocument/2006/relationships/image" Target="../media/image66.jpeg"/><Relationship Id="rId9" Type="http://schemas.openxmlformats.org/officeDocument/2006/relationships/image" Target="../media/image69.jpe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89.png"/><Relationship Id="rId4" Type="http://schemas.openxmlformats.org/officeDocument/2006/relationships/oleObject" Target="../embeddings/oleObject23.bin"/></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jlab.org/hugs/archive/" TargetMode="External"/><Relationship Id="rId2" Type="http://schemas.openxmlformats.org/officeDocument/2006/relationships/hyperlink" Target="http://www.physics.umd.edu/courses/Phys741/xji/lecture_notes.htm"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NNPSS 2009</a:t>
            </a:r>
            <a:endParaRPr lang="en-US"/>
          </a:p>
        </p:txBody>
      </p:sp>
      <p:sp>
        <p:nvSpPr>
          <p:cNvPr id="5" name="Footer Placeholder 4"/>
          <p:cNvSpPr>
            <a:spLocks noGrp="1"/>
          </p:cNvSpPr>
          <p:nvPr>
            <p:ph type="ftr" sz="quarter" idx="11"/>
          </p:nvPr>
        </p:nvSpPr>
        <p:spPr/>
        <p:txBody>
          <a:bodyPr/>
          <a:lstStyle/>
          <a:p>
            <a:pPr>
              <a:defRPr/>
            </a:pPr>
            <a:r>
              <a:rPr lang="en-US" smtClean="0"/>
              <a:t>E. Beise, U Maryland</a:t>
            </a:r>
            <a:endParaRPr lang="en-US"/>
          </a:p>
        </p:txBody>
      </p:sp>
      <p:sp>
        <p:nvSpPr>
          <p:cNvPr id="6" name="Slide Number Placeholder 5"/>
          <p:cNvSpPr>
            <a:spLocks noGrp="1"/>
          </p:cNvSpPr>
          <p:nvPr>
            <p:ph type="sldNum" sz="quarter" idx="12"/>
          </p:nvPr>
        </p:nvSpPr>
        <p:spPr/>
        <p:txBody>
          <a:bodyPr/>
          <a:lstStyle/>
          <a:p>
            <a:pPr>
              <a:defRPr/>
            </a:pPr>
            <a:fld id="{43E91371-22D7-40E4-AEC9-053FD82CE026}" type="slidenum">
              <a:rPr lang="en-US" smtClean="0"/>
              <a:pPr>
                <a:defRPr/>
              </a:pPr>
              <a:t>1</a:t>
            </a:fld>
            <a:endParaRPr lang="en-US"/>
          </a:p>
        </p:txBody>
      </p:sp>
      <p:pic>
        <p:nvPicPr>
          <p:cNvPr id="83970" name="Picture 2"/>
          <p:cNvPicPr>
            <a:picLocks noChangeAspect="1" noChangeArrowheads="1"/>
          </p:cNvPicPr>
          <p:nvPr/>
        </p:nvPicPr>
        <p:blipFill>
          <a:blip r:embed="rId2"/>
          <a:srcRect/>
          <a:stretch>
            <a:fillRect/>
          </a:stretch>
        </p:blipFill>
        <p:spPr bwMode="auto">
          <a:xfrm>
            <a:off x="0" y="0"/>
            <a:ext cx="9229838" cy="6858000"/>
          </a:xfrm>
          <a:prstGeom prst="rect">
            <a:avLst/>
          </a:prstGeom>
          <a:noFill/>
          <a:ln w="9525">
            <a:noFill/>
            <a:miter lim="800000"/>
            <a:headEnd/>
            <a:tailEnd/>
          </a:ln>
          <a:effectLst/>
        </p:spPr>
      </p:pic>
      <p:sp>
        <p:nvSpPr>
          <p:cNvPr id="7" name="Rectangle 6"/>
          <p:cNvSpPr/>
          <p:nvPr/>
        </p:nvSpPr>
        <p:spPr>
          <a:xfrm>
            <a:off x="2514600" y="6324600"/>
            <a:ext cx="1524000" cy="381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09800" y="228600"/>
            <a:ext cx="4191000" cy="923330"/>
          </a:xfrm>
          <a:prstGeom prst="rect">
            <a:avLst/>
          </a:prstGeom>
          <a:noFill/>
        </p:spPr>
        <p:txBody>
          <a:bodyPr wrap="square" rtlCol="0">
            <a:spAutoFit/>
          </a:bodyPr>
          <a:lstStyle/>
          <a:p>
            <a:r>
              <a:rPr lang="en-US" i="1" dirty="0" smtClean="0">
                <a:solidFill>
                  <a:srgbClr val="C00000"/>
                </a:solidFill>
              </a:rPr>
              <a:t>Paul Reimer showed these two slides at the </a:t>
            </a:r>
            <a:r>
              <a:rPr lang="en-US" i="1" dirty="0" err="1" smtClean="0">
                <a:solidFill>
                  <a:srgbClr val="C00000"/>
                </a:solidFill>
              </a:rPr>
              <a:t>Jlab</a:t>
            </a:r>
            <a:r>
              <a:rPr lang="en-US" i="1" dirty="0" smtClean="0">
                <a:solidFill>
                  <a:srgbClr val="C00000"/>
                </a:solidFill>
              </a:rPr>
              <a:t> User’s Group  meeting: I have </a:t>
            </a:r>
            <a:r>
              <a:rPr lang="en-US" i="1" dirty="0" err="1" smtClean="0">
                <a:solidFill>
                  <a:srgbClr val="C00000"/>
                </a:solidFill>
              </a:rPr>
              <a:t>shamelessy</a:t>
            </a:r>
            <a:r>
              <a:rPr lang="en-US" i="1" dirty="0" smtClean="0">
                <a:solidFill>
                  <a:srgbClr val="C00000"/>
                </a:solidFill>
              </a:rPr>
              <a:t> copied them…..</a:t>
            </a:r>
            <a:endParaRPr lang="en-US" i="1"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pPr eaLnBrk="1" hangingPunct="1"/>
            <a:r>
              <a:rPr lang="en-US" smtClean="0"/>
              <a:t>Hadron Physics</a:t>
            </a:r>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Slide Number Placeholder 3"/>
          <p:cNvSpPr>
            <a:spLocks noGrp="1"/>
          </p:cNvSpPr>
          <p:nvPr>
            <p:ph type="sldNum" sz="quarter" idx="12"/>
          </p:nvPr>
        </p:nvSpPr>
        <p:spPr/>
        <p:txBody>
          <a:bodyPr/>
          <a:lstStyle/>
          <a:p>
            <a:pPr>
              <a:defRPr/>
            </a:pPr>
            <a:fld id="{59F88254-0BD6-4A15-8FF2-01A476DF7F4F}" type="slidenum">
              <a:rPr lang="en-US" smtClean="0"/>
              <a:pPr>
                <a:defRPr/>
              </a:pPr>
              <a:t>10</a:t>
            </a:fld>
            <a:endParaRPr lang="en-US" dirty="0"/>
          </a:p>
        </p:txBody>
      </p:sp>
      <p:sp>
        <p:nvSpPr>
          <p:cNvPr id="5" name="Footer Placeholder 4"/>
          <p:cNvSpPr>
            <a:spLocks noGrp="1"/>
          </p:cNvSpPr>
          <p:nvPr>
            <p:ph type="ftr" sz="quarter" idx="11"/>
          </p:nvPr>
        </p:nvSpPr>
        <p:spPr/>
        <p:txBody>
          <a:bodyPr/>
          <a:lstStyle/>
          <a:p>
            <a:pPr>
              <a:defRPr/>
            </a:pPr>
            <a:r>
              <a:rPr lang="en-US" smtClean="0"/>
              <a:t>E. Beise, U Maryland</a:t>
            </a:r>
            <a:endParaRPr lang="en-US"/>
          </a:p>
        </p:txBody>
      </p:sp>
      <p:sp>
        <p:nvSpPr>
          <p:cNvPr id="7" name="TextBox 6"/>
          <p:cNvSpPr txBox="1"/>
          <p:nvPr/>
        </p:nvSpPr>
        <p:spPr>
          <a:xfrm>
            <a:off x="152400" y="1114485"/>
            <a:ext cx="8915400" cy="3785652"/>
          </a:xfrm>
          <a:prstGeom prst="rect">
            <a:avLst/>
          </a:prstGeom>
          <a:noFill/>
        </p:spPr>
        <p:txBody>
          <a:bodyPr wrap="square" rtlCol="0">
            <a:spAutoFit/>
          </a:bodyPr>
          <a:lstStyle/>
          <a:p>
            <a:endParaRPr lang="en-US" sz="2400" dirty="0" smtClean="0">
              <a:latin typeface="+mn-lt"/>
            </a:endParaRPr>
          </a:p>
          <a:p>
            <a:pPr marL="342900" indent="-342900"/>
            <a:r>
              <a:rPr lang="en-US" sz="2400" dirty="0" smtClean="0">
                <a:solidFill>
                  <a:srgbClr val="C00000"/>
                </a:solidFill>
                <a:latin typeface="+mn-lt"/>
              </a:rPr>
              <a:t>Lecture #1:    The quark model, QCD, and </a:t>
            </a:r>
            <a:r>
              <a:rPr lang="en-US" sz="2400" dirty="0" err="1" smtClean="0">
                <a:solidFill>
                  <a:srgbClr val="C00000"/>
                </a:solidFill>
                <a:latin typeface="+mn-lt"/>
              </a:rPr>
              <a:t>hadron</a:t>
            </a:r>
            <a:r>
              <a:rPr lang="en-US" sz="2400" dirty="0" smtClean="0">
                <a:solidFill>
                  <a:srgbClr val="C00000"/>
                </a:solidFill>
                <a:latin typeface="+mn-lt"/>
              </a:rPr>
              <a:t> spectroscopy</a:t>
            </a:r>
          </a:p>
          <a:p>
            <a:pPr marL="342900" indent="-342900"/>
            <a:endParaRPr lang="en-US" sz="2400" dirty="0" smtClean="0">
              <a:latin typeface="+mn-lt"/>
            </a:endParaRPr>
          </a:p>
          <a:p>
            <a:pPr marL="342900" indent="-342900"/>
            <a:r>
              <a:rPr lang="en-US" sz="2400" dirty="0" smtClean="0">
                <a:latin typeface="+mn-lt"/>
              </a:rPr>
              <a:t>Lecture #2:   Internal structure of hadrons:  momentum and spin</a:t>
            </a:r>
          </a:p>
          <a:p>
            <a:pPr marL="342900" indent="-342900"/>
            <a:endParaRPr lang="en-US" sz="2400" dirty="0" smtClean="0">
              <a:latin typeface="+mn-lt"/>
            </a:endParaRPr>
          </a:p>
          <a:p>
            <a:pPr marL="342900" indent="-342900"/>
            <a:r>
              <a:rPr lang="en-US" sz="2400" dirty="0" smtClean="0">
                <a:latin typeface="+mn-lt"/>
              </a:rPr>
              <a:t>Lecture #3:    Internal structure of hadrons:  charge, magnetism, </a:t>
            </a:r>
            <a:r>
              <a:rPr lang="en-US" sz="2400" dirty="0" err="1" smtClean="0">
                <a:latin typeface="+mn-lt"/>
              </a:rPr>
              <a:t>polarizability</a:t>
            </a:r>
            <a:endParaRPr lang="en-US" sz="2400" dirty="0" smtClean="0">
              <a:latin typeface="+mn-lt"/>
            </a:endParaRPr>
          </a:p>
          <a:p>
            <a:pPr marL="342900" indent="-342900"/>
            <a:endParaRPr lang="en-US" sz="2400" dirty="0" smtClean="0">
              <a:latin typeface="+mn-lt"/>
            </a:endParaRPr>
          </a:p>
          <a:p>
            <a:pPr marL="342900" indent="-342900"/>
            <a:r>
              <a:rPr lang="en-US" sz="2400" dirty="0" smtClean="0">
                <a:latin typeface="+mn-lt"/>
              </a:rPr>
              <a:t>Lecture #4:   Hadrons as laboratories (and other miscellaneous topics)</a:t>
            </a:r>
          </a:p>
          <a:p>
            <a:pPr marL="342900" indent="-342900"/>
            <a:endParaRPr lang="en-US" sz="2400" dirty="0" smtClean="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A_New_System_of_Chemical_Philosophy_fp"/>
          <p:cNvPicPr>
            <a:picLocks noChangeAspect="1" noChangeArrowheads="1"/>
          </p:cNvPicPr>
          <p:nvPr/>
        </p:nvPicPr>
        <p:blipFill>
          <a:blip r:embed="rId3"/>
          <a:srcRect/>
          <a:stretch>
            <a:fillRect/>
          </a:stretch>
        </p:blipFill>
        <p:spPr bwMode="auto">
          <a:xfrm>
            <a:off x="5918200" y="2295525"/>
            <a:ext cx="2435225" cy="4349750"/>
          </a:xfrm>
          <a:prstGeom prst="rect">
            <a:avLst/>
          </a:prstGeom>
          <a:noFill/>
          <a:ln w="9525">
            <a:noFill/>
            <a:miter lim="800000"/>
            <a:headEnd/>
            <a:tailEnd/>
          </a:ln>
        </p:spPr>
      </p:pic>
      <p:pic>
        <p:nvPicPr>
          <p:cNvPr id="37900" name="Picture 12" descr="Discovery_of_neon_isotopes"/>
          <p:cNvPicPr>
            <a:picLocks noChangeAspect="1" noChangeArrowheads="1"/>
          </p:cNvPicPr>
          <p:nvPr/>
        </p:nvPicPr>
        <p:blipFill>
          <a:blip r:embed="rId4"/>
          <a:srcRect/>
          <a:stretch>
            <a:fillRect/>
          </a:stretch>
        </p:blipFill>
        <p:spPr bwMode="auto">
          <a:xfrm>
            <a:off x="5822950" y="2290763"/>
            <a:ext cx="2881313" cy="4373562"/>
          </a:xfrm>
          <a:prstGeom prst="rect">
            <a:avLst/>
          </a:prstGeom>
          <a:noFill/>
          <a:ln w="9525">
            <a:noFill/>
            <a:miter lim="800000"/>
            <a:headEnd/>
            <a:tailEnd/>
          </a:ln>
        </p:spPr>
      </p:pic>
      <p:sp>
        <p:nvSpPr>
          <p:cNvPr id="12292" name="Rectangle 2"/>
          <p:cNvSpPr>
            <a:spLocks noGrp="1" noChangeArrowheads="1"/>
          </p:cNvSpPr>
          <p:nvPr>
            <p:ph type="title"/>
          </p:nvPr>
        </p:nvSpPr>
        <p:spPr>
          <a:xfrm>
            <a:off x="457200" y="0"/>
            <a:ext cx="8229600" cy="792162"/>
          </a:xfrm>
        </p:spPr>
        <p:txBody>
          <a:bodyPr/>
          <a:lstStyle/>
          <a:p>
            <a:pPr eaLnBrk="1" hangingPunct="1"/>
            <a:r>
              <a:rPr lang="en-US" sz="4000" dirty="0" smtClean="0">
                <a:solidFill>
                  <a:schemeClr val="accent1">
                    <a:lumMod val="75000"/>
                  </a:schemeClr>
                </a:solidFill>
                <a:latin typeface="Arial" pitchFamily="34" charset="0"/>
                <a:cs typeface="Arial" pitchFamily="34" charset="0"/>
              </a:rPr>
              <a:t>The atom</a:t>
            </a:r>
          </a:p>
        </p:txBody>
      </p:sp>
      <p:sp>
        <p:nvSpPr>
          <p:cNvPr id="37895" name="Text Box 7"/>
          <p:cNvSpPr txBox="1">
            <a:spLocks noChangeArrowheads="1"/>
          </p:cNvSpPr>
          <p:nvPr/>
        </p:nvSpPr>
        <p:spPr bwMode="auto">
          <a:xfrm>
            <a:off x="442913" y="2254250"/>
            <a:ext cx="5291137" cy="923330"/>
          </a:xfrm>
          <a:prstGeom prst="rect">
            <a:avLst/>
          </a:prstGeom>
          <a:noFill/>
          <a:ln w="9525">
            <a:noFill/>
            <a:miter lim="800000"/>
            <a:headEnd/>
            <a:tailEnd/>
          </a:ln>
        </p:spPr>
        <p:txBody>
          <a:bodyPr>
            <a:spAutoFit/>
          </a:bodyPr>
          <a:lstStyle/>
          <a:p>
            <a:pPr marL="225425" indent="-225425">
              <a:buFontTx/>
              <a:buChar char="•"/>
            </a:pPr>
            <a:r>
              <a:rPr lang="en-US" dirty="0"/>
              <a:t>In 1803 J. Dalton postulated the existence of chemical elements introduced to explain the variety of known compounds</a:t>
            </a:r>
          </a:p>
        </p:txBody>
      </p:sp>
      <p:sp>
        <p:nvSpPr>
          <p:cNvPr id="37896" name="Text Box 8"/>
          <p:cNvSpPr txBox="1">
            <a:spLocks noChangeArrowheads="1"/>
          </p:cNvSpPr>
          <p:nvPr/>
        </p:nvSpPr>
        <p:spPr bwMode="auto">
          <a:xfrm>
            <a:off x="404813" y="3527425"/>
            <a:ext cx="4625975" cy="1190625"/>
          </a:xfrm>
          <a:prstGeom prst="rect">
            <a:avLst/>
          </a:prstGeom>
          <a:noFill/>
          <a:ln w="9525">
            <a:noFill/>
            <a:miter lim="800000"/>
            <a:headEnd/>
            <a:tailEnd/>
          </a:ln>
        </p:spPr>
        <p:txBody>
          <a:bodyPr>
            <a:spAutoFit/>
          </a:bodyPr>
          <a:lstStyle/>
          <a:p>
            <a:pPr marL="225425" indent="-225425">
              <a:buFontTx/>
              <a:buChar char="•"/>
            </a:pPr>
            <a:r>
              <a:rPr lang="en-US" dirty="0"/>
              <a:t>Discovery of the electron by </a:t>
            </a:r>
            <a:r>
              <a:rPr lang="en-US" dirty="0" smtClean="0"/>
              <a:t>J.J</a:t>
            </a:r>
            <a:r>
              <a:rPr lang="en-US" dirty="0"/>
              <a:t>. Thomson in 1867 and its studies on isotopes destroy the concept of the atom as indivisible particle</a:t>
            </a:r>
          </a:p>
        </p:txBody>
      </p:sp>
      <p:sp>
        <p:nvSpPr>
          <p:cNvPr id="12295" name="Rectangle 10"/>
          <p:cNvSpPr>
            <a:spLocks noGrp="1" noChangeArrowheads="1"/>
          </p:cNvSpPr>
          <p:nvPr>
            <p:ph type="body" idx="1"/>
          </p:nvPr>
        </p:nvSpPr>
        <p:spPr>
          <a:xfrm>
            <a:off x="417513" y="1374775"/>
            <a:ext cx="8523287" cy="1398588"/>
          </a:xfrm>
        </p:spPr>
        <p:txBody>
          <a:bodyPr/>
          <a:lstStyle/>
          <a:p>
            <a:pPr marL="0" indent="1588" eaLnBrk="1" hangingPunct="1">
              <a:lnSpc>
                <a:spcPct val="90000"/>
              </a:lnSpc>
              <a:spcBef>
                <a:spcPct val="0"/>
              </a:spcBef>
              <a:buFontTx/>
              <a:buNone/>
            </a:pPr>
            <a:r>
              <a:rPr lang="en-US" sz="1800" dirty="0" smtClean="0">
                <a:latin typeface="Verdana" pitchFamily="34" charset="0"/>
              </a:rPr>
              <a:t>Our present knowledge on the atomic structure of matter was obtained through a series of experimental observations and theoretical advances</a:t>
            </a:r>
          </a:p>
        </p:txBody>
      </p:sp>
      <p:sp>
        <p:nvSpPr>
          <p:cNvPr id="37905" name="Text Box 17"/>
          <p:cNvSpPr txBox="1">
            <a:spLocks noChangeArrowheads="1"/>
          </p:cNvSpPr>
          <p:nvPr/>
        </p:nvSpPr>
        <p:spPr bwMode="auto">
          <a:xfrm>
            <a:off x="382588" y="4991100"/>
            <a:ext cx="4638675" cy="1190625"/>
          </a:xfrm>
          <a:prstGeom prst="rect">
            <a:avLst/>
          </a:prstGeom>
          <a:noFill/>
          <a:ln w="9525">
            <a:noFill/>
            <a:miter lim="800000"/>
            <a:headEnd/>
            <a:tailEnd/>
          </a:ln>
        </p:spPr>
        <p:txBody>
          <a:bodyPr>
            <a:spAutoFit/>
          </a:bodyPr>
          <a:lstStyle/>
          <a:p>
            <a:pPr marL="225425" indent="-225425">
              <a:buFontTx/>
              <a:buChar char="•"/>
            </a:pPr>
            <a:r>
              <a:rPr lang="en-US"/>
              <a:t>The “gold foil” experiment by E. Rutherford and the development of Quantum Mechanics led to the modern models of atomic structure</a:t>
            </a:r>
          </a:p>
        </p:txBody>
      </p:sp>
      <p:grpSp>
        <p:nvGrpSpPr>
          <p:cNvPr id="2" name="Group 202"/>
          <p:cNvGrpSpPr>
            <a:grpSpLocks/>
          </p:cNvGrpSpPr>
          <p:nvPr/>
        </p:nvGrpSpPr>
        <p:grpSpPr bwMode="auto">
          <a:xfrm>
            <a:off x="5056188" y="1851025"/>
            <a:ext cx="4087812" cy="5006975"/>
            <a:chOff x="3185" y="1166"/>
            <a:chExt cx="2575" cy="3154"/>
          </a:xfrm>
        </p:grpSpPr>
        <p:sp>
          <p:nvSpPr>
            <p:cNvPr id="12344" name="Rectangle 150"/>
            <p:cNvSpPr>
              <a:spLocks noChangeArrowheads="1"/>
            </p:cNvSpPr>
            <p:nvPr/>
          </p:nvSpPr>
          <p:spPr bwMode="auto">
            <a:xfrm>
              <a:off x="3403" y="1303"/>
              <a:ext cx="2357" cy="3017"/>
            </a:xfrm>
            <a:prstGeom prst="rect">
              <a:avLst/>
            </a:prstGeom>
            <a:solidFill>
              <a:schemeClr val="bg1"/>
            </a:solidFill>
            <a:ln w="9525">
              <a:noFill/>
              <a:miter lim="800000"/>
              <a:headEnd/>
              <a:tailEnd/>
            </a:ln>
          </p:spPr>
          <p:txBody>
            <a:bodyPr wrap="none" anchor="ctr"/>
            <a:lstStyle/>
            <a:p>
              <a:endParaRPr lang="en-US"/>
            </a:p>
          </p:txBody>
        </p:sp>
        <p:pic>
          <p:nvPicPr>
            <p:cNvPr id="12345" name="Picture 151" descr="340px-Bohr_Model"/>
            <p:cNvPicPr>
              <a:picLocks noChangeAspect="1" noChangeArrowheads="1"/>
            </p:cNvPicPr>
            <p:nvPr/>
          </p:nvPicPr>
          <p:blipFill>
            <a:blip r:embed="rId5"/>
            <a:srcRect/>
            <a:stretch>
              <a:fillRect/>
            </a:stretch>
          </p:blipFill>
          <p:spPr bwMode="auto">
            <a:xfrm>
              <a:off x="3185" y="1166"/>
              <a:ext cx="2451" cy="2091"/>
            </a:xfrm>
            <a:prstGeom prst="rect">
              <a:avLst/>
            </a:prstGeom>
            <a:noFill/>
            <a:ln w="9525">
              <a:noFill/>
              <a:miter lim="800000"/>
              <a:headEnd/>
              <a:tailEnd/>
            </a:ln>
          </p:spPr>
        </p:pic>
        <p:sp>
          <p:nvSpPr>
            <p:cNvPr id="12346" name="Oval 152"/>
            <p:cNvSpPr>
              <a:spLocks noChangeArrowheads="1"/>
            </p:cNvSpPr>
            <p:nvPr/>
          </p:nvSpPr>
          <p:spPr bwMode="auto">
            <a:xfrm>
              <a:off x="4509" y="2103"/>
              <a:ext cx="308" cy="310"/>
            </a:xfrm>
            <a:prstGeom prst="ellipse">
              <a:avLst/>
            </a:prstGeom>
            <a:gradFill rotWithShape="1">
              <a:gsLst>
                <a:gs pos="0">
                  <a:srgbClr val="FF7575"/>
                </a:gs>
                <a:gs pos="100000">
                  <a:srgbClr val="FF0000"/>
                </a:gs>
              </a:gsLst>
              <a:path path="shape">
                <a:fillToRect l="50000" t="50000" r="50000" b="50000"/>
              </a:path>
            </a:gradFill>
            <a:ln w="9525">
              <a:solidFill>
                <a:srgbClr val="ED3737"/>
              </a:solidFill>
              <a:round/>
              <a:headEnd/>
              <a:tailEnd/>
            </a:ln>
          </p:spPr>
          <p:txBody>
            <a:bodyPr wrap="none" anchor="ctr"/>
            <a:lstStyle/>
            <a:p>
              <a:endParaRPr lang="en-US"/>
            </a:p>
          </p:txBody>
        </p:sp>
        <p:sp>
          <p:nvSpPr>
            <p:cNvPr id="12347" name="AutoShape 153"/>
            <p:cNvSpPr>
              <a:spLocks noChangeArrowheads="1"/>
            </p:cNvSpPr>
            <p:nvPr/>
          </p:nvSpPr>
          <p:spPr bwMode="auto">
            <a:xfrm>
              <a:off x="4569" y="2164"/>
              <a:ext cx="182" cy="180"/>
            </a:xfrm>
            <a:prstGeom prst="upDownArrowCallout">
              <a:avLst>
                <a:gd name="adj1" fmla="val 20906"/>
                <a:gd name="adj2" fmla="val 10495"/>
                <a:gd name="adj3" fmla="val 551"/>
                <a:gd name="adj4" fmla="val 21472"/>
              </a:avLst>
            </a:prstGeom>
            <a:solidFill>
              <a:srgbClr val="FF0000"/>
            </a:solidFill>
            <a:ln w="9525">
              <a:solidFill>
                <a:srgbClr val="ED3737"/>
              </a:solidFill>
              <a:miter lim="800000"/>
              <a:headEnd/>
              <a:tailEnd/>
            </a:ln>
          </p:spPr>
          <p:txBody>
            <a:bodyPr wrap="none" anchor="ctr"/>
            <a:lstStyle/>
            <a:p>
              <a:endParaRPr lang="en-US"/>
            </a:p>
          </p:txBody>
        </p:sp>
      </p:grpSp>
      <p:grpSp>
        <p:nvGrpSpPr>
          <p:cNvPr id="3" name="Group 154"/>
          <p:cNvGrpSpPr>
            <a:grpSpLocks/>
          </p:cNvGrpSpPr>
          <p:nvPr/>
        </p:nvGrpSpPr>
        <p:grpSpPr bwMode="auto">
          <a:xfrm>
            <a:off x="7070725" y="3267075"/>
            <a:ext cx="647700" cy="601663"/>
            <a:chOff x="3827" y="3302"/>
            <a:chExt cx="902" cy="889"/>
          </a:xfrm>
        </p:grpSpPr>
        <p:sp>
          <p:nvSpPr>
            <p:cNvPr id="12326" name="Oval 155"/>
            <p:cNvSpPr>
              <a:spLocks noChangeArrowheads="1"/>
            </p:cNvSpPr>
            <p:nvPr/>
          </p:nvSpPr>
          <p:spPr bwMode="auto">
            <a:xfrm>
              <a:off x="3926" y="3399"/>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27" name="Oval 156"/>
            <p:cNvSpPr>
              <a:spLocks noChangeArrowheads="1"/>
            </p:cNvSpPr>
            <p:nvPr/>
          </p:nvSpPr>
          <p:spPr bwMode="auto">
            <a:xfrm>
              <a:off x="4111" y="3302"/>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28" name="Oval 157"/>
            <p:cNvSpPr>
              <a:spLocks noChangeArrowheads="1"/>
            </p:cNvSpPr>
            <p:nvPr/>
          </p:nvSpPr>
          <p:spPr bwMode="auto">
            <a:xfrm>
              <a:off x="3827" y="3561"/>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29" name="Oval 158"/>
            <p:cNvSpPr>
              <a:spLocks noChangeArrowheads="1"/>
            </p:cNvSpPr>
            <p:nvPr/>
          </p:nvSpPr>
          <p:spPr bwMode="auto">
            <a:xfrm>
              <a:off x="3857" y="3739"/>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30" name="Oval 159"/>
            <p:cNvSpPr>
              <a:spLocks noChangeArrowheads="1"/>
            </p:cNvSpPr>
            <p:nvPr/>
          </p:nvSpPr>
          <p:spPr bwMode="auto">
            <a:xfrm>
              <a:off x="4019" y="3584"/>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31" name="Oval 160"/>
            <p:cNvSpPr>
              <a:spLocks noChangeArrowheads="1"/>
            </p:cNvSpPr>
            <p:nvPr/>
          </p:nvSpPr>
          <p:spPr bwMode="auto">
            <a:xfrm>
              <a:off x="4139" y="3463"/>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32" name="Oval 161"/>
            <p:cNvSpPr>
              <a:spLocks noChangeArrowheads="1"/>
            </p:cNvSpPr>
            <p:nvPr/>
          </p:nvSpPr>
          <p:spPr bwMode="auto">
            <a:xfrm>
              <a:off x="4298" y="3329"/>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33" name="Oval 162"/>
            <p:cNvSpPr>
              <a:spLocks noChangeArrowheads="1"/>
            </p:cNvSpPr>
            <p:nvPr/>
          </p:nvSpPr>
          <p:spPr bwMode="auto">
            <a:xfrm>
              <a:off x="3922" y="3880"/>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34" name="Oval 163"/>
            <p:cNvSpPr>
              <a:spLocks noChangeArrowheads="1"/>
            </p:cNvSpPr>
            <p:nvPr/>
          </p:nvSpPr>
          <p:spPr bwMode="auto">
            <a:xfrm>
              <a:off x="4064" y="3746"/>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35" name="Oval 164"/>
            <p:cNvSpPr>
              <a:spLocks noChangeArrowheads="1"/>
            </p:cNvSpPr>
            <p:nvPr/>
          </p:nvSpPr>
          <p:spPr bwMode="auto">
            <a:xfrm>
              <a:off x="4195" y="3609"/>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36" name="Oval 165"/>
            <p:cNvSpPr>
              <a:spLocks noChangeArrowheads="1"/>
            </p:cNvSpPr>
            <p:nvPr/>
          </p:nvSpPr>
          <p:spPr bwMode="auto">
            <a:xfrm>
              <a:off x="4341" y="3490"/>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37" name="Oval 166"/>
            <p:cNvSpPr>
              <a:spLocks noChangeArrowheads="1"/>
            </p:cNvSpPr>
            <p:nvPr/>
          </p:nvSpPr>
          <p:spPr bwMode="auto">
            <a:xfrm>
              <a:off x="4074" y="3957"/>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38" name="Oval 167"/>
            <p:cNvSpPr>
              <a:spLocks noChangeArrowheads="1"/>
            </p:cNvSpPr>
            <p:nvPr/>
          </p:nvSpPr>
          <p:spPr bwMode="auto">
            <a:xfrm>
              <a:off x="4210" y="3817"/>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39" name="Oval 168"/>
            <p:cNvSpPr>
              <a:spLocks noChangeArrowheads="1"/>
            </p:cNvSpPr>
            <p:nvPr/>
          </p:nvSpPr>
          <p:spPr bwMode="auto">
            <a:xfrm>
              <a:off x="4345" y="3669"/>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40" name="Oval 169"/>
            <p:cNvSpPr>
              <a:spLocks noChangeArrowheads="1"/>
            </p:cNvSpPr>
            <p:nvPr/>
          </p:nvSpPr>
          <p:spPr bwMode="auto">
            <a:xfrm>
              <a:off x="4449" y="3478"/>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41" name="Oval 170"/>
            <p:cNvSpPr>
              <a:spLocks noChangeArrowheads="1"/>
            </p:cNvSpPr>
            <p:nvPr/>
          </p:nvSpPr>
          <p:spPr bwMode="auto">
            <a:xfrm>
              <a:off x="4291" y="3932"/>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42" name="Oval 171"/>
            <p:cNvSpPr>
              <a:spLocks noChangeArrowheads="1"/>
            </p:cNvSpPr>
            <p:nvPr/>
          </p:nvSpPr>
          <p:spPr bwMode="auto">
            <a:xfrm>
              <a:off x="4432" y="3805"/>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43" name="Oval 172"/>
            <p:cNvSpPr>
              <a:spLocks noChangeArrowheads="1"/>
            </p:cNvSpPr>
            <p:nvPr/>
          </p:nvSpPr>
          <p:spPr bwMode="auto">
            <a:xfrm>
              <a:off x="4495" y="3644"/>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4" name="Group 173"/>
          <p:cNvGrpSpPr>
            <a:grpSpLocks/>
          </p:cNvGrpSpPr>
          <p:nvPr/>
        </p:nvGrpSpPr>
        <p:grpSpPr bwMode="auto">
          <a:xfrm>
            <a:off x="4967288" y="3335338"/>
            <a:ext cx="2660650" cy="2674937"/>
            <a:chOff x="3129" y="2101"/>
            <a:chExt cx="1676" cy="1685"/>
          </a:xfrm>
        </p:grpSpPr>
        <p:grpSp>
          <p:nvGrpSpPr>
            <p:cNvPr id="5" name="Group 174"/>
            <p:cNvGrpSpPr>
              <a:grpSpLocks/>
            </p:cNvGrpSpPr>
            <p:nvPr/>
          </p:nvGrpSpPr>
          <p:grpSpPr bwMode="auto">
            <a:xfrm>
              <a:off x="3156" y="2881"/>
              <a:ext cx="902" cy="889"/>
              <a:chOff x="3827" y="3302"/>
              <a:chExt cx="902" cy="889"/>
            </a:xfrm>
          </p:grpSpPr>
          <p:sp>
            <p:nvSpPr>
              <p:cNvPr id="12308" name="Oval 175"/>
              <p:cNvSpPr>
                <a:spLocks noChangeArrowheads="1"/>
              </p:cNvSpPr>
              <p:nvPr/>
            </p:nvSpPr>
            <p:spPr bwMode="auto">
              <a:xfrm>
                <a:off x="3926" y="3399"/>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09" name="Oval 176"/>
              <p:cNvSpPr>
                <a:spLocks noChangeArrowheads="1"/>
              </p:cNvSpPr>
              <p:nvPr/>
            </p:nvSpPr>
            <p:spPr bwMode="auto">
              <a:xfrm>
                <a:off x="4111" y="3302"/>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10" name="Oval 177"/>
              <p:cNvSpPr>
                <a:spLocks noChangeArrowheads="1"/>
              </p:cNvSpPr>
              <p:nvPr/>
            </p:nvSpPr>
            <p:spPr bwMode="auto">
              <a:xfrm>
                <a:off x="3827" y="3561"/>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11" name="Oval 178"/>
              <p:cNvSpPr>
                <a:spLocks noChangeArrowheads="1"/>
              </p:cNvSpPr>
              <p:nvPr/>
            </p:nvSpPr>
            <p:spPr bwMode="auto">
              <a:xfrm>
                <a:off x="3857" y="3739"/>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12" name="Oval 179"/>
              <p:cNvSpPr>
                <a:spLocks noChangeArrowheads="1"/>
              </p:cNvSpPr>
              <p:nvPr/>
            </p:nvSpPr>
            <p:spPr bwMode="auto">
              <a:xfrm>
                <a:off x="4019" y="3584"/>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13" name="Oval 180"/>
              <p:cNvSpPr>
                <a:spLocks noChangeArrowheads="1"/>
              </p:cNvSpPr>
              <p:nvPr/>
            </p:nvSpPr>
            <p:spPr bwMode="auto">
              <a:xfrm>
                <a:off x="4139" y="3463"/>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14" name="Oval 181"/>
              <p:cNvSpPr>
                <a:spLocks noChangeArrowheads="1"/>
              </p:cNvSpPr>
              <p:nvPr/>
            </p:nvSpPr>
            <p:spPr bwMode="auto">
              <a:xfrm>
                <a:off x="4298" y="3329"/>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15" name="Oval 182"/>
              <p:cNvSpPr>
                <a:spLocks noChangeArrowheads="1"/>
              </p:cNvSpPr>
              <p:nvPr/>
            </p:nvSpPr>
            <p:spPr bwMode="auto">
              <a:xfrm>
                <a:off x="3922" y="3880"/>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16" name="Oval 183"/>
              <p:cNvSpPr>
                <a:spLocks noChangeArrowheads="1"/>
              </p:cNvSpPr>
              <p:nvPr/>
            </p:nvSpPr>
            <p:spPr bwMode="auto">
              <a:xfrm>
                <a:off x="4064" y="3746"/>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17" name="Oval 184"/>
              <p:cNvSpPr>
                <a:spLocks noChangeArrowheads="1"/>
              </p:cNvSpPr>
              <p:nvPr/>
            </p:nvSpPr>
            <p:spPr bwMode="auto">
              <a:xfrm>
                <a:off x="4195" y="3609"/>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18" name="Oval 185"/>
              <p:cNvSpPr>
                <a:spLocks noChangeArrowheads="1"/>
              </p:cNvSpPr>
              <p:nvPr/>
            </p:nvSpPr>
            <p:spPr bwMode="auto">
              <a:xfrm>
                <a:off x="4341" y="3490"/>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19" name="Oval 186"/>
              <p:cNvSpPr>
                <a:spLocks noChangeArrowheads="1"/>
              </p:cNvSpPr>
              <p:nvPr/>
            </p:nvSpPr>
            <p:spPr bwMode="auto">
              <a:xfrm>
                <a:off x="4074" y="3957"/>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20" name="Oval 187"/>
              <p:cNvSpPr>
                <a:spLocks noChangeArrowheads="1"/>
              </p:cNvSpPr>
              <p:nvPr/>
            </p:nvSpPr>
            <p:spPr bwMode="auto">
              <a:xfrm>
                <a:off x="4210" y="3817"/>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21" name="Oval 188"/>
              <p:cNvSpPr>
                <a:spLocks noChangeArrowheads="1"/>
              </p:cNvSpPr>
              <p:nvPr/>
            </p:nvSpPr>
            <p:spPr bwMode="auto">
              <a:xfrm>
                <a:off x="4345" y="3669"/>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22" name="Oval 189"/>
              <p:cNvSpPr>
                <a:spLocks noChangeArrowheads="1"/>
              </p:cNvSpPr>
              <p:nvPr/>
            </p:nvSpPr>
            <p:spPr bwMode="auto">
              <a:xfrm>
                <a:off x="4449" y="3478"/>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23" name="Oval 190"/>
              <p:cNvSpPr>
                <a:spLocks noChangeArrowheads="1"/>
              </p:cNvSpPr>
              <p:nvPr/>
            </p:nvSpPr>
            <p:spPr bwMode="auto">
              <a:xfrm>
                <a:off x="4291" y="3932"/>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24" name="Oval 191"/>
              <p:cNvSpPr>
                <a:spLocks noChangeArrowheads="1"/>
              </p:cNvSpPr>
              <p:nvPr/>
            </p:nvSpPr>
            <p:spPr bwMode="auto">
              <a:xfrm>
                <a:off x="4432" y="3805"/>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25" name="Oval 192"/>
              <p:cNvSpPr>
                <a:spLocks noChangeArrowheads="1"/>
              </p:cNvSpPr>
              <p:nvPr/>
            </p:nvSpPr>
            <p:spPr bwMode="auto">
              <a:xfrm>
                <a:off x="4495" y="3644"/>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grpSp>
        <p:sp>
          <p:nvSpPr>
            <p:cNvPr id="12305" name="Line 193"/>
            <p:cNvSpPr>
              <a:spLocks noChangeShapeType="1"/>
            </p:cNvSpPr>
            <p:nvPr/>
          </p:nvSpPr>
          <p:spPr bwMode="auto">
            <a:xfrm flipH="1">
              <a:off x="3286" y="2101"/>
              <a:ext cx="1286" cy="868"/>
            </a:xfrm>
            <a:prstGeom prst="line">
              <a:avLst/>
            </a:prstGeom>
            <a:noFill/>
            <a:ln w="9525">
              <a:solidFill>
                <a:schemeClr val="tx1"/>
              </a:solidFill>
              <a:round/>
              <a:headEnd/>
              <a:tailEnd/>
            </a:ln>
          </p:spPr>
          <p:txBody>
            <a:bodyPr/>
            <a:lstStyle/>
            <a:p>
              <a:endParaRPr lang="en-US"/>
            </a:p>
          </p:txBody>
        </p:sp>
        <p:sp>
          <p:nvSpPr>
            <p:cNvPr id="12306" name="Line 194"/>
            <p:cNvSpPr>
              <a:spLocks noChangeShapeType="1"/>
            </p:cNvSpPr>
            <p:nvPr/>
          </p:nvSpPr>
          <p:spPr bwMode="auto">
            <a:xfrm flipH="1">
              <a:off x="3963" y="2360"/>
              <a:ext cx="842" cy="1269"/>
            </a:xfrm>
            <a:prstGeom prst="line">
              <a:avLst/>
            </a:prstGeom>
            <a:noFill/>
            <a:ln w="9525">
              <a:solidFill>
                <a:schemeClr val="tx1"/>
              </a:solidFill>
              <a:round/>
              <a:headEnd/>
              <a:tailEnd/>
            </a:ln>
          </p:spPr>
          <p:txBody>
            <a:bodyPr/>
            <a:lstStyle/>
            <a:p>
              <a:endParaRPr lang="en-US"/>
            </a:p>
          </p:txBody>
        </p:sp>
        <p:sp>
          <p:nvSpPr>
            <p:cNvPr id="12307" name="Oval 195"/>
            <p:cNvSpPr>
              <a:spLocks noChangeArrowheads="1"/>
            </p:cNvSpPr>
            <p:nvPr/>
          </p:nvSpPr>
          <p:spPr bwMode="auto">
            <a:xfrm>
              <a:off x="3129" y="2852"/>
              <a:ext cx="934" cy="934"/>
            </a:xfrm>
            <a:prstGeom prst="ellipse">
              <a:avLst/>
            </a:prstGeom>
            <a:noFill/>
            <a:ln w="9525">
              <a:solidFill>
                <a:srgbClr val="003300"/>
              </a:solidFill>
              <a:round/>
              <a:headEnd/>
              <a:tailEnd/>
            </a:ln>
          </p:spPr>
          <p:txBody>
            <a:bodyPr wrap="none" anchor="ctr"/>
            <a:lstStyle/>
            <a:p>
              <a:endParaRPr lang="en-US"/>
            </a:p>
          </p:txBody>
        </p:sp>
      </p:grpSp>
      <p:grpSp>
        <p:nvGrpSpPr>
          <p:cNvPr id="6" name="Group 196"/>
          <p:cNvGrpSpPr>
            <a:grpSpLocks/>
          </p:cNvGrpSpPr>
          <p:nvPr/>
        </p:nvGrpSpPr>
        <p:grpSpPr bwMode="auto">
          <a:xfrm>
            <a:off x="6913567" y="5695950"/>
            <a:ext cx="1552576" cy="830263"/>
            <a:chOff x="4355" y="3588"/>
            <a:chExt cx="978" cy="523"/>
          </a:xfrm>
        </p:grpSpPr>
        <p:sp>
          <p:nvSpPr>
            <p:cNvPr id="12301" name="Oval 197"/>
            <p:cNvSpPr>
              <a:spLocks noChangeArrowheads="1"/>
            </p:cNvSpPr>
            <p:nvPr/>
          </p:nvSpPr>
          <p:spPr bwMode="auto">
            <a:xfrm>
              <a:off x="4355" y="3877"/>
              <a:ext cx="234" cy="234"/>
            </a:xfrm>
            <a:prstGeom prst="ellipse">
              <a:avLst/>
            </a:prstGeom>
            <a:gradFill rotWithShape="1">
              <a:gsLst>
                <a:gs pos="0">
                  <a:srgbClr val="008000"/>
                </a:gs>
                <a:gs pos="100000">
                  <a:srgbClr val="003B00"/>
                </a:gs>
              </a:gsLst>
              <a:path path="shape">
                <a:fillToRect l="50000" t="50000" r="50000" b="50000"/>
              </a:path>
            </a:gradFill>
            <a:ln w="9525">
              <a:solidFill>
                <a:srgbClr val="003300"/>
              </a:solidFill>
              <a:round/>
              <a:headEnd/>
              <a:tailEnd/>
            </a:ln>
          </p:spPr>
          <p:txBody>
            <a:bodyPr wrap="none" anchor="ctr"/>
            <a:lstStyle/>
            <a:p>
              <a:endParaRPr lang="en-US"/>
            </a:p>
          </p:txBody>
        </p:sp>
        <p:sp>
          <p:nvSpPr>
            <p:cNvPr id="12302" name="Oval 198"/>
            <p:cNvSpPr>
              <a:spLocks noChangeArrowheads="1"/>
            </p:cNvSpPr>
            <p:nvPr/>
          </p:nvSpPr>
          <p:spPr bwMode="auto">
            <a:xfrm>
              <a:off x="4355" y="3588"/>
              <a:ext cx="234" cy="23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2303" name="Text Box 199"/>
            <p:cNvSpPr txBox="1">
              <a:spLocks noChangeArrowheads="1"/>
            </p:cNvSpPr>
            <p:nvPr/>
          </p:nvSpPr>
          <p:spPr bwMode="auto">
            <a:xfrm>
              <a:off x="4675" y="3600"/>
              <a:ext cx="658" cy="485"/>
            </a:xfrm>
            <a:prstGeom prst="rect">
              <a:avLst/>
            </a:prstGeom>
            <a:noFill/>
            <a:ln w="9525">
              <a:noFill/>
              <a:miter lim="800000"/>
              <a:headEnd/>
              <a:tailEnd/>
            </a:ln>
          </p:spPr>
          <p:txBody>
            <a:bodyPr wrap="none">
              <a:spAutoFit/>
            </a:bodyPr>
            <a:lstStyle/>
            <a:p>
              <a:r>
                <a:rPr lang="en-US" b="1" dirty="0">
                  <a:solidFill>
                    <a:srgbClr val="C00000"/>
                  </a:solidFill>
                </a:rPr>
                <a:t>proton</a:t>
              </a:r>
            </a:p>
            <a:p>
              <a:endParaRPr lang="en-US" sz="800" b="1" dirty="0">
                <a:solidFill>
                  <a:srgbClr val="C00000"/>
                </a:solidFill>
              </a:endParaRPr>
            </a:p>
            <a:p>
              <a:r>
                <a:rPr lang="en-US" b="1" dirty="0">
                  <a:solidFill>
                    <a:schemeClr val="accent3">
                      <a:lumMod val="50000"/>
                    </a:schemeClr>
                  </a:solidFill>
                </a:rPr>
                <a:t>neutron</a:t>
              </a:r>
            </a:p>
          </p:txBody>
        </p:sp>
      </p:grpSp>
      <p:sp>
        <p:nvSpPr>
          <p:cNvPr id="60" name="TextBox 59"/>
          <p:cNvSpPr txBox="1"/>
          <p:nvPr/>
        </p:nvSpPr>
        <p:spPr>
          <a:xfrm>
            <a:off x="2057400" y="838200"/>
            <a:ext cx="5109156" cy="369332"/>
          </a:xfrm>
          <a:prstGeom prst="rect">
            <a:avLst/>
          </a:prstGeom>
          <a:noFill/>
        </p:spPr>
        <p:txBody>
          <a:bodyPr wrap="none" rtlCol="0">
            <a:spAutoFit/>
          </a:bodyPr>
          <a:lstStyle/>
          <a:p>
            <a:r>
              <a:rPr lang="en-US" i="1" dirty="0" smtClean="0">
                <a:solidFill>
                  <a:srgbClr val="C00000"/>
                </a:solidFill>
              </a:rPr>
              <a:t>(slide from R. </a:t>
            </a:r>
            <a:r>
              <a:rPr lang="en-US" i="1" dirty="0" err="1" smtClean="0">
                <a:solidFill>
                  <a:srgbClr val="C00000"/>
                </a:solidFill>
              </a:rPr>
              <a:t>DeVita</a:t>
            </a:r>
            <a:r>
              <a:rPr lang="en-US" i="1" dirty="0" smtClean="0">
                <a:solidFill>
                  <a:srgbClr val="C00000"/>
                </a:solidFill>
              </a:rPr>
              <a:t>, AAAS meeting, Feb 2008)</a:t>
            </a:r>
            <a:endParaRPr lang="en-US" i="1" dirty="0">
              <a:solidFill>
                <a:srgbClr val="C00000"/>
              </a:solidFill>
            </a:endParaRPr>
          </a:p>
        </p:txBody>
      </p:sp>
      <p:sp>
        <p:nvSpPr>
          <p:cNvPr id="61" name="Date Placeholder 60"/>
          <p:cNvSpPr>
            <a:spLocks noGrp="1"/>
          </p:cNvSpPr>
          <p:nvPr>
            <p:ph type="dt" sz="half" idx="10"/>
          </p:nvPr>
        </p:nvSpPr>
        <p:spPr/>
        <p:txBody>
          <a:bodyPr/>
          <a:lstStyle/>
          <a:p>
            <a:pPr>
              <a:defRPr/>
            </a:pPr>
            <a:r>
              <a:rPr lang="en-US" smtClean="0"/>
              <a:t>NNPSS 2009</a:t>
            </a:r>
            <a:endParaRPr lang="en-US"/>
          </a:p>
        </p:txBody>
      </p:sp>
      <p:sp>
        <p:nvSpPr>
          <p:cNvPr id="62" name="Slide Number Placeholder 61"/>
          <p:cNvSpPr>
            <a:spLocks noGrp="1"/>
          </p:cNvSpPr>
          <p:nvPr>
            <p:ph type="sldNum" sz="quarter" idx="12"/>
          </p:nvPr>
        </p:nvSpPr>
        <p:spPr/>
        <p:txBody>
          <a:bodyPr/>
          <a:lstStyle/>
          <a:p>
            <a:pPr>
              <a:defRPr/>
            </a:pPr>
            <a:fld id="{43E91371-22D7-40E4-AEC9-053FD82CE026}" type="slidenum">
              <a:rPr lang="en-US" smtClean="0"/>
              <a:pPr>
                <a:defRPr/>
              </a:pPr>
              <a:t>11</a:t>
            </a:fld>
            <a:endParaRPr lang="en-US"/>
          </a:p>
        </p:txBody>
      </p:sp>
      <p:sp>
        <p:nvSpPr>
          <p:cNvPr id="63" name="Footer Placeholder 62"/>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9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9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p:bldP spid="3790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Footer Placeholder 10"/>
          <p:cNvSpPr>
            <a:spLocks noGrp="1"/>
          </p:cNvSpPr>
          <p:nvPr>
            <p:ph type="ftr" sz="quarter" idx="11"/>
          </p:nvPr>
        </p:nvSpPr>
        <p:spPr>
          <a:noFill/>
        </p:spPr>
        <p:txBody>
          <a:bodyPr/>
          <a:lstStyle/>
          <a:p>
            <a:r>
              <a:rPr lang="en-US" smtClean="0"/>
              <a:t>E. Beise, U Maryland</a:t>
            </a:r>
          </a:p>
        </p:txBody>
      </p:sp>
      <p:pic>
        <p:nvPicPr>
          <p:cNvPr id="14339" name="Picture 2" descr="structure"/>
          <p:cNvPicPr>
            <a:picLocks noChangeAspect="1" noChangeArrowheads="1"/>
          </p:cNvPicPr>
          <p:nvPr/>
        </p:nvPicPr>
        <p:blipFill>
          <a:blip r:embed="rId2"/>
          <a:srcRect/>
          <a:stretch>
            <a:fillRect/>
          </a:stretch>
        </p:blipFill>
        <p:spPr bwMode="auto">
          <a:xfrm>
            <a:off x="5143500" y="228600"/>
            <a:ext cx="4000500" cy="4038600"/>
          </a:xfrm>
          <a:prstGeom prst="rect">
            <a:avLst/>
          </a:prstGeom>
          <a:noFill/>
          <a:ln w="9525">
            <a:noFill/>
            <a:miter lim="800000"/>
            <a:headEnd/>
            <a:tailEnd/>
          </a:ln>
        </p:spPr>
      </p:pic>
      <p:pic>
        <p:nvPicPr>
          <p:cNvPr id="14340" name="Picture 3" descr="fermions"/>
          <p:cNvPicPr>
            <a:picLocks noChangeAspect="1" noChangeArrowheads="1"/>
          </p:cNvPicPr>
          <p:nvPr/>
        </p:nvPicPr>
        <p:blipFill>
          <a:blip r:embed="rId3"/>
          <a:srcRect/>
          <a:stretch>
            <a:fillRect/>
          </a:stretch>
        </p:blipFill>
        <p:spPr bwMode="auto">
          <a:xfrm>
            <a:off x="0" y="152400"/>
            <a:ext cx="5257800" cy="3597275"/>
          </a:xfrm>
          <a:prstGeom prst="rect">
            <a:avLst/>
          </a:prstGeom>
          <a:noFill/>
          <a:ln w="9525">
            <a:noFill/>
            <a:miter lim="800000"/>
            <a:headEnd/>
            <a:tailEnd/>
          </a:ln>
        </p:spPr>
      </p:pic>
      <p:pic>
        <p:nvPicPr>
          <p:cNvPr id="14341" name="Picture 4" descr="forces"/>
          <p:cNvPicPr>
            <a:picLocks noChangeAspect="1" noChangeArrowheads="1"/>
          </p:cNvPicPr>
          <p:nvPr/>
        </p:nvPicPr>
        <p:blipFill>
          <a:blip r:embed="rId4"/>
          <a:srcRect/>
          <a:stretch>
            <a:fillRect/>
          </a:stretch>
        </p:blipFill>
        <p:spPr bwMode="auto">
          <a:xfrm>
            <a:off x="0" y="4114800"/>
            <a:ext cx="9144000" cy="2667000"/>
          </a:xfrm>
          <a:prstGeom prst="rect">
            <a:avLst/>
          </a:prstGeom>
          <a:noFill/>
          <a:ln w="9525">
            <a:noFill/>
            <a:miter lim="800000"/>
            <a:headEnd/>
            <a:tailEnd/>
          </a:ln>
        </p:spPr>
      </p:pic>
      <p:sp>
        <p:nvSpPr>
          <p:cNvPr id="14342" name="Line 5"/>
          <p:cNvSpPr>
            <a:spLocks noChangeShapeType="1"/>
          </p:cNvSpPr>
          <p:nvPr/>
        </p:nvSpPr>
        <p:spPr bwMode="auto">
          <a:xfrm flipH="1" flipV="1">
            <a:off x="7315200" y="2895600"/>
            <a:ext cx="381000" cy="1524000"/>
          </a:xfrm>
          <a:prstGeom prst="line">
            <a:avLst/>
          </a:prstGeom>
          <a:noFill/>
          <a:ln w="57150">
            <a:solidFill>
              <a:srgbClr val="FFFF00"/>
            </a:solidFill>
            <a:round/>
            <a:headEnd/>
            <a:tailEnd type="triangle" w="lg" len="lg"/>
          </a:ln>
        </p:spPr>
        <p:txBody>
          <a:bodyPr/>
          <a:lstStyle/>
          <a:p>
            <a:endParaRPr lang="en-US"/>
          </a:p>
        </p:txBody>
      </p:sp>
      <p:sp>
        <p:nvSpPr>
          <p:cNvPr id="14343" name="Text Box 7"/>
          <p:cNvSpPr txBox="1">
            <a:spLocks noChangeArrowheads="1"/>
          </p:cNvSpPr>
          <p:nvPr/>
        </p:nvSpPr>
        <p:spPr bwMode="auto">
          <a:xfrm>
            <a:off x="152400" y="3810000"/>
            <a:ext cx="2633663" cy="369888"/>
          </a:xfrm>
          <a:prstGeom prst="rect">
            <a:avLst/>
          </a:prstGeom>
          <a:noFill/>
          <a:ln w="9525">
            <a:noFill/>
            <a:miter lim="800000"/>
            <a:headEnd/>
            <a:tailEnd/>
          </a:ln>
        </p:spPr>
        <p:txBody>
          <a:bodyPr wrap="none">
            <a:spAutoFit/>
          </a:bodyPr>
          <a:lstStyle/>
          <a:p>
            <a:r>
              <a:rPr lang="en-US"/>
              <a:t>http://www.cpepweb.org</a:t>
            </a:r>
          </a:p>
        </p:txBody>
      </p:sp>
      <p:sp>
        <p:nvSpPr>
          <p:cNvPr id="14344" name="Slide Number Placeholder 9"/>
          <p:cNvSpPr>
            <a:spLocks noGrp="1"/>
          </p:cNvSpPr>
          <p:nvPr>
            <p:ph type="sldNum" sz="quarter" idx="12"/>
          </p:nvPr>
        </p:nvSpPr>
        <p:spPr>
          <a:noFill/>
        </p:spPr>
        <p:txBody>
          <a:bodyPr/>
          <a:lstStyle/>
          <a:p>
            <a:fld id="{6047FFD4-4A5C-4888-A375-AD20D375F1B7}" type="slidenum">
              <a:rPr lang="en-US" smtClean="0"/>
              <a:pPr/>
              <a:t>12</a:t>
            </a:fld>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792162"/>
          </a:xfrm>
        </p:spPr>
        <p:txBody>
          <a:bodyPr/>
          <a:lstStyle/>
          <a:p>
            <a:pPr eaLnBrk="1" hangingPunct="1"/>
            <a:r>
              <a:rPr lang="en-US" dirty="0" smtClean="0"/>
              <a:t>observation of </a:t>
            </a:r>
            <a:r>
              <a:rPr lang="en-US" dirty="0" err="1" smtClean="0"/>
              <a:t>hadron</a:t>
            </a:r>
            <a:r>
              <a:rPr lang="en-US" dirty="0" smtClean="0"/>
              <a:t> states</a:t>
            </a:r>
          </a:p>
        </p:txBody>
      </p:sp>
      <p:pic>
        <p:nvPicPr>
          <p:cNvPr id="2050" name="Picture 2"/>
          <p:cNvPicPr>
            <a:picLocks noChangeAspect="1" noChangeArrowheads="1"/>
          </p:cNvPicPr>
          <p:nvPr/>
        </p:nvPicPr>
        <p:blipFill>
          <a:blip r:embed="rId3"/>
          <a:srcRect/>
          <a:stretch>
            <a:fillRect/>
          </a:stretch>
        </p:blipFill>
        <p:spPr bwMode="auto">
          <a:xfrm>
            <a:off x="76200" y="1143000"/>
            <a:ext cx="4410193" cy="1219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r="13833"/>
          <a:stretch>
            <a:fillRect/>
          </a:stretch>
        </p:blipFill>
        <p:spPr bwMode="auto">
          <a:xfrm>
            <a:off x="4200156" y="1143000"/>
            <a:ext cx="4791444" cy="3733800"/>
          </a:xfrm>
          <a:prstGeom prst="rect">
            <a:avLst/>
          </a:prstGeom>
          <a:noFill/>
          <a:ln w="9525">
            <a:noFill/>
            <a:miter lim="800000"/>
            <a:headEnd/>
            <a:tailEnd/>
          </a:ln>
          <a:effectLst/>
        </p:spPr>
      </p:pic>
      <p:sp>
        <p:nvSpPr>
          <p:cNvPr id="5" name="TextBox 4"/>
          <p:cNvSpPr txBox="1"/>
          <p:nvPr/>
        </p:nvSpPr>
        <p:spPr>
          <a:xfrm>
            <a:off x="533400" y="2819400"/>
            <a:ext cx="3922869" cy="646331"/>
          </a:xfrm>
          <a:prstGeom prst="rect">
            <a:avLst/>
          </a:prstGeom>
          <a:noFill/>
        </p:spPr>
        <p:txBody>
          <a:bodyPr wrap="none" rtlCol="0">
            <a:spAutoFit/>
          </a:bodyPr>
          <a:lstStyle/>
          <a:p>
            <a:r>
              <a:rPr lang="en-US" dirty="0" smtClean="0"/>
              <a:t>Chicago Cyclotron: beams of </a:t>
            </a:r>
            <a:r>
              <a:rPr lang="en-US" dirty="0" smtClean="0">
                <a:latin typeface="Symbol" pitchFamily="18" charset="2"/>
              </a:rPr>
              <a:t>p+</a:t>
            </a:r>
            <a:r>
              <a:rPr lang="en-US" dirty="0" smtClean="0"/>
              <a:t> and</a:t>
            </a:r>
          </a:p>
          <a:p>
            <a:r>
              <a:rPr lang="en-US" dirty="0" smtClean="0">
                <a:latin typeface="Symbol" pitchFamily="18" charset="2"/>
              </a:rPr>
              <a:t>p-</a:t>
            </a:r>
            <a:r>
              <a:rPr lang="en-US" dirty="0" smtClean="0"/>
              <a:t> from 50-180 </a:t>
            </a:r>
            <a:r>
              <a:rPr lang="en-US" dirty="0" err="1" smtClean="0"/>
              <a:t>MeV</a:t>
            </a:r>
            <a:endParaRPr lang="en-US" dirty="0"/>
          </a:p>
        </p:txBody>
      </p:sp>
      <p:graphicFrame>
        <p:nvGraphicFramePr>
          <p:cNvPr id="6" name="Object 5"/>
          <p:cNvGraphicFramePr>
            <a:graphicFrameLocks noChangeAspect="1"/>
          </p:cNvGraphicFramePr>
          <p:nvPr/>
        </p:nvGraphicFramePr>
        <p:xfrm>
          <a:off x="1524000" y="3505200"/>
          <a:ext cx="1371600" cy="1283110"/>
        </p:xfrm>
        <a:graphic>
          <a:graphicData uri="http://schemas.openxmlformats.org/presentationml/2006/ole">
            <p:oleObj spid="_x0000_s2052" name="Equation" r:id="rId5" imgW="787320" imgH="736560" progId="Equation.3">
              <p:embed/>
            </p:oleObj>
          </a:graphicData>
        </a:graphic>
      </p:graphicFrame>
      <p:sp>
        <p:nvSpPr>
          <p:cNvPr id="7" name="TextBox 6"/>
          <p:cNvSpPr txBox="1"/>
          <p:nvPr/>
        </p:nvSpPr>
        <p:spPr>
          <a:xfrm>
            <a:off x="152400" y="5105400"/>
            <a:ext cx="8839200" cy="923330"/>
          </a:xfrm>
          <a:prstGeom prst="rect">
            <a:avLst/>
          </a:prstGeom>
          <a:noFill/>
        </p:spPr>
        <p:txBody>
          <a:bodyPr wrap="square" rtlCol="0">
            <a:spAutoFit/>
          </a:bodyPr>
          <a:lstStyle/>
          <a:p>
            <a:r>
              <a:rPr lang="en-US" dirty="0" smtClean="0"/>
              <a:t>ratio of production cross sections (9:2:1) consistent with all three processes going</a:t>
            </a:r>
          </a:p>
          <a:p>
            <a:r>
              <a:rPr lang="en-US" dirty="0" smtClean="0"/>
              <a:t>through a single common resonance with </a:t>
            </a:r>
            <a:r>
              <a:rPr lang="en-US" dirty="0" err="1" smtClean="0"/>
              <a:t>Isospin</a:t>
            </a:r>
            <a:r>
              <a:rPr lang="en-US" dirty="0" smtClean="0"/>
              <a:t> 3/2.  The authors suggest looking at the angular distribution in order to determine the state’s total angular momentum….</a:t>
            </a:r>
            <a:endParaRPr lang="en-US" dirty="0"/>
          </a:p>
        </p:txBody>
      </p:sp>
      <p:sp>
        <p:nvSpPr>
          <p:cNvPr id="8" name="Date Placeholder 7"/>
          <p:cNvSpPr>
            <a:spLocks noGrp="1"/>
          </p:cNvSpPr>
          <p:nvPr>
            <p:ph type="dt" sz="half" idx="10"/>
          </p:nvPr>
        </p:nvSpPr>
        <p:spPr/>
        <p:txBody>
          <a:bodyPr/>
          <a:lstStyle/>
          <a:p>
            <a:pPr>
              <a:defRPr/>
            </a:pPr>
            <a:r>
              <a:rPr lang="en-US" smtClean="0"/>
              <a:t>NNPSS 2009</a:t>
            </a:r>
            <a:endParaRPr lang="en-US"/>
          </a:p>
        </p:txBody>
      </p:sp>
      <p:sp>
        <p:nvSpPr>
          <p:cNvPr id="9" name="Slide Number Placeholder 8"/>
          <p:cNvSpPr>
            <a:spLocks noGrp="1"/>
          </p:cNvSpPr>
          <p:nvPr>
            <p:ph type="sldNum" sz="quarter" idx="12"/>
          </p:nvPr>
        </p:nvSpPr>
        <p:spPr/>
        <p:txBody>
          <a:bodyPr/>
          <a:lstStyle/>
          <a:p>
            <a:pPr>
              <a:defRPr/>
            </a:pPr>
            <a:fld id="{59F88254-0BD6-4A15-8FF2-01A476DF7F4F}" type="slidenum">
              <a:rPr lang="en-US" smtClean="0"/>
              <a:pPr>
                <a:defRPr/>
              </a:pPr>
              <a:t>13</a:t>
            </a:fld>
            <a:endParaRPr lang="en-US"/>
          </a:p>
        </p:txBody>
      </p:sp>
      <p:sp>
        <p:nvSpPr>
          <p:cNvPr id="10" name="Footer Placeholder 9"/>
          <p:cNvSpPr>
            <a:spLocks noGrp="1"/>
          </p:cNvSpPr>
          <p:nvPr>
            <p:ph type="ftr" sz="quarter" idx="11"/>
          </p:nvPr>
        </p:nvSpPr>
        <p:spPr/>
        <p:txBody>
          <a:bodyPr/>
          <a:lstStyle/>
          <a:p>
            <a:pPr>
              <a:defRPr/>
            </a:pPr>
            <a:r>
              <a:rPr lang="en-US" smtClean="0"/>
              <a:t>E. Beise, U Maryland</a:t>
            </a:r>
            <a:endParaRPr lang="en-US"/>
          </a:p>
        </p:txBody>
      </p:sp>
      <p:sp>
        <p:nvSpPr>
          <p:cNvPr id="11" name="TextBox 10"/>
          <p:cNvSpPr txBox="1"/>
          <p:nvPr/>
        </p:nvSpPr>
        <p:spPr>
          <a:xfrm>
            <a:off x="7467600" y="2362200"/>
            <a:ext cx="455574" cy="461665"/>
          </a:xfrm>
          <a:prstGeom prst="rect">
            <a:avLst/>
          </a:prstGeom>
          <a:noFill/>
        </p:spPr>
        <p:txBody>
          <a:bodyPr wrap="none" rtlCol="0">
            <a:spAutoFit/>
          </a:bodyPr>
          <a:lstStyle/>
          <a:p>
            <a:r>
              <a:rPr lang="en-US" sz="2400" dirty="0" smtClean="0">
                <a:solidFill>
                  <a:srgbClr val="C00000"/>
                </a:solidFill>
                <a:latin typeface="Symbol" pitchFamily="18" charset="2"/>
              </a:rPr>
              <a:t>p</a:t>
            </a:r>
            <a:r>
              <a:rPr lang="en-US" sz="2400" dirty="0" smtClean="0">
                <a:solidFill>
                  <a:srgbClr val="C00000"/>
                </a:solidFill>
              </a:rPr>
              <a:t>-</a:t>
            </a:r>
            <a:endParaRPr lang="en-US" sz="2400" dirty="0">
              <a:solidFill>
                <a:srgbClr val="C00000"/>
              </a:solidFill>
            </a:endParaRPr>
          </a:p>
        </p:txBody>
      </p:sp>
      <p:sp>
        <p:nvSpPr>
          <p:cNvPr id="12" name="TextBox 11"/>
          <p:cNvSpPr txBox="1"/>
          <p:nvPr/>
        </p:nvSpPr>
        <p:spPr>
          <a:xfrm>
            <a:off x="6934200" y="1600200"/>
            <a:ext cx="532518" cy="461665"/>
          </a:xfrm>
          <a:prstGeom prst="rect">
            <a:avLst/>
          </a:prstGeom>
          <a:noFill/>
        </p:spPr>
        <p:txBody>
          <a:bodyPr wrap="none" rtlCol="0">
            <a:spAutoFit/>
          </a:bodyPr>
          <a:lstStyle/>
          <a:p>
            <a:r>
              <a:rPr lang="en-US" sz="2400" dirty="0" smtClean="0">
                <a:solidFill>
                  <a:srgbClr val="C00000"/>
                </a:solidFill>
                <a:latin typeface="Symbol" pitchFamily="18" charset="2"/>
              </a:rPr>
              <a:t>p</a:t>
            </a:r>
            <a:r>
              <a:rPr lang="en-US" sz="2400" dirty="0" smtClean="0">
                <a:solidFill>
                  <a:srgbClr val="C00000"/>
                </a:solidFill>
              </a:rPr>
              <a:t>+</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dirty="0" smtClean="0"/>
              <a:t>angular distributions</a:t>
            </a:r>
            <a:endParaRPr lang="en-US" dirty="0"/>
          </a:p>
        </p:txBody>
      </p:sp>
      <p:pic>
        <p:nvPicPr>
          <p:cNvPr id="26627" name="Picture 3"/>
          <p:cNvPicPr>
            <a:picLocks noChangeAspect="1" noChangeArrowheads="1"/>
          </p:cNvPicPr>
          <p:nvPr/>
        </p:nvPicPr>
        <p:blipFill>
          <a:blip r:embed="rId2"/>
          <a:srcRect/>
          <a:stretch>
            <a:fillRect/>
          </a:stretch>
        </p:blipFill>
        <p:spPr bwMode="auto">
          <a:xfrm>
            <a:off x="4876800" y="838200"/>
            <a:ext cx="4148235" cy="5646208"/>
          </a:xfrm>
          <a:prstGeom prst="rect">
            <a:avLst/>
          </a:prstGeom>
          <a:noFill/>
          <a:ln w="9525">
            <a:noFill/>
            <a:miter lim="800000"/>
            <a:headEnd/>
            <a:tailEnd/>
          </a:ln>
          <a:effectLst/>
        </p:spPr>
      </p:pic>
      <p:pic>
        <p:nvPicPr>
          <p:cNvPr id="26628" name="Picture 4"/>
          <p:cNvPicPr>
            <a:picLocks noChangeAspect="1" noChangeArrowheads="1"/>
          </p:cNvPicPr>
          <p:nvPr/>
        </p:nvPicPr>
        <p:blipFill>
          <a:blip r:embed="rId3"/>
          <a:srcRect/>
          <a:stretch>
            <a:fillRect/>
          </a:stretch>
        </p:blipFill>
        <p:spPr bwMode="auto">
          <a:xfrm>
            <a:off x="0" y="914400"/>
            <a:ext cx="5529649" cy="1143000"/>
          </a:xfrm>
          <a:prstGeom prst="rect">
            <a:avLst/>
          </a:prstGeom>
          <a:noFill/>
          <a:ln w="9525">
            <a:noFill/>
            <a:miter lim="800000"/>
            <a:headEnd/>
            <a:tailEnd/>
          </a:ln>
          <a:effectLst/>
        </p:spPr>
      </p:pic>
      <p:pic>
        <p:nvPicPr>
          <p:cNvPr id="26629" name="Picture 5"/>
          <p:cNvPicPr>
            <a:picLocks noChangeAspect="1" noChangeArrowheads="1"/>
          </p:cNvPicPr>
          <p:nvPr/>
        </p:nvPicPr>
        <p:blipFill>
          <a:blip r:embed="rId4"/>
          <a:srcRect/>
          <a:stretch>
            <a:fillRect/>
          </a:stretch>
        </p:blipFill>
        <p:spPr bwMode="auto">
          <a:xfrm>
            <a:off x="533400" y="3352800"/>
            <a:ext cx="3644546" cy="2667000"/>
          </a:xfrm>
          <a:prstGeom prst="rect">
            <a:avLst/>
          </a:prstGeom>
          <a:noFill/>
          <a:ln w="9525">
            <a:noFill/>
            <a:miter lim="800000"/>
            <a:headEnd/>
            <a:tailEnd/>
          </a:ln>
          <a:effectLst/>
        </p:spPr>
      </p:pic>
      <p:sp>
        <p:nvSpPr>
          <p:cNvPr id="7" name="TextBox 6"/>
          <p:cNvSpPr txBox="1"/>
          <p:nvPr/>
        </p:nvSpPr>
        <p:spPr>
          <a:xfrm>
            <a:off x="304800" y="2286000"/>
            <a:ext cx="4800600" cy="923330"/>
          </a:xfrm>
          <a:prstGeom prst="rect">
            <a:avLst/>
          </a:prstGeom>
          <a:noFill/>
        </p:spPr>
        <p:txBody>
          <a:bodyPr wrap="square" rtlCol="0">
            <a:spAutoFit/>
          </a:bodyPr>
          <a:lstStyle/>
          <a:p>
            <a:r>
              <a:rPr lang="en-US" dirty="0" smtClean="0"/>
              <a:t>From “phase shift analysis”, assuming only S and P waves, found that resonance was associated with I=3/2, J=3/2</a:t>
            </a:r>
          </a:p>
        </p:txBody>
      </p:sp>
      <p:sp>
        <p:nvSpPr>
          <p:cNvPr id="8" name="TextBox 7"/>
          <p:cNvSpPr txBox="1"/>
          <p:nvPr/>
        </p:nvSpPr>
        <p:spPr>
          <a:xfrm>
            <a:off x="228600" y="6172200"/>
            <a:ext cx="4690708" cy="338554"/>
          </a:xfrm>
          <a:prstGeom prst="rect">
            <a:avLst/>
          </a:prstGeom>
          <a:noFill/>
        </p:spPr>
        <p:txBody>
          <a:bodyPr wrap="none" rtlCol="0">
            <a:spAutoFit/>
          </a:bodyPr>
          <a:lstStyle/>
          <a:p>
            <a:r>
              <a:rPr lang="en-US" sz="1600" dirty="0" smtClean="0"/>
              <a:t>(early example of electronics diagram in a paper!)</a:t>
            </a:r>
            <a:endParaRPr lang="en-US" sz="1600" dirty="0"/>
          </a:p>
        </p:txBody>
      </p:sp>
      <p:sp>
        <p:nvSpPr>
          <p:cNvPr id="9" name="Date Placeholder 8"/>
          <p:cNvSpPr>
            <a:spLocks noGrp="1"/>
          </p:cNvSpPr>
          <p:nvPr>
            <p:ph type="dt" sz="half" idx="10"/>
          </p:nvPr>
        </p:nvSpPr>
        <p:spPr/>
        <p:txBody>
          <a:bodyPr/>
          <a:lstStyle/>
          <a:p>
            <a:pPr>
              <a:defRPr/>
            </a:pPr>
            <a:r>
              <a:rPr lang="en-US" smtClean="0"/>
              <a:t>NNPSS 2009</a:t>
            </a:r>
            <a:endParaRPr lang="en-US"/>
          </a:p>
        </p:txBody>
      </p:sp>
      <p:sp>
        <p:nvSpPr>
          <p:cNvPr id="10" name="Slide Number Placeholder 9"/>
          <p:cNvSpPr>
            <a:spLocks noGrp="1"/>
          </p:cNvSpPr>
          <p:nvPr>
            <p:ph type="sldNum" sz="quarter" idx="12"/>
          </p:nvPr>
        </p:nvSpPr>
        <p:spPr/>
        <p:txBody>
          <a:bodyPr/>
          <a:lstStyle/>
          <a:p>
            <a:pPr>
              <a:defRPr/>
            </a:pPr>
            <a:fld id="{59F88254-0BD6-4A15-8FF2-01A476DF7F4F}" type="slidenum">
              <a:rPr lang="en-US" smtClean="0"/>
              <a:pPr>
                <a:defRPr/>
              </a:pPr>
              <a:t>14</a:t>
            </a:fld>
            <a:endParaRPr lang="en-US"/>
          </a:p>
        </p:txBody>
      </p:sp>
      <p:sp>
        <p:nvSpPr>
          <p:cNvPr id="11" name="Footer Placeholder 10"/>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792162"/>
          </a:xfrm>
        </p:spPr>
        <p:txBody>
          <a:bodyPr/>
          <a:lstStyle/>
          <a:p>
            <a:r>
              <a:rPr lang="en-US" sz="4000" dirty="0" smtClean="0"/>
              <a:t>strangeness: The V particle</a:t>
            </a:r>
            <a:endParaRPr lang="en-US" sz="4000" dirty="0"/>
          </a:p>
        </p:txBody>
      </p:sp>
      <p:graphicFrame>
        <p:nvGraphicFramePr>
          <p:cNvPr id="25602" name="Object 4"/>
          <p:cNvGraphicFramePr>
            <a:graphicFrameLocks noChangeAspect="1"/>
          </p:cNvGraphicFramePr>
          <p:nvPr/>
        </p:nvGraphicFramePr>
        <p:xfrm>
          <a:off x="4648200" y="2120900"/>
          <a:ext cx="3803650" cy="3763962"/>
        </p:xfrm>
        <a:graphic>
          <a:graphicData uri="http://schemas.openxmlformats.org/presentationml/2006/ole">
            <p:oleObj spid="_x0000_s25602" name="Image" r:id="rId3" imgW="3644444" imgH="3606349" progId="">
              <p:embed/>
            </p:oleObj>
          </a:graphicData>
        </a:graphic>
      </p:graphicFrame>
      <p:grpSp>
        <p:nvGrpSpPr>
          <p:cNvPr id="16" name="Group 15"/>
          <p:cNvGrpSpPr/>
          <p:nvPr/>
        </p:nvGrpSpPr>
        <p:grpSpPr>
          <a:xfrm>
            <a:off x="6670675" y="3657600"/>
            <a:ext cx="2295525" cy="2659063"/>
            <a:chOff x="6670675" y="3449637"/>
            <a:chExt cx="2295525" cy="2659063"/>
          </a:xfrm>
        </p:grpSpPr>
        <p:grpSp>
          <p:nvGrpSpPr>
            <p:cNvPr id="4" name="Group 25"/>
            <p:cNvGrpSpPr>
              <a:grpSpLocks/>
            </p:cNvGrpSpPr>
            <p:nvPr/>
          </p:nvGrpSpPr>
          <p:grpSpPr bwMode="auto">
            <a:xfrm>
              <a:off x="6670675" y="3449637"/>
              <a:ext cx="839788" cy="769938"/>
              <a:chOff x="4392" y="2306"/>
              <a:chExt cx="529" cy="485"/>
            </a:xfrm>
          </p:grpSpPr>
          <p:sp>
            <p:nvSpPr>
              <p:cNvPr id="5" name="Line 10"/>
              <p:cNvSpPr>
                <a:spLocks noChangeShapeType="1"/>
              </p:cNvSpPr>
              <p:nvPr/>
            </p:nvSpPr>
            <p:spPr bwMode="auto">
              <a:xfrm>
                <a:off x="4392" y="2306"/>
                <a:ext cx="275" cy="485"/>
              </a:xfrm>
              <a:prstGeom prst="line">
                <a:avLst/>
              </a:prstGeom>
              <a:noFill/>
              <a:ln w="28575">
                <a:solidFill>
                  <a:srgbClr val="FF0000"/>
                </a:solidFill>
                <a:prstDash val="dash"/>
                <a:round/>
                <a:headEnd/>
                <a:tailEnd/>
              </a:ln>
            </p:spPr>
            <p:txBody>
              <a:bodyPr/>
              <a:lstStyle/>
              <a:p>
                <a:endParaRPr lang="en-US"/>
              </a:p>
            </p:txBody>
          </p:sp>
          <p:sp>
            <p:nvSpPr>
              <p:cNvPr id="6" name="Text Box 17"/>
              <p:cNvSpPr txBox="1">
                <a:spLocks noChangeArrowheads="1"/>
              </p:cNvSpPr>
              <p:nvPr/>
            </p:nvSpPr>
            <p:spPr bwMode="auto">
              <a:xfrm>
                <a:off x="4557" y="2332"/>
                <a:ext cx="364" cy="327"/>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rPr>
                  <a:t>K</a:t>
                </a:r>
                <a:r>
                  <a:rPr lang="en-US" sz="2000" b="1" baseline="50000">
                    <a:solidFill>
                      <a:srgbClr val="FF0000"/>
                    </a:solidFill>
                  </a:rPr>
                  <a:t>0</a:t>
                </a:r>
              </a:p>
            </p:txBody>
          </p:sp>
        </p:grpSp>
        <p:grpSp>
          <p:nvGrpSpPr>
            <p:cNvPr id="7" name="Group 24"/>
            <p:cNvGrpSpPr>
              <a:grpSpLocks/>
            </p:cNvGrpSpPr>
            <p:nvPr/>
          </p:nvGrpSpPr>
          <p:grpSpPr bwMode="auto">
            <a:xfrm>
              <a:off x="7116763" y="4213225"/>
              <a:ext cx="1849437" cy="1895475"/>
              <a:chOff x="4673" y="2787"/>
              <a:chExt cx="1165" cy="1194"/>
            </a:xfrm>
          </p:grpSpPr>
          <p:sp>
            <p:nvSpPr>
              <p:cNvPr id="8" name="Line 6"/>
              <p:cNvSpPr>
                <a:spLocks noChangeShapeType="1"/>
              </p:cNvSpPr>
              <p:nvPr/>
            </p:nvSpPr>
            <p:spPr bwMode="auto">
              <a:xfrm>
                <a:off x="4674" y="2800"/>
                <a:ext cx="162" cy="902"/>
              </a:xfrm>
              <a:prstGeom prst="line">
                <a:avLst/>
              </a:prstGeom>
              <a:noFill/>
              <a:ln w="28575">
                <a:solidFill>
                  <a:srgbClr val="FF0000"/>
                </a:solidFill>
                <a:round/>
                <a:headEnd/>
                <a:tailEnd/>
              </a:ln>
            </p:spPr>
            <p:txBody>
              <a:bodyPr/>
              <a:lstStyle/>
              <a:p>
                <a:endParaRPr lang="en-US"/>
              </a:p>
            </p:txBody>
          </p:sp>
          <p:sp>
            <p:nvSpPr>
              <p:cNvPr id="9" name="Line 7"/>
              <p:cNvSpPr>
                <a:spLocks noChangeShapeType="1"/>
              </p:cNvSpPr>
              <p:nvPr/>
            </p:nvSpPr>
            <p:spPr bwMode="auto">
              <a:xfrm>
                <a:off x="4673" y="2799"/>
                <a:ext cx="822" cy="190"/>
              </a:xfrm>
              <a:prstGeom prst="line">
                <a:avLst/>
              </a:prstGeom>
              <a:noFill/>
              <a:ln w="28575">
                <a:solidFill>
                  <a:srgbClr val="FF0000"/>
                </a:solidFill>
                <a:round/>
                <a:headEnd/>
                <a:tailEnd/>
              </a:ln>
            </p:spPr>
            <p:txBody>
              <a:bodyPr/>
              <a:lstStyle/>
              <a:p>
                <a:endParaRPr lang="en-US"/>
              </a:p>
            </p:txBody>
          </p:sp>
          <p:sp>
            <p:nvSpPr>
              <p:cNvPr id="10" name="Text Box 15"/>
              <p:cNvSpPr txBox="1">
                <a:spLocks noChangeArrowheads="1"/>
              </p:cNvSpPr>
              <p:nvPr/>
            </p:nvSpPr>
            <p:spPr bwMode="auto">
              <a:xfrm>
                <a:off x="4704" y="3616"/>
                <a:ext cx="318" cy="365"/>
              </a:xfrm>
              <a:prstGeom prst="rect">
                <a:avLst/>
              </a:prstGeom>
              <a:noFill/>
              <a:ln w="9525">
                <a:noFill/>
                <a:miter lim="800000"/>
                <a:headEnd/>
                <a:tailEnd/>
              </a:ln>
            </p:spPr>
            <p:txBody>
              <a:bodyPr wrap="none">
                <a:spAutoFit/>
              </a:bodyPr>
              <a:lstStyle/>
              <a:p>
                <a:r>
                  <a:rPr lang="en-US" sz="3200" b="1" dirty="0">
                    <a:solidFill>
                      <a:srgbClr val="FF0000"/>
                    </a:solidFill>
                    <a:latin typeface="Symbol" pitchFamily="18" charset="2"/>
                  </a:rPr>
                  <a:t>p</a:t>
                </a:r>
                <a:r>
                  <a:rPr lang="en-US" sz="2400" b="1" baseline="50000" dirty="0">
                    <a:solidFill>
                      <a:srgbClr val="FF0000"/>
                    </a:solidFill>
                  </a:rPr>
                  <a:t>-</a:t>
                </a:r>
              </a:p>
            </p:txBody>
          </p:sp>
          <p:sp>
            <p:nvSpPr>
              <p:cNvPr id="11" name="Text Box 19"/>
              <p:cNvSpPr txBox="1">
                <a:spLocks noChangeArrowheads="1"/>
              </p:cNvSpPr>
              <p:nvPr/>
            </p:nvSpPr>
            <p:spPr bwMode="auto">
              <a:xfrm>
                <a:off x="5470" y="2787"/>
                <a:ext cx="368" cy="365"/>
              </a:xfrm>
              <a:prstGeom prst="rect">
                <a:avLst/>
              </a:prstGeom>
              <a:noFill/>
              <a:ln w="9525">
                <a:noFill/>
                <a:miter lim="800000"/>
                <a:headEnd/>
                <a:tailEnd/>
              </a:ln>
            </p:spPr>
            <p:txBody>
              <a:bodyPr wrap="none">
                <a:spAutoFit/>
              </a:bodyPr>
              <a:lstStyle/>
              <a:p>
                <a:r>
                  <a:rPr lang="en-US" sz="3200" b="1">
                    <a:solidFill>
                      <a:srgbClr val="FF0000"/>
                    </a:solidFill>
                    <a:latin typeface="Symbol" pitchFamily="18" charset="2"/>
                  </a:rPr>
                  <a:t>p</a:t>
                </a:r>
                <a:r>
                  <a:rPr lang="en-US" sz="2400" b="1" baseline="50000">
                    <a:solidFill>
                      <a:srgbClr val="FF0000"/>
                    </a:solidFill>
                  </a:rPr>
                  <a:t>+</a:t>
                </a:r>
              </a:p>
            </p:txBody>
          </p:sp>
        </p:grpSp>
      </p:grpSp>
      <p:sp>
        <p:nvSpPr>
          <p:cNvPr id="13" name="Rectangle 21"/>
          <p:cNvSpPr>
            <a:spLocks noChangeArrowheads="1"/>
          </p:cNvSpPr>
          <p:nvPr/>
        </p:nvSpPr>
        <p:spPr bwMode="auto">
          <a:xfrm>
            <a:off x="228600" y="1066800"/>
            <a:ext cx="8077200" cy="584775"/>
          </a:xfrm>
          <a:prstGeom prst="rect">
            <a:avLst/>
          </a:prstGeom>
          <a:noFill/>
          <a:ln w="9525">
            <a:noFill/>
            <a:miter lim="800000"/>
            <a:headEnd/>
            <a:tailEnd/>
          </a:ln>
        </p:spPr>
        <p:txBody>
          <a:bodyPr wrap="square">
            <a:spAutoFit/>
          </a:bodyPr>
          <a:lstStyle/>
          <a:p>
            <a:pPr algn="r"/>
            <a:r>
              <a:rPr lang="en-US" sz="1600" i="1" dirty="0" smtClean="0"/>
              <a:t>EVIDENCE FOR THE EXISTENC OF NEW UNSTABLE ELEMENTARY PARTICLES</a:t>
            </a:r>
          </a:p>
          <a:p>
            <a:pPr algn="r"/>
            <a:r>
              <a:rPr lang="en-US" sz="1600" i="1" dirty="0" smtClean="0"/>
              <a:t>G.D</a:t>
            </a:r>
            <a:r>
              <a:rPr lang="en-US" sz="1600" i="1" dirty="0"/>
              <a:t>. Rochester and C.C. Butler, Nature 160 (1947) 855.</a:t>
            </a:r>
          </a:p>
        </p:txBody>
      </p:sp>
      <p:sp>
        <p:nvSpPr>
          <p:cNvPr id="14" name="Text Box 9"/>
          <p:cNvSpPr txBox="1">
            <a:spLocks noChangeArrowheads="1"/>
          </p:cNvSpPr>
          <p:nvPr/>
        </p:nvSpPr>
        <p:spPr bwMode="auto">
          <a:xfrm>
            <a:off x="228600" y="1676400"/>
            <a:ext cx="4292600" cy="5078313"/>
          </a:xfrm>
          <a:prstGeom prst="rect">
            <a:avLst/>
          </a:prstGeom>
          <a:noFill/>
          <a:ln w="9525">
            <a:noFill/>
            <a:miter lim="800000"/>
            <a:headEnd/>
            <a:tailEnd/>
          </a:ln>
        </p:spPr>
        <p:txBody>
          <a:bodyPr>
            <a:spAutoFit/>
          </a:bodyPr>
          <a:lstStyle/>
          <a:p>
            <a:r>
              <a:rPr lang="en-US" dirty="0" smtClean="0"/>
              <a:t>Tracks observed </a:t>
            </a:r>
            <a:r>
              <a:rPr lang="en-US" dirty="0"/>
              <a:t>in </a:t>
            </a:r>
            <a:r>
              <a:rPr lang="en-US" dirty="0" smtClean="0"/>
              <a:t>a cloud chamber photographs, exposed </a:t>
            </a:r>
            <a:r>
              <a:rPr lang="en-US" dirty="0"/>
              <a:t>to cosmic </a:t>
            </a:r>
            <a:r>
              <a:rPr lang="en-US" dirty="0" smtClean="0"/>
              <a:t>rays</a:t>
            </a:r>
          </a:p>
          <a:p>
            <a:endParaRPr lang="en-US" dirty="0" smtClean="0"/>
          </a:p>
          <a:p>
            <a:r>
              <a:rPr lang="en-US" dirty="0" smtClean="0"/>
              <a:t>2 photographs out of 5000 showed forked tracks</a:t>
            </a:r>
            <a:endParaRPr lang="en-US" dirty="0"/>
          </a:p>
          <a:p>
            <a:endParaRPr lang="en-US" dirty="0" smtClean="0"/>
          </a:p>
          <a:p>
            <a:r>
              <a:rPr lang="en-US" dirty="0" smtClean="0"/>
              <a:t>Surprisingly long life time (10</a:t>
            </a:r>
            <a:r>
              <a:rPr lang="en-US" baseline="30000" dirty="0" smtClean="0"/>
              <a:t>-10</a:t>
            </a:r>
            <a:r>
              <a:rPr lang="en-US" dirty="0" smtClean="0"/>
              <a:t> s)</a:t>
            </a:r>
          </a:p>
          <a:p>
            <a:r>
              <a:rPr lang="en-US" dirty="0" smtClean="0">
                <a:latin typeface="Arial" pitchFamily="34" charset="0"/>
                <a:cs typeface="Arial" pitchFamily="34" charset="0"/>
              </a:rPr>
              <a:t> compared w/ typical production reactions:  → weak decay</a:t>
            </a:r>
          </a:p>
          <a:p>
            <a:endParaRPr lang="en-US" dirty="0" smtClean="0"/>
          </a:p>
          <a:p>
            <a:r>
              <a:rPr lang="en-US" dirty="0" smtClean="0"/>
              <a:t>masses of outgoing tracks could only be estimated, but &lt; proton mass.</a:t>
            </a:r>
          </a:p>
          <a:p>
            <a:endParaRPr lang="en-US" dirty="0"/>
          </a:p>
          <a:p>
            <a:r>
              <a:rPr lang="en-US" dirty="0" smtClean="0"/>
              <a:t>New property called </a:t>
            </a:r>
            <a:r>
              <a:rPr lang="en-US" i="1" dirty="0" smtClean="0">
                <a:solidFill>
                  <a:srgbClr val="C00000"/>
                </a:solidFill>
              </a:rPr>
              <a:t>strangeness</a:t>
            </a:r>
            <a:r>
              <a:rPr lang="en-US" dirty="0" smtClean="0"/>
              <a:t> was introduced:  conserved in strong interactions but violated in weak interactions. </a:t>
            </a:r>
            <a:endParaRPr lang="en-US" dirty="0"/>
          </a:p>
          <a:p>
            <a:endParaRPr lang="en-US" dirty="0"/>
          </a:p>
        </p:txBody>
      </p:sp>
      <p:sp>
        <p:nvSpPr>
          <p:cNvPr id="15" name="TextBox 14"/>
          <p:cNvSpPr txBox="1"/>
          <p:nvPr/>
        </p:nvSpPr>
        <p:spPr>
          <a:xfrm>
            <a:off x="2057400" y="87868"/>
            <a:ext cx="4563942" cy="338554"/>
          </a:xfrm>
          <a:prstGeom prst="rect">
            <a:avLst/>
          </a:prstGeom>
          <a:noFill/>
        </p:spPr>
        <p:txBody>
          <a:bodyPr wrap="none" rtlCol="0">
            <a:spAutoFit/>
          </a:bodyPr>
          <a:lstStyle/>
          <a:p>
            <a:r>
              <a:rPr lang="en-US" sz="1600" i="1" dirty="0" smtClean="0">
                <a:solidFill>
                  <a:srgbClr val="C00000"/>
                </a:solidFill>
              </a:rPr>
              <a:t>(slide from R. </a:t>
            </a:r>
            <a:r>
              <a:rPr lang="en-US" sz="1600" i="1" dirty="0" err="1" smtClean="0">
                <a:solidFill>
                  <a:srgbClr val="C00000"/>
                </a:solidFill>
              </a:rPr>
              <a:t>DeVita</a:t>
            </a:r>
            <a:r>
              <a:rPr lang="en-US" sz="1600" i="1" dirty="0" smtClean="0">
                <a:solidFill>
                  <a:srgbClr val="C00000"/>
                </a:solidFill>
              </a:rPr>
              <a:t>, AAAS meeting, Feb 2008)</a:t>
            </a:r>
            <a:endParaRPr lang="en-US" sz="1600" i="1" dirty="0">
              <a:solidFill>
                <a:srgbClr val="C00000"/>
              </a:solidFill>
            </a:endParaRPr>
          </a:p>
        </p:txBody>
      </p:sp>
      <p:sp>
        <p:nvSpPr>
          <p:cNvPr id="17" name="Date Placeholder 16"/>
          <p:cNvSpPr>
            <a:spLocks noGrp="1"/>
          </p:cNvSpPr>
          <p:nvPr>
            <p:ph type="dt" sz="half" idx="10"/>
          </p:nvPr>
        </p:nvSpPr>
        <p:spPr/>
        <p:txBody>
          <a:bodyPr/>
          <a:lstStyle/>
          <a:p>
            <a:pPr>
              <a:defRPr/>
            </a:pPr>
            <a:r>
              <a:rPr lang="en-US" smtClean="0"/>
              <a:t>NNPSS 2009</a:t>
            </a:r>
            <a:endParaRPr lang="en-US"/>
          </a:p>
        </p:txBody>
      </p:sp>
      <p:sp>
        <p:nvSpPr>
          <p:cNvPr id="18" name="Slide Number Placeholder 17"/>
          <p:cNvSpPr>
            <a:spLocks noGrp="1"/>
          </p:cNvSpPr>
          <p:nvPr>
            <p:ph type="sldNum" sz="quarter" idx="12"/>
          </p:nvPr>
        </p:nvSpPr>
        <p:spPr/>
        <p:txBody>
          <a:bodyPr/>
          <a:lstStyle/>
          <a:p>
            <a:pPr>
              <a:defRPr/>
            </a:pPr>
            <a:fld id="{59F88254-0BD6-4A15-8FF2-01A476DF7F4F}" type="slidenum">
              <a:rPr lang="en-US" smtClean="0"/>
              <a:pPr>
                <a:defRPr/>
              </a:pPr>
              <a:t>15</a:t>
            </a:fld>
            <a:endParaRPr lang="en-US"/>
          </a:p>
        </p:txBody>
      </p:sp>
      <p:sp>
        <p:nvSpPr>
          <p:cNvPr id="19" name="Footer Placeholder 18"/>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16</a:t>
            </a:fld>
            <a:endParaRPr lang="en-US"/>
          </a:p>
        </p:txBody>
      </p:sp>
      <p:sp>
        <p:nvSpPr>
          <p:cNvPr id="6" name="TextBox 5"/>
          <p:cNvSpPr txBox="1"/>
          <p:nvPr/>
        </p:nvSpPr>
        <p:spPr>
          <a:xfrm>
            <a:off x="457200" y="1219200"/>
            <a:ext cx="8305800" cy="4893647"/>
          </a:xfrm>
          <a:prstGeom prst="rect">
            <a:avLst/>
          </a:prstGeom>
          <a:noFill/>
        </p:spPr>
        <p:txBody>
          <a:bodyPr wrap="square" rtlCol="0">
            <a:spAutoFit/>
          </a:bodyPr>
          <a:lstStyle/>
          <a:p>
            <a:r>
              <a:rPr lang="en-US" sz="2400" dirty="0" smtClean="0"/>
              <a:t>Experimental requirements for </a:t>
            </a:r>
            <a:r>
              <a:rPr lang="en-US" sz="2400" dirty="0" err="1" smtClean="0"/>
              <a:t>hadron</a:t>
            </a:r>
            <a:r>
              <a:rPr lang="en-US" sz="2400" dirty="0" smtClean="0"/>
              <a:t> spectroscopy:</a:t>
            </a:r>
          </a:p>
          <a:p>
            <a:endParaRPr lang="en-US" sz="2400" dirty="0" smtClean="0"/>
          </a:p>
          <a:p>
            <a:r>
              <a:rPr lang="en-US" sz="2400" dirty="0" smtClean="0"/>
              <a:t>energy  (accelerators provide the luminosity)</a:t>
            </a:r>
          </a:p>
          <a:p>
            <a:endParaRPr lang="en-US" sz="2400" dirty="0" smtClean="0"/>
          </a:p>
          <a:p>
            <a:r>
              <a:rPr lang="en-US" sz="2400" dirty="0" smtClean="0"/>
              <a:t>mass/charge measurement:  magnetic field</a:t>
            </a:r>
          </a:p>
          <a:p>
            <a:endParaRPr lang="en-US" sz="2400" dirty="0" smtClean="0"/>
          </a:p>
          <a:p>
            <a:r>
              <a:rPr lang="en-US" sz="2400" dirty="0" smtClean="0"/>
              <a:t>solid angle:  need to detect </a:t>
            </a:r>
            <a:r>
              <a:rPr lang="en-US" sz="2400" i="1" dirty="0" smtClean="0">
                <a:solidFill>
                  <a:srgbClr val="C00000"/>
                </a:solidFill>
              </a:rPr>
              <a:t>all</a:t>
            </a:r>
            <a:r>
              <a:rPr lang="en-US" sz="2400" dirty="0" smtClean="0"/>
              <a:t> the outgoing products to completely reconstruct the decays </a:t>
            </a:r>
          </a:p>
          <a:p>
            <a:endParaRPr lang="en-US" sz="2400" dirty="0" smtClean="0"/>
          </a:p>
          <a:p>
            <a:r>
              <a:rPr lang="en-US" sz="2400" dirty="0" smtClean="0"/>
              <a:t>“hermetic” detector (cloud chamber, bubble chamber)</a:t>
            </a:r>
          </a:p>
          <a:p>
            <a:endParaRPr lang="en-US" sz="2400" dirty="0" smtClean="0"/>
          </a:p>
          <a:p>
            <a:r>
              <a:rPr lang="en-US" sz="2400" dirty="0" smtClean="0"/>
              <a:t>track resolution needed both for particle ID and for vertex reconstruction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t="2291"/>
          <a:stretch>
            <a:fillRect/>
          </a:stretch>
        </p:blipFill>
        <p:spPr bwMode="auto">
          <a:xfrm>
            <a:off x="-76200" y="2354580"/>
            <a:ext cx="7168595" cy="4198620"/>
          </a:xfrm>
          <a:prstGeom prst="rect">
            <a:avLst/>
          </a:prstGeom>
          <a:noFill/>
          <a:ln w="9525">
            <a:noFill/>
            <a:miter lim="800000"/>
            <a:headEnd/>
            <a:tailEnd/>
          </a:ln>
          <a:effectLst/>
        </p:spPr>
      </p:pic>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17</a:t>
            </a:fld>
            <a:endParaRPr lang="en-US"/>
          </a:p>
        </p:txBody>
      </p:sp>
      <p:pic>
        <p:nvPicPr>
          <p:cNvPr id="36867" name="Picture 3"/>
          <p:cNvPicPr>
            <a:picLocks noChangeAspect="1" noChangeArrowheads="1"/>
          </p:cNvPicPr>
          <p:nvPr/>
        </p:nvPicPr>
        <p:blipFill>
          <a:blip r:embed="rId3"/>
          <a:srcRect r="8466"/>
          <a:stretch>
            <a:fillRect/>
          </a:stretch>
        </p:blipFill>
        <p:spPr bwMode="auto">
          <a:xfrm>
            <a:off x="4523608" y="762000"/>
            <a:ext cx="4620392" cy="277758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t>CLEO-c: charm quark spectroscopy at Cornell </a:t>
            </a:r>
            <a:br>
              <a:rPr lang="en-US" sz="2800" dirty="0" smtClean="0"/>
            </a:br>
            <a:r>
              <a:rPr lang="en-US" sz="2800" dirty="0" smtClean="0"/>
              <a:t>(CESR: </a:t>
            </a:r>
            <a:r>
              <a:rPr lang="en-US" sz="2800" dirty="0" err="1" smtClean="0"/>
              <a:t>e</a:t>
            </a:r>
            <a:r>
              <a:rPr lang="en-US" sz="2800" baseline="30000" dirty="0" err="1" smtClean="0"/>
              <a:t>+</a:t>
            </a:r>
            <a:r>
              <a:rPr lang="en-US" sz="2800" dirty="0" err="1" smtClean="0"/>
              <a:t>e</a:t>
            </a:r>
            <a:r>
              <a:rPr lang="en-US" sz="2800" baseline="30000" dirty="0" smtClean="0"/>
              <a:t>-</a:t>
            </a:r>
            <a:r>
              <a:rPr lang="en-US" sz="2800" dirty="0" smtClean="0"/>
              <a:t> collider)</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smtClean="0"/>
              <a:t>the quark model</a:t>
            </a:r>
          </a:p>
        </p:txBody>
      </p:sp>
      <p:sp>
        <p:nvSpPr>
          <p:cNvPr id="4" name="TextBox 3"/>
          <p:cNvSpPr txBox="1"/>
          <p:nvPr/>
        </p:nvSpPr>
        <p:spPr>
          <a:xfrm>
            <a:off x="533400" y="1066800"/>
            <a:ext cx="8229600" cy="1323439"/>
          </a:xfrm>
          <a:prstGeom prst="rect">
            <a:avLst/>
          </a:prstGeom>
          <a:noFill/>
        </p:spPr>
        <p:txBody>
          <a:bodyPr wrap="square" rtlCol="0">
            <a:spAutoFit/>
          </a:bodyPr>
          <a:lstStyle/>
          <a:p>
            <a:r>
              <a:rPr lang="en-US" sz="2000" dirty="0" smtClean="0"/>
              <a:t>1950-1970:  </a:t>
            </a:r>
          </a:p>
          <a:p>
            <a:r>
              <a:rPr lang="en-US" sz="2000" dirty="0" smtClean="0"/>
              <a:t>	explosion of discovery of new “particles”, including </a:t>
            </a:r>
            <a:r>
              <a:rPr lang="en-US" sz="2000" dirty="0" err="1" smtClean="0"/>
              <a:t>antibaryons</a:t>
            </a:r>
            <a:endParaRPr lang="en-US" sz="2000" dirty="0" smtClean="0"/>
          </a:p>
          <a:p>
            <a:r>
              <a:rPr lang="en-US" sz="2000" dirty="0" smtClean="0"/>
              <a:t>	concepts of </a:t>
            </a:r>
            <a:r>
              <a:rPr lang="en-US" sz="2000" i="1" dirty="0" err="1" smtClean="0">
                <a:solidFill>
                  <a:srgbClr val="C00000"/>
                </a:solidFill>
              </a:rPr>
              <a:t>isospin</a:t>
            </a:r>
            <a:r>
              <a:rPr lang="en-US" sz="2000" dirty="0" smtClean="0"/>
              <a:t>, </a:t>
            </a:r>
            <a:r>
              <a:rPr lang="en-US" sz="2000" i="1" dirty="0" smtClean="0">
                <a:solidFill>
                  <a:srgbClr val="C00000"/>
                </a:solidFill>
              </a:rPr>
              <a:t>strangeness</a:t>
            </a:r>
            <a:r>
              <a:rPr lang="en-US" sz="2000" dirty="0" smtClean="0"/>
              <a:t>, baryon number, became useful as organizing/classification scheme </a:t>
            </a:r>
          </a:p>
        </p:txBody>
      </p:sp>
      <p:sp>
        <p:nvSpPr>
          <p:cNvPr id="8" name="TextBox 7"/>
          <p:cNvSpPr txBox="1"/>
          <p:nvPr/>
        </p:nvSpPr>
        <p:spPr>
          <a:xfrm>
            <a:off x="533400" y="3409890"/>
            <a:ext cx="8315097" cy="400110"/>
          </a:xfrm>
          <a:prstGeom prst="rect">
            <a:avLst/>
          </a:prstGeom>
          <a:noFill/>
        </p:spPr>
        <p:txBody>
          <a:bodyPr wrap="none" rtlCol="0">
            <a:spAutoFit/>
          </a:bodyPr>
          <a:lstStyle/>
          <a:p>
            <a:r>
              <a:rPr lang="en-US" sz="2000" dirty="0" smtClean="0"/>
              <a:t>Quark hypothesis (Gell-Mann and Zweig, 1964):  up, down, and strange</a:t>
            </a:r>
            <a:endParaRPr lang="en-US" sz="2000" dirty="0"/>
          </a:p>
        </p:txBody>
      </p:sp>
      <p:graphicFrame>
        <p:nvGraphicFramePr>
          <p:cNvPr id="9" name="Table 8"/>
          <p:cNvGraphicFramePr>
            <a:graphicFrameLocks noGrp="1"/>
          </p:cNvGraphicFramePr>
          <p:nvPr/>
        </p:nvGraphicFramePr>
        <p:xfrm>
          <a:off x="1371600" y="4038600"/>
          <a:ext cx="6400800" cy="1584960"/>
        </p:xfrm>
        <a:graphic>
          <a:graphicData uri="http://schemas.openxmlformats.org/drawingml/2006/table">
            <a:tbl>
              <a:tblPr firstRow="1" bandRow="1">
                <a:tableStyleId>{5940675A-B579-460E-94D1-54222C63F5DA}</a:tableStyleId>
              </a:tblPr>
              <a:tblGrid>
                <a:gridCol w="914400"/>
                <a:gridCol w="914400"/>
                <a:gridCol w="914400"/>
                <a:gridCol w="914400"/>
                <a:gridCol w="914400"/>
                <a:gridCol w="914400"/>
                <a:gridCol w="914400"/>
              </a:tblGrid>
              <a:tr h="370840">
                <a:tc>
                  <a:txBody>
                    <a:bodyPr/>
                    <a:lstStyle/>
                    <a:p>
                      <a:r>
                        <a:rPr lang="en-US" sz="2000" dirty="0" smtClean="0">
                          <a:solidFill>
                            <a:srgbClr val="C00000"/>
                          </a:solidFill>
                        </a:rPr>
                        <a:t>Flavor</a:t>
                      </a:r>
                      <a:endParaRPr lang="en-US" sz="2000" dirty="0">
                        <a:solidFill>
                          <a:srgbClr val="C00000"/>
                        </a:solidFill>
                      </a:endParaRPr>
                    </a:p>
                  </a:txBody>
                  <a:tcPr/>
                </a:tc>
                <a:tc>
                  <a:txBody>
                    <a:bodyPr/>
                    <a:lstStyle/>
                    <a:p>
                      <a:r>
                        <a:rPr lang="en-US" sz="2000" dirty="0" smtClean="0">
                          <a:solidFill>
                            <a:srgbClr val="C00000"/>
                          </a:solidFill>
                        </a:rPr>
                        <a:t>B</a:t>
                      </a:r>
                      <a:endParaRPr lang="en-US" sz="2000" dirty="0">
                        <a:solidFill>
                          <a:srgbClr val="C00000"/>
                        </a:solidFill>
                      </a:endParaRPr>
                    </a:p>
                  </a:txBody>
                  <a:tcPr/>
                </a:tc>
                <a:tc>
                  <a:txBody>
                    <a:bodyPr/>
                    <a:lstStyle/>
                    <a:p>
                      <a:r>
                        <a:rPr lang="en-US" sz="2000" dirty="0" smtClean="0">
                          <a:solidFill>
                            <a:srgbClr val="C00000"/>
                          </a:solidFill>
                        </a:rPr>
                        <a:t>J</a:t>
                      </a:r>
                      <a:endParaRPr lang="en-US" sz="2000" dirty="0">
                        <a:solidFill>
                          <a:srgbClr val="C00000"/>
                        </a:solidFill>
                      </a:endParaRPr>
                    </a:p>
                  </a:txBody>
                  <a:tcPr/>
                </a:tc>
                <a:tc>
                  <a:txBody>
                    <a:bodyPr/>
                    <a:lstStyle/>
                    <a:p>
                      <a:r>
                        <a:rPr lang="en-US" sz="2000" dirty="0" smtClean="0">
                          <a:solidFill>
                            <a:srgbClr val="C00000"/>
                          </a:solidFill>
                        </a:rPr>
                        <a:t>I</a:t>
                      </a:r>
                      <a:endParaRPr lang="en-US" sz="2000" dirty="0">
                        <a:solidFill>
                          <a:srgbClr val="C00000"/>
                        </a:solidFill>
                      </a:endParaRPr>
                    </a:p>
                  </a:txBody>
                  <a:tcPr/>
                </a:tc>
                <a:tc>
                  <a:txBody>
                    <a:bodyPr/>
                    <a:lstStyle/>
                    <a:p>
                      <a:r>
                        <a:rPr lang="en-US" sz="2000" dirty="0" smtClean="0">
                          <a:solidFill>
                            <a:srgbClr val="C00000"/>
                          </a:solidFill>
                        </a:rPr>
                        <a:t>I3</a:t>
                      </a:r>
                      <a:endParaRPr lang="en-US" sz="2000" dirty="0">
                        <a:solidFill>
                          <a:srgbClr val="C00000"/>
                        </a:solidFill>
                      </a:endParaRPr>
                    </a:p>
                  </a:txBody>
                  <a:tcPr/>
                </a:tc>
                <a:tc>
                  <a:txBody>
                    <a:bodyPr/>
                    <a:lstStyle/>
                    <a:p>
                      <a:r>
                        <a:rPr lang="en-US" sz="2000" dirty="0" smtClean="0">
                          <a:solidFill>
                            <a:srgbClr val="C00000"/>
                          </a:solidFill>
                        </a:rPr>
                        <a:t>S</a:t>
                      </a:r>
                      <a:endParaRPr lang="en-US" sz="2000" dirty="0">
                        <a:solidFill>
                          <a:srgbClr val="C00000"/>
                        </a:solidFill>
                      </a:endParaRPr>
                    </a:p>
                  </a:txBody>
                  <a:tcPr/>
                </a:tc>
                <a:tc>
                  <a:txBody>
                    <a:bodyPr/>
                    <a:lstStyle/>
                    <a:p>
                      <a:r>
                        <a:rPr lang="en-US" sz="2000" dirty="0" smtClean="0">
                          <a:solidFill>
                            <a:srgbClr val="C00000"/>
                          </a:solidFill>
                        </a:rPr>
                        <a:t>charge</a:t>
                      </a:r>
                      <a:endParaRPr lang="en-US" sz="2000" dirty="0">
                        <a:solidFill>
                          <a:srgbClr val="C00000"/>
                        </a:solidFill>
                      </a:endParaRPr>
                    </a:p>
                  </a:txBody>
                  <a:tcPr/>
                </a:tc>
              </a:tr>
              <a:tr h="370840">
                <a:tc>
                  <a:txBody>
                    <a:bodyPr/>
                    <a:lstStyle/>
                    <a:p>
                      <a:r>
                        <a:rPr lang="en-US" sz="2000" dirty="0" smtClean="0"/>
                        <a:t>u</a:t>
                      </a:r>
                      <a:endParaRPr lang="en-US" sz="2000" dirty="0"/>
                    </a:p>
                  </a:txBody>
                  <a:tcPr/>
                </a:tc>
                <a:tc>
                  <a:txBody>
                    <a:bodyPr/>
                    <a:lstStyle/>
                    <a:p>
                      <a:r>
                        <a:rPr lang="en-US" sz="2000" dirty="0" smtClean="0"/>
                        <a:t>1/3</a:t>
                      </a:r>
                      <a:endParaRPr lang="en-US" sz="2000" dirty="0"/>
                    </a:p>
                  </a:txBody>
                  <a:tcPr/>
                </a:tc>
                <a:tc>
                  <a:txBody>
                    <a:bodyPr/>
                    <a:lstStyle/>
                    <a:p>
                      <a:r>
                        <a:rPr lang="en-US" sz="2000" dirty="0" smtClean="0"/>
                        <a:t>½</a:t>
                      </a:r>
                      <a:endParaRPr lang="en-US" sz="2000" dirty="0"/>
                    </a:p>
                  </a:txBody>
                  <a:tcPr/>
                </a:tc>
                <a:tc>
                  <a:txBody>
                    <a:bodyPr/>
                    <a:lstStyle/>
                    <a:p>
                      <a:r>
                        <a:rPr lang="en-US" sz="2000" dirty="0" smtClean="0"/>
                        <a:t>½</a:t>
                      </a:r>
                      <a:endParaRPr lang="en-US" sz="2000" dirty="0"/>
                    </a:p>
                  </a:txBody>
                  <a:tcPr/>
                </a:tc>
                <a:tc>
                  <a:txBody>
                    <a:bodyPr/>
                    <a:lstStyle/>
                    <a:p>
                      <a:r>
                        <a:rPr lang="en-US" sz="2000" dirty="0" smtClean="0"/>
                        <a:t>+1/2</a:t>
                      </a:r>
                      <a:endParaRPr lang="en-US" sz="2000" dirty="0"/>
                    </a:p>
                  </a:txBody>
                  <a:tcPr/>
                </a:tc>
                <a:tc>
                  <a:txBody>
                    <a:bodyPr/>
                    <a:lstStyle/>
                    <a:p>
                      <a:r>
                        <a:rPr lang="en-US" sz="2000" dirty="0" smtClean="0"/>
                        <a:t>0</a:t>
                      </a:r>
                      <a:endParaRPr lang="en-US" sz="2000" dirty="0"/>
                    </a:p>
                  </a:txBody>
                  <a:tcPr/>
                </a:tc>
                <a:tc>
                  <a:txBody>
                    <a:bodyPr/>
                    <a:lstStyle/>
                    <a:p>
                      <a:r>
                        <a:rPr lang="en-US" sz="2000" dirty="0" smtClean="0"/>
                        <a:t>2/3</a:t>
                      </a:r>
                      <a:endParaRPr lang="en-US" sz="2000" dirty="0"/>
                    </a:p>
                  </a:txBody>
                  <a:tcPr/>
                </a:tc>
              </a:tr>
              <a:tr h="370840">
                <a:tc>
                  <a:txBody>
                    <a:bodyPr/>
                    <a:lstStyle/>
                    <a:p>
                      <a:r>
                        <a:rPr lang="en-US" sz="2000" dirty="0" smtClean="0"/>
                        <a:t>d</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a:t>
                      </a:r>
                    </a:p>
                  </a:txBody>
                  <a:tcPr/>
                </a:tc>
                <a:tc>
                  <a:txBody>
                    <a:bodyPr/>
                    <a:lstStyle/>
                    <a:p>
                      <a:r>
                        <a:rPr lang="en-US" sz="2000" dirty="0" smtClean="0"/>
                        <a:t>½</a:t>
                      </a:r>
                      <a:endParaRPr lang="en-US" sz="2000" dirty="0"/>
                    </a:p>
                  </a:txBody>
                  <a:tcPr/>
                </a:tc>
                <a:tc>
                  <a:txBody>
                    <a:bodyPr/>
                    <a:lstStyle/>
                    <a:p>
                      <a:r>
                        <a:rPr lang="en-US" sz="2000" dirty="0" smtClean="0"/>
                        <a:t>½</a:t>
                      </a:r>
                      <a:endParaRPr lang="en-US" sz="2000" dirty="0"/>
                    </a:p>
                  </a:txBody>
                  <a:tcPr/>
                </a:tc>
                <a:tc>
                  <a:txBody>
                    <a:bodyPr/>
                    <a:lstStyle/>
                    <a:p>
                      <a:r>
                        <a:rPr lang="en-US" sz="2000" dirty="0" smtClean="0"/>
                        <a:t>-1/2</a:t>
                      </a:r>
                      <a:endParaRPr lang="en-US" sz="2000" dirty="0"/>
                    </a:p>
                  </a:txBody>
                  <a:tcPr/>
                </a:tc>
                <a:tc>
                  <a:txBody>
                    <a:bodyPr/>
                    <a:lstStyle/>
                    <a:p>
                      <a:r>
                        <a:rPr lang="en-US" sz="2000" dirty="0" smtClean="0"/>
                        <a:t>0</a:t>
                      </a:r>
                      <a:endParaRPr lang="en-US" sz="2000" dirty="0"/>
                    </a:p>
                  </a:txBody>
                  <a:tcPr/>
                </a:tc>
                <a:tc>
                  <a:txBody>
                    <a:bodyPr/>
                    <a:lstStyle/>
                    <a:p>
                      <a:r>
                        <a:rPr lang="en-US" sz="2000" dirty="0" smtClean="0"/>
                        <a:t>-1/3</a:t>
                      </a:r>
                      <a:endParaRPr lang="en-US" sz="2000" dirty="0"/>
                    </a:p>
                  </a:txBody>
                  <a:tcPr/>
                </a:tc>
              </a:tr>
              <a:tr h="370840">
                <a:tc>
                  <a:txBody>
                    <a:bodyPr/>
                    <a:lstStyle/>
                    <a:p>
                      <a:r>
                        <a:rPr lang="en-US" sz="2000" dirty="0" smtClean="0"/>
                        <a:t>s</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1/3</a:t>
                      </a:r>
                    </a:p>
                  </a:txBody>
                  <a:tcPr/>
                </a:tc>
                <a:tc>
                  <a:txBody>
                    <a:bodyPr/>
                    <a:lstStyle/>
                    <a:p>
                      <a:r>
                        <a:rPr lang="en-US" sz="2000" dirty="0" smtClean="0"/>
                        <a:t>½</a:t>
                      </a:r>
                      <a:endParaRPr lang="en-US" sz="2000" dirty="0"/>
                    </a:p>
                  </a:txBody>
                  <a:tcPr/>
                </a:tc>
                <a:tc>
                  <a:txBody>
                    <a:bodyPr/>
                    <a:lstStyle/>
                    <a:p>
                      <a:r>
                        <a:rPr lang="en-US" sz="2000" dirty="0" smtClean="0"/>
                        <a:t>0</a:t>
                      </a:r>
                      <a:endParaRPr lang="en-US" sz="2000" dirty="0"/>
                    </a:p>
                  </a:txBody>
                  <a:tcPr/>
                </a:tc>
                <a:tc>
                  <a:txBody>
                    <a:bodyPr/>
                    <a:lstStyle/>
                    <a:p>
                      <a:r>
                        <a:rPr lang="en-US" sz="2000" dirty="0" smtClean="0"/>
                        <a:t>0</a:t>
                      </a:r>
                      <a:endParaRPr lang="en-US" sz="2000" dirty="0"/>
                    </a:p>
                  </a:txBody>
                  <a:tcPr/>
                </a:tc>
                <a:tc>
                  <a:txBody>
                    <a:bodyPr/>
                    <a:lstStyle/>
                    <a:p>
                      <a:r>
                        <a:rPr lang="en-US" sz="2000" dirty="0" smtClean="0"/>
                        <a:t>-1</a:t>
                      </a:r>
                      <a:endParaRPr lang="en-US" sz="2000" dirty="0"/>
                    </a:p>
                  </a:txBody>
                  <a:tcPr/>
                </a:tc>
                <a:tc>
                  <a:txBody>
                    <a:bodyPr/>
                    <a:lstStyle/>
                    <a:p>
                      <a:r>
                        <a:rPr lang="en-US" sz="2000" dirty="0" smtClean="0"/>
                        <a:t>-1/3</a:t>
                      </a:r>
                      <a:endParaRPr lang="en-US" sz="2000" dirty="0"/>
                    </a:p>
                  </a:txBody>
                  <a:tcPr/>
                </a:tc>
              </a:tr>
            </a:tbl>
          </a:graphicData>
        </a:graphic>
      </p:graphicFrame>
      <p:grpSp>
        <p:nvGrpSpPr>
          <p:cNvPr id="15" name="Group 14"/>
          <p:cNvGrpSpPr/>
          <p:nvPr/>
        </p:nvGrpSpPr>
        <p:grpSpPr>
          <a:xfrm>
            <a:off x="1066800" y="2590800"/>
            <a:ext cx="7162800" cy="533400"/>
            <a:chOff x="1066800" y="2743200"/>
            <a:chExt cx="7162800" cy="533400"/>
          </a:xfrm>
        </p:grpSpPr>
        <p:graphicFrame>
          <p:nvGraphicFramePr>
            <p:cNvPr id="5" name="Object 4"/>
            <p:cNvGraphicFramePr>
              <a:graphicFrameLocks noChangeAspect="1"/>
            </p:cNvGraphicFramePr>
            <p:nvPr/>
          </p:nvGraphicFramePr>
          <p:xfrm>
            <a:off x="2286000" y="2789583"/>
            <a:ext cx="2489200" cy="487017"/>
          </p:xfrm>
          <a:graphic>
            <a:graphicData uri="http://schemas.openxmlformats.org/presentationml/2006/ole">
              <p:oleObj spid="_x0000_s5121" name="Equation" r:id="rId3" imgW="1168200" imgH="228600" progId="Equation.3">
                <p:embed/>
              </p:oleObj>
            </a:graphicData>
          </a:graphic>
        </p:graphicFrame>
        <p:sp>
          <p:nvSpPr>
            <p:cNvPr id="7" name="TextBox 6"/>
            <p:cNvSpPr txBox="1"/>
            <p:nvPr/>
          </p:nvSpPr>
          <p:spPr>
            <a:xfrm>
              <a:off x="1066800" y="2819400"/>
              <a:ext cx="1039067" cy="400110"/>
            </a:xfrm>
            <a:prstGeom prst="rect">
              <a:avLst/>
            </a:prstGeom>
            <a:noFill/>
          </p:spPr>
          <p:txBody>
            <a:bodyPr wrap="none" rtlCol="0">
              <a:spAutoFit/>
            </a:bodyPr>
            <a:lstStyle/>
            <a:p>
              <a:r>
                <a:rPr lang="en-US" sz="2000" dirty="0" smtClean="0"/>
                <a:t>charge:</a:t>
              </a:r>
              <a:endParaRPr lang="en-US" sz="2000" dirty="0"/>
            </a:p>
          </p:txBody>
        </p:sp>
        <p:sp>
          <p:nvSpPr>
            <p:cNvPr id="10" name="TextBox 9"/>
            <p:cNvSpPr txBox="1"/>
            <p:nvPr/>
          </p:nvSpPr>
          <p:spPr>
            <a:xfrm>
              <a:off x="5539440" y="2743200"/>
              <a:ext cx="2690160" cy="461665"/>
            </a:xfrm>
            <a:prstGeom prst="rect">
              <a:avLst/>
            </a:prstGeom>
            <a:noFill/>
          </p:spPr>
          <p:txBody>
            <a:bodyPr wrap="none" rtlCol="0">
              <a:spAutoFit/>
            </a:bodyPr>
            <a:lstStyle/>
            <a:p>
              <a:r>
                <a:rPr lang="en-US" sz="2000" dirty="0" smtClean="0"/>
                <a:t>( hypercharge = </a:t>
              </a:r>
              <a:r>
                <a:rPr lang="en-US" sz="2400" i="1" dirty="0" smtClean="0">
                  <a:latin typeface="Times New Roman" pitchFamily="18" charset="0"/>
                  <a:cs typeface="Times New Roman" pitchFamily="18" charset="0"/>
                </a:rPr>
                <a:t>B+S</a:t>
              </a:r>
              <a:r>
                <a:rPr lang="en-US" sz="2000" dirty="0" smtClean="0"/>
                <a:t>)</a:t>
              </a:r>
              <a:endParaRPr lang="en-US" sz="2000" dirty="0"/>
            </a:p>
          </p:txBody>
        </p:sp>
      </p:grpSp>
      <p:sp>
        <p:nvSpPr>
          <p:cNvPr id="11" name="TextBox 10"/>
          <p:cNvSpPr txBox="1"/>
          <p:nvPr/>
        </p:nvSpPr>
        <p:spPr>
          <a:xfrm>
            <a:off x="1551107" y="5791200"/>
            <a:ext cx="6068893" cy="707886"/>
          </a:xfrm>
          <a:prstGeom prst="rect">
            <a:avLst/>
          </a:prstGeom>
          <a:noFill/>
        </p:spPr>
        <p:txBody>
          <a:bodyPr wrap="square" rtlCol="0">
            <a:spAutoFit/>
          </a:bodyPr>
          <a:lstStyle/>
          <a:p>
            <a:r>
              <a:rPr lang="en-US" sz="2000" i="1" dirty="0" smtClean="0"/>
              <a:t>what are the quark masses? Can we understand them from the spectrum of observed particles?</a:t>
            </a:r>
            <a:endParaRPr lang="en-US" sz="2000" i="1" dirty="0"/>
          </a:p>
        </p:txBody>
      </p:sp>
      <p:sp>
        <p:nvSpPr>
          <p:cNvPr id="12" name="Date Placeholder 11"/>
          <p:cNvSpPr>
            <a:spLocks noGrp="1"/>
          </p:cNvSpPr>
          <p:nvPr>
            <p:ph type="dt" sz="half" idx="10"/>
          </p:nvPr>
        </p:nvSpPr>
        <p:spPr/>
        <p:txBody>
          <a:bodyPr/>
          <a:lstStyle/>
          <a:p>
            <a:pPr>
              <a:defRPr/>
            </a:pPr>
            <a:r>
              <a:rPr lang="en-US" smtClean="0"/>
              <a:t>NNPSS 2009</a:t>
            </a:r>
            <a:endParaRPr lang="en-US"/>
          </a:p>
        </p:txBody>
      </p:sp>
      <p:sp>
        <p:nvSpPr>
          <p:cNvPr id="13" name="Slide Number Placeholder 12"/>
          <p:cNvSpPr>
            <a:spLocks noGrp="1"/>
          </p:cNvSpPr>
          <p:nvPr>
            <p:ph type="sldNum" sz="quarter" idx="12"/>
          </p:nvPr>
        </p:nvSpPr>
        <p:spPr/>
        <p:txBody>
          <a:bodyPr/>
          <a:lstStyle/>
          <a:p>
            <a:pPr>
              <a:defRPr/>
            </a:pPr>
            <a:fld id="{59F88254-0BD6-4A15-8FF2-01A476DF7F4F}" type="slidenum">
              <a:rPr lang="en-US" smtClean="0"/>
              <a:pPr>
                <a:defRPr/>
              </a:pPr>
              <a:t>18</a:t>
            </a:fld>
            <a:endParaRPr lang="en-US"/>
          </a:p>
        </p:txBody>
      </p:sp>
      <p:sp>
        <p:nvSpPr>
          <p:cNvPr id="14" name="Footer Placeholder 13"/>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hadrons in QCD</a:t>
            </a:r>
            <a:endParaRPr lang="en-US"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19</a:t>
            </a:fld>
            <a:endParaRPr lang="en-US"/>
          </a:p>
        </p:txBody>
      </p:sp>
      <p:sp>
        <p:nvSpPr>
          <p:cNvPr id="7" name="TextBox 6"/>
          <p:cNvSpPr txBox="1"/>
          <p:nvPr/>
        </p:nvSpPr>
        <p:spPr>
          <a:xfrm>
            <a:off x="152400" y="914400"/>
            <a:ext cx="8382000" cy="5324535"/>
          </a:xfrm>
          <a:prstGeom prst="rect">
            <a:avLst/>
          </a:prstGeom>
          <a:noFill/>
        </p:spPr>
        <p:txBody>
          <a:bodyPr wrap="square" rtlCol="0">
            <a:spAutoFit/>
          </a:bodyPr>
          <a:lstStyle/>
          <a:p>
            <a:r>
              <a:rPr lang="en-US" sz="2000" dirty="0" smtClean="0"/>
              <a:t>The strong interaction is defined by the property “color”.  This is required to produce bound states with the appropriate symmetry properties (</a:t>
            </a:r>
            <a:r>
              <a:rPr lang="en-US" sz="2000" dirty="0" err="1" smtClean="0"/>
              <a:t>fermion</a:t>
            </a:r>
            <a:r>
              <a:rPr lang="en-US" sz="2000" dirty="0" smtClean="0"/>
              <a:t>/boson statistics)</a:t>
            </a:r>
          </a:p>
          <a:p>
            <a:endParaRPr lang="en-US" sz="2000" dirty="0" smtClean="0"/>
          </a:p>
          <a:p>
            <a:pPr lvl="1">
              <a:buFont typeface="Arial" pitchFamily="34" charset="0"/>
              <a:buChar char="•"/>
            </a:pPr>
            <a:r>
              <a:rPr lang="en-US" sz="2000" dirty="0" smtClean="0"/>
              <a:t> </a:t>
            </a:r>
            <a:r>
              <a:rPr lang="en-US" sz="2000" dirty="0" smtClean="0">
                <a:latin typeface="Arial" pitchFamily="34" charset="0"/>
                <a:cs typeface="Arial" pitchFamily="34" charset="0"/>
              </a:rPr>
              <a:t>The strong interaction is (approximately) flavor  independent</a:t>
            </a:r>
            <a:r>
              <a:rPr lang="en-US" sz="2000" i="1" dirty="0" smtClean="0">
                <a:solidFill>
                  <a:srgbClr val="C00000"/>
                </a:solidFill>
                <a:latin typeface="Arial" pitchFamily="34" charset="0"/>
                <a:cs typeface="Arial" pitchFamily="34" charset="0"/>
              </a:rPr>
              <a:t>  </a:t>
            </a:r>
            <a:r>
              <a:rPr lang="en-US" sz="2000" i="1" dirty="0" smtClean="0">
                <a:latin typeface="Arial" pitchFamily="34" charset="0"/>
                <a:cs typeface="Arial" pitchFamily="34" charset="0"/>
              </a:rPr>
              <a:t>(same for all quarks, thus, e.g., same for n and p)</a:t>
            </a:r>
          </a:p>
          <a:p>
            <a:pPr lvl="1"/>
            <a:endParaRPr lang="en-US" sz="2000" i="1" dirty="0" smtClean="0">
              <a:latin typeface="Arial" pitchFamily="34" charset="0"/>
              <a:cs typeface="Arial" pitchFamily="34" charset="0"/>
            </a:endParaRPr>
          </a:p>
          <a:p>
            <a:pPr lvl="1">
              <a:buFont typeface="Arial" pitchFamily="34" charset="0"/>
              <a:buChar char="•"/>
            </a:pPr>
            <a:r>
              <a:rPr lang="en-US" sz="2000" dirty="0" smtClean="0"/>
              <a:t> There are 3 types of “color”</a:t>
            </a:r>
          </a:p>
          <a:p>
            <a:pPr lvl="1"/>
            <a:endParaRPr lang="en-US" sz="2000" dirty="0" smtClean="0"/>
          </a:p>
          <a:p>
            <a:pPr lvl="1">
              <a:buFont typeface="Arial" pitchFamily="34" charset="0"/>
              <a:buChar char="•"/>
            </a:pPr>
            <a:r>
              <a:rPr lang="en-US" sz="2000" dirty="0" smtClean="0"/>
              <a:t> The bound states of QCD are only “color neutral”: </a:t>
            </a:r>
            <a:r>
              <a:rPr lang="en-US" sz="2000" dirty="0" smtClean="0">
                <a:latin typeface="Arial" pitchFamily="34" charset="0"/>
                <a:cs typeface="Arial" pitchFamily="34" charset="0"/>
              </a:rPr>
              <a:t>individual constituents cannot be observed →  </a:t>
            </a:r>
            <a:r>
              <a:rPr lang="en-US" sz="2000" i="1" dirty="0" smtClean="0">
                <a:solidFill>
                  <a:srgbClr val="C00000"/>
                </a:solidFill>
                <a:latin typeface="Arial" pitchFamily="34" charset="0"/>
                <a:cs typeface="Arial" pitchFamily="34" charset="0"/>
              </a:rPr>
              <a:t>confinement</a:t>
            </a:r>
          </a:p>
          <a:p>
            <a:pPr lvl="1">
              <a:buFont typeface="Arial" pitchFamily="34" charset="0"/>
              <a:buChar char="•"/>
            </a:pPr>
            <a:endParaRPr lang="en-US" sz="2000" dirty="0" smtClean="0"/>
          </a:p>
          <a:p>
            <a:pPr lvl="1">
              <a:buFont typeface="Arial" pitchFamily="34" charset="0"/>
              <a:buChar char="•"/>
            </a:pPr>
            <a:r>
              <a:rPr lang="en-US" sz="2000" dirty="0" smtClean="0"/>
              <a:t> The exchange particles (gluons) carry the property of color (and thus can interact with themselves)</a:t>
            </a:r>
          </a:p>
          <a:p>
            <a:pPr lvl="1"/>
            <a:endParaRPr lang="en-US" sz="2000" dirty="0" smtClean="0"/>
          </a:p>
          <a:p>
            <a:pPr lvl="1">
              <a:buFont typeface="Arial" pitchFamily="34" charset="0"/>
              <a:buChar char="•"/>
            </a:pPr>
            <a:r>
              <a:rPr lang="en-US" sz="2000" dirty="0" smtClean="0"/>
              <a:t> The interaction strength </a:t>
            </a:r>
            <a:r>
              <a:rPr lang="en-US" sz="2000" i="1" dirty="0" smtClean="0"/>
              <a:t>decreases</a:t>
            </a:r>
            <a:r>
              <a:rPr lang="en-US" sz="2000" dirty="0" smtClean="0"/>
              <a:t> with increasing energy</a:t>
            </a:r>
          </a:p>
          <a:p>
            <a:pPr lvl="3"/>
            <a:r>
              <a:rPr lang="en-US" sz="2000" dirty="0" smtClean="0">
                <a:latin typeface="Arial" pitchFamily="34" charset="0"/>
                <a:cs typeface="Arial" pitchFamily="34" charset="0"/>
              </a:rPr>
              <a:t>→  </a:t>
            </a:r>
            <a:r>
              <a:rPr lang="en-US" sz="2000" i="1" dirty="0" smtClean="0">
                <a:solidFill>
                  <a:srgbClr val="C00000"/>
                </a:solidFill>
                <a:latin typeface="Arial" pitchFamily="34" charset="0"/>
                <a:cs typeface="Arial" pitchFamily="34" charset="0"/>
              </a:rPr>
              <a:t>asymptotic freedom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NNPSS 2009</a:t>
            </a:r>
            <a:endParaRPr lang="en-US"/>
          </a:p>
        </p:txBody>
      </p:sp>
      <p:sp>
        <p:nvSpPr>
          <p:cNvPr id="3" name="Footer Placeholder 2"/>
          <p:cNvSpPr>
            <a:spLocks noGrp="1"/>
          </p:cNvSpPr>
          <p:nvPr>
            <p:ph type="ftr" sz="quarter" idx="11"/>
          </p:nvPr>
        </p:nvSpPr>
        <p:spPr/>
        <p:txBody>
          <a:bodyPr/>
          <a:lstStyle/>
          <a:p>
            <a:pPr>
              <a:defRPr/>
            </a:pPr>
            <a:r>
              <a:rPr lang="en-US" smtClean="0"/>
              <a:t>E. Beise, U Maryland</a:t>
            </a:r>
            <a:endParaRPr lang="en-US"/>
          </a:p>
        </p:txBody>
      </p:sp>
      <p:sp>
        <p:nvSpPr>
          <p:cNvPr id="4" name="Slide Number Placeholder 3"/>
          <p:cNvSpPr>
            <a:spLocks noGrp="1"/>
          </p:cNvSpPr>
          <p:nvPr>
            <p:ph type="sldNum" sz="quarter" idx="12"/>
          </p:nvPr>
        </p:nvSpPr>
        <p:spPr/>
        <p:txBody>
          <a:bodyPr/>
          <a:lstStyle/>
          <a:p>
            <a:pPr>
              <a:defRPr/>
            </a:pPr>
            <a:fld id="{F385549F-2AE9-424E-845B-61C02E4710F2}" type="slidenum">
              <a:rPr lang="en-US" smtClean="0"/>
              <a:pPr>
                <a:defRPr/>
              </a:pPr>
              <a:t>2</a:t>
            </a:fld>
            <a:endParaRPr lang="en-US"/>
          </a:p>
        </p:txBody>
      </p:sp>
      <p:pic>
        <p:nvPicPr>
          <p:cNvPr id="84994" name="Picture 2"/>
          <p:cNvPicPr>
            <a:picLocks noChangeAspect="1" noChangeArrowheads="1"/>
          </p:cNvPicPr>
          <p:nvPr/>
        </p:nvPicPr>
        <p:blipFill>
          <a:blip r:embed="rId2"/>
          <a:srcRect/>
          <a:stretch>
            <a:fillRect/>
          </a:stretch>
        </p:blipFill>
        <p:spPr bwMode="auto">
          <a:xfrm>
            <a:off x="-1" y="0"/>
            <a:ext cx="9234535" cy="6858000"/>
          </a:xfrm>
          <a:prstGeom prst="rect">
            <a:avLst/>
          </a:prstGeom>
          <a:noFill/>
          <a:ln w="9525">
            <a:noFill/>
            <a:miter lim="800000"/>
            <a:headEnd/>
            <a:tailEnd/>
          </a:ln>
          <a:effectLst/>
        </p:spPr>
      </p:pic>
      <p:sp>
        <p:nvSpPr>
          <p:cNvPr id="6" name="Rectangle 5"/>
          <p:cNvSpPr/>
          <p:nvPr/>
        </p:nvSpPr>
        <p:spPr>
          <a:xfrm>
            <a:off x="2667000" y="6400800"/>
            <a:ext cx="1371600" cy="381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038600"/>
            <a:ext cx="2590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 and d only: SU(2) flavor symmetry</a:t>
            </a:r>
            <a:endParaRPr lang="en-US" sz="3600"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20</a:t>
            </a:fld>
            <a:endParaRPr lang="en-US"/>
          </a:p>
        </p:txBody>
      </p:sp>
      <p:graphicFrame>
        <p:nvGraphicFramePr>
          <p:cNvPr id="7" name="Object 6"/>
          <p:cNvGraphicFramePr>
            <a:graphicFrameLocks noChangeAspect="1"/>
          </p:cNvGraphicFramePr>
          <p:nvPr/>
        </p:nvGraphicFramePr>
        <p:xfrm>
          <a:off x="1676400" y="1219200"/>
          <a:ext cx="2725737" cy="533400"/>
        </p:xfrm>
        <a:graphic>
          <a:graphicData uri="http://schemas.openxmlformats.org/presentationml/2006/ole">
            <p:oleObj spid="_x0000_s33793" name="Equation" r:id="rId3" imgW="1168200" imgH="228600" progId="Equation.3">
              <p:embed/>
            </p:oleObj>
          </a:graphicData>
        </a:graphic>
      </p:graphicFrame>
      <p:graphicFrame>
        <p:nvGraphicFramePr>
          <p:cNvPr id="33794" name="Object 2"/>
          <p:cNvGraphicFramePr>
            <a:graphicFrameLocks noChangeAspect="1"/>
          </p:cNvGraphicFramePr>
          <p:nvPr/>
        </p:nvGraphicFramePr>
        <p:xfrm>
          <a:off x="457200" y="990600"/>
          <a:ext cx="914400" cy="990600"/>
        </p:xfrm>
        <a:graphic>
          <a:graphicData uri="http://schemas.openxmlformats.org/presentationml/2006/ole">
            <p:oleObj spid="_x0000_s33794" name="Equation" r:id="rId4" imgW="431640" imgH="457200" progId="Equation.3">
              <p:embed/>
            </p:oleObj>
          </a:graphicData>
        </a:graphic>
      </p:graphicFrame>
      <p:graphicFrame>
        <p:nvGraphicFramePr>
          <p:cNvPr id="33795" name="Object 3"/>
          <p:cNvGraphicFramePr>
            <a:graphicFrameLocks noChangeAspect="1"/>
          </p:cNvGraphicFramePr>
          <p:nvPr/>
        </p:nvGraphicFramePr>
        <p:xfrm>
          <a:off x="457200" y="3048000"/>
          <a:ext cx="6607175" cy="503237"/>
        </p:xfrm>
        <a:graphic>
          <a:graphicData uri="http://schemas.openxmlformats.org/presentationml/2006/ole">
            <p:oleObj spid="_x0000_s33795" name="Equation" r:id="rId5" imgW="2831760" imgH="215640" progId="Equation.3">
              <p:embed/>
            </p:oleObj>
          </a:graphicData>
        </a:graphic>
      </p:graphicFrame>
      <p:graphicFrame>
        <p:nvGraphicFramePr>
          <p:cNvPr id="11" name="Object 10"/>
          <p:cNvGraphicFramePr>
            <a:graphicFrameLocks noChangeAspect="1"/>
          </p:cNvGraphicFramePr>
          <p:nvPr/>
        </p:nvGraphicFramePr>
        <p:xfrm>
          <a:off x="4514850" y="3321050"/>
          <a:ext cx="114300" cy="215900"/>
        </p:xfrm>
        <a:graphic>
          <a:graphicData uri="http://schemas.openxmlformats.org/presentationml/2006/ole">
            <p:oleObj spid="_x0000_s33796" name="Equation" r:id="rId6" imgW="114120" imgH="215640" progId="Equation.3">
              <p:embed/>
            </p:oleObj>
          </a:graphicData>
        </a:graphic>
      </p:graphicFrame>
      <p:cxnSp>
        <p:nvCxnSpPr>
          <p:cNvPr id="22" name="Straight Arrow Connector 21"/>
          <p:cNvCxnSpPr/>
          <p:nvPr/>
        </p:nvCxnSpPr>
        <p:spPr>
          <a:xfrm rot="5400000" flipH="1" flipV="1">
            <a:off x="3429000" y="1676400"/>
            <a:ext cx="304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V="1">
            <a:off x="4305300" y="1714500"/>
            <a:ext cx="304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33600" y="1905000"/>
            <a:ext cx="1236236" cy="369332"/>
          </a:xfrm>
          <a:prstGeom prst="rect">
            <a:avLst/>
          </a:prstGeom>
          <a:noFill/>
        </p:spPr>
        <p:txBody>
          <a:bodyPr wrap="none" rtlCol="0">
            <a:spAutoFit/>
          </a:bodyPr>
          <a:lstStyle/>
          <a:p>
            <a:r>
              <a:rPr lang="en-US" dirty="0" smtClean="0"/>
              <a:t>symmetric</a:t>
            </a:r>
            <a:endParaRPr lang="en-US" dirty="0"/>
          </a:p>
        </p:txBody>
      </p:sp>
      <p:sp>
        <p:nvSpPr>
          <p:cNvPr id="29" name="TextBox 28"/>
          <p:cNvSpPr txBox="1"/>
          <p:nvPr/>
        </p:nvSpPr>
        <p:spPr>
          <a:xfrm>
            <a:off x="4724400" y="1905000"/>
            <a:ext cx="1608133" cy="369332"/>
          </a:xfrm>
          <a:prstGeom prst="rect">
            <a:avLst/>
          </a:prstGeom>
          <a:noFill/>
        </p:spPr>
        <p:txBody>
          <a:bodyPr wrap="none" rtlCol="0">
            <a:spAutoFit/>
          </a:bodyPr>
          <a:lstStyle/>
          <a:p>
            <a:r>
              <a:rPr lang="en-US" dirty="0" err="1" smtClean="0"/>
              <a:t>antisymmetric</a:t>
            </a:r>
            <a:endParaRPr lang="en-US" dirty="0"/>
          </a:p>
        </p:txBody>
      </p:sp>
      <p:graphicFrame>
        <p:nvGraphicFramePr>
          <p:cNvPr id="30" name="Object 29"/>
          <p:cNvGraphicFramePr>
            <a:graphicFrameLocks noChangeAspect="1"/>
          </p:cNvGraphicFramePr>
          <p:nvPr/>
        </p:nvGraphicFramePr>
        <p:xfrm>
          <a:off x="2057400" y="2286000"/>
          <a:ext cx="1350433" cy="419100"/>
        </p:xfrm>
        <a:graphic>
          <a:graphicData uri="http://schemas.openxmlformats.org/presentationml/2006/ole">
            <p:oleObj spid="_x0000_s33797" name="Equation" r:id="rId7" imgW="736560" imgH="228600" progId="Equation.3">
              <p:embed/>
            </p:oleObj>
          </a:graphicData>
        </a:graphic>
      </p:graphicFrame>
      <p:graphicFrame>
        <p:nvGraphicFramePr>
          <p:cNvPr id="33798" name="Object 6"/>
          <p:cNvGraphicFramePr>
            <a:graphicFrameLocks noChangeAspect="1"/>
          </p:cNvGraphicFramePr>
          <p:nvPr/>
        </p:nvGraphicFramePr>
        <p:xfrm>
          <a:off x="5435600" y="2343150"/>
          <a:ext cx="231775" cy="303213"/>
        </p:xfrm>
        <a:graphic>
          <a:graphicData uri="http://schemas.openxmlformats.org/presentationml/2006/ole">
            <p:oleObj spid="_x0000_s33798" name="Equation" r:id="rId8" imgW="126720" imgH="164880" progId="Equation.3">
              <p:embed/>
            </p:oleObj>
          </a:graphicData>
        </a:graphic>
      </p:graphicFrame>
      <p:sp>
        <p:nvSpPr>
          <p:cNvPr id="32" name="TextBox 31"/>
          <p:cNvSpPr txBox="1"/>
          <p:nvPr/>
        </p:nvSpPr>
        <p:spPr>
          <a:xfrm>
            <a:off x="4572000" y="3810000"/>
            <a:ext cx="1236236" cy="369332"/>
          </a:xfrm>
          <a:prstGeom prst="rect">
            <a:avLst/>
          </a:prstGeom>
          <a:noFill/>
        </p:spPr>
        <p:txBody>
          <a:bodyPr wrap="none" rtlCol="0">
            <a:spAutoFit/>
          </a:bodyPr>
          <a:lstStyle/>
          <a:p>
            <a:r>
              <a:rPr lang="en-US" dirty="0" smtClean="0"/>
              <a:t>symmetric</a:t>
            </a:r>
            <a:endParaRPr lang="en-US" dirty="0"/>
          </a:p>
        </p:txBody>
      </p:sp>
      <p:graphicFrame>
        <p:nvGraphicFramePr>
          <p:cNvPr id="33" name="Object 32"/>
          <p:cNvGraphicFramePr>
            <a:graphicFrameLocks noChangeAspect="1"/>
          </p:cNvGraphicFramePr>
          <p:nvPr/>
        </p:nvGraphicFramePr>
        <p:xfrm>
          <a:off x="4297363" y="4191000"/>
          <a:ext cx="1747837" cy="419100"/>
        </p:xfrm>
        <a:graphic>
          <a:graphicData uri="http://schemas.openxmlformats.org/presentationml/2006/ole">
            <p:oleObj spid="_x0000_s33799" name="Equation" r:id="rId9" imgW="952200" imgH="228600" progId="Equation.3">
              <p:embed/>
            </p:oleObj>
          </a:graphicData>
        </a:graphic>
      </p:graphicFrame>
      <p:cxnSp>
        <p:nvCxnSpPr>
          <p:cNvPr id="34" name="Straight Arrow Connector 33"/>
          <p:cNvCxnSpPr/>
          <p:nvPr/>
        </p:nvCxnSpPr>
        <p:spPr>
          <a:xfrm rot="5400000" flipH="1" flipV="1">
            <a:off x="5410200" y="3505200"/>
            <a:ext cx="304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ight Brace 36"/>
          <p:cNvSpPr/>
          <p:nvPr/>
        </p:nvSpPr>
        <p:spPr>
          <a:xfrm rot="5400000">
            <a:off x="6477000" y="3200400"/>
            <a:ext cx="304800"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6477001" y="4038600"/>
            <a:ext cx="2286000" cy="1477328"/>
          </a:xfrm>
          <a:prstGeom prst="rect">
            <a:avLst/>
          </a:prstGeom>
          <a:noFill/>
        </p:spPr>
        <p:txBody>
          <a:bodyPr wrap="square" rtlCol="0">
            <a:spAutoFit/>
          </a:bodyPr>
          <a:lstStyle/>
          <a:p>
            <a:r>
              <a:rPr lang="en-US" dirty="0" smtClean="0"/>
              <a:t>mixed symmetry: combine with spin part of wave fn to get </a:t>
            </a:r>
            <a:r>
              <a:rPr lang="en-US" dirty="0" err="1" smtClean="0"/>
              <a:t>antisymmetric</a:t>
            </a:r>
            <a:endParaRPr lang="en-US" dirty="0" smtClean="0"/>
          </a:p>
          <a:p>
            <a:r>
              <a:rPr lang="en-US" dirty="0" smtClean="0"/>
              <a:t>state:  </a:t>
            </a:r>
            <a:r>
              <a:rPr lang="en-US" i="1" dirty="0" smtClean="0">
                <a:solidFill>
                  <a:srgbClr val="C00000"/>
                </a:solidFill>
              </a:rPr>
              <a:t>p and n</a:t>
            </a:r>
          </a:p>
        </p:txBody>
      </p:sp>
      <p:graphicFrame>
        <p:nvGraphicFramePr>
          <p:cNvPr id="41" name="Object 40"/>
          <p:cNvGraphicFramePr>
            <a:graphicFrameLocks noChangeAspect="1"/>
          </p:cNvGraphicFramePr>
          <p:nvPr/>
        </p:nvGraphicFramePr>
        <p:xfrm>
          <a:off x="228600" y="4800600"/>
          <a:ext cx="5188527" cy="533400"/>
        </p:xfrm>
        <a:graphic>
          <a:graphicData uri="http://schemas.openxmlformats.org/presentationml/2006/ole">
            <p:oleObj spid="_x0000_s33800" name="Equation" r:id="rId10" imgW="2717640" imgH="279360" progId="Equation.3">
              <p:embed/>
            </p:oleObj>
          </a:graphicData>
        </a:graphic>
      </p:graphicFrame>
      <p:sp>
        <p:nvSpPr>
          <p:cNvPr id="42" name="Right Brace 41"/>
          <p:cNvSpPr/>
          <p:nvPr/>
        </p:nvSpPr>
        <p:spPr>
          <a:xfrm rot="5400000">
            <a:off x="2438400" y="4114800"/>
            <a:ext cx="457200" cy="3048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p:cNvCxnSpPr/>
          <p:nvPr/>
        </p:nvCxnSpPr>
        <p:spPr>
          <a:xfrm rot="16200000" flipV="1">
            <a:off x="4686300" y="5524500"/>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057400" y="6019800"/>
            <a:ext cx="1236236" cy="369332"/>
          </a:xfrm>
          <a:prstGeom prst="rect">
            <a:avLst/>
          </a:prstGeom>
          <a:noFill/>
        </p:spPr>
        <p:txBody>
          <a:bodyPr wrap="none" rtlCol="0">
            <a:spAutoFit/>
          </a:bodyPr>
          <a:lstStyle/>
          <a:p>
            <a:r>
              <a:rPr lang="en-US" dirty="0" smtClean="0"/>
              <a:t>symmetric</a:t>
            </a:r>
            <a:endParaRPr lang="en-US" dirty="0"/>
          </a:p>
        </p:txBody>
      </p:sp>
      <p:sp>
        <p:nvSpPr>
          <p:cNvPr id="48" name="TextBox 47"/>
          <p:cNvSpPr txBox="1"/>
          <p:nvPr/>
        </p:nvSpPr>
        <p:spPr>
          <a:xfrm>
            <a:off x="4648200" y="5867400"/>
            <a:ext cx="3159839" cy="369332"/>
          </a:xfrm>
          <a:prstGeom prst="rect">
            <a:avLst/>
          </a:prstGeom>
          <a:noFill/>
        </p:spPr>
        <p:txBody>
          <a:bodyPr wrap="none" rtlCol="0">
            <a:spAutoFit/>
          </a:bodyPr>
          <a:lstStyle/>
          <a:p>
            <a:r>
              <a:rPr lang="en-US" dirty="0" smtClean="0"/>
              <a:t>color “neutral”: </a:t>
            </a:r>
            <a:r>
              <a:rPr lang="en-US" dirty="0" err="1" smtClean="0"/>
              <a:t>antisymmetric</a:t>
            </a:r>
            <a:endParaRPr lang="en-US" dirty="0"/>
          </a:p>
        </p:txBody>
      </p:sp>
      <p:sp>
        <p:nvSpPr>
          <p:cNvPr id="53" name="TextBox 52"/>
          <p:cNvSpPr txBox="1"/>
          <p:nvPr/>
        </p:nvSpPr>
        <p:spPr>
          <a:xfrm>
            <a:off x="533400" y="4419600"/>
            <a:ext cx="697627" cy="369332"/>
          </a:xfrm>
          <a:prstGeom prst="rect">
            <a:avLst/>
          </a:prstGeom>
          <a:noFill/>
        </p:spPr>
        <p:txBody>
          <a:bodyPr wrap="none" rtlCol="0">
            <a:spAutoFit/>
          </a:bodyPr>
          <a:lstStyle/>
          <a:p>
            <a:r>
              <a:rPr lang="en-US" dirty="0" smtClean="0"/>
              <a:t>e.g.,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SU(3) and s quarks</a:t>
            </a:r>
            <a:endParaRPr lang="en-US"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dirty="0" smtClean="0"/>
              <a:t>E. Beise, U Maryland</a:t>
            </a:r>
            <a:endParaRPr lang="en-US" dirty="0"/>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21</a:t>
            </a:fld>
            <a:endParaRPr lang="en-US"/>
          </a:p>
        </p:txBody>
      </p:sp>
      <p:graphicFrame>
        <p:nvGraphicFramePr>
          <p:cNvPr id="6" name="Object 3"/>
          <p:cNvGraphicFramePr>
            <a:graphicFrameLocks noChangeAspect="1"/>
          </p:cNvGraphicFramePr>
          <p:nvPr/>
        </p:nvGraphicFramePr>
        <p:xfrm>
          <a:off x="228600" y="3657600"/>
          <a:ext cx="3852862" cy="446087"/>
        </p:xfrm>
        <a:graphic>
          <a:graphicData uri="http://schemas.openxmlformats.org/presentationml/2006/ole">
            <p:oleObj spid="_x0000_s35842" name="Equation" r:id="rId3" imgW="1536480" imgH="177480" progId="Equation.3">
              <p:embed/>
            </p:oleObj>
          </a:graphicData>
        </a:graphic>
      </p:graphicFrame>
      <p:graphicFrame>
        <p:nvGraphicFramePr>
          <p:cNvPr id="7" name="Object 5"/>
          <p:cNvGraphicFramePr>
            <a:graphicFrameLocks noChangeAspect="1"/>
          </p:cNvGraphicFramePr>
          <p:nvPr/>
        </p:nvGraphicFramePr>
        <p:xfrm>
          <a:off x="381000" y="1600200"/>
          <a:ext cx="1782763" cy="496888"/>
        </p:xfrm>
        <a:graphic>
          <a:graphicData uri="http://schemas.openxmlformats.org/presentationml/2006/ole">
            <p:oleObj spid="_x0000_s35843" name="Equation" r:id="rId4" imgW="774360" imgH="215640" progId="Equation.3">
              <p:embed/>
            </p:oleObj>
          </a:graphicData>
        </a:graphic>
      </p:graphicFrame>
      <p:sp>
        <p:nvSpPr>
          <p:cNvPr id="8" name="Text Box 6"/>
          <p:cNvSpPr txBox="1">
            <a:spLocks noChangeArrowheads="1"/>
          </p:cNvSpPr>
          <p:nvPr/>
        </p:nvSpPr>
        <p:spPr bwMode="auto">
          <a:xfrm>
            <a:off x="228600" y="2895600"/>
            <a:ext cx="2303837" cy="523220"/>
          </a:xfrm>
          <a:prstGeom prst="rect">
            <a:avLst/>
          </a:prstGeom>
          <a:noFill/>
          <a:ln w="28575" algn="ctr">
            <a:noFill/>
            <a:miter lim="800000"/>
            <a:headEnd/>
            <a:tailEnd/>
          </a:ln>
          <a:effectLst/>
        </p:spPr>
        <p:txBody>
          <a:bodyPr wrap="none">
            <a:spAutoFit/>
          </a:bodyPr>
          <a:lstStyle/>
          <a:p>
            <a:pPr algn="ctr"/>
            <a:r>
              <a:rPr lang="en-US" sz="2800" dirty="0" smtClean="0">
                <a:solidFill>
                  <a:srgbClr val="C00000"/>
                </a:solidFill>
              </a:rPr>
              <a:t>Baryons: </a:t>
            </a:r>
            <a:r>
              <a:rPr lang="en-US" sz="2800" dirty="0" err="1">
                <a:solidFill>
                  <a:srgbClr val="C00000"/>
                </a:solidFill>
              </a:rPr>
              <a:t>qqq</a:t>
            </a:r>
            <a:endParaRPr lang="en-US" sz="2800" dirty="0">
              <a:solidFill>
                <a:srgbClr val="C00000"/>
              </a:solidFill>
            </a:endParaRPr>
          </a:p>
        </p:txBody>
      </p:sp>
      <p:grpSp>
        <p:nvGrpSpPr>
          <p:cNvPr id="77" name="Group 76"/>
          <p:cNvGrpSpPr/>
          <p:nvPr/>
        </p:nvGrpSpPr>
        <p:grpSpPr>
          <a:xfrm>
            <a:off x="228600" y="914400"/>
            <a:ext cx="2044150" cy="523220"/>
            <a:chOff x="228600" y="914400"/>
            <a:chExt cx="2044150" cy="523220"/>
          </a:xfrm>
        </p:grpSpPr>
        <p:sp>
          <p:nvSpPr>
            <p:cNvPr id="9" name="Text Box 7"/>
            <p:cNvSpPr txBox="1">
              <a:spLocks noChangeArrowheads="1"/>
            </p:cNvSpPr>
            <p:nvPr/>
          </p:nvSpPr>
          <p:spPr bwMode="auto">
            <a:xfrm>
              <a:off x="228600" y="914400"/>
              <a:ext cx="2044150" cy="523220"/>
            </a:xfrm>
            <a:prstGeom prst="rect">
              <a:avLst/>
            </a:prstGeom>
            <a:noFill/>
            <a:ln w="28575" algn="ctr">
              <a:noFill/>
              <a:miter lim="800000"/>
              <a:headEnd/>
              <a:tailEnd/>
            </a:ln>
            <a:effectLst/>
          </p:spPr>
          <p:txBody>
            <a:bodyPr wrap="none">
              <a:spAutoFit/>
            </a:bodyPr>
            <a:lstStyle/>
            <a:p>
              <a:pPr algn="ctr"/>
              <a:r>
                <a:rPr lang="en-US" sz="2800" dirty="0" smtClean="0">
                  <a:solidFill>
                    <a:srgbClr val="C00000"/>
                  </a:solidFill>
                </a:rPr>
                <a:t>Mesons: </a:t>
              </a:r>
              <a:r>
                <a:rPr lang="en-US" sz="2800" dirty="0" err="1">
                  <a:solidFill>
                    <a:srgbClr val="C00000"/>
                  </a:solidFill>
                </a:rPr>
                <a:t>qq</a:t>
              </a:r>
              <a:endParaRPr lang="en-US" sz="2800" dirty="0">
                <a:solidFill>
                  <a:srgbClr val="C00000"/>
                </a:solidFill>
              </a:endParaRPr>
            </a:p>
          </p:txBody>
        </p:sp>
        <p:sp>
          <p:nvSpPr>
            <p:cNvPr id="10" name="Line 8"/>
            <p:cNvSpPr>
              <a:spLocks noChangeShapeType="1"/>
            </p:cNvSpPr>
            <p:nvPr/>
          </p:nvSpPr>
          <p:spPr bwMode="auto">
            <a:xfrm flipV="1">
              <a:off x="1981200" y="990600"/>
              <a:ext cx="179387" cy="0"/>
            </a:xfrm>
            <a:prstGeom prst="line">
              <a:avLst/>
            </a:prstGeom>
            <a:noFill/>
            <a:ln w="28575">
              <a:solidFill>
                <a:srgbClr val="C00000"/>
              </a:solidFill>
              <a:round/>
              <a:headEnd/>
              <a:tailEnd/>
            </a:ln>
            <a:effectLst/>
          </p:spPr>
          <p:txBody>
            <a:bodyPr>
              <a:spAutoFit/>
            </a:bodyPr>
            <a:lstStyle/>
            <a:p>
              <a:endParaRPr lang="en-US"/>
            </a:p>
          </p:txBody>
        </p:sp>
      </p:grpSp>
      <p:pic>
        <p:nvPicPr>
          <p:cNvPr id="76" name="Picture 2"/>
          <p:cNvPicPr>
            <a:picLocks noChangeAspect="1" noChangeArrowheads="1"/>
          </p:cNvPicPr>
          <p:nvPr/>
        </p:nvPicPr>
        <p:blipFill>
          <a:blip r:embed="rId5"/>
          <a:srcRect t="16000" r="18016"/>
          <a:stretch>
            <a:fillRect/>
          </a:stretch>
        </p:blipFill>
        <p:spPr bwMode="auto">
          <a:xfrm>
            <a:off x="4191000" y="838200"/>
            <a:ext cx="4301467" cy="2835772"/>
          </a:xfrm>
          <a:prstGeom prst="rect">
            <a:avLst/>
          </a:prstGeom>
          <a:noFill/>
          <a:ln w="9525">
            <a:noFill/>
            <a:miter lim="800000"/>
            <a:headEnd/>
            <a:tailEnd/>
          </a:ln>
          <a:effectLst/>
        </p:spPr>
      </p:pic>
      <p:grpSp>
        <p:nvGrpSpPr>
          <p:cNvPr id="95" name="Group 26"/>
          <p:cNvGrpSpPr>
            <a:grpSpLocks/>
          </p:cNvGrpSpPr>
          <p:nvPr/>
        </p:nvGrpSpPr>
        <p:grpSpPr bwMode="auto">
          <a:xfrm rot="60000" flipV="1">
            <a:off x="2454341" y="4436471"/>
            <a:ext cx="1949317" cy="1843822"/>
            <a:chOff x="2403" y="1252"/>
            <a:chExt cx="1084" cy="948"/>
          </a:xfrm>
        </p:grpSpPr>
        <p:grpSp>
          <p:nvGrpSpPr>
            <p:cNvPr id="96" name="Group 27"/>
            <p:cNvGrpSpPr>
              <a:grpSpLocks/>
            </p:cNvGrpSpPr>
            <p:nvPr/>
          </p:nvGrpSpPr>
          <p:grpSpPr bwMode="auto">
            <a:xfrm>
              <a:off x="2453" y="1274"/>
              <a:ext cx="1018" cy="897"/>
              <a:chOff x="2453" y="1274"/>
              <a:chExt cx="1018" cy="897"/>
            </a:xfrm>
          </p:grpSpPr>
          <p:sp>
            <p:nvSpPr>
              <p:cNvPr id="107" name="Line 28"/>
              <p:cNvSpPr>
                <a:spLocks noChangeShapeType="1"/>
              </p:cNvSpPr>
              <p:nvPr/>
            </p:nvSpPr>
            <p:spPr bwMode="auto">
              <a:xfrm flipH="1">
                <a:off x="2453" y="1274"/>
                <a:ext cx="508" cy="881"/>
              </a:xfrm>
              <a:prstGeom prst="line">
                <a:avLst/>
              </a:prstGeom>
              <a:noFill/>
              <a:ln w="12700">
                <a:solidFill>
                  <a:schemeClr val="tx1"/>
                </a:solidFill>
                <a:round/>
                <a:headEnd/>
                <a:tailEnd/>
              </a:ln>
              <a:effectLst/>
            </p:spPr>
            <p:txBody>
              <a:bodyPr>
                <a:spAutoFit/>
              </a:bodyPr>
              <a:lstStyle/>
              <a:p>
                <a:endParaRPr lang="en-US"/>
              </a:p>
            </p:txBody>
          </p:sp>
          <p:sp>
            <p:nvSpPr>
              <p:cNvPr id="108" name="Line 29"/>
              <p:cNvSpPr>
                <a:spLocks noChangeShapeType="1"/>
              </p:cNvSpPr>
              <p:nvPr/>
            </p:nvSpPr>
            <p:spPr bwMode="auto">
              <a:xfrm>
                <a:off x="2963" y="1290"/>
                <a:ext cx="508" cy="881"/>
              </a:xfrm>
              <a:prstGeom prst="line">
                <a:avLst/>
              </a:prstGeom>
              <a:noFill/>
              <a:ln w="12700">
                <a:solidFill>
                  <a:schemeClr val="tx1"/>
                </a:solidFill>
                <a:round/>
                <a:headEnd/>
                <a:tailEnd/>
              </a:ln>
              <a:effectLst/>
            </p:spPr>
            <p:txBody>
              <a:bodyPr>
                <a:spAutoFit/>
              </a:bodyPr>
              <a:lstStyle/>
              <a:p>
                <a:endParaRPr lang="en-US"/>
              </a:p>
            </p:txBody>
          </p:sp>
          <p:sp>
            <p:nvSpPr>
              <p:cNvPr id="109" name="Line 30"/>
              <p:cNvSpPr>
                <a:spLocks noChangeShapeType="1"/>
              </p:cNvSpPr>
              <p:nvPr/>
            </p:nvSpPr>
            <p:spPr bwMode="auto">
              <a:xfrm>
                <a:off x="2453" y="2155"/>
                <a:ext cx="1010" cy="6"/>
              </a:xfrm>
              <a:prstGeom prst="line">
                <a:avLst/>
              </a:prstGeom>
              <a:noFill/>
              <a:ln w="12700">
                <a:solidFill>
                  <a:schemeClr val="tx1"/>
                </a:solidFill>
                <a:round/>
                <a:headEnd/>
                <a:tailEnd/>
              </a:ln>
              <a:effectLst/>
            </p:spPr>
            <p:txBody>
              <a:bodyPr wrap="none">
                <a:spAutoFit/>
              </a:bodyPr>
              <a:lstStyle/>
              <a:p>
                <a:endParaRPr lang="en-US"/>
              </a:p>
            </p:txBody>
          </p:sp>
          <p:sp>
            <p:nvSpPr>
              <p:cNvPr id="110" name="Line 31"/>
              <p:cNvSpPr>
                <a:spLocks noChangeShapeType="1"/>
              </p:cNvSpPr>
              <p:nvPr/>
            </p:nvSpPr>
            <p:spPr bwMode="auto">
              <a:xfrm>
                <a:off x="2629" y="1864"/>
                <a:ext cx="176" cy="298"/>
              </a:xfrm>
              <a:prstGeom prst="line">
                <a:avLst/>
              </a:prstGeom>
              <a:noFill/>
              <a:ln w="12700">
                <a:solidFill>
                  <a:schemeClr val="tx1"/>
                </a:solidFill>
                <a:round/>
                <a:headEnd/>
                <a:tailEnd/>
              </a:ln>
              <a:effectLst/>
            </p:spPr>
            <p:txBody>
              <a:bodyPr wrap="none">
                <a:spAutoFit/>
              </a:bodyPr>
              <a:lstStyle/>
              <a:p>
                <a:endParaRPr lang="en-US"/>
              </a:p>
            </p:txBody>
          </p:sp>
          <p:sp>
            <p:nvSpPr>
              <p:cNvPr id="111" name="Line 32"/>
              <p:cNvSpPr>
                <a:spLocks noChangeShapeType="1"/>
              </p:cNvSpPr>
              <p:nvPr/>
            </p:nvSpPr>
            <p:spPr bwMode="auto">
              <a:xfrm>
                <a:off x="2785" y="1579"/>
                <a:ext cx="339" cy="7"/>
              </a:xfrm>
              <a:prstGeom prst="line">
                <a:avLst/>
              </a:prstGeom>
              <a:noFill/>
              <a:ln w="12700">
                <a:solidFill>
                  <a:schemeClr val="tx1"/>
                </a:solidFill>
                <a:round/>
                <a:headEnd/>
                <a:tailEnd/>
              </a:ln>
              <a:effectLst/>
            </p:spPr>
            <p:txBody>
              <a:bodyPr wrap="none">
                <a:spAutoFit/>
              </a:bodyPr>
              <a:lstStyle/>
              <a:p>
                <a:endParaRPr lang="en-US"/>
              </a:p>
            </p:txBody>
          </p:sp>
          <p:sp>
            <p:nvSpPr>
              <p:cNvPr id="112" name="Line 33"/>
              <p:cNvSpPr>
                <a:spLocks noChangeShapeType="1"/>
              </p:cNvSpPr>
              <p:nvPr/>
            </p:nvSpPr>
            <p:spPr bwMode="auto">
              <a:xfrm flipH="1">
                <a:off x="3138" y="1870"/>
                <a:ext cx="162" cy="285"/>
              </a:xfrm>
              <a:prstGeom prst="line">
                <a:avLst/>
              </a:prstGeom>
              <a:noFill/>
              <a:ln w="12700">
                <a:solidFill>
                  <a:schemeClr val="tx1"/>
                </a:solidFill>
                <a:round/>
                <a:headEnd/>
                <a:tailEnd/>
              </a:ln>
              <a:effectLst/>
            </p:spPr>
            <p:txBody>
              <a:bodyPr wrap="none">
                <a:spAutoFit/>
              </a:bodyPr>
              <a:lstStyle/>
              <a:p>
                <a:endParaRPr lang="en-US"/>
              </a:p>
            </p:txBody>
          </p:sp>
          <p:sp>
            <p:nvSpPr>
              <p:cNvPr id="113" name="Line 34"/>
              <p:cNvSpPr>
                <a:spLocks noChangeShapeType="1"/>
              </p:cNvSpPr>
              <p:nvPr/>
            </p:nvSpPr>
            <p:spPr bwMode="auto">
              <a:xfrm>
                <a:off x="2622" y="1870"/>
                <a:ext cx="685" cy="7"/>
              </a:xfrm>
              <a:prstGeom prst="line">
                <a:avLst/>
              </a:prstGeom>
              <a:noFill/>
              <a:ln w="12700">
                <a:solidFill>
                  <a:schemeClr val="tx1"/>
                </a:solidFill>
                <a:round/>
                <a:headEnd/>
                <a:tailEnd/>
              </a:ln>
              <a:effectLst/>
            </p:spPr>
            <p:txBody>
              <a:bodyPr wrap="none">
                <a:spAutoFit/>
              </a:bodyPr>
              <a:lstStyle/>
              <a:p>
                <a:endParaRPr lang="en-US"/>
              </a:p>
            </p:txBody>
          </p:sp>
          <p:sp>
            <p:nvSpPr>
              <p:cNvPr id="114" name="Line 35"/>
              <p:cNvSpPr>
                <a:spLocks noChangeShapeType="1"/>
              </p:cNvSpPr>
              <p:nvPr/>
            </p:nvSpPr>
            <p:spPr bwMode="auto">
              <a:xfrm>
                <a:off x="2778" y="1586"/>
                <a:ext cx="353" cy="562"/>
              </a:xfrm>
              <a:prstGeom prst="line">
                <a:avLst/>
              </a:prstGeom>
              <a:noFill/>
              <a:ln w="12700">
                <a:solidFill>
                  <a:schemeClr val="tx1"/>
                </a:solidFill>
                <a:round/>
                <a:headEnd/>
                <a:tailEnd/>
              </a:ln>
              <a:effectLst/>
            </p:spPr>
            <p:txBody>
              <a:bodyPr wrap="none">
                <a:spAutoFit/>
              </a:bodyPr>
              <a:lstStyle/>
              <a:p>
                <a:endParaRPr lang="en-US"/>
              </a:p>
            </p:txBody>
          </p:sp>
          <p:sp>
            <p:nvSpPr>
              <p:cNvPr id="115" name="Line 36"/>
              <p:cNvSpPr>
                <a:spLocks noChangeShapeType="1"/>
              </p:cNvSpPr>
              <p:nvPr/>
            </p:nvSpPr>
            <p:spPr bwMode="auto">
              <a:xfrm flipH="1">
                <a:off x="2805" y="1586"/>
                <a:ext cx="326" cy="576"/>
              </a:xfrm>
              <a:prstGeom prst="line">
                <a:avLst/>
              </a:prstGeom>
              <a:noFill/>
              <a:ln w="12700">
                <a:solidFill>
                  <a:schemeClr val="tx1"/>
                </a:solidFill>
                <a:round/>
                <a:headEnd/>
                <a:tailEnd/>
              </a:ln>
              <a:effectLst/>
            </p:spPr>
            <p:txBody>
              <a:bodyPr wrap="none">
                <a:spAutoFit/>
              </a:bodyPr>
              <a:lstStyle/>
              <a:p>
                <a:endParaRPr lang="en-US"/>
              </a:p>
            </p:txBody>
          </p:sp>
        </p:grpSp>
        <p:sp>
          <p:nvSpPr>
            <p:cNvPr id="97" name="Oval 37"/>
            <p:cNvSpPr>
              <a:spLocks noChangeArrowheads="1"/>
            </p:cNvSpPr>
            <p:nvPr/>
          </p:nvSpPr>
          <p:spPr bwMode="auto">
            <a:xfrm>
              <a:off x="2744" y="1532"/>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98" name="Oval 38"/>
            <p:cNvSpPr>
              <a:spLocks noChangeArrowheads="1"/>
            </p:cNvSpPr>
            <p:nvPr/>
          </p:nvSpPr>
          <p:spPr bwMode="auto">
            <a:xfrm>
              <a:off x="3085" y="1540"/>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99" name="Oval 39"/>
            <p:cNvSpPr>
              <a:spLocks noChangeArrowheads="1"/>
            </p:cNvSpPr>
            <p:nvPr/>
          </p:nvSpPr>
          <p:spPr bwMode="auto">
            <a:xfrm>
              <a:off x="2577" y="1832"/>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100" name="Oval 40"/>
            <p:cNvSpPr>
              <a:spLocks noChangeArrowheads="1"/>
            </p:cNvSpPr>
            <p:nvPr/>
          </p:nvSpPr>
          <p:spPr bwMode="auto">
            <a:xfrm>
              <a:off x="2923" y="1839"/>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101" name="Oval 41"/>
            <p:cNvSpPr>
              <a:spLocks noChangeArrowheads="1"/>
            </p:cNvSpPr>
            <p:nvPr/>
          </p:nvSpPr>
          <p:spPr bwMode="auto">
            <a:xfrm>
              <a:off x="3268" y="1832"/>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102" name="Oval 42"/>
            <p:cNvSpPr>
              <a:spLocks noChangeArrowheads="1"/>
            </p:cNvSpPr>
            <p:nvPr/>
          </p:nvSpPr>
          <p:spPr bwMode="auto">
            <a:xfrm>
              <a:off x="2767" y="2117"/>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103" name="Oval 43"/>
            <p:cNvSpPr>
              <a:spLocks noChangeArrowheads="1"/>
            </p:cNvSpPr>
            <p:nvPr/>
          </p:nvSpPr>
          <p:spPr bwMode="auto">
            <a:xfrm>
              <a:off x="3105" y="2117"/>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104" name="Oval 44"/>
            <p:cNvSpPr>
              <a:spLocks noChangeArrowheads="1"/>
            </p:cNvSpPr>
            <p:nvPr/>
          </p:nvSpPr>
          <p:spPr bwMode="auto">
            <a:xfrm>
              <a:off x="2403" y="2106"/>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105" name="Oval 45"/>
            <p:cNvSpPr>
              <a:spLocks noChangeArrowheads="1"/>
            </p:cNvSpPr>
            <p:nvPr/>
          </p:nvSpPr>
          <p:spPr bwMode="auto">
            <a:xfrm>
              <a:off x="2912" y="1252"/>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106" name="Oval 46"/>
            <p:cNvSpPr>
              <a:spLocks noChangeArrowheads="1"/>
            </p:cNvSpPr>
            <p:nvPr/>
          </p:nvSpPr>
          <p:spPr bwMode="auto">
            <a:xfrm>
              <a:off x="3406" y="2119"/>
              <a:ext cx="81" cy="81"/>
            </a:xfrm>
            <a:prstGeom prst="ellipse">
              <a:avLst/>
            </a:prstGeom>
            <a:solidFill>
              <a:srgbClr val="00FF00"/>
            </a:solidFill>
            <a:ln w="28575" algn="ctr">
              <a:noFill/>
              <a:round/>
              <a:headEnd/>
              <a:tailEnd/>
            </a:ln>
            <a:effectLst/>
          </p:spPr>
          <p:txBody>
            <a:bodyPr wrap="none" anchor="ctr">
              <a:spAutoFit/>
            </a:bodyPr>
            <a:lstStyle/>
            <a:p>
              <a:endParaRPr lang="en-US"/>
            </a:p>
          </p:txBody>
        </p:sp>
      </p:grpSp>
      <p:sp>
        <p:nvSpPr>
          <p:cNvPr id="116" name="Text Box 110"/>
          <p:cNvSpPr txBox="1">
            <a:spLocks noChangeArrowheads="1"/>
          </p:cNvSpPr>
          <p:nvPr/>
        </p:nvSpPr>
        <p:spPr bwMode="auto">
          <a:xfrm>
            <a:off x="1172737" y="5943600"/>
            <a:ext cx="503663" cy="400110"/>
          </a:xfrm>
          <a:prstGeom prst="rect">
            <a:avLst/>
          </a:prstGeom>
          <a:noFill/>
          <a:ln w="28575" algn="ctr">
            <a:noFill/>
            <a:miter lim="800000"/>
            <a:headEnd/>
            <a:tailEnd/>
          </a:ln>
          <a:effectLst/>
        </p:spPr>
        <p:txBody>
          <a:bodyPr wrap="none">
            <a:spAutoFit/>
          </a:bodyPr>
          <a:lstStyle/>
          <a:p>
            <a:pPr algn="ctr"/>
            <a:r>
              <a:rPr lang="en-US" sz="2000" dirty="0">
                <a:latin typeface="Symbol" pitchFamily="18" charset="2"/>
              </a:rPr>
              <a:t>W</a:t>
            </a:r>
            <a:r>
              <a:rPr lang="en-US" sz="2000" baseline="30000" dirty="0">
                <a:cs typeface="Arial" pitchFamily="34" charset="0"/>
              </a:rPr>
              <a:t>─</a:t>
            </a:r>
            <a:endParaRPr lang="en-US" sz="2000" dirty="0">
              <a:cs typeface="Arial" pitchFamily="34" charset="0"/>
            </a:endParaRPr>
          </a:p>
        </p:txBody>
      </p:sp>
      <p:sp>
        <p:nvSpPr>
          <p:cNvPr id="118" name="Text Box 110"/>
          <p:cNvSpPr txBox="1">
            <a:spLocks noChangeArrowheads="1"/>
          </p:cNvSpPr>
          <p:nvPr/>
        </p:nvSpPr>
        <p:spPr bwMode="auto">
          <a:xfrm>
            <a:off x="914400" y="5486400"/>
            <a:ext cx="1056701" cy="400110"/>
          </a:xfrm>
          <a:prstGeom prst="rect">
            <a:avLst/>
          </a:prstGeom>
          <a:noFill/>
          <a:ln w="28575" algn="ctr">
            <a:noFill/>
            <a:miter lim="800000"/>
            <a:headEnd/>
            <a:tailEnd/>
          </a:ln>
          <a:effectLst/>
        </p:spPr>
        <p:txBody>
          <a:bodyPr wrap="none">
            <a:spAutoFit/>
          </a:bodyPr>
          <a:lstStyle/>
          <a:p>
            <a:pPr algn="ctr"/>
            <a:r>
              <a:rPr lang="en-US" sz="2000" dirty="0" smtClean="0">
                <a:latin typeface="Symbol" pitchFamily="18" charset="2"/>
              </a:rPr>
              <a:t>X</a:t>
            </a:r>
            <a:r>
              <a:rPr lang="en-US" sz="2000" baseline="30000" dirty="0" smtClean="0">
                <a:latin typeface="Symbol" pitchFamily="18" charset="2"/>
              </a:rPr>
              <a:t>*</a:t>
            </a:r>
            <a:r>
              <a:rPr lang="en-US" sz="2000" baseline="30000" dirty="0" smtClean="0">
                <a:latin typeface="Symbol" pitchFamily="18" charset="2"/>
                <a:cs typeface="Arial" pitchFamily="34" charset="0"/>
              </a:rPr>
              <a:t>-</a:t>
            </a:r>
            <a:r>
              <a:rPr lang="en-US" dirty="0" smtClean="0">
                <a:cs typeface="Arial" pitchFamily="34" charset="0"/>
              </a:rPr>
              <a:t> , </a:t>
            </a:r>
            <a:r>
              <a:rPr lang="en-US" sz="2000" dirty="0" smtClean="0">
                <a:latin typeface="Symbol" pitchFamily="18" charset="2"/>
              </a:rPr>
              <a:t>X</a:t>
            </a:r>
            <a:r>
              <a:rPr lang="en-US" sz="2000" baseline="30000" dirty="0" smtClean="0">
                <a:latin typeface="Symbol" pitchFamily="18" charset="2"/>
              </a:rPr>
              <a:t>*</a:t>
            </a:r>
            <a:r>
              <a:rPr lang="en-US" sz="2000" baseline="30000" dirty="0" smtClean="0">
                <a:latin typeface="Symbol" pitchFamily="18" charset="2"/>
                <a:cs typeface="Arial" pitchFamily="34" charset="0"/>
              </a:rPr>
              <a:t>0</a:t>
            </a:r>
            <a:endParaRPr lang="en-US" sz="2000" baseline="30000" dirty="0">
              <a:cs typeface="Arial" pitchFamily="34" charset="0"/>
            </a:endParaRPr>
          </a:p>
        </p:txBody>
      </p:sp>
      <p:sp>
        <p:nvSpPr>
          <p:cNvPr id="119" name="Text Box 110"/>
          <p:cNvSpPr txBox="1">
            <a:spLocks noChangeArrowheads="1"/>
          </p:cNvSpPr>
          <p:nvPr/>
        </p:nvSpPr>
        <p:spPr bwMode="auto">
          <a:xfrm>
            <a:off x="685800" y="4933890"/>
            <a:ext cx="1676400" cy="400110"/>
          </a:xfrm>
          <a:prstGeom prst="rect">
            <a:avLst/>
          </a:prstGeom>
          <a:noFill/>
          <a:ln w="28575" algn="ctr">
            <a:noFill/>
            <a:miter lim="800000"/>
            <a:headEnd/>
            <a:tailEnd/>
          </a:ln>
          <a:effectLst/>
        </p:spPr>
        <p:txBody>
          <a:bodyPr wrap="square">
            <a:spAutoFit/>
          </a:bodyPr>
          <a:lstStyle/>
          <a:p>
            <a:pPr algn="ctr"/>
            <a:r>
              <a:rPr lang="en-US" sz="2000" dirty="0" smtClean="0">
                <a:latin typeface="Symbol" pitchFamily="18" charset="2"/>
              </a:rPr>
              <a:t>S</a:t>
            </a:r>
            <a:r>
              <a:rPr lang="en-US" sz="2000" baseline="30000" dirty="0" smtClean="0">
                <a:latin typeface="Symbol" pitchFamily="18" charset="2"/>
              </a:rPr>
              <a:t>*</a:t>
            </a:r>
            <a:r>
              <a:rPr lang="en-US" sz="2000" baseline="30000" dirty="0" smtClean="0">
                <a:latin typeface="Symbol" pitchFamily="18" charset="2"/>
                <a:cs typeface="Arial" pitchFamily="34" charset="0"/>
              </a:rPr>
              <a:t>-</a:t>
            </a:r>
            <a:r>
              <a:rPr lang="en-US" sz="2000" dirty="0" smtClean="0">
                <a:latin typeface="Symbol" pitchFamily="18" charset="2"/>
              </a:rPr>
              <a:t>, S</a:t>
            </a:r>
            <a:r>
              <a:rPr lang="en-US" sz="2000" baseline="30000" dirty="0" smtClean="0">
                <a:latin typeface="Symbol" pitchFamily="18" charset="2"/>
              </a:rPr>
              <a:t>*</a:t>
            </a:r>
            <a:r>
              <a:rPr lang="en-US" sz="2000" baseline="30000" dirty="0" smtClean="0">
                <a:latin typeface="Symbol" pitchFamily="18" charset="2"/>
                <a:cs typeface="Arial" pitchFamily="34" charset="0"/>
              </a:rPr>
              <a:t>0</a:t>
            </a:r>
            <a:r>
              <a:rPr lang="en-US" sz="2000" dirty="0" smtClean="0">
                <a:latin typeface="Symbol" pitchFamily="18" charset="2"/>
              </a:rPr>
              <a:t>, S</a:t>
            </a:r>
            <a:r>
              <a:rPr lang="en-US" sz="2000" baseline="30000" dirty="0" smtClean="0">
                <a:latin typeface="Symbol" pitchFamily="18" charset="2"/>
              </a:rPr>
              <a:t>*</a:t>
            </a:r>
            <a:r>
              <a:rPr lang="en-US" sz="2000" baseline="30000" dirty="0" smtClean="0">
                <a:latin typeface="Symbol" pitchFamily="18" charset="2"/>
                <a:cs typeface="Arial" pitchFamily="34" charset="0"/>
              </a:rPr>
              <a:t>+</a:t>
            </a:r>
            <a:endParaRPr lang="en-US" sz="2000" baseline="30000" dirty="0">
              <a:cs typeface="Arial" pitchFamily="34" charset="0"/>
            </a:endParaRPr>
          </a:p>
        </p:txBody>
      </p:sp>
      <p:sp>
        <p:nvSpPr>
          <p:cNvPr id="120" name="Text Box 110"/>
          <p:cNvSpPr txBox="1">
            <a:spLocks noChangeArrowheads="1"/>
          </p:cNvSpPr>
          <p:nvPr/>
        </p:nvSpPr>
        <p:spPr bwMode="auto">
          <a:xfrm>
            <a:off x="685800" y="4419600"/>
            <a:ext cx="1676400" cy="400110"/>
          </a:xfrm>
          <a:prstGeom prst="rect">
            <a:avLst/>
          </a:prstGeom>
          <a:noFill/>
          <a:ln w="28575" algn="ctr">
            <a:noFill/>
            <a:miter lim="800000"/>
            <a:headEnd/>
            <a:tailEnd/>
          </a:ln>
          <a:effectLst/>
        </p:spPr>
        <p:txBody>
          <a:bodyPr wrap="square">
            <a:spAutoFit/>
          </a:bodyPr>
          <a:lstStyle/>
          <a:p>
            <a:pPr algn="ctr"/>
            <a:r>
              <a:rPr lang="en-US" sz="2000" dirty="0" smtClean="0">
                <a:latin typeface="Symbol" pitchFamily="18" charset="2"/>
              </a:rPr>
              <a:t>D</a:t>
            </a:r>
            <a:r>
              <a:rPr lang="en-US" sz="2000" baseline="30000" dirty="0" smtClean="0">
                <a:latin typeface="Symbol" pitchFamily="18" charset="2"/>
                <a:cs typeface="Arial" pitchFamily="34" charset="0"/>
              </a:rPr>
              <a:t>-</a:t>
            </a:r>
            <a:r>
              <a:rPr lang="en-US" sz="2000" dirty="0" smtClean="0">
                <a:latin typeface="Symbol" pitchFamily="18" charset="2"/>
              </a:rPr>
              <a:t>, D</a:t>
            </a:r>
            <a:r>
              <a:rPr lang="en-US" sz="2000" baseline="30000" dirty="0" smtClean="0">
                <a:latin typeface="Symbol" pitchFamily="18" charset="2"/>
                <a:cs typeface="Arial" pitchFamily="34" charset="0"/>
              </a:rPr>
              <a:t>0</a:t>
            </a:r>
            <a:r>
              <a:rPr lang="en-US" sz="2000" dirty="0" smtClean="0">
                <a:latin typeface="Symbol" pitchFamily="18" charset="2"/>
              </a:rPr>
              <a:t>, D</a:t>
            </a:r>
            <a:r>
              <a:rPr lang="en-US" sz="2000" baseline="30000" dirty="0" smtClean="0">
                <a:latin typeface="Symbol" pitchFamily="18" charset="2"/>
                <a:cs typeface="Arial" pitchFamily="34" charset="0"/>
              </a:rPr>
              <a:t>+</a:t>
            </a:r>
            <a:r>
              <a:rPr lang="en-US" sz="2000" dirty="0" smtClean="0">
                <a:latin typeface="Symbol" pitchFamily="18" charset="2"/>
              </a:rPr>
              <a:t>, D</a:t>
            </a:r>
            <a:r>
              <a:rPr lang="en-US" sz="2000" baseline="30000" dirty="0" smtClean="0">
                <a:latin typeface="Symbol" pitchFamily="18" charset="2"/>
                <a:cs typeface="Arial" pitchFamily="34" charset="0"/>
              </a:rPr>
              <a:t>++</a:t>
            </a:r>
            <a:endParaRPr lang="en-US" sz="2000" baseline="30000" dirty="0">
              <a:cs typeface="Arial" pitchFamily="34" charset="0"/>
            </a:endParaRPr>
          </a:p>
        </p:txBody>
      </p:sp>
      <p:sp>
        <p:nvSpPr>
          <p:cNvPr id="121" name="Text Box 110"/>
          <p:cNvSpPr txBox="1">
            <a:spLocks noChangeArrowheads="1"/>
          </p:cNvSpPr>
          <p:nvPr/>
        </p:nvSpPr>
        <p:spPr bwMode="auto">
          <a:xfrm>
            <a:off x="4495800" y="5086290"/>
            <a:ext cx="1676400" cy="400110"/>
          </a:xfrm>
          <a:prstGeom prst="rect">
            <a:avLst/>
          </a:prstGeom>
          <a:noFill/>
          <a:ln w="28575" algn="ctr">
            <a:noFill/>
            <a:miter lim="800000"/>
            <a:headEnd/>
            <a:tailEnd/>
          </a:ln>
          <a:effectLst/>
        </p:spPr>
        <p:txBody>
          <a:bodyPr wrap="square">
            <a:spAutoFit/>
          </a:bodyPr>
          <a:lstStyle/>
          <a:p>
            <a:pPr algn="ctr"/>
            <a:r>
              <a:rPr lang="en-US" sz="2000" dirty="0" smtClean="0">
                <a:latin typeface="Symbol" pitchFamily="18" charset="2"/>
              </a:rPr>
              <a:t>S</a:t>
            </a:r>
            <a:r>
              <a:rPr lang="en-US" sz="2000" baseline="30000" dirty="0" smtClean="0">
                <a:latin typeface="Symbol" pitchFamily="18" charset="2"/>
                <a:cs typeface="Arial" pitchFamily="34" charset="0"/>
              </a:rPr>
              <a:t>-</a:t>
            </a:r>
            <a:r>
              <a:rPr lang="en-US" sz="2000" dirty="0" smtClean="0">
                <a:latin typeface="Symbol" pitchFamily="18" charset="2"/>
              </a:rPr>
              <a:t>, S</a:t>
            </a:r>
            <a:r>
              <a:rPr lang="en-US" sz="2000" baseline="30000" dirty="0" smtClean="0">
                <a:latin typeface="Symbol" pitchFamily="18" charset="2"/>
                <a:cs typeface="Arial" pitchFamily="34" charset="0"/>
              </a:rPr>
              <a:t>0</a:t>
            </a:r>
            <a:r>
              <a:rPr lang="en-US" sz="2000" dirty="0" smtClean="0">
                <a:latin typeface="Symbol" pitchFamily="18" charset="2"/>
              </a:rPr>
              <a:t>, S</a:t>
            </a:r>
            <a:r>
              <a:rPr lang="en-US" sz="2000" baseline="30000" dirty="0" smtClean="0">
                <a:latin typeface="Symbol" pitchFamily="18" charset="2"/>
                <a:cs typeface="Arial" pitchFamily="34" charset="0"/>
              </a:rPr>
              <a:t>+</a:t>
            </a:r>
            <a:endParaRPr lang="en-US" sz="2000" baseline="30000" dirty="0">
              <a:cs typeface="Arial" pitchFamily="34" charset="0"/>
            </a:endParaRPr>
          </a:p>
        </p:txBody>
      </p:sp>
      <p:sp>
        <p:nvSpPr>
          <p:cNvPr id="125" name="TextBox 124"/>
          <p:cNvSpPr txBox="1"/>
          <p:nvPr/>
        </p:nvSpPr>
        <p:spPr>
          <a:xfrm>
            <a:off x="1905000" y="6172200"/>
            <a:ext cx="1080745" cy="400110"/>
          </a:xfrm>
          <a:prstGeom prst="rect">
            <a:avLst/>
          </a:prstGeom>
          <a:noFill/>
        </p:spPr>
        <p:txBody>
          <a:bodyPr wrap="none" rtlCol="0">
            <a:spAutoFit/>
          </a:bodyPr>
          <a:lstStyle/>
          <a:p>
            <a:r>
              <a:rPr lang="en-US" sz="2000" dirty="0" smtClean="0">
                <a:solidFill>
                  <a:srgbClr val="C00000"/>
                </a:solidFill>
              </a:rPr>
              <a:t>J</a:t>
            </a:r>
            <a:r>
              <a:rPr lang="en-US" sz="2000" baseline="30000" dirty="0" smtClean="0">
                <a:solidFill>
                  <a:srgbClr val="C00000"/>
                </a:solidFill>
              </a:rPr>
              <a:t>P</a:t>
            </a:r>
            <a:r>
              <a:rPr lang="en-US" sz="2000" dirty="0" smtClean="0">
                <a:solidFill>
                  <a:srgbClr val="C00000"/>
                </a:solidFill>
              </a:rPr>
              <a:t>=3/2+</a:t>
            </a:r>
            <a:endParaRPr lang="en-US" sz="2000" dirty="0">
              <a:solidFill>
                <a:srgbClr val="C00000"/>
              </a:solidFill>
            </a:endParaRPr>
          </a:p>
        </p:txBody>
      </p:sp>
      <p:sp>
        <p:nvSpPr>
          <p:cNvPr id="126" name="TextBox 125"/>
          <p:cNvSpPr txBox="1"/>
          <p:nvPr/>
        </p:nvSpPr>
        <p:spPr>
          <a:xfrm>
            <a:off x="5791200" y="6172200"/>
            <a:ext cx="1080745" cy="400110"/>
          </a:xfrm>
          <a:prstGeom prst="rect">
            <a:avLst/>
          </a:prstGeom>
          <a:noFill/>
        </p:spPr>
        <p:txBody>
          <a:bodyPr wrap="none" rtlCol="0">
            <a:spAutoFit/>
          </a:bodyPr>
          <a:lstStyle/>
          <a:p>
            <a:r>
              <a:rPr lang="en-US" sz="2000" dirty="0" smtClean="0">
                <a:solidFill>
                  <a:srgbClr val="C00000"/>
                </a:solidFill>
              </a:rPr>
              <a:t>J</a:t>
            </a:r>
            <a:r>
              <a:rPr lang="en-US" sz="2000" baseline="30000" dirty="0" smtClean="0">
                <a:solidFill>
                  <a:srgbClr val="C00000"/>
                </a:solidFill>
              </a:rPr>
              <a:t>P</a:t>
            </a:r>
            <a:r>
              <a:rPr lang="en-US" sz="2000" dirty="0" smtClean="0">
                <a:solidFill>
                  <a:srgbClr val="C00000"/>
                </a:solidFill>
              </a:rPr>
              <a:t>=1/2+</a:t>
            </a:r>
            <a:endParaRPr lang="en-US" sz="2000" dirty="0">
              <a:solidFill>
                <a:srgbClr val="C00000"/>
              </a:solidFill>
            </a:endParaRPr>
          </a:p>
        </p:txBody>
      </p:sp>
      <p:sp>
        <p:nvSpPr>
          <p:cNvPr id="61" name="TextBox 60"/>
          <p:cNvSpPr txBox="1"/>
          <p:nvPr/>
        </p:nvSpPr>
        <p:spPr>
          <a:xfrm>
            <a:off x="3657600" y="6019800"/>
            <a:ext cx="684803" cy="369332"/>
          </a:xfrm>
          <a:prstGeom prst="rect">
            <a:avLst/>
          </a:prstGeom>
          <a:noFill/>
        </p:spPr>
        <p:txBody>
          <a:bodyPr wrap="none" rtlCol="0">
            <a:spAutoFit/>
          </a:bodyPr>
          <a:lstStyle/>
          <a:p>
            <a:r>
              <a:rPr lang="en-US" dirty="0" smtClean="0"/>
              <a:t>(</a:t>
            </a:r>
            <a:r>
              <a:rPr lang="en-US" dirty="0" err="1" smtClean="0"/>
              <a:t>sss</a:t>
            </a:r>
            <a:r>
              <a:rPr lang="en-US" dirty="0" smtClean="0"/>
              <a:t>)</a:t>
            </a:r>
            <a:endParaRPr lang="en-US" dirty="0"/>
          </a:p>
        </p:txBody>
      </p:sp>
      <p:grpSp>
        <p:nvGrpSpPr>
          <p:cNvPr id="64" name="Group 63"/>
          <p:cNvGrpSpPr/>
          <p:nvPr/>
        </p:nvGrpSpPr>
        <p:grpSpPr>
          <a:xfrm>
            <a:off x="4876800" y="4495800"/>
            <a:ext cx="3915867" cy="1619310"/>
            <a:chOff x="4876800" y="4495800"/>
            <a:chExt cx="3915867" cy="1619310"/>
          </a:xfrm>
        </p:grpSpPr>
        <p:grpSp>
          <p:nvGrpSpPr>
            <p:cNvPr id="78" name="Group 9"/>
            <p:cNvGrpSpPr>
              <a:grpSpLocks/>
            </p:cNvGrpSpPr>
            <p:nvPr/>
          </p:nvGrpSpPr>
          <p:grpSpPr bwMode="auto">
            <a:xfrm>
              <a:off x="6019800" y="4572000"/>
              <a:ext cx="1524000" cy="1447800"/>
              <a:chOff x="838" y="1521"/>
              <a:chExt cx="772" cy="666"/>
            </a:xfrm>
          </p:grpSpPr>
          <p:sp>
            <p:nvSpPr>
              <p:cNvPr id="79" name="Line 10"/>
              <p:cNvSpPr>
                <a:spLocks noChangeShapeType="1"/>
              </p:cNvSpPr>
              <p:nvPr/>
            </p:nvSpPr>
            <p:spPr bwMode="auto">
              <a:xfrm flipH="1">
                <a:off x="877" y="1554"/>
                <a:ext cx="175" cy="319"/>
              </a:xfrm>
              <a:prstGeom prst="line">
                <a:avLst/>
              </a:prstGeom>
              <a:noFill/>
              <a:ln w="12700">
                <a:solidFill>
                  <a:schemeClr val="tx1"/>
                </a:solidFill>
                <a:round/>
                <a:headEnd/>
                <a:tailEnd/>
              </a:ln>
              <a:effectLst/>
            </p:spPr>
            <p:txBody>
              <a:bodyPr>
                <a:spAutoFit/>
              </a:bodyPr>
              <a:lstStyle/>
              <a:p>
                <a:endParaRPr lang="en-US"/>
              </a:p>
            </p:txBody>
          </p:sp>
          <p:sp>
            <p:nvSpPr>
              <p:cNvPr id="80" name="Line 11"/>
              <p:cNvSpPr>
                <a:spLocks noChangeShapeType="1"/>
              </p:cNvSpPr>
              <p:nvPr/>
            </p:nvSpPr>
            <p:spPr bwMode="auto">
              <a:xfrm>
                <a:off x="1373" y="1556"/>
                <a:ext cx="183" cy="312"/>
              </a:xfrm>
              <a:prstGeom prst="line">
                <a:avLst/>
              </a:prstGeom>
              <a:noFill/>
              <a:ln w="12700">
                <a:solidFill>
                  <a:schemeClr val="tx1"/>
                </a:solidFill>
                <a:round/>
                <a:headEnd/>
                <a:tailEnd/>
              </a:ln>
              <a:effectLst/>
            </p:spPr>
            <p:txBody>
              <a:bodyPr>
                <a:spAutoFit/>
              </a:bodyPr>
              <a:lstStyle/>
              <a:p>
                <a:endParaRPr lang="en-US"/>
              </a:p>
            </p:txBody>
          </p:sp>
          <p:sp>
            <p:nvSpPr>
              <p:cNvPr id="81" name="Line 12"/>
              <p:cNvSpPr>
                <a:spLocks noChangeShapeType="1"/>
              </p:cNvSpPr>
              <p:nvPr/>
            </p:nvSpPr>
            <p:spPr bwMode="auto">
              <a:xfrm>
                <a:off x="1059" y="2151"/>
                <a:ext cx="347" cy="5"/>
              </a:xfrm>
              <a:prstGeom prst="line">
                <a:avLst/>
              </a:prstGeom>
              <a:noFill/>
              <a:ln w="12700">
                <a:solidFill>
                  <a:schemeClr val="tx1"/>
                </a:solidFill>
                <a:round/>
                <a:headEnd/>
                <a:tailEnd/>
              </a:ln>
              <a:effectLst/>
            </p:spPr>
            <p:txBody>
              <a:bodyPr>
                <a:spAutoFit/>
              </a:bodyPr>
              <a:lstStyle/>
              <a:p>
                <a:endParaRPr lang="en-US"/>
              </a:p>
            </p:txBody>
          </p:sp>
          <p:sp>
            <p:nvSpPr>
              <p:cNvPr id="82" name="Line 13"/>
              <p:cNvSpPr>
                <a:spLocks noChangeShapeType="1"/>
              </p:cNvSpPr>
              <p:nvPr/>
            </p:nvSpPr>
            <p:spPr bwMode="auto">
              <a:xfrm>
                <a:off x="890" y="1853"/>
                <a:ext cx="176" cy="298"/>
              </a:xfrm>
              <a:prstGeom prst="line">
                <a:avLst/>
              </a:prstGeom>
              <a:noFill/>
              <a:ln w="12700">
                <a:solidFill>
                  <a:schemeClr val="tx1"/>
                </a:solidFill>
                <a:round/>
                <a:headEnd/>
                <a:tailEnd/>
              </a:ln>
              <a:effectLst/>
            </p:spPr>
            <p:txBody>
              <a:bodyPr wrap="none">
                <a:spAutoFit/>
              </a:bodyPr>
              <a:lstStyle/>
              <a:p>
                <a:endParaRPr lang="en-US"/>
              </a:p>
            </p:txBody>
          </p:sp>
          <p:sp>
            <p:nvSpPr>
              <p:cNvPr id="83" name="Line 14"/>
              <p:cNvSpPr>
                <a:spLocks noChangeShapeType="1"/>
              </p:cNvSpPr>
              <p:nvPr/>
            </p:nvSpPr>
            <p:spPr bwMode="auto">
              <a:xfrm>
                <a:off x="1046" y="1568"/>
                <a:ext cx="339" cy="7"/>
              </a:xfrm>
              <a:prstGeom prst="line">
                <a:avLst/>
              </a:prstGeom>
              <a:noFill/>
              <a:ln w="12700">
                <a:solidFill>
                  <a:schemeClr val="tx1"/>
                </a:solidFill>
                <a:round/>
                <a:headEnd/>
                <a:tailEnd/>
              </a:ln>
              <a:effectLst/>
            </p:spPr>
            <p:txBody>
              <a:bodyPr wrap="none">
                <a:spAutoFit/>
              </a:bodyPr>
              <a:lstStyle/>
              <a:p>
                <a:endParaRPr lang="en-US"/>
              </a:p>
            </p:txBody>
          </p:sp>
          <p:sp>
            <p:nvSpPr>
              <p:cNvPr id="84" name="Line 15"/>
              <p:cNvSpPr>
                <a:spLocks noChangeShapeType="1"/>
              </p:cNvSpPr>
              <p:nvPr/>
            </p:nvSpPr>
            <p:spPr bwMode="auto">
              <a:xfrm flipH="1">
                <a:off x="1399" y="1859"/>
                <a:ext cx="162" cy="285"/>
              </a:xfrm>
              <a:prstGeom prst="line">
                <a:avLst/>
              </a:prstGeom>
              <a:noFill/>
              <a:ln w="12700">
                <a:solidFill>
                  <a:schemeClr val="tx1"/>
                </a:solidFill>
                <a:round/>
                <a:headEnd/>
                <a:tailEnd/>
              </a:ln>
              <a:effectLst/>
            </p:spPr>
            <p:txBody>
              <a:bodyPr wrap="none">
                <a:spAutoFit/>
              </a:bodyPr>
              <a:lstStyle/>
              <a:p>
                <a:endParaRPr lang="en-US"/>
              </a:p>
            </p:txBody>
          </p:sp>
          <p:sp>
            <p:nvSpPr>
              <p:cNvPr id="85" name="Line 16"/>
              <p:cNvSpPr>
                <a:spLocks noChangeShapeType="1"/>
              </p:cNvSpPr>
              <p:nvPr/>
            </p:nvSpPr>
            <p:spPr bwMode="auto">
              <a:xfrm>
                <a:off x="883" y="1859"/>
                <a:ext cx="685" cy="7"/>
              </a:xfrm>
              <a:prstGeom prst="line">
                <a:avLst/>
              </a:prstGeom>
              <a:noFill/>
              <a:ln w="12700">
                <a:solidFill>
                  <a:schemeClr val="tx1"/>
                </a:solidFill>
                <a:round/>
                <a:headEnd/>
                <a:tailEnd/>
              </a:ln>
              <a:effectLst/>
            </p:spPr>
            <p:txBody>
              <a:bodyPr wrap="none">
                <a:spAutoFit/>
              </a:bodyPr>
              <a:lstStyle/>
              <a:p>
                <a:endParaRPr lang="en-US"/>
              </a:p>
            </p:txBody>
          </p:sp>
          <p:sp>
            <p:nvSpPr>
              <p:cNvPr id="86" name="Line 17"/>
              <p:cNvSpPr>
                <a:spLocks noChangeShapeType="1"/>
              </p:cNvSpPr>
              <p:nvPr/>
            </p:nvSpPr>
            <p:spPr bwMode="auto">
              <a:xfrm>
                <a:off x="1046" y="1561"/>
                <a:ext cx="346" cy="576"/>
              </a:xfrm>
              <a:prstGeom prst="line">
                <a:avLst/>
              </a:prstGeom>
              <a:noFill/>
              <a:ln w="12700">
                <a:solidFill>
                  <a:schemeClr val="tx1"/>
                </a:solidFill>
                <a:round/>
                <a:headEnd/>
                <a:tailEnd/>
              </a:ln>
              <a:effectLst/>
            </p:spPr>
            <p:txBody>
              <a:bodyPr>
                <a:spAutoFit/>
              </a:bodyPr>
              <a:lstStyle/>
              <a:p>
                <a:endParaRPr lang="en-US"/>
              </a:p>
            </p:txBody>
          </p:sp>
          <p:sp>
            <p:nvSpPr>
              <p:cNvPr id="87" name="Line 18"/>
              <p:cNvSpPr>
                <a:spLocks noChangeShapeType="1"/>
              </p:cNvSpPr>
              <p:nvPr/>
            </p:nvSpPr>
            <p:spPr bwMode="auto">
              <a:xfrm flipH="1">
                <a:off x="1066" y="1575"/>
                <a:ext cx="326" cy="576"/>
              </a:xfrm>
              <a:prstGeom prst="line">
                <a:avLst/>
              </a:prstGeom>
              <a:noFill/>
              <a:ln w="12700">
                <a:solidFill>
                  <a:schemeClr val="tx1"/>
                </a:solidFill>
                <a:round/>
                <a:headEnd/>
                <a:tailEnd/>
              </a:ln>
              <a:effectLst/>
            </p:spPr>
            <p:txBody>
              <a:bodyPr wrap="none">
                <a:spAutoFit/>
              </a:bodyPr>
              <a:lstStyle/>
              <a:p>
                <a:endParaRPr lang="en-US"/>
              </a:p>
            </p:txBody>
          </p:sp>
          <p:sp>
            <p:nvSpPr>
              <p:cNvPr id="88" name="Oval 19"/>
              <p:cNvSpPr>
                <a:spLocks noChangeArrowheads="1"/>
              </p:cNvSpPr>
              <p:nvPr/>
            </p:nvSpPr>
            <p:spPr bwMode="auto">
              <a:xfrm>
                <a:off x="1005" y="1521"/>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89" name="Oval 20"/>
              <p:cNvSpPr>
                <a:spLocks noChangeArrowheads="1"/>
              </p:cNvSpPr>
              <p:nvPr/>
            </p:nvSpPr>
            <p:spPr bwMode="auto">
              <a:xfrm>
                <a:off x="1346" y="1529"/>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90" name="Oval 21"/>
              <p:cNvSpPr>
                <a:spLocks noChangeArrowheads="1"/>
              </p:cNvSpPr>
              <p:nvPr/>
            </p:nvSpPr>
            <p:spPr bwMode="auto">
              <a:xfrm>
                <a:off x="838" y="1821"/>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91" name="Oval 22"/>
              <p:cNvSpPr>
                <a:spLocks noChangeArrowheads="1"/>
              </p:cNvSpPr>
              <p:nvPr/>
            </p:nvSpPr>
            <p:spPr bwMode="auto">
              <a:xfrm>
                <a:off x="1184" y="1828"/>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92" name="Oval 23"/>
              <p:cNvSpPr>
                <a:spLocks noChangeArrowheads="1"/>
              </p:cNvSpPr>
              <p:nvPr/>
            </p:nvSpPr>
            <p:spPr bwMode="auto">
              <a:xfrm>
                <a:off x="1529" y="1821"/>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93" name="Oval 24"/>
              <p:cNvSpPr>
                <a:spLocks noChangeArrowheads="1"/>
              </p:cNvSpPr>
              <p:nvPr/>
            </p:nvSpPr>
            <p:spPr bwMode="auto">
              <a:xfrm>
                <a:off x="1028" y="2106"/>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94" name="Oval 25"/>
              <p:cNvSpPr>
                <a:spLocks noChangeArrowheads="1"/>
              </p:cNvSpPr>
              <p:nvPr/>
            </p:nvSpPr>
            <p:spPr bwMode="auto">
              <a:xfrm>
                <a:off x="1366" y="2106"/>
                <a:ext cx="81" cy="81"/>
              </a:xfrm>
              <a:prstGeom prst="ellipse">
                <a:avLst/>
              </a:prstGeom>
              <a:solidFill>
                <a:srgbClr val="00FF00"/>
              </a:solidFill>
              <a:ln w="28575" algn="ctr">
                <a:noFill/>
                <a:round/>
                <a:headEnd/>
                <a:tailEnd/>
              </a:ln>
              <a:effectLst/>
            </p:spPr>
            <p:txBody>
              <a:bodyPr wrap="none" anchor="ctr">
                <a:spAutoFit/>
              </a:bodyPr>
              <a:lstStyle/>
              <a:p>
                <a:endParaRPr lang="en-US"/>
              </a:p>
            </p:txBody>
          </p:sp>
        </p:grpSp>
        <p:sp>
          <p:nvSpPr>
            <p:cNvPr id="122" name="Text Box 110"/>
            <p:cNvSpPr txBox="1">
              <a:spLocks noChangeArrowheads="1"/>
            </p:cNvSpPr>
            <p:nvPr/>
          </p:nvSpPr>
          <p:spPr bwMode="auto">
            <a:xfrm>
              <a:off x="5029200" y="4495800"/>
              <a:ext cx="587020" cy="400110"/>
            </a:xfrm>
            <a:prstGeom prst="rect">
              <a:avLst/>
            </a:prstGeom>
            <a:noFill/>
            <a:ln w="28575" algn="ctr">
              <a:noFill/>
              <a:miter lim="800000"/>
              <a:headEnd/>
              <a:tailEnd/>
            </a:ln>
            <a:effectLst/>
          </p:spPr>
          <p:txBody>
            <a:bodyPr wrap="none">
              <a:spAutoFit/>
            </a:bodyPr>
            <a:lstStyle/>
            <a:p>
              <a:pPr algn="ctr"/>
              <a:r>
                <a:rPr lang="en-US" sz="2000" dirty="0" smtClean="0">
                  <a:latin typeface="Times New Roman" pitchFamily="18" charset="0"/>
                  <a:cs typeface="Times New Roman" pitchFamily="18" charset="0"/>
                </a:rPr>
                <a:t>p, n</a:t>
              </a:r>
              <a:endParaRPr lang="en-US" sz="2000" baseline="30000" dirty="0">
                <a:latin typeface="Times New Roman" pitchFamily="18" charset="0"/>
                <a:cs typeface="Times New Roman" pitchFamily="18" charset="0"/>
              </a:endParaRPr>
            </a:p>
          </p:txBody>
        </p:sp>
        <p:sp>
          <p:nvSpPr>
            <p:cNvPr id="123" name="Text Box 110"/>
            <p:cNvSpPr txBox="1">
              <a:spLocks noChangeArrowheads="1"/>
            </p:cNvSpPr>
            <p:nvPr/>
          </p:nvSpPr>
          <p:spPr bwMode="auto">
            <a:xfrm>
              <a:off x="4876800" y="5715000"/>
              <a:ext cx="886781" cy="400110"/>
            </a:xfrm>
            <a:prstGeom prst="rect">
              <a:avLst/>
            </a:prstGeom>
            <a:noFill/>
            <a:ln w="28575" algn="ctr">
              <a:noFill/>
              <a:miter lim="800000"/>
              <a:headEnd/>
              <a:tailEnd/>
            </a:ln>
            <a:effectLst/>
          </p:spPr>
          <p:txBody>
            <a:bodyPr wrap="none">
              <a:spAutoFit/>
            </a:bodyPr>
            <a:lstStyle/>
            <a:p>
              <a:pPr algn="ctr"/>
              <a:r>
                <a:rPr lang="en-US" sz="2000" dirty="0" smtClean="0">
                  <a:latin typeface="Symbol" pitchFamily="18" charset="2"/>
                </a:rPr>
                <a:t>X</a:t>
              </a:r>
              <a:r>
                <a:rPr lang="en-US" sz="2000" baseline="30000" dirty="0" smtClean="0">
                  <a:latin typeface="Symbol" pitchFamily="18" charset="2"/>
                  <a:cs typeface="Arial" pitchFamily="34" charset="0"/>
                </a:rPr>
                <a:t>-</a:t>
              </a:r>
              <a:r>
                <a:rPr lang="en-US" dirty="0" smtClean="0">
                  <a:cs typeface="Arial" pitchFamily="34" charset="0"/>
                </a:rPr>
                <a:t> , </a:t>
              </a:r>
              <a:r>
                <a:rPr lang="en-US" sz="2000" dirty="0" smtClean="0">
                  <a:latin typeface="Symbol" pitchFamily="18" charset="2"/>
                </a:rPr>
                <a:t>X</a:t>
              </a:r>
              <a:r>
                <a:rPr lang="en-US" sz="2000" baseline="30000" dirty="0" smtClean="0">
                  <a:latin typeface="Symbol" pitchFamily="18" charset="2"/>
                  <a:cs typeface="Arial" pitchFamily="34" charset="0"/>
                </a:rPr>
                <a:t>0</a:t>
              </a:r>
              <a:endParaRPr lang="en-US" sz="2000" baseline="30000" dirty="0">
                <a:cs typeface="Arial" pitchFamily="34" charset="0"/>
              </a:endParaRPr>
            </a:p>
          </p:txBody>
        </p:sp>
        <p:sp>
          <p:nvSpPr>
            <p:cNvPr id="124" name="Rectangle 123"/>
            <p:cNvSpPr/>
            <p:nvPr/>
          </p:nvSpPr>
          <p:spPr>
            <a:xfrm flipH="1">
              <a:off x="8153400" y="5105400"/>
              <a:ext cx="639267" cy="400110"/>
            </a:xfrm>
            <a:prstGeom prst="rect">
              <a:avLst/>
            </a:prstGeom>
          </p:spPr>
          <p:txBody>
            <a:bodyPr wrap="square">
              <a:spAutoFit/>
            </a:bodyPr>
            <a:lstStyle/>
            <a:p>
              <a:r>
                <a:rPr lang="en-US" sz="2000" dirty="0" smtClean="0">
                  <a:latin typeface="Symbol" pitchFamily="18" charset="2"/>
                </a:rPr>
                <a:t>L</a:t>
              </a:r>
              <a:r>
                <a:rPr lang="en-US" sz="2000" baseline="30000" dirty="0" smtClean="0">
                  <a:latin typeface="Symbol" pitchFamily="18" charset="2"/>
                  <a:cs typeface="Arial" pitchFamily="34" charset="0"/>
                </a:rPr>
                <a:t>0</a:t>
              </a:r>
              <a:endParaRPr lang="en-US" sz="2000" dirty="0"/>
            </a:p>
          </p:txBody>
        </p:sp>
        <p:sp>
          <p:nvSpPr>
            <p:cNvPr id="62" name="Oval 61"/>
            <p:cNvSpPr/>
            <p:nvPr/>
          </p:nvSpPr>
          <p:spPr>
            <a:xfrm>
              <a:off x="8001000" y="5257800"/>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7924800" y="5562600"/>
              <a:ext cx="710451" cy="369332"/>
            </a:xfrm>
            <a:prstGeom prst="rect">
              <a:avLst/>
            </a:prstGeom>
            <a:noFill/>
          </p:spPr>
          <p:txBody>
            <a:bodyPr wrap="none" rtlCol="0">
              <a:spAutoFit/>
            </a:bodyPr>
            <a:lstStyle/>
            <a:p>
              <a:r>
                <a:rPr lang="en-US" dirty="0" smtClean="0"/>
                <a:t>(</a:t>
              </a:r>
              <a:r>
                <a:rPr lang="en-US" dirty="0" err="1" smtClean="0"/>
                <a:t>uds</a:t>
              </a:r>
              <a:r>
                <a:rPr lang="en-US" dirty="0" smtClean="0"/>
                <a:t>)</a:t>
              </a:r>
              <a:endParaRPr lang="en-US" dirty="0"/>
            </a:p>
          </p:txBody>
        </p:sp>
      </p:grpSp>
      <p:cxnSp>
        <p:nvCxnSpPr>
          <p:cNvPr id="66" name="Straight Arrow Connector 65"/>
          <p:cNvCxnSpPr/>
          <p:nvPr/>
        </p:nvCxnSpPr>
        <p:spPr>
          <a:xfrm rot="5400000" flipH="1" flipV="1">
            <a:off x="-380206" y="5333206"/>
            <a:ext cx="1371600" cy="158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04800" y="5562600"/>
            <a:ext cx="338554" cy="369332"/>
          </a:xfrm>
          <a:prstGeom prst="rect">
            <a:avLst/>
          </a:prstGeom>
          <a:noFill/>
        </p:spPr>
        <p:txBody>
          <a:bodyPr wrap="none" rtlCol="0">
            <a:spAutoFit/>
          </a:bodyPr>
          <a:lstStyle/>
          <a:p>
            <a:r>
              <a:rPr lang="en-US" dirty="0" smtClean="0">
                <a:solidFill>
                  <a:schemeClr val="accent1">
                    <a:lumMod val="75000"/>
                  </a:schemeClr>
                </a:solidFill>
              </a:rPr>
              <a:t>S</a:t>
            </a:r>
            <a:endParaRPr lang="en-US" dirty="0">
              <a:solidFill>
                <a:schemeClr val="accent1">
                  <a:lumMod val="75000"/>
                </a:schemeClr>
              </a:solidFill>
            </a:endParaRPr>
          </a:p>
        </p:txBody>
      </p:sp>
      <p:sp>
        <p:nvSpPr>
          <p:cNvPr id="68" name="TextBox 67"/>
          <p:cNvSpPr txBox="1"/>
          <p:nvPr/>
        </p:nvSpPr>
        <p:spPr>
          <a:xfrm>
            <a:off x="6903194" y="838200"/>
            <a:ext cx="2240806" cy="307777"/>
          </a:xfrm>
          <a:prstGeom prst="rect">
            <a:avLst/>
          </a:prstGeom>
          <a:noFill/>
        </p:spPr>
        <p:txBody>
          <a:bodyPr wrap="none" rtlCol="0">
            <a:spAutoFit/>
          </a:bodyPr>
          <a:lstStyle/>
          <a:p>
            <a:r>
              <a:rPr lang="en-US" sz="1400" i="1" dirty="0" smtClean="0">
                <a:solidFill>
                  <a:srgbClr val="C00000"/>
                </a:solidFill>
              </a:rPr>
              <a:t>figure from V. </a:t>
            </a:r>
            <a:r>
              <a:rPr lang="en-US" sz="1400" i="1" dirty="0" err="1" smtClean="0">
                <a:solidFill>
                  <a:srgbClr val="C00000"/>
                </a:solidFill>
              </a:rPr>
              <a:t>Crede</a:t>
            </a:r>
            <a:r>
              <a:rPr lang="en-US" sz="1400" i="1" dirty="0" smtClean="0">
                <a:solidFill>
                  <a:srgbClr val="C00000"/>
                </a:solidFill>
              </a:rPr>
              <a:t>, FSU</a:t>
            </a:r>
            <a:endParaRPr lang="en-US" sz="1400" i="1"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1"/>
            <a:ext cx="8042275" cy="762000"/>
          </a:xfrm>
        </p:spPr>
        <p:txBody>
          <a:bodyPr/>
          <a:lstStyle/>
          <a:p>
            <a:r>
              <a:rPr lang="en-US" sz="3600" dirty="0" err="1" smtClean="0">
                <a:solidFill>
                  <a:schemeClr val="accent1">
                    <a:lumMod val="75000"/>
                  </a:schemeClr>
                </a:solidFill>
                <a:latin typeface="Arial" pitchFamily="34" charset="0"/>
                <a:cs typeface="Arial" pitchFamily="34" charset="0"/>
              </a:rPr>
              <a:t>sss</a:t>
            </a:r>
            <a:r>
              <a:rPr lang="en-US" sz="3600" dirty="0" smtClean="0">
                <a:solidFill>
                  <a:schemeClr val="accent1">
                    <a:lumMod val="75000"/>
                  </a:schemeClr>
                </a:solidFill>
                <a:latin typeface="Arial" pitchFamily="34" charset="0"/>
                <a:cs typeface="Arial" pitchFamily="34" charset="0"/>
              </a:rPr>
              <a:t>: the </a:t>
            </a:r>
            <a:r>
              <a:rPr lang="en-US" sz="3600" dirty="0" smtClean="0">
                <a:solidFill>
                  <a:schemeClr val="accent1">
                    <a:lumMod val="75000"/>
                  </a:schemeClr>
                </a:solidFill>
                <a:latin typeface="Symbol" pitchFamily="18" charset="2"/>
              </a:rPr>
              <a:t>W</a:t>
            </a:r>
            <a:r>
              <a:rPr lang="en-US" sz="3600" baseline="30000" dirty="0" smtClean="0">
                <a:solidFill>
                  <a:schemeClr val="accent1">
                    <a:lumMod val="75000"/>
                  </a:schemeClr>
                </a:solidFill>
                <a:latin typeface="Symbol" pitchFamily="18" charset="2"/>
              </a:rPr>
              <a:t>-</a:t>
            </a:r>
            <a:endParaRPr lang="en-US" sz="3600" baseline="30000" dirty="0">
              <a:solidFill>
                <a:schemeClr val="accent1">
                  <a:lumMod val="75000"/>
                </a:schemeClr>
              </a:solidFill>
              <a:cs typeface="Arial" pitchFamily="34" charset="0"/>
            </a:endParaRPr>
          </a:p>
        </p:txBody>
      </p:sp>
      <p:pic>
        <p:nvPicPr>
          <p:cNvPr id="15363" name="Picture 3" descr="omega_minus"/>
          <p:cNvPicPr>
            <a:picLocks noGrp="1" noChangeAspect="1" noChangeArrowheads="1"/>
          </p:cNvPicPr>
          <p:nvPr>
            <p:ph idx="1"/>
          </p:nvPr>
        </p:nvPicPr>
        <p:blipFill>
          <a:blip r:embed="rId3"/>
          <a:srcRect/>
          <a:stretch>
            <a:fillRect/>
          </a:stretch>
        </p:blipFill>
        <p:spPr>
          <a:xfrm>
            <a:off x="1074738" y="2303463"/>
            <a:ext cx="6767512" cy="4097337"/>
          </a:xfrm>
          <a:solidFill>
            <a:schemeClr val="bg1"/>
          </a:solidFill>
          <a:ln/>
        </p:spPr>
      </p:pic>
      <p:grpSp>
        <p:nvGrpSpPr>
          <p:cNvPr id="2" name="Group 6"/>
          <p:cNvGrpSpPr>
            <a:grpSpLocks/>
          </p:cNvGrpSpPr>
          <p:nvPr/>
        </p:nvGrpSpPr>
        <p:grpSpPr bwMode="auto">
          <a:xfrm>
            <a:off x="576263" y="1447800"/>
            <a:ext cx="4224337" cy="4724400"/>
            <a:chOff x="575" y="769"/>
            <a:chExt cx="2709" cy="3290"/>
          </a:xfrm>
        </p:grpSpPr>
        <p:grpSp>
          <p:nvGrpSpPr>
            <p:cNvPr id="3" name="Group 7"/>
            <p:cNvGrpSpPr>
              <a:grpSpLocks/>
            </p:cNvGrpSpPr>
            <p:nvPr/>
          </p:nvGrpSpPr>
          <p:grpSpPr bwMode="auto">
            <a:xfrm>
              <a:off x="1294" y="2820"/>
              <a:ext cx="1887" cy="571"/>
              <a:chOff x="1298" y="2820"/>
              <a:chExt cx="1887" cy="571"/>
            </a:xfrm>
          </p:grpSpPr>
          <p:sp>
            <p:nvSpPr>
              <p:cNvPr id="15368" name="Text Box 8"/>
              <p:cNvSpPr txBox="1">
                <a:spLocks noChangeArrowheads="1"/>
              </p:cNvSpPr>
              <p:nvPr/>
            </p:nvSpPr>
            <p:spPr bwMode="auto">
              <a:xfrm>
                <a:off x="1319" y="2820"/>
                <a:ext cx="342" cy="361"/>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solidFill>
                      <a:schemeClr val="folHlink"/>
                    </a:solidFill>
                    <a:latin typeface="Symbol" pitchFamily="18" charset="2"/>
                  </a:rPr>
                  <a:t>X</a:t>
                </a:r>
                <a:r>
                  <a:rPr lang="en-US" sz="2800" baseline="30000">
                    <a:solidFill>
                      <a:schemeClr val="folHlink"/>
                    </a:solidFill>
                    <a:latin typeface="Symbol" pitchFamily="18" charset="2"/>
                  </a:rPr>
                  <a:t>0</a:t>
                </a:r>
              </a:p>
            </p:txBody>
          </p:sp>
          <p:sp>
            <p:nvSpPr>
              <p:cNvPr id="15369" name="Text Box 9"/>
              <p:cNvSpPr txBox="1">
                <a:spLocks noChangeArrowheads="1"/>
              </p:cNvSpPr>
              <p:nvPr/>
            </p:nvSpPr>
            <p:spPr bwMode="auto">
              <a:xfrm>
                <a:off x="2016" y="3030"/>
                <a:ext cx="329" cy="361"/>
              </a:xfrm>
              <a:prstGeom prst="rect">
                <a:avLst/>
              </a:prstGeom>
              <a:solidFill>
                <a:schemeClr val="bg1"/>
              </a:solidFill>
              <a:ln w="28575" algn="ctr">
                <a:noFill/>
                <a:miter lim="800000"/>
                <a:headEnd/>
                <a:tailEnd/>
              </a:ln>
              <a:effectLst/>
            </p:spPr>
            <p:txBody>
              <a:bodyPr>
                <a:spAutoFit/>
              </a:bodyPr>
              <a:lstStyle/>
              <a:p>
                <a:pPr algn="ctr" eaLnBrk="0" hangingPunct="0"/>
                <a:r>
                  <a:rPr lang="en-US" sz="2800">
                    <a:solidFill>
                      <a:schemeClr val="folHlink"/>
                    </a:solidFill>
                    <a:latin typeface="Symbol" pitchFamily="18" charset="2"/>
                  </a:rPr>
                  <a:t>p </a:t>
                </a:r>
                <a:endParaRPr lang="en-US" sz="2800" baseline="30000">
                  <a:solidFill>
                    <a:schemeClr val="folHlink"/>
                  </a:solidFill>
                  <a:latin typeface="Arial" pitchFamily="34" charset="0"/>
                  <a:cs typeface="Arial" pitchFamily="34" charset="0"/>
                </a:endParaRPr>
              </a:p>
            </p:txBody>
          </p:sp>
          <p:sp>
            <p:nvSpPr>
              <p:cNvPr id="15370" name="Freeform 10"/>
              <p:cNvSpPr>
                <a:spLocks/>
              </p:cNvSpPr>
              <p:nvPr/>
            </p:nvSpPr>
            <p:spPr bwMode="auto">
              <a:xfrm>
                <a:off x="1298" y="3127"/>
                <a:ext cx="1887" cy="153"/>
              </a:xfrm>
              <a:custGeom>
                <a:avLst/>
                <a:gdLst/>
                <a:ahLst/>
                <a:cxnLst>
                  <a:cxn ang="0">
                    <a:pos x="0" y="80"/>
                  </a:cxn>
                  <a:cxn ang="0">
                    <a:pos x="580" y="8"/>
                  </a:cxn>
                  <a:cxn ang="0">
                    <a:pos x="1258" y="32"/>
                  </a:cxn>
                  <a:cxn ang="0">
                    <a:pos x="1887" y="153"/>
                  </a:cxn>
                </a:cxnLst>
                <a:rect l="0" t="0" r="r" b="b"/>
                <a:pathLst>
                  <a:path w="1887" h="153">
                    <a:moveTo>
                      <a:pt x="0" y="80"/>
                    </a:moveTo>
                    <a:cubicBezTo>
                      <a:pt x="185" y="48"/>
                      <a:pt x="370" y="16"/>
                      <a:pt x="580" y="8"/>
                    </a:cubicBezTo>
                    <a:cubicBezTo>
                      <a:pt x="790" y="0"/>
                      <a:pt x="1040" y="8"/>
                      <a:pt x="1258" y="32"/>
                    </a:cubicBezTo>
                    <a:cubicBezTo>
                      <a:pt x="1476" y="56"/>
                      <a:pt x="1782" y="133"/>
                      <a:pt x="1887" y="153"/>
                    </a:cubicBezTo>
                  </a:path>
                </a:pathLst>
              </a:custGeom>
              <a:noFill/>
              <a:ln w="28575" cap="flat" cmpd="sng">
                <a:solidFill>
                  <a:schemeClr val="folHlink"/>
                </a:solidFill>
                <a:prstDash val="solid"/>
                <a:round/>
                <a:headEnd type="none" w="med" len="med"/>
                <a:tailEnd type="triangle" w="med" len="med"/>
              </a:ln>
              <a:effectLst/>
            </p:spPr>
            <p:txBody>
              <a:bodyPr wrap="none">
                <a:spAutoFit/>
              </a:bodyPr>
              <a:lstStyle/>
              <a:p>
                <a:endParaRPr lang="en-US"/>
              </a:p>
            </p:txBody>
          </p:sp>
          <p:sp>
            <p:nvSpPr>
              <p:cNvPr id="15371" name="Line 11"/>
              <p:cNvSpPr>
                <a:spLocks noChangeShapeType="1"/>
              </p:cNvSpPr>
              <p:nvPr/>
            </p:nvSpPr>
            <p:spPr bwMode="auto">
              <a:xfrm flipH="1">
                <a:off x="1298" y="2868"/>
                <a:ext cx="48" cy="339"/>
              </a:xfrm>
              <a:prstGeom prst="line">
                <a:avLst/>
              </a:prstGeom>
              <a:noFill/>
              <a:ln w="28575">
                <a:solidFill>
                  <a:schemeClr val="folHlink"/>
                </a:solidFill>
                <a:prstDash val="dash"/>
                <a:round/>
                <a:headEnd/>
                <a:tailEnd/>
              </a:ln>
              <a:effectLst/>
            </p:spPr>
            <p:txBody>
              <a:bodyPr wrap="none">
                <a:spAutoFit/>
              </a:bodyPr>
              <a:lstStyle/>
              <a:p>
                <a:endParaRPr lang="en-US"/>
              </a:p>
            </p:txBody>
          </p:sp>
        </p:grpSp>
        <p:grpSp>
          <p:nvGrpSpPr>
            <p:cNvPr id="4" name="Group 12"/>
            <p:cNvGrpSpPr>
              <a:grpSpLocks/>
            </p:cNvGrpSpPr>
            <p:nvPr/>
          </p:nvGrpSpPr>
          <p:grpSpPr bwMode="auto">
            <a:xfrm>
              <a:off x="1230" y="1708"/>
              <a:ext cx="1112" cy="1221"/>
              <a:chOff x="1234" y="1708"/>
              <a:chExt cx="1112" cy="1221"/>
            </a:xfrm>
          </p:grpSpPr>
          <p:sp>
            <p:nvSpPr>
              <p:cNvPr id="15373" name="Text Box 13"/>
              <p:cNvSpPr txBox="1">
                <a:spLocks noChangeArrowheads="1"/>
              </p:cNvSpPr>
              <p:nvPr/>
            </p:nvSpPr>
            <p:spPr bwMode="auto">
              <a:xfrm>
                <a:off x="1234" y="1950"/>
                <a:ext cx="212" cy="361"/>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solidFill>
                      <a:srgbClr val="008000"/>
                    </a:solidFill>
                    <a:latin typeface="Symbol" pitchFamily="18" charset="2"/>
                  </a:rPr>
                  <a:t>g</a:t>
                </a:r>
              </a:p>
            </p:txBody>
          </p:sp>
          <p:grpSp>
            <p:nvGrpSpPr>
              <p:cNvPr id="5" name="Group 14"/>
              <p:cNvGrpSpPr>
                <a:grpSpLocks/>
              </p:cNvGrpSpPr>
              <p:nvPr/>
            </p:nvGrpSpPr>
            <p:grpSpPr bwMode="auto">
              <a:xfrm>
                <a:off x="1236" y="1708"/>
                <a:ext cx="1110" cy="1221"/>
                <a:chOff x="1236" y="1708"/>
                <a:chExt cx="1110" cy="1221"/>
              </a:xfrm>
            </p:grpSpPr>
            <p:sp>
              <p:nvSpPr>
                <p:cNvPr id="15375" name="Text Box 15"/>
                <p:cNvSpPr txBox="1">
                  <a:spLocks noChangeArrowheads="1"/>
                </p:cNvSpPr>
                <p:nvPr/>
              </p:nvSpPr>
              <p:spPr bwMode="auto">
                <a:xfrm>
                  <a:off x="1981" y="2568"/>
                  <a:ext cx="244" cy="361"/>
                </a:xfrm>
                <a:prstGeom prst="rect">
                  <a:avLst/>
                </a:prstGeom>
                <a:solidFill>
                  <a:schemeClr val="bg1"/>
                </a:solidFill>
                <a:ln w="28575" algn="ctr">
                  <a:noFill/>
                  <a:miter lim="800000"/>
                  <a:headEnd/>
                  <a:tailEnd/>
                </a:ln>
                <a:effectLst/>
              </p:spPr>
              <p:txBody>
                <a:bodyPr>
                  <a:spAutoFit/>
                </a:bodyPr>
                <a:lstStyle/>
                <a:p>
                  <a:pPr algn="ctr" eaLnBrk="0" hangingPunct="0"/>
                  <a:r>
                    <a:rPr lang="en-US" sz="2800">
                      <a:solidFill>
                        <a:srgbClr val="008000"/>
                      </a:solidFill>
                      <a:latin typeface="Symbol" pitchFamily="18" charset="2"/>
                    </a:rPr>
                    <a:t>g</a:t>
                  </a:r>
                </a:p>
              </p:txBody>
            </p:sp>
            <p:sp>
              <p:nvSpPr>
                <p:cNvPr id="15376" name="Text Box 16"/>
                <p:cNvSpPr txBox="1">
                  <a:spLocks noChangeArrowheads="1"/>
                </p:cNvSpPr>
                <p:nvPr/>
              </p:nvSpPr>
              <p:spPr bwMode="auto">
                <a:xfrm>
                  <a:off x="1346" y="2284"/>
                  <a:ext cx="409" cy="361"/>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solidFill>
                        <a:srgbClr val="008000"/>
                      </a:solidFill>
                      <a:latin typeface="Symbol" pitchFamily="18" charset="2"/>
                    </a:rPr>
                    <a:t>L </a:t>
                  </a:r>
                  <a:r>
                    <a:rPr lang="en-US" sz="2800" baseline="30000">
                      <a:solidFill>
                        <a:srgbClr val="008000"/>
                      </a:solidFill>
                      <a:latin typeface="Symbol" pitchFamily="18" charset="2"/>
                    </a:rPr>
                    <a:t>0</a:t>
                  </a:r>
                </a:p>
              </p:txBody>
            </p:sp>
            <p:sp>
              <p:nvSpPr>
                <p:cNvPr id="15377" name="Line 17"/>
                <p:cNvSpPr>
                  <a:spLocks noChangeShapeType="1"/>
                </p:cNvSpPr>
                <p:nvPr/>
              </p:nvSpPr>
              <p:spPr bwMode="auto">
                <a:xfrm flipH="1">
                  <a:off x="1341" y="2096"/>
                  <a:ext cx="69" cy="756"/>
                </a:xfrm>
                <a:prstGeom prst="line">
                  <a:avLst/>
                </a:prstGeom>
                <a:noFill/>
                <a:ln w="28575">
                  <a:solidFill>
                    <a:srgbClr val="008000"/>
                  </a:solidFill>
                  <a:prstDash val="dash"/>
                  <a:round/>
                  <a:headEnd/>
                  <a:tailEnd/>
                </a:ln>
                <a:effectLst/>
              </p:spPr>
              <p:txBody>
                <a:bodyPr>
                  <a:spAutoFit/>
                </a:bodyPr>
                <a:lstStyle/>
                <a:p>
                  <a:endParaRPr lang="en-US"/>
                </a:p>
              </p:txBody>
            </p:sp>
            <p:sp>
              <p:nvSpPr>
                <p:cNvPr id="15378" name="Line 18"/>
                <p:cNvSpPr>
                  <a:spLocks noChangeShapeType="1"/>
                </p:cNvSpPr>
                <p:nvPr/>
              </p:nvSpPr>
              <p:spPr bwMode="auto">
                <a:xfrm flipV="1">
                  <a:off x="1341" y="2515"/>
                  <a:ext cx="1005" cy="337"/>
                </a:xfrm>
                <a:prstGeom prst="line">
                  <a:avLst/>
                </a:prstGeom>
                <a:noFill/>
                <a:ln w="28575">
                  <a:solidFill>
                    <a:srgbClr val="008000"/>
                  </a:solidFill>
                  <a:prstDash val="dash"/>
                  <a:round/>
                  <a:headEnd/>
                  <a:tailEnd/>
                </a:ln>
                <a:effectLst/>
              </p:spPr>
              <p:txBody>
                <a:bodyPr>
                  <a:spAutoFit/>
                </a:bodyPr>
                <a:lstStyle/>
                <a:p>
                  <a:endParaRPr lang="en-US"/>
                </a:p>
              </p:txBody>
            </p:sp>
            <p:sp>
              <p:nvSpPr>
                <p:cNvPr id="15379" name="Line 19"/>
                <p:cNvSpPr>
                  <a:spLocks noChangeShapeType="1"/>
                </p:cNvSpPr>
                <p:nvPr/>
              </p:nvSpPr>
              <p:spPr bwMode="auto">
                <a:xfrm flipH="1" flipV="1">
                  <a:off x="1236" y="1708"/>
                  <a:ext cx="105" cy="1144"/>
                </a:xfrm>
                <a:prstGeom prst="line">
                  <a:avLst/>
                </a:prstGeom>
                <a:noFill/>
                <a:ln w="28575">
                  <a:solidFill>
                    <a:srgbClr val="008000"/>
                  </a:solidFill>
                  <a:prstDash val="dash"/>
                  <a:round/>
                  <a:headEnd/>
                  <a:tailEnd/>
                </a:ln>
                <a:effectLst/>
              </p:spPr>
              <p:txBody>
                <a:bodyPr>
                  <a:spAutoFit/>
                </a:bodyPr>
                <a:lstStyle/>
                <a:p>
                  <a:endParaRPr lang="en-US"/>
                </a:p>
              </p:txBody>
            </p:sp>
          </p:grpSp>
        </p:grpSp>
        <p:grpSp>
          <p:nvGrpSpPr>
            <p:cNvPr id="6" name="Group 20"/>
            <p:cNvGrpSpPr>
              <a:grpSpLocks/>
            </p:cNvGrpSpPr>
            <p:nvPr/>
          </p:nvGrpSpPr>
          <p:grpSpPr bwMode="auto">
            <a:xfrm>
              <a:off x="576" y="852"/>
              <a:ext cx="2708" cy="1702"/>
              <a:chOff x="580" y="852"/>
              <a:chExt cx="2708" cy="1702"/>
            </a:xfrm>
          </p:grpSpPr>
          <p:grpSp>
            <p:nvGrpSpPr>
              <p:cNvPr id="7" name="Group 21"/>
              <p:cNvGrpSpPr>
                <a:grpSpLocks/>
              </p:cNvGrpSpPr>
              <p:nvPr/>
            </p:nvGrpSpPr>
            <p:grpSpPr bwMode="auto">
              <a:xfrm>
                <a:off x="2352" y="1830"/>
                <a:ext cx="936" cy="724"/>
                <a:chOff x="2352" y="1830"/>
                <a:chExt cx="936" cy="724"/>
              </a:xfrm>
            </p:grpSpPr>
            <p:sp>
              <p:nvSpPr>
                <p:cNvPr id="15382" name="Freeform 22"/>
                <p:cNvSpPr>
                  <a:spLocks/>
                </p:cNvSpPr>
                <p:nvPr/>
              </p:nvSpPr>
              <p:spPr bwMode="auto">
                <a:xfrm>
                  <a:off x="2352" y="1864"/>
                  <a:ext cx="692" cy="640"/>
                </a:xfrm>
                <a:custGeom>
                  <a:avLst/>
                  <a:gdLst/>
                  <a:ahLst/>
                  <a:cxnLst>
                    <a:cxn ang="0">
                      <a:pos x="0" y="640"/>
                    </a:cxn>
                    <a:cxn ang="0">
                      <a:pos x="140" y="572"/>
                    </a:cxn>
                    <a:cxn ang="0">
                      <a:pos x="288" y="472"/>
                    </a:cxn>
                    <a:cxn ang="0">
                      <a:pos x="404" y="376"/>
                    </a:cxn>
                    <a:cxn ang="0">
                      <a:pos x="492" y="284"/>
                    </a:cxn>
                    <a:cxn ang="0">
                      <a:pos x="580" y="176"/>
                    </a:cxn>
                    <a:cxn ang="0">
                      <a:pos x="620" y="116"/>
                    </a:cxn>
                    <a:cxn ang="0">
                      <a:pos x="692" y="0"/>
                    </a:cxn>
                  </a:cxnLst>
                  <a:rect l="0" t="0" r="r" b="b"/>
                  <a:pathLst>
                    <a:path w="692" h="640">
                      <a:moveTo>
                        <a:pt x="0" y="640"/>
                      </a:moveTo>
                      <a:cubicBezTo>
                        <a:pt x="46" y="620"/>
                        <a:pt x="92" y="600"/>
                        <a:pt x="140" y="572"/>
                      </a:cubicBezTo>
                      <a:cubicBezTo>
                        <a:pt x="188" y="544"/>
                        <a:pt x="244" y="505"/>
                        <a:pt x="288" y="472"/>
                      </a:cubicBezTo>
                      <a:cubicBezTo>
                        <a:pt x="332" y="439"/>
                        <a:pt x="370" y="407"/>
                        <a:pt x="404" y="376"/>
                      </a:cubicBezTo>
                      <a:cubicBezTo>
                        <a:pt x="438" y="345"/>
                        <a:pt x="463" y="317"/>
                        <a:pt x="492" y="284"/>
                      </a:cubicBezTo>
                      <a:cubicBezTo>
                        <a:pt x="521" y="251"/>
                        <a:pt x="559" y="204"/>
                        <a:pt x="580" y="176"/>
                      </a:cubicBezTo>
                      <a:cubicBezTo>
                        <a:pt x="601" y="148"/>
                        <a:pt x="601" y="145"/>
                        <a:pt x="620" y="116"/>
                      </a:cubicBezTo>
                      <a:cubicBezTo>
                        <a:pt x="639" y="87"/>
                        <a:pt x="665" y="43"/>
                        <a:pt x="692" y="0"/>
                      </a:cubicBezTo>
                    </a:path>
                  </a:pathLst>
                </a:custGeom>
                <a:noFill/>
                <a:ln w="12700" cap="flat" cmpd="sng">
                  <a:solidFill>
                    <a:srgbClr val="33CC33"/>
                  </a:solidFill>
                  <a:prstDash val="solid"/>
                  <a:miter lim="800000"/>
                  <a:headEnd type="none" w="med" len="med"/>
                  <a:tailEnd type="triangle" w="med" len="med"/>
                </a:ln>
                <a:effectLst/>
              </p:spPr>
              <p:txBody>
                <a:bodyPr wrap="none"/>
                <a:lstStyle/>
                <a:p>
                  <a:endParaRPr lang="en-US"/>
                </a:p>
              </p:txBody>
            </p:sp>
            <p:sp>
              <p:nvSpPr>
                <p:cNvPr id="15383" name="Freeform 23"/>
                <p:cNvSpPr>
                  <a:spLocks/>
                </p:cNvSpPr>
                <p:nvPr/>
              </p:nvSpPr>
              <p:spPr bwMode="auto">
                <a:xfrm>
                  <a:off x="2356" y="2427"/>
                  <a:ext cx="744" cy="89"/>
                </a:xfrm>
                <a:custGeom>
                  <a:avLst/>
                  <a:gdLst/>
                  <a:ahLst/>
                  <a:cxnLst>
                    <a:cxn ang="0">
                      <a:pos x="0" y="73"/>
                    </a:cxn>
                    <a:cxn ang="0">
                      <a:pos x="112" y="41"/>
                    </a:cxn>
                    <a:cxn ang="0">
                      <a:pos x="188" y="21"/>
                    </a:cxn>
                    <a:cxn ang="0">
                      <a:pos x="292" y="5"/>
                    </a:cxn>
                    <a:cxn ang="0">
                      <a:pos x="376" y="1"/>
                    </a:cxn>
                    <a:cxn ang="0">
                      <a:pos x="488" y="9"/>
                    </a:cxn>
                    <a:cxn ang="0">
                      <a:pos x="556" y="25"/>
                    </a:cxn>
                    <a:cxn ang="0">
                      <a:pos x="628" y="49"/>
                    </a:cxn>
                    <a:cxn ang="0">
                      <a:pos x="744" y="89"/>
                    </a:cxn>
                  </a:cxnLst>
                  <a:rect l="0" t="0" r="r" b="b"/>
                  <a:pathLst>
                    <a:path w="744" h="89">
                      <a:moveTo>
                        <a:pt x="0" y="73"/>
                      </a:moveTo>
                      <a:cubicBezTo>
                        <a:pt x="40" y="61"/>
                        <a:pt x="81" y="50"/>
                        <a:pt x="112" y="41"/>
                      </a:cubicBezTo>
                      <a:cubicBezTo>
                        <a:pt x="143" y="32"/>
                        <a:pt x="158" y="27"/>
                        <a:pt x="188" y="21"/>
                      </a:cubicBezTo>
                      <a:cubicBezTo>
                        <a:pt x="218" y="15"/>
                        <a:pt x="261" y="8"/>
                        <a:pt x="292" y="5"/>
                      </a:cubicBezTo>
                      <a:cubicBezTo>
                        <a:pt x="323" y="2"/>
                        <a:pt x="343" y="0"/>
                        <a:pt x="376" y="1"/>
                      </a:cubicBezTo>
                      <a:cubicBezTo>
                        <a:pt x="409" y="2"/>
                        <a:pt x="458" y="5"/>
                        <a:pt x="488" y="9"/>
                      </a:cubicBezTo>
                      <a:cubicBezTo>
                        <a:pt x="518" y="13"/>
                        <a:pt x="533" y="18"/>
                        <a:pt x="556" y="25"/>
                      </a:cubicBezTo>
                      <a:cubicBezTo>
                        <a:pt x="579" y="32"/>
                        <a:pt x="597" y="38"/>
                        <a:pt x="628" y="49"/>
                      </a:cubicBezTo>
                      <a:cubicBezTo>
                        <a:pt x="659" y="60"/>
                        <a:pt x="701" y="74"/>
                        <a:pt x="744" y="89"/>
                      </a:cubicBezTo>
                    </a:path>
                  </a:pathLst>
                </a:custGeom>
                <a:noFill/>
                <a:ln w="12700" cap="flat" cmpd="sng">
                  <a:solidFill>
                    <a:srgbClr val="33CC33"/>
                  </a:solidFill>
                  <a:prstDash val="solid"/>
                  <a:miter lim="800000"/>
                  <a:headEnd type="none" w="med" len="med"/>
                  <a:tailEnd type="triangle" w="med" len="med"/>
                </a:ln>
                <a:effectLst/>
              </p:spPr>
              <p:txBody>
                <a:bodyPr wrap="none"/>
                <a:lstStyle/>
                <a:p>
                  <a:endParaRPr lang="en-US"/>
                </a:p>
              </p:txBody>
            </p:sp>
            <p:sp>
              <p:nvSpPr>
                <p:cNvPr id="15384" name="Text Box 24"/>
                <p:cNvSpPr txBox="1">
                  <a:spLocks noChangeArrowheads="1"/>
                </p:cNvSpPr>
                <p:nvPr/>
              </p:nvSpPr>
              <p:spPr bwMode="auto">
                <a:xfrm>
                  <a:off x="2988" y="2235"/>
                  <a:ext cx="300" cy="319"/>
                </a:xfrm>
                <a:prstGeom prst="rect">
                  <a:avLst/>
                </a:prstGeom>
                <a:noFill/>
                <a:ln w="9525">
                  <a:noFill/>
                  <a:miter lim="800000"/>
                  <a:headEnd/>
                  <a:tailEnd/>
                </a:ln>
                <a:effectLst/>
              </p:spPr>
              <p:txBody>
                <a:bodyPr>
                  <a:spAutoFit/>
                </a:bodyPr>
                <a:lstStyle/>
                <a:p>
                  <a:pPr>
                    <a:spcBef>
                      <a:spcPct val="50000"/>
                    </a:spcBef>
                  </a:pPr>
                  <a:r>
                    <a:rPr lang="en-US">
                      <a:solidFill>
                        <a:srgbClr val="33CC33"/>
                      </a:solidFill>
                      <a:latin typeface="Comic Sans MS" pitchFamily="66" charset="0"/>
                    </a:rPr>
                    <a:t>e</a:t>
                  </a:r>
                  <a:r>
                    <a:rPr lang="en-US" baseline="38000">
                      <a:solidFill>
                        <a:srgbClr val="33CC33"/>
                      </a:solidFill>
                      <a:latin typeface="Comic Sans MS" pitchFamily="66" charset="0"/>
                    </a:rPr>
                    <a:t>-</a:t>
                  </a:r>
                </a:p>
              </p:txBody>
            </p:sp>
            <p:sp>
              <p:nvSpPr>
                <p:cNvPr id="15385" name="Text Box 25"/>
                <p:cNvSpPr txBox="1">
                  <a:spLocks noChangeArrowheads="1"/>
                </p:cNvSpPr>
                <p:nvPr/>
              </p:nvSpPr>
              <p:spPr bwMode="auto">
                <a:xfrm>
                  <a:off x="2702" y="1830"/>
                  <a:ext cx="300" cy="318"/>
                </a:xfrm>
                <a:prstGeom prst="rect">
                  <a:avLst/>
                </a:prstGeom>
                <a:noFill/>
                <a:ln w="9525">
                  <a:noFill/>
                  <a:miter lim="800000"/>
                  <a:headEnd/>
                  <a:tailEnd/>
                </a:ln>
                <a:effectLst/>
              </p:spPr>
              <p:txBody>
                <a:bodyPr>
                  <a:spAutoFit/>
                </a:bodyPr>
                <a:lstStyle/>
                <a:p>
                  <a:pPr>
                    <a:spcBef>
                      <a:spcPct val="50000"/>
                    </a:spcBef>
                  </a:pPr>
                  <a:r>
                    <a:rPr lang="en-US" dirty="0">
                      <a:solidFill>
                        <a:srgbClr val="33CC33"/>
                      </a:solidFill>
                      <a:latin typeface="Comic Sans MS" pitchFamily="66" charset="0"/>
                    </a:rPr>
                    <a:t>e</a:t>
                  </a:r>
                  <a:r>
                    <a:rPr lang="en-US" baseline="38000" dirty="0">
                      <a:solidFill>
                        <a:srgbClr val="33CC33"/>
                      </a:solidFill>
                      <a:latin typeface="Comic Sans MS" pitchFamily="66" charset="0"/>
                    </a:rPr>
                    <a:t>+</a:t>
                  </a:r>
                </a:p>
              </p:txBody>
            </p:sp>
          </p:grpSp>
          <p:grpSp>
            <p:nvGrpSpPr>
              <p:cNvPr id="8" name="Group 26"/>
              <p:cNvGrpSpPr>
                <a:grpSpLocks/>
              </p:cNvGrpSpPr>
              <p:nvPr/>
            </p:nvGrpSpPr>
            <p:grpSpPr bwMode="auto">
              <a:xfrm>
                <a:off x="580" y="852"/>
                <a:ext cx="1020" cy="1070"/>
                <a:chOff x="580" y="852"/>
                <a:chExt cx="1020" cy="1070"/>
              </a:xfrm>
            </p:grpSpPr>
            <p:sp>
              <p:nvSpPr>
                <p:cNvPr id="15387" name="Freeform 27"/>
                <p:cNvSpPr>
                  <a:spLocks/>
                </p:cNvSpPr>
                <p:nvPr/>
              </p:nvSpPr>
              <p:spPr bwMode="auto">
                <a:xfrm>
                  <a:off x="830" y="1553"/>
                  <a:ext cx="406" cy="369"/>
                </a:xfrm>
                <a:custGeom>
                  <a:avLst/>
                  <a:gdLst/>
                  <a:ahLst/>
                  <a:cxnLst>
                    <a:cxn ang="0">
                      <a:pos x="406" y="143"/>
                    </a:cxn>
                    <a:cxn ang="0">
                      <a:pos x="382" y="91"/>
                    </a:cxn>
                    <a:cxn ang="0">
                      <a:pos x="330" y="43"/>
                    </a:cxn>
                    <a:cxn ang="0">
                      <a:pos x="242" y="3"/>
                    </a:cxn>
                    <a:cxn ang="0">
                      <a:pos x="114" y="23"/>
                    </a:cxn>
                    <a:cxn ang="0">
                      <a:pos x="50" y="63"/>
                    </a:cxn>
                    <a:cxn ang="0">
                      <a:pos x="14" y="131"/>
                    </a:cxn>
                    <a:cxn ang="0">
                      <a:pos x="2" y="215"/>
                    </a:cxn>
                    <a:cxn ang="0">
                      <a:pos x="26" y="279"/>
                    </a:cxn>
                    <a:cxn ang="0">
                      <a:pos x="102" y="335"/>
                    </a:cxn>
                    <a:cxn ang="0">
                      <a:pos x="234" y="367"/>
                    </a:cxn>
                    <a:cxn ang="0">
                      <a:pos x="346" y="323"/>
                    </a:cxn>
                    <a:cxn ang="0">
                      <a:pos x="378" y="247"/>
                    </a:cxn>
                    <a:cxn ang="0">
                      <a:pos x="370" y="163"/>
                    </a:cxn>
                    <a:cxn ang="0">
                      <a:pos x="334" y="123"/>
                    </a:cxn>
                    <a:cxn ang="0">
                      <a:pos x="298" y="91"/>
                    </a:cxn>
                    <a:cxn ang="0">
                      <a:pos x="226" y="75"/>
                    </a:cxn>
                    <a:cxn ang="0">
                      <a:pos x="134" y="99"/>
                    </a:cxn>
                    <a:cxn ang="0">
                      <a:pos x="106" y="131"/>
                    </a:cxn>
                  </a:cxnLst>
                  <a:rect l="0" t="0" r="r" b="b"/>
                  <a:pathLst>
                    <a:path w="406" h="369">
                      <a:moveTo>
                        <a:pt x="406" y="143"/>
                      </a:moveTo>
                      <a:cubicBezTo>
                        <a:pt x="400" y="125"/>
                        <a:pt x="395" y="108"/>
                        <a:pt x="382" y="91"/>
                      </a:cubicBezTo>
                      <a:cubicBezTo>
                        <a:pt x="369" y="74"/>
                        <a:pt x="353" y="58"/>
                        <a:pt x="330" y="43"/>
                      </a:cubicBezTo>
                      <a:cubicBezTo>
                        <a:pt x="307" y="28"/>
                        <a:pt x="278" y="6"/>
                        <a:pt x="242" y="3"/>
                      </a:cubicBezTo>
                      <a:cubicBezTo>
                        <a:pt x="206" y="0"/>
                        <a:pt x="146" y="13"/>
                        <a:pt x="114" y="23"/>
                      </a:cubicBezTo>
                      <a:cubicBezTo>
                        <a:pt x="82" y="33"/>
                        <a:pt x="67" y="45"/>
                        <a:pt x="50" y="63"/>
                      </a:cubicBezTo>
                      <a:cubicBezTo>
                        <a:pt x="33" y="81"/>
                        <a:pt x="22" y="106"/>
                        <a:pt x="14" y="131"/>
                      </a:cubicBezTo>
                      <a:cubicBezTo>
                        <a:pt x="6" y="156"/>
                        <a:pt x="0" y="190"/>
                        <a:pt x="2" y="215"/>
                      </a:cubicBezTo>
                      <a:cubicBezTo>
                        <a:pt x="4" y="240"/>
                        <a:pt x="9" y="259"/>
                        <a:pt x="26" y="279"/>
                      </a:cubicBezTo>
                      <a:cubicBezTo>
                        <a:pt x="43" y="299"/>
                        <a:pt x="67" y="320"/>
                        <a:pt x="102" y="335"/>
                      </a:cubicBezTo>
                      <a:cubicBezTo>
                        <a:pt x="137" y="350"/>
                        <a:pt x="193" y="369"/>
                        <a:pt x="234" y="367"/>
                      </a:cubicBezTo>
                      <a:cubicBezTo>
                        <a:pt x="275" y="365"/>
                        <a:pt x="322" y="343"/>
                        <a:pt x="346" y="323"/>
                      </a:cubicBezTo>
                      <a:cubicBezTo>
                        <a:pt x="370" y="303"/>
                        <a:pt x="374" y="274"/>
                        <a:pt x="378" y="247"/>
                      </a:cubicBezTo>
                      <a:cubicBezTo>
                        <a:pt x="382" y="220"/>
                        <a:pt x="377" y="184"/>
                        <a:pt x="370" y="163"/>
                      </a:cubicBezTo>
                      <a:cubicBezTo>
                        <a:pt x="363" y="142"/>
                        <a:pt x="346" y="135"/>
                        <a:pt x="334" y="123"/>
                      </a:cubicBezTo>
                      <a:cubicBezTo>
                        <a:pt x="322" y="111"/>
                        <a:pt x="316" y="99"/>
                        <a:pt x="298" y="91"/>
                      </a:cubicBezTo>
                      <a:cubicBezTo>
                        <a:pt x="280" y="83"/>
                        <a:pt x="253" y="74"/>
                        <a:pt x="226" y="75"/>
                      </a:cubicBezTo>
                      <a:cubicBezTo>
                        <a:pt x="199" y="76"/>
                        <a:pt x="154" y="90"/>
                        <a:pt x="134" y="99"/>
                      </a:cubicBezTo>
                      <a:cubicBezTo>
                        <a:pt x="114" y="108"/>
                        <a:pt x="111" y="126"/>
                        <a:pt x="106" y="131"/>
                      </a:cubicBezTo>
                    </a:path>
                  </a:pathLst>
                </a:custGeom>
                <a:noFill/>
                <a:ln w="12700" cap="flat" cmpd="sng">
                  <a:solidFill>
                    <a:srgbClr val="33CC33"/>
                  </a:solidFill>
                  <a:prstDash val="solid"/>
                  <a:miter lim="800000"/>
                  <a:headEnd type="none" w="med" len="med"/>
                  <a:tailEnd type="triangle" w="med" len="med"/>
                </a:ln>
                <a:effectLst/>
              </p:spPr>
              <p:txBody>
                <a:bodyPr wrap="none"/>
                <a:lstStyle/>
                <a:p>
                  <a:endParaRPr lang="en-US"/>
                </a:p>
              </p:txBody>
            </p:sp>
            <p:sp>
              <p:nvSpPr>
                <p:cNvPr id="15388" name="Freeform 28"/>
                <p:cNvSpPr>
                  <a:spLocks/>
                </p:cNvSpPr>
                <p:nvPr/>
              </p:nvSpPr>
              <p:spPr bwMode="auto">
                <a:xfrm>
                  <a:off x="1235" y="1104"/>
                  <a:ext cx="277" cy="600"/>
                </a:xfrm>
                <a:custGeom>
                  <a:avLst/>
                  <a:gdLst/>
                  <a:ahLst/>
                  <a:cxnLst>
                    <a:cxn ang="0">
                      <a:pos x="1" y="600"/>
                    </a:cxn>
                    <a:cxn ang="0">
                      <a:pos x="5" y="464"/>
                    </a:cxn>
                    <a:cxn ang="0">
                      <a:pos x="29" y="328"/>
                    </a:cxn>
                    <a:cxn ang="0">
                      <a:pos x="89" y="216"/>
                    </a:cxn>
                    <a:cxn ang="0">
                      <a:pos x="161" y="120"/>
                    </a:cxn>
                    <a:cxn ang="0">
                      <a:pos x="221" y="44"/>
                    </a:cxn>
                    <a:cxn ang="0">
                      <a:pos x="277" y="0"/>
                    </a:cxn>
                  </a:cxnLst>
                  <a:rect l="0" t="0" r="r" b="b"/>
                  <a:pathLst>
                    <a:path w="277" h="600">
                      <a:moveTo>
                        <a:pt x="1" y="600"/>
                      </a:moveTo>
                      <a:cubicBezTo>
                        <a:pt x="0" y="554"/>
                        <a:pt x="0" y="509"/>
                        <a:pt x="5" y="464"/>
                      </a:cubicBezTo>
                      <a:cubicBezTo>
                        <a:pt x="10" y="419"/>
                        <a:pt x="15" y="369"/>
                        <a:pt x="29" y="328"/>
                      </a:cubicBezTo>
                      <a:cubicBezTo>
                        <a:pt x="43" y="287"/>
                        <a:pt x="67" y="251"/>
                        <a:pt x="89" y="216"/>
                      </a:cubicBezTo>
                      <a:cubicBezTo>
                        <a:pt x="111" y="181"/>
                        <a:pt x="139" y="149"/>
                        <a:pt x="161" y="120"/>
                      </a:cubicBezTo>
                      <a:cubicBezTo>
                        <a:pt x="183" y="91"/>
                        <a:pt x="202" y="64"/>
                        <a:pt x="221" y="44"/>
                      </a:cubicBezTo>
                      <a:cubicBezTo>
                        <a:pt x="240" y="24"/>
                        <a:pt x="268" y="7"/>
                        <a:pt x="277" y="0"/>
                      </a:cubicBezTo>
                    </a:path>
                  </a:pathLst>
                </a:custGeom>
                <a:noFill/>
                <a:ln w="12700" cap="flat" cmpd="sng">
                  <a:solidFill>
                    <a:srgbClr val="33CC33"/>
                  </a:solidFill>
                  <a:prstDash val="solid"/>
                  <a:miter lim="800000"/>
                  <a:headEnd type="none" w="med" len="med"/>
                  <a:tailEnd type="triangle" w="med" len="med"/>
                </a:ln>
                <a:effectLst/>
              </p:spPr>
              <p:txBody>
                <a:bodyPr wrap="none"/>
                <a:lstStyle/>
                <a:p>
                  <a:endParaRPr lang="en-US"/>
                </a:p>
              </p:txBody>
            </p:sp>
            <p:sp>
              <p:nvSpPr>
                <p:cNvPr id="15389" name="Text Box 29"/>
                <p:cNvSpPr txBox="1">
                  <a:spLocks noChangeArrowheads="1"/>
                </p:cNvSpPr>
                <p:nvPr/>
              </p:nvSpPr>
              <p:spPr bwMode="auto">
                <a:xfrm>
                  <a:off x="1300" y="852"/>
                  <a:ext cx="300" cy="318"/>
                </a:xfrm>
                <a:prstGeom prst="rect">
                  <a:avLst/>
                </a:prstGeom>
                <a:noFill/>
                <a:ln w="9525">
                  <a:noFill/>
                  <a:miter lim="800000"/>
                  <a:headEnd/>
                  <a:tailEnd/>
                </a:ln>
                <a:effectLst/>
              </p:spPr>
              <p:txBody>
                <a:bodyPr>
                  <a:spAutoFit/>
                </a:bodyPr>
                <a:lstStyle/>
                <a:p>
                  <a:pPr>
                    <a:spcBef>
                      <a:spcPct val="50000"/>
                    </a:spcBef>
                  </a:pPr>
                  <a:r>
                    <a:rPr lang="en-US">
                      <a:solidFill>
                        <a:srgbClr val="33CC33"/>
                      </a:solidFill>
                      <a:latin typeface="Comic Sans MS" pitchFamily="66" charset="0"/>
                    </a:rPr>
                    <a:t>e</a:t>
                  </a:r>
                  <a:r>
                    <a:rPr lang="en-US" baseline="38000">
                      <a:solidFill>
                        <a:srgbClr val="33CC33"/>
                      </a:solidFill>
                      <a:latin typeface="Comic Sans MS" pitchFamily="66" charset="0"/>
                    </a:rPr>
                    <a:t>-</a:t>
                  </a:r>
                </a:p>
              </p:txBody>
            </p:sp>
            <p:sp>
              <p:nvSpPr>
                <p:cNvPr id="15390" name="Text Box 30"/>
                <p:cNvSpPr txBox="1">
                  <a:spLocks noChangeArrowheads="1"/>
                </p:cNvSpPr>
                <p:nvPr/>
              </p:nvSpPr>
              <p:spPr bwMode="auto">
                <a:xfrm>
                  <a:off x="580" y="1480"/>
                  <a:ext cx="300" cy="318"/>
                </a:xfrm>
                <a:prstGeom prst="rect">
                  <a:avLst/>
                </a:prstGeom>
                <a:noFill/>
                <a:ln w="9525">
                  <a:noFill/>
                  <a:miter lim="800000"/>
                  <a:headEnd/>
                  <a:tailEnd/>
                </a:ln>
                <a:effectLst/>
              </p:spPr>
              <p:txBody>
                <a:bodyPr>
                  <a:spAutoFit/>
                </a:bodyPr>
                <a:lstStyle/>
                <a:p>
                  <a:pPr>
                    <a:spcBef>
                      <a:spcPct val="50000"/>
                    </a:spcBef>
                  </a:pPr>
                  <a:r>
                    <a:rPr lang="en-US">
                      <a:solidFill>
                        <a:srgbClr val="33CC33"/>
                      </a:solidFill>
                      <a:latin typeface="Comic Sans MS" pitchFamily="66" charset="0"/>
                    </a:rPr>
                    <a:t>e</a:t>
                  </a:r>
                  <a:r>
                    <a:rPr lang="en-US" baseline="38000">
                      <a:solidFill>
                        <a:srgbClr val="33CC33"/>
                      </a:solidFill>
                      <a:latin typeface="Comic Sans MS" pitchFamily="66" charset="0"/>
                    </a:rPr>
                    <a:t>+</a:t>
                  </a:r>
                </a:p>
              </p:txBody>
            </p:sp>
          </p:grpSp>
        </p:grpSp>
        <p:grpSp>
          <p:nvGrpSpPr>
            <p:cNvPr id="9" name="Group 31"/>
            <p:cNvGrpSpPr>
              <a:grpSpLocks/>
            </p:cNvGrpSpPr>
            <p:nvPr/>
          </p:nvGrpSpPr>
          <p:grpSpPr bwMode="auto">
            <a:xfrm>
              <a:off x="575" y="781"/>
              <a:ext cx="1157" cy="2795"/>
              <a:chOff x="579" y="781"/>
              <a:chExt cx="1157" cy="2795"/>
            </a:xfrm>
          </p:grpSpPr>
          <p:sp>
            <p:nvSpPr>
              <p:cNvPr id="15392" name="Text Box 32"/>
              <p:cNvSpPr txBox="1">
                <a:spLocks noChangeArrowheads="1"/>
              </p:cNvSpPr>
              <p:nvPr/>
            </p:nvSpPr>
            <p:spPr bwMode="auto">
              <a:xfrm>
                <a:off x="791" y="2282"/>
                <a:ext cx="356" cy="362"/>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solidFill>
                      <a:srgbClr val="FF0000"/>
                    </a:solidFill>
                    <a:latin typeface="Arial" pitchFamily="34" charset="0"/>
                  </a:rPr>
                  <a:t>K</a:t>
                </a:r>
                <a:r>
                  <a:rPr lang="en-US" sz="2800" baseline="30000">
                    <a:solidFill>
                      <a:srgbClr val="FF0000"/>
                    </a:solidFill>
                    <a:latin typeface="Arial" pitchFamily="34" charset="0"/>
                  </a:rPr>
                  <a:t>0</a:t>
                </a:r>
              </a:p>
            </p:txBody>
          </p:sp>
          <p:sp>
            <p:nvSpPr>
              <p:cNvPr id="15393" name="Text Box 33"/>
              <p:cNvSpPr txBox="1">
                <a:spLocks noChangeArrowheads="1"/>
              </p:cNvSpPr>
              <p:nvPr/>
            </p:nvSpPr>
            <p:spPr bwMode="auto">
              <a:xfrm>
                <a:off x="1243" y="3214"/>
                <a:ext cx="493" cy="362"/>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solidFill>
                      <a:srgbClr val="FF0000"/>
                    </a:solidFill>
                    <a:latin typeface="Symbol" pitchFamily="18" charset="2"/>
                  </a:rPr>
                  <a:t>W  </a:t>
                </a:r>
                <a:r>
                  <a:rPr lang="en-US" sz="2800" baseline="30000">
                    <a:solidFill>
                      <a:srgbClr val="FF0000"/>
                    </a:solidFill>
                    <a:latin typeface="Arial" pitchFamily="34" charset="0"/>
                    <a:cs typeface="Arial" pitchFamily="34" charset="0"/>
                  </a:rPr>
                  <a:t>–</a:t>
                </a:r>
              </a:p>
            </p:txBody>
          </p:sp>
          <p:sp>
            <p:nvSpPr>
              <p:cNvPr id="15394" name="Line 34"/>
              <p:cNvSpPr>
                <a:spLocks noChangeShapeType="1"/>
              </p:cNvSpPr>
              <p:nvPr/>
            </p:nvSpPr>
            <p:spPr bwMode="auto">
              <a:xfrm flipH="1">
                <a:off x="1254" y="3203"/>
                <a:ext cx="53" cy="130"/>
              </a:xfrm>
              <a:prstGeom prst="line">
                <a:avLst/>
              </a:prstGeom>
              <a:noFill/>
              <a:ln w="28575">
                <a:solidFill>
                  <a:srgbClr val="FF0000"/>
                </a:solidFill>
                <a:round/>
                <a:headEnd/>
                <a:tailEnd/>
              </a:ln>
              <a:effectLst/>
            </p:spPr>
            <p:txBody>
              <a:bodyPr>
                <a:spAutoFit/>
              </a:bodyPr>
              <a:lstStyle/>
              <a:p>
                <a:endParaRPr lang="en-US"/>
              </a:p>
            </p:txBody>
          </p:sp>
          <p:sp>
            <p:nvSpPr>
              <p:cNvPr id="15395" name="Line 35"/>
              <p:cNvSpPr>
                <a:spLocks noChangeShapeType="1"/>
              </p:cNvSpPr>
              <p:nvPr/>
            </p:nvSpPr>
            <p:spPr bwMode="auto">
              <a:xfrm flipH="1" flipV="1">
                <a:off x="1141" y="2599"/>
                <a:ext cx="97" cy="726"/>
              </a:xfrm>
              <a:prstGeom prst="line">
                <a:avLst/>
              </a:prstGeom>
              <a:noFill/>
              <a:ln w="28575">
                <a:solidFill>
                  <a:srgbClr val="FF0000"/>
                </a:solidFill>
                <a:prstDash val="dash"/>
                <a:round/>
                <a:headEnd/>
                <a:tailEnd/>
              </a:ln>
              <a:effectLst/>
            </p:spPr>
            <p:txBody>
              <a:bodyPr wrap="none">
                <a:spAutoFit/>
              </a:bodyPr>
              <a:lstStyle/>
              <a:p>
                <a:endParaRPr lang="en-US"/>
              </a:p>
            </p:txBody>
          </p:sp>
          <p:sp>
            <p:nvSpPr>
              <p:cNvPr id="15396" name="Freeform 36"/>
              <p:cNvSpPr>
                <a:spLocks/>
              </p:cNvSpPr>
              <p:nvPr/>
            </p:nvSpPr>
            <p:spPr bwMode="auto">
              <a:xfrm rot="-143608">
                <a:off x="1000" y="783"/>
                <a:ext cx="238" cy="2537"/>
              </a:xfrm>
              <a:custGeom>
                <a:avLst/>
                <a:gdLst/>
                <a:ahLst/>
                <a:cxnLst>
                  <a:cxn ang="0">
                    <a:pos x="218" y="2733"/>
                  </a:cxn>
                  <a:cxn ang="0">
                    <a:pos x="266" y="2250"/>
                  </a:cxn>
                  <a:cxn ang="0">
                    <a:pos x="266" y="1717"/>
                  </a:cxn>
                  <a:cxn ang="0">
                    <a:pos x="218" y="1209"/>
                  </a:cxn>
                  <a:cxn ang="0">
                    <a:pos x="146" y="701"/>
                  </a:cxn>
                  <a:cxn ang="0">
                    <a:pos x="73" y="338"/>
                  </a:cxn>
                  <a:cxn ang="0">
                    <a:pos x="0" y="0"/>
                  </a:cxn>
                </a:cxnLst>
                <a:rect l="0" t="0" r="r" b="b"/>
                <a:pathLst>
                  <a:path w="274" h="2733">
                    <a:moveTo>
                      <a:pt x="218" y="2733"/>
                    </a:moveTo>
                    <a:cubicBezTo>
                      <a:pt x="238" y="2576"/>
                      <a:pt x="258" y="2419"/>
                      <a:pt x="266" y="2250"/>
                    </a:cubicBezTo>
                    <a:cubicBezTo>
                      <a:pt x="274" y="2081"/>
                      <a:pt x="274" y="1890"/>
                      <a:pt x="266" y="1717"/>
                    </a:cubicBezTo>
                    <a:cubicBezTo>
                      <a:pt x="258" y="1544"/>
                      <a:pt x="238" y="1378"/>
                      <a:pt x="218" y="1209"/>
                    </a:cubicBezTo>
                    <a:cubicBezTo>
                      <a:pt x="198" y="1040"/>
                      <a:pt x="170" y="846"/>
                      <a:pt x="146" y="701"/>
                    </a:cubicBezTo>
                    <a:cubicBezTo>
                      <a:pt x="122" y="556"/>
                      <a:pt x="97" y="455"/>
                      <a:pt x="73" y="338"/>
                    </a:cubicBezTo>
                    <a:cubicBezTo>
                      <a:pt x="49" y="221"/>
                      <a:pt x="24" y="110"/>
                      <a:pt x="0" y="0"/>
                    </a:cubicBez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15397" name="Text Box 37"/>
              <p:cNvSpPr txBox="1">
                <a:spLocks noChangeArrowheads="1"/>
              </p:cNvSpPr>
              <p:nvPr/>
            </p:nvSpPr>
            <p:spPr bwMode="auto">
              <a:xfrm>
                <a:off x="579" y="781"/>
                <a:ext cx="360" cy="362"/>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solidFill>
                      <a:srgbClr val="FF0000"/>
                    </a:solidFill>
                    <a:latin typeface="Arial" pitchFamily="34" charset="0"/>
                  </a:rPr>
                  <a:t>K</a:t>
                </a:r>
                <a:r>
                  <a:rPr lang="en-US" sz="2800" baseline="30000">
                    <a:solidFill>
                      <a:srgbClr val="FF0000"/>
                    </a:solidFill>
                    <a:latin typeface="Arial" pitchFamily="34" charset="0"/>
                  </a:rPr>
                  <a:t>+</a:t>
                </a:r>
              </a:p>
            </p:txBody>
          </p:sp>
        </p:grpSp>
        <p:grpSp>
          <p:nvGrpSpPr>
            <p:cNvPr id="10" name="Group 38"/>
            <p:cNvGrpSpPr>
              <a:grpSpLocks/>
            </p:cNvGrpSpPr>
            <p:nvPr/>
          </p:nvGrpSpPr>
          <p:grpSpPr bwMode="auto">
            <a:xfrm>
              <a:off x="1098" y="769"/>
              <a:ext cx="612" cy="1309"/>
              <a:chOff x="1102" y="769"/>
              <a:chExt cx="612" cy="1309"/>
            </a:xfrm>
          </p:grpSpPr>
          <p:sp>
            <p:nvSpPr>
              <p:cNvPr id="15399" name="Freeform 39"/>
              <p:cNvSpPr>
                <a:spLocks/>
              </p:cNvSpPr>
              <p:nvPr/>
            </p:nvSpPr>
            <p:spPr bwMode="auto">
              <a:xfrm>
                <a:off x="1245" y="1120"/>
                <a:ext cx="163" cy="950"/>
              </a:xfrm>
              <a:custGeom>
                <a:avLst/>
                <a:gdLst/>
                <a:ahLst/>
                <a:cxnLst>
                  <a:cxn ang="0">
                    <a:pos x="174" y="1282"/>
                  </a:cxn>
                  <a:cxn ang="0">
                    <a:pos x="77" y="895"/>
                  </a:cxn>
                  <a:cxn ang="0">
                    <a:pos x="28" y="580"/>
                  </a:cxn>
                  <a:cxn ang="0">
                    <a:pos x="4" y="145"/>
                  </a:cxn>
                  <a:cxn ang="0">
                    <a:pos x="4" y="0"/>
                  </a:cxn>
                </a:cxnLst>
                <a:rect l="0" t="0" r="r" b="b"/>
                <a:pathLst>
                  <a:path w="174" h="1282">
                    <a:moveTo>
                      <a:pt x="174" y="1282"/>
                    </a:moveTo>
                    <a:cubicBezTo>
                      <a:pt x="137" y="1147"/>
                      <a:pt x="101" y="1012"/>
                      <a:pt x="77" y="895"/>
                    </a:cubicBezTo>
                    <a:cubicBezTo>
                      <a:pt x="53" y="778"/>
                      <a:pt x="40" y="705"/>
                      <a:pt x="28" y="580"/>
                    </a:cubicBezTo>
                    <a:cubicBezTo>
                      <a:pt x="16" y="455"/>
                      <a:pt x="8" y="242"/>
                      <a:pt x="4" y="145"/>
                    </a:cubicBezTo>
                    <a:cubicBezTo>
                      <a:pt x="0" y="48"/>
                      <a:pt x="4" y="24"/>
                      <a:pt x="4" y="0"/>
                    </a:cubicBezTo>
                  </a:path>
                </a:pathLst>
              </a:custGeom>
              <a:noFill/>
              <a:ln w="28575" cap="flat" cmpd="sng">
                <a:solidFill>
                  <a:srgbClr val="CC0099"/>
                </a:solidFill>
                <a:prstDash val="solid"/>
                <a:round/>
                <a:headEnd type="none" w="med" len="med"/>
                <a:tailEnd type="triangle" w="med" len="med"/>
              </a:ln>
              <a:effectLst/>
            </p:spPr>
            <p:txBody>
              <a:bodyPr>
                <a:spAutoFit/>
              </a:bodyPr>
              <a:lstStyle/>
              <a:p>
                <a:endParaRPr lang="en-US"/>
              </a:p>
            </p:txBody>
          </p:sp>
          <p:sp>
            <p:nvSpPr>
              <p:cNvPr id="15400" name="Line 40"/>
              <p:cNvSpPr>
                <a:spLocks noChangeShapeType="1"/>
              </p:cNvSpPr>
              <p:nvPr/>
            </p:nvSpPr>
            <p:spPr bwMode="auto">
              <a:xfrm flipV="1">
                <a:off x="1418" y="1108"/>
                <a:ext cx="141" cy="970"/>
              </a:xfrm>
              <a:prstGeom prst="line">
                <a:avLst/>
              </a:prstGeom>
              <a:noFill/>
              <a:ln w="28575">
                <a:solidFill>
                  <a:srgbClr val="CC0099"/>
                </a:solidFill>
                <a:round/>
                <a:headEnd/>
                <a:tailEnd type="triangle" w="med" len="med"/>
              </a:ln>
              <a:effectLst/>
            </p:spPr>
            <p:txBody>
              <a:bodyPr>
                <a:spAutoFit/>
              </a:bodyPr>
              <a:lstStyle/>
              <a:p>
                <a:endParaRPr lang="en-US"/>
              </a:p>
            </p:txBody>
          </p:sp>
          <p:sp>
            <p:nvSpPr>
              <p:cNvPr id="15401" name="Text Box 41"/>
              <p:cNvSpPr txBox="1">
                <a:spLocks noChangeArrowheads="1"/>
              </p:cNvSpPr>
              <p:nvPr/>
            </p:nvSpPr>
            <p:spPr bwMode="auto">
              <a:xfrm>
                <a:off x="1102" y="769"/>
                <a:ext cx="330" cy="362"/>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solidFill>
                      <a:srgbClr val="CC0099"/>
                    </a:solidFill>
                    <a:latin typeface="Symbol" pitchFamily="18" charset="2"/>
                  </a:rPr>
                  <a:t>p</a:t>
                </a:r>
                <a:r>
                  <a:rPr lang="en-US" sz="2800" baseline="30000">
                    <a:solidFill>
                      <a:srgbClr val="CC0099"/>
                    </a:solidFill>
                    <a:latin typeface="Arial" pitchFamily="34" charset="0"/>
                    <a:cs typeface="Arial" pitchFamily="34" charset="0"/>
                  </a:rPr>
                  <a:t>–</a:t>
                </a:r>
              </a:p>
            </p:txBody>
          </p:sp>
          <p:sp>
            <p:nvSpPr>
              <p:cNvPr id="15402" name="Text Box 42"/>
              <p:cNvSpPr txBox="1">
                <a:spLocks noChangeArrowheads="1"/>
              </p:cNvSpPr>
              <p:nvPr/>
            </p:nvSpPr>
            <p:spPr bwMode="auto">
              <a:xfrm>
                <a:off x="1473" y="784"/>
                <a:ext cx="241" cy="362"/>
              </a:xfrm>
              <a:prstGeom prst="rect">
                <a:avLst/>
              </a:prstGeom>
              <a:solidFill>
                <a:schemeClr val="bg1"/>
              </a:solidFill>
              <a:ln w="28575" algn="ctr">
                <a:noFill/>
                <a:miter lim="800000"/>
                <a:headEnd/>
                <a:tailEnd/>
              </a:ln>
              <a:effectLst/>
            </p:spPr>
            <p:txBody>
              <a:bodyPr>
                <a:spAutoFit/>
              </a:bodyPr>
              <a:lstStyle/>
              <a:p>
                <a:pPr algn="ctr" eaLnBrk="0" hangingPunct="0"/>
                <a:r>
                  <a:rPr lang="en-US" sz="2800">
                    <a:solidFill>
                      <a:srgbClr val="CC0099"/>
                    </a:solidFill>
                    <a:latin typeface="Arial" pitchFamily="34" charset="0"/>
                  </a:rPr>
                  <a:t>p</a:t>
                </a:r>
              </a:p>
            </p:txBody>
          </p:sp>
        </p:grpSp>
        <p:grpSp>
          <p:nvGrpSpPr>
            <p:cNvPr id="11" name="Group 43"/>
            <p:cNvGrpSpPr>
              <a:grpSpLocks/>
            </p:cNvGrpSpPr>
            <p:nvPr/>
          </p:nvGrpSpPr>
          <p:grpSpPr bwMode="auto">
            <a:xfrm>
              <a:off x="1208" y="3339"/>
              <a:ext cx="367" cy="720"/>
              <a:chOff x="1212" y="3339"/>
              <a:chExt cx="367" cy="720"/>
            </a:xfrm>
          </p:grpSpPr>
          <p:sp>
            <p:nvSpPr>
              <p:cNvPr id="15404" name="Text Box 44"/>
              <p:cNvSpPr txBox="1">
                <a:spLocks noChangeArrowheads="1"/>
              </p:cNvSpPr>
              <p:nvPr/>
            </p:nvSpPr>
            <p:spPr bwMode="auto">
              <a:xfrm>
                <a:off x="1222" y="3599"/>
                <a:ext cx="357" cy="362"/>
              </a:xfrm>
              <a:prstGeom prst="rect">
                <a:avLst/>
              </a:prstGeom>
              <a:solidFill>
                <a:schemeClr val="bg1"/>
              </a:solidFill>
              <a:ln w="28575" algn="ctr">
                <a:noFill/>
                <a:miter lim="800000"/>
                <a:headEnd/>
                <a:tailEnd/>
              </a:ln>
              <a:effectLst/>
            </p:spPr>
            <p:txBody>
              <a:bodyPr wrap="none">
                <a:spAutoFit/>
              </a:bodyPr>
              <a:lstStyle/>
              <a:p>
                <a:pPr algn="ctr" eaLnBrk="0" hangingPunct="0"/>
                <a:r>
                  <a:rPr lang="en-US" sz="2800">
                    <a:latin typeface="Arial" pitchFamily="34" charset="0"/>
                  </a:rPr>
                  <a:t>K</a:t>
                </a:r>
                <a:r>
                  <a:rPr lang="en-US" sz="2800" baseline="30000">
                    <a:latin typeface="Arial" pitchFamily="34" charset="0"/>
                    <a:cs typeface="Arial" pitchFamily="34" charset="0"/>
                  </a:rPr>
                  <a:t>–</a:t>
                </a:r>
              </a:p>
            </p:txBody>
          </p:sp>
          <p:sp>
            <p:nvSpPr>
              <p:cNvPr id="15405" name="Line 45"/>
              <p:cNvSpPr>
                <a:spLocks noChangeShapeType="1"/>
              </p:cNvSpPr>
              <p:nvPr/>
            </p:nvSpPr>
            <p:spPr bwMode="auto">
              <a:xfrm flipH="1">
                <a:off x="1212" y="3339"/>
                <a:ext cx="34" cy="720"/>
              </a:xfrm>
              <a:prstGeom prst="line">
                <a:avLst/>
              </a:prstGeom>
              <a:noFill/>
              <a:ln w="28575">
                <a:solidFill>
                  <a:schemeClr val="tx1"/>
                </a:solidFill>
                <a:round/>
                <a:headEnd type="triangle" w="med" len="med"/>
                <a:tailEnd/>
              </a:ln>
              <a:effectLst/>
            </p:spPr>
            <p:txBody>
              <a:bodyPr>
                <a:spAutoFit/>
              </a:bodyPr>
              <a:lstStyle/>
              <a:p>
                <a:endParaRPr lang="en-US"/>
              </a:p>
            </p:txBody>
          </p:sp>
        </p:grpSp>
      </p:grpSp>
      <p:sp>
        <p:nvSpPr>
          <p:cNvPr id="46" name="TextBox 45"/>
          <p:cNvSpPr txBox="1"/>
          <p:nvPr/>
        </p:nvSpPr>
        <p:spPr>
          <a:xfrm>
            <a:off x="6172200" y="5715000"/>
            <a:ext cx="2280881" cy="307777"/>
          </a:xfrm>
          <a:prstGeom prst="rect">
            <a:avLst/>
          </a:prstGeom>
          <a:noFill/>
        </p:spPr>
        <p:txBody>
          <a:bodyPr wrap="none" rtlCol="0">
            <a:spAutoFit/>
          </a:bodyPr>
          <a:lstStyle/>
          <a:p>
            <a:r>
              <a:rPr lang="en-US" sz="1400" i="1" dirty="0" smtClean="0">
                <a:solidFill>
                  <a:srgbClr val="C00000"/>
                </a:solidFill>
              </a:rPr>
              <a:t>slide from V. </a:t>
            </a:r>
            <a:r>
              <a:rPr lang="en-US" sz="1400" i="1" dirty="0" err="1" smtClean="0">
                <a:solidFill>
                  <a:srgbClr val="C00000"/>
                </a:solidFill>
              </a:rPr>
              <a:t>Burkert</a:t>
            </a:r>
            <a:r>
              <a:rPr lang="en-US" sz="1400" i="1" dirty="0" smtClean="0">
                <a:solidFill>
                  <a:srgbClr val="C00000"/>
                </a:solidFill>
              </a:rPr>
              <a:t>, </a:t>
            </a:r>
            <a:r>
              <a:rPr lang="en-US" sz="1400" i="1" dirty="0" err="1" smtClean="0">
                <a:solidFill>
                  <a:srgbClr val="C00000"/>
                </a:solidFill>
              </a:rPr>
              <a:t>JLab</a:t>
            </a:r>
            <a:endParaRPr lang="en-US" sz="1400" i="1" dirty="0">
              <a:solidFill>
                <a:srgbClr val="C00000"/>
              </a:solidFill>
            </a:endParaRPr>
          </a:p>
        </p:txBody>
      </p:sp>
      <p:pic>
        <p:nvPicPr>
          <p:cNvPr id="97283" name="Picture 3"/>
          <p:cNvPicPr>
            <a:picLocks noChangeAspect="1" noChangeArrowheads="1"/>
          </p:cNvPicPr>
          <p:nvPr/>
        </p:nvPicPr>
        <p:blipFill>
          <a:blip r:embed="rId4"/>
          <a:srcRect/>
          <a:stretch>
            <a:fillRect/>
          </a:stretch>
        </p:blipFill>
        <p:spPr bwMode="auto">
          <a:xfrm>
            <a:off x="1" y="685800"/>
            <a:ext cx="6019800" cy="1417922"/>
          </a:xfrm>
          <a:prstGeom prst="rect">
            <a:avLst/>
          </a:prstGeom>
          <a:noFill/>
          <a:ln w="9525">
            <a:noFill/>
            <a:miter lim="800000"/>
            <a:headEnd/>
            <a:tailEnd/>
          </a:ln>
          <a:effectLst/>
        </p:spPr>
      </p:pic>
      <p:pic>
        <p:nvPicPr>
          <p:cNvPr id="97284" name="Picture 4"/>
          <p:cNvPicPr>
            <a:picLocks noChangeAspect="1" noChangeArrowheads="1"/>
          </p:cNvPicPr>
          <p:nvPr/>
        </p:nvPicPr>
        <p:blipFill>
          <a:blip r:embed="rId5"/>
          <a:srcRect/>
          <a:stretch>
            <a:fillRect/>
          </a:stretch>
        </p:blipFill>
        <p:spPr bwMode="auto">
          <a:xfrm>
            <a:off x="5943600" y="1371600"/>
            <a:ext cx="3080154" cy="2057400"/>
          </a:xfrm>
          <a:prstGeom prst="rect">
            <a:avLst/>
          </a:prstGeom>
          <a:noFill/>
          <a:ln w="9525">
            <a:noFill/>
            <a:miter lim="800000"/>
            <a:headEnd/>
            <a:tailEnd/>
          </a:ln>
          <a:effectLst/>
        </p:spPr>
      </p:pic>
      <p:sp>
        <p:nvSpPr>
          <p:cNvPr id="15364" name="Text Box 4"/>
          <p:cNvSpPr txBox="1">
            <a:spLocks noChangeArrowheads="1"/>
          </p:cNvSpPr>
          <p:nvPr/>
        </p:nvSpPr>
        <p:spPr bwMode="auto">
          <a:xfrm>
            <a:off x="5715000" y="762000"/>
            <a:ext cx="3091679" cy="338554"/>
          </a:xfrm>
          <a:prstGeom prst="rect">
            <a:avLst/>
          </a:prstGeom>
          <a:noFill/>
          <a:ln w="28575" algn="ctr">
            <a:noFill/>
            <a:miter lim="800000"/>
            <a:headEnd/>
            <a:tailEnd/>
          </a:ln>
          <a:effectLst/>
        </p:spPr>
        <p:txBody>
          <a:bodyPr wrap="none">
            <a:spAutoFit/>
          </a:bodyPr>
          <a:lstStyle/>
          <a:p>
            <a:pPr algn="ctr" eaLnBrk="0" hangingPunct="0"/>
            <a:r>
              <a:rPr lang="en-US" sz="1600" b="1" dirty="0" smtClean="0">
                <a:solidFill>
                  <a:srgbClr val="C00000"/>
                </a:solidFill>
                <a:latin typeface="Arial" pitchFamily="34" charset="0"/>
              </a:rPr>
              <a:t>Phys</a:t>
            </a:r>
            <a:r>
              <a:rPr lang="en-US" sz="1600" b="1" dirty="0">
                <a:solidFill>
                  <a:srgbClr val="C00000"/>
                </a:solidFill>
                <a:latin typeface="Arial" pitchFamily="34" charset="0"/>
              </a:rPr>
              <a:t>. Rev. </a:t>
            </a:r>
            <a:r>
              <a:rPr lang="en-US" sz="1600" b="1" dirty="0" err="1">
                <a:solidFill>
                  <a:srgbClr val="C00000"/>
                </a:solidFill>
                <a:latin typeface="Arial" pitchFamily="34" charset="0"/>
              </a:rPr>
              <a:t>Lett</a:t>
            </a:r>
            <a:r>
              <a:rPr lang="en-US" sz="1600" b="1" dirty="0">
                <a:solidFill>
                  <a:srgbClr val="C00000"/>
                </a:solidFill>
                <a:latin typeface="Arial" pitchFamily="34" charset="0"/>
              </a:rPr>
              <a:t>. </a:t>
            </a:r>
            <a:r>
              <a:rPr lang="en-US" sz="1600" b="1" dirty="0" smtClean="0">
                <a:solidFill>
                  <a:srgbClr val="C00000"/>
                </a:solidFill>
                <a:latin typeface="Arial" pitchFamily="34" charset="0"/>
              </a:rPr>
              <a:t>12, </a:t>
            </a:r>
            <a:r>
              <a:rPr lang="en-US" sz="1600" b="1" dirty="0">
                <a:solidFill>
                  <a:srgbClr val="C00000"/>
                </a:solidFill>
                <a:latin typeface="Arial" pitchFamily="34" charset="0"/>
              </a:rPr>
              <a:t>204 (1964)</a:t>
            </a:r>
          </a:p>
        </p:txBody>
      </p:sp>
    </p:spTree>
    <p:custDataLst>
      <p:tags r:id="rId1"/>
    </p:custDataLst>
  </p:cSld>
  <p:clrMapOvr>
    <a:masterClrMapping/>
  </p:clrMapOvr>
  <p:transition advTm="866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masses and magnetic moments</a:t>
            </a:r>
            <a:endParaRPr lang="en-US"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23</a:t>
            </a:fld>
            <a:endParaRPr lang="en-US"/>
          </a:p>
        </p:txBody>
      </p:sp>
      <p:sp>
        <p:nvSpPr>
          <p:cNvPr id="6" name="TextBox 5"/>
          <p:cNvSpPr txBox="1"/>
          <p:nvPr/>
        </p:nvSpPr>
        <p:spPr>
          <a:xfrm>
            <a:off x="457200" y="990600"/>
            <a:ext cx="6237605" cy="369332"/>
          </a:xfrm>
          <a:prstGeom prst="rect">
            <a:avLst/>
          </a:prstGeom>
          <a:noFill/>
        </p:spPr>
        <p:txBody>
          <a:bodyPr wrap="none" rtlCol="0">
            <a:spAutoFit/>
          </a:bodyPr>
          <a:lstStyle/>
          <a:p>
            <a:r>
              <a:rPr lang="en-US" dirty="0" smtClean="0"/>
              <a:t>The “constituent quark” model can predict these pretty well.</a:t>
            </a:r>
            <a:endParaRPr lang="en-US" dirty="0"/>
          </a:p>
        </p:txBody>
      </p:sp>
      <p:graphicFrame>
        <p:nvGraphicFramePr>
          <p:cNvPr id="8" name="Object 7"/>
          <p:cNvGraphicFramePr>
            <a:graphicFrameLocks noChangeAspect="1"/>
          </p:cNvGraphicFramePr>
          <p:nvPr/>
        </p:nvGraphicFramePr>
        <p:xfrm>
          <a:off x="533400" y="1447800"/>
          <a:ext cx="2438400" cy="1219200"/>
        </p:xfrm>
        <a:graphic>
          <a:graphicData uri="http://schemas.openxmlformats.org/presentationml/2006/ole">
            <p:oleObj spid="_x0000_s38915" name="Equation" r:id="rId3" imgW="1371600" imgH="685800" progId="Equation.3">
              <p:embed/>
            </p:oleObj>
          </a:graphicData>
        </a:graphic>
      </p:graphicFrame>
      <p:sp>
        <p:nvSpPr>
          <p:cNvPr id="9" name="TextBox 8"/>
          <p:cNvSpPr txBox="1"/>
          <p:nvPr/>
        </p:nvSpPr>
        <p:spPr>
          <a:xfrm>
            <a:off x="304801" y="2971800"/>
            <a:ext cx="7924800" cy="646331"/>
          </a:xfrm>
          <a:prstGeom prst="rect">
            <a:avLst/>
          </a:prstGeom>
          <a:noFill/>
        </p:spPr>
        <p:txBody>
          <a:bodyPr wrap="square" rtlCol="0">
            <a:spAutoFit/>
          </a:bodyPr>
          <a:lstStyle/>
          <a:p>
            <a:r>
              <a:rPr lang="en-US" dirty="0" smtClean="0"/>
              <a:t>Similar relationships for the J</a:t>
            </a:r>
            <a:r>
              <a:rPr lang="en-US" baseline="30000" dirty="0" smtClean="0"/>
              <a:t>P</a:t>
            </a:r>
            <a:r>
              <a:rPr lang="en-US" dirty="0" smtClean="0"/>
              <a:t>=3/2+ baryons. These get modified a little by q-q hyperfine structure.  Result in  “constituent quark” masses:</a:t>
            </a:r>
            <a:endParaRPr lang="en-US" dirty="0"/>
          </a:p>
        </p:txBody>
      </p:sp>
      <p:grpSp>
        <p:nvGrpSpPr>
          <p:cNvPr id="34" name="Group 33"/>
          <p:cNvGrpSpPr/>
          <p:nvPr/>
        </p:nvGrpSpPr>
        <p:grpSpPr>
          <a:xfrm>
            <a:off x="4343400" y="1295400"/>
            <a:ext cx="4373067" cy="1524003"/>
            <a:chOff x="4343400" y="1295400"/>
            <a:chExt cx="4373067" cy="1524003"/>
          </a:xfrm>
        </p:grpSpPr>
        <p:grpSp>
          <p:nvGrpSpPr>
            <p:cNvPr id="10" name="Group 9"/>
            <p:cNvGrpSpPr/>
            <p:nvPr/>
          </p:nvGrpSpPr>
          <p:grpSpPr>
            <a:xfrm>
              <a:off x="4800600" y="1295400"/>
              <a:ext cx="3915867" cy="1524003"/>
              <a:chOff x="4876800" y="4495800"/>
              <a:chExt cx="3915867" cy="1524003"/>
            </a:xfrm>
          </p:grpSpPr>
          <p:grpSp>
            <p:nvGrpSpPr>
              <p:cNvPr id="11" name="Group 9"/>
              <p:cNvGrpSpPr>
                <a:grpSpLocks/>
              </p:cNvGrpSpPr>
              <p:nvPr/>
            </p:nvGrpSpPr>
            <p:grpSpPr bwMode="auto">
              <a:xfrm>
                <a:off x="6019797" y="4572002"/>
                <a:ext cx="1523999" cy="1447801"/>
                <a:chOff x="838" y="1521"/>
                <a:chExt cx="772" cy="666"/>
              </a:xfrm>
            </p:grpSpPr>
            <p:sp>
              <p:nvSpPr>
                <p:cNvPr id="17" name="Line 10"/>
                <p:cNvSpPr>
                  <a:spLocks noChangeShapeType="1"/>
                </p:cNvSpPr>
                <p:nvPr/>
              </p:nvSpPr>
              <p:spPr bwMode="auto">
                <a:xfrm flipH="1">
                  <a:off x="877" y="1554"/>
                  <a:ext cx="175" cy="319"/>
                </a:xfrm>
                <a:prstGeom prst="line">
                  <a:avLst/>
                </a:prstGeom>
                <a:noFill/>
                <a:ln w="12700">
                  <a:solidFill>
                    <a:schemeClr val="tx1"/>
                  </a:solidFill>
                  <a:round/>
                  <a:headEnd/>
                  <a:tailEnd/>
                </a:ln>
                <a:effectLst/>
              </p:spPr>
              <p:txBody>
                <a:bodyPr>
                  <a:spAutoFit/>
                </a:bodyPr>
                <a:lstStyle/>
                <a:p>
                  <a:endParaRPr lang="en-US"/>
                </a:p>
              </p:txBody>
            </p:sp>
            <p:sp>
              <p:nvSpPr>
                <p:cNvPr id="18" name="Line 11"/>
                <p:cNvSpPr>
                  <a:spLocks noChangeShapeType="1"/>
                </p:cNvSpPr>
                <p:nvPr/>
              </p:nvSpPr>
              <p:spPr bwMode="auto">
                <a:xfrm>
                  <a:off x="1373" y="1556"/>
                  <a:ext cx="183" cy="312"/>
                </a:xfrm>
                <a:prstGeom prst="line">
                  <a:avLst/>
                </a:prstGeom>
                <a:noFill/>
                <a:ln w="12700">
                  <a:solidFill>
                    <a:schemeClr val="tx1"/>
                  </a:solidFill>
                  <a:round/>
                  <a:headEnd/>
                  <a:tailEnd/>
                </a:ln>
                <a:effectLst/>
              </p:spPr>
              <p:txBody>
                <a:bodyPr>
                  <a:spAutoFit/>
                </a:bodyPr>
                <a:lstStyle/>
                <a:p>
                  <a:endParaRPr lang="en-US"/>
                </a:p>
              </p:txBody>
            </p:sp>
            <p:sp>
              <p:nvSpPr>
                <p:cNvPr id="19" name="Line 12"/>
                <p:cNvSpPr>
                  <a:spLocks noChangeShapeType="1"/>
                </p:cNvSpPr>
                <p:nvPr/>
              </p:nvSpPr>
              <p:spPr bwMode="auto">
                <a:xfrm>
                  <a:off x="1059" y="2151"/>
                  <a:ext cx="347" cy="5"/>
                </a:xfrm>
                <a:prstGeom prst="line">
                  <a:avLst/>
                </a:prstGeom>
                <a:noFill/>
                <a:ln w="12700">
                  <a:solidFill>
                    <a:schemeClr val="tx1"/>
                  </a:solidFill>
                  <a:round/>
                  <a:headEnd/>
                  <a:tailEnd/>
                </a:ln>
                <a:effectLst/>
              </p:spPr>
              <p:txBody>
                <a:bodyPr>
                  <a:spAutoFit/>
                </a:bodyPr>
                <a:lstStyle/>
                <a:p>
                  <a:endParaRPr lang="en-US"/>
                </a:p>
              </p:txBody>
            </p:sp>
            <p:sp>
              <p:nvSpPr>
                <p:cNvPr id="20" name="Line 13"/>
                <p:cNvSpPr>
                  <a:spLocks noChangeShapeType="1"/>
                </p:cNvSpPr>
                <p:nvPr/>
              </p:nvSpPr>
              <p:spPr bwMode="auto">
                <a:xfrm>
                  <a:off x="890" y="1853"/>
                  <a:ext cx="176" cy="298"/>
                </a:xfrm>
                <a:prstGeom prst="line">
                  <a:avLst/>
                </a:prstGeom>
                <a:noFill/>
                <a:ln w="12700">
                  <a:solidFill>
                    <a:schemeClr val="tx1"/>
                  </a:solidFill>
                  <a:round/>
                  <a:headEnd/>
                  <a:tailEnd/>
                </a:ln>
                <a:effectLst/>
              </p:spPr>
              <p:txBody>
                <a:bodyPr wrap="none">
                  <a:spAutoFit/>
                </a:bodyPr>
                <a:lstStyle/>
                <a:p>
                  <a:endParaRPr lang="en-US"/>
                </a:p>
              </p:txBody>
            </p:sp>
            <p:sp>
              <p:nvSpPr>
                <p:cNvPr id="21" name="Line 14"/>
                <p:cNvSpPr>
                  <a:spLocks noChangeShapeType="1"/>
                </p:cNvSpPr>
                <p:nvPr/>
              </p:nvSpPr>
              <p:spPr bwMode="auto">
                <a:xfrm>
                  <a:off x="1046" y="1568"/>
                  <a:ext cx="339" cy="7"/>
                </a:xfrm>
                <a:prstGeom prst="line">
                  <a:avLst/>
                </a:prstGeom>
                <a:noFill/>
                <a:ln w="12700">
                  <a:solidFill>
                    <a:schemeClr val="tx1"/>
                  </a:solidFill>
                  <a:round/>
                  <a:headEnd/>
                  <a:tailEnd/>
                </a:ln>
                <a:effectLst/>
              </p:spPr>
              <p:txBody>
                <a:bodyPr wrap="none">
                  <a:spAutoFit/>
                </a:bodyPr>
                <a:lstStyle/>
                <a:p>
                  <a:endParaRPr lang="en-US"/>
                </a:p>
              </p:txBody>
            </p:sp>
            <p:sp>
              <p:nvSpPr>
                <p:cNvPr id="22" name="Line 15"/>
                <p:cNvSpPr>
                  <a:spLocks noChangeShapeType="1"/>
                </p:cNvSpPr>
                <p:nvPr/>
              </p:nvSpPr>
              <p:spPr bwMode="auto">
                <a:xfrm flipH="1">
                  <a:off x="1399" y="1859"/>
                  <a:ext cx="162" cy="285"/>
                </a:xfrm>
                <a:prstGeom prst="line">
                  <a:avLst/>
                </a:prstGeom>
                <a:noFill/>
                <a:ln w="12700">
                  <a:solidFill>
                    <a:schemeClr val="tx1"/>
                  </a:solidFill>
                  <a:round/>
                  <a:headEnd/>
                  <a:tailEnd/>
                </a:ln>
                <a:effectLst/>
              </p:spPr>
              <p:txBody>
                <a:bodyPr wrap="none">
                  <a:spAutoFit/>
                </a:bodyPr>
                <a:lstStyle/>
                <a:p>
                  <a:endParaRPr lang="en-US"/>
                </a:p>
              </p:txBody>
            </p:sp>
            <p:sp>
              <p:nvSpPr>
                <p:cNvPr id="23" name="Line 16"/>
                <p:cNvSpPr>
                  <a:spLocks noChangeShapeType="1"/>
                </p:cNvSpPr>
                <p:nvPr/>
              </p:nvSpPr>
              <p:spPr bwMode="auto">
                <a:xfrm>
                  <a:off x="883" y="1859"/>
                  <a:ext cx="685" cy="7"/>
                </a:xfrm>
                <a:prstGeom prst="line">
                  <a:avLst/>
                </a:prstGeom>
                <a:noFill/>
                <a:ln w="12700">
                  <a:solidFill>
                    <a:schemeClr val="tx1"/>
                  </a:solidFill>
                  <a:round/>
                  <a:headEnd/>
                  <a:tailEnd/>
                </a:ln>
                <a:effectLst/>
              </p:spPr>
              <p:txBody>
                <a:bodyPr wrap="none">
                  <a:spAutoFit/>
                </a:bodyPr>
                <a:lstStyle/>
                <a:p>
                  <a:endParaRPr lang="en-US"/>
                </a:p>
              </p:txBody>
            </p:sp>
            <p:sp>
              <p:nvSpPr>
                <p:cNvPr id="24" name="Line 17"/>
                <p:cNvSpPr>
                  <a:spLocks noChangeShapeType="1"/>
                </p:cNvSpPr>
                <p:nvPr/>
              </p:nvSpPr>
              <p:spPr bwMode="auto">
                <a:xfrm>
                  <a:off x="1046" y="1561"/>
                  <a:ext cx="346" cy="576"/>
                </a:xfrm>
                <a:prstGeom prst="line">
                  <a:avLst/>
                </a:prstGeom>
                <a:noFill/>
                <a:ln w="12700">
                  <a:solidFill>
                    <a:schemeClr val="tx1"/>
                  </a:solidFill>
                  <a:round/>
                  <a:headEnd/>
                  <a:tailEnd/>
                </a:ln>
                <a:effectLst/>
              </p:spPr>
              <p:txBody>
                <a:bodyPr>
                  <a:spAutoFit/>
                </a:bodyPr>
                <a:lstStyle/>
                <a:p>
                  <a:endParaRPr lang="en-US"/>
                </a:p>
              </p:txBody>
            </p:sp>
            <p:sp>
              <p:nvSpPr>
                <p:cNvPr id="25" name="Line 18"/>
                <p:cNvSpPr>
                  <a:spLocks noChangeShapeType="1"/>
                </p:cNvSpPr>
                <p:nvPr/>
              </p:nvSpPr>
              <p:spPr bwMode="auto">
                <a:xfrm flipH="1">
                  <a:off x="1066" y="1575"/>
                  <a:ext cx="326" cy="576"/>
                </a:xfrm>
                <a:prstGeom prst="line">
                  <a:avLst/>
                </a:prstGeom>
                <a:noFill/>
                <a:ln w="12700">
                  <a:solidFill>
                    <a:schemeClr val="tx1"/>
                  </a:solidFill>
                  <a:round/>
                  <a:headEnd/>
                  <a:tailEnd/>
                </a:ln>
                <a:effectLst/>
              </p:spPr>
              <p:txBody>
                <a:bodyPr wrap="none">
                  <a:spAutoFit/>
                </a:bodyPr>
                <a:lstStyle/>
                <a:p>
                  <a:endParaRPr lang="en-US"/>
                </a:p>
              </p:txBody>
            </p:sp>
            <p:sp>
              <p:nvSpPr>
                <p:cNvPr id="26" name="Oval 19"/>
                <p:cNvSpPr>
                  <a:spLocks noChangeArrowheads="1"/>
                </p:cNvSpPr>
                <p:nvPr/>
              </p:nvSpPr>
              <p:spPr bwMode="auto">
                <a:xfrm>
                  <a:off x="1005" y="1521"/>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27" name="Oval 20"/>
                <p:cNvSpPr>
                  <a:spLocks noChangeArrowheads="1"/>
                </p:cNvSpPr>
                <p:nvPr/>
              </p:nvSpPr>
              <p:spPr bwMode="auto">
                <a:xfrm>
                  <a:off x="1346" y="1529"/>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28" name="Oval 21"/>
                <p:cNvSpPr>
                  <a:spLocks noChangeArrowheads="1"/>
                </p:cNvSpPr>
                <p:nvPr/>
              </p:nvSpPr>
              <p:spPr bwMode="auto">
                <a:xfrm>
                  <a:off x="838" y="1821"/>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29" name="Oval 22"/>
                <p:cNvSpPr>
                  <a:spLocks noChangeArrowheads="1"/>
                </p:cNvSpPr>
                <p:nvPr/>
              </p:nvSpPr>
              <p:spPr bwMode="auto">
                <a:xfrm>
                  <a:off x="1184" y="1828"/>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30" name="Oval 23"/>
                <p:cNvSpPr>
                  <a:spLocks noChangeArrowheads="1"/>
                </p:cNvSpPr>
                <p:nvPr/>
              </p:nvSpPr>
              <p:spPr bwMode="auto">
                <a:xfrm>
                  <a:off x="1529" y="1821"/>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31" name="Oval 24"/>
                <p:cNvSpPr>
                  <a:spLocks noChangeArrowheads="1"/>
                </p:cNvSpPr>
                <p:nvPr/>
              </p:nvSpPr>
              <p:spPr bwMode="auto">
                <a:xfrm>
                  <a:off x="1028" y="2106"/>
                  <a:ext cx="81" cy="81"/>
                </a:xfrm>
                <a:prstGeom prst="ellipse">
                  <a:avLst/>
                </a:prstGeom>
                <a:solidFill>
                  <a:srgbClr val="00FF00"/>
                </a:solidFill>
                <a:ln w="28575" algn="ctr">
                  <a:noFill/>
                  <a:round/>
                  <a:headEnd/>
                  <a:tailEnd/>
                </a:ln>
                <a:effectLst/>
              </p:spPr>
              <p:txBody>
                <a:bodyPr wrap="none" anchor="ctr">
                  <a:spAutoFit/>
                </a:bodyPr>
                <a:lstStyle/>
                <a:p>
                  <a:endParaRPr lang="en-US"/>
                </a:p>
              </p:txBody>
            </p:sp>
            <p:sp>
              <p:nvSpPr>
                <p:cNvPr id="32" name="Oval 25"/>
                <p:cNvSpPr>
                  <a:spLocks noChangeArrowheads="1"/>
                </p:cNvSpPr>
                <p:nvPr/>
              </p:nvSpPr>
              <p:spPr bwMode="auto">
                <a:xfrm>
                  <a:off x="1366" y="2106"/>
                  <a:ext cx="81" cy="81"/>
                </a:xfrm>
                <a:prstGeom prst="ellipse">
                  <a:avLst/>
                </a:prstGeom>
                <a:solidFill>
                  <a:srgbClr val="00FF00"/>
                </a:solidFill>
                <a:ln w="28575" algn="ctr">
                  <a:noFill/>
                  <a:round/>
                  <a:headEnd/>
                  <a:tailEnd/>
                </a:ln>
                <a:effectLst/>
              </p:spPr>
              <p:txBody>
                <a:bodyPr wrap="none" anchor="ctr">
                  <a:spAutoFit/>
                </a:bodyPr>
                <a:lstStyle/>
                <a:p>
                  <a:endParaRPr lang="en-US"/>
                </a:p>
              </p:txBody>
            </p:sp>
          </p:grpSp>
          <p:sp>
            <p:nvSpPr>
              <p:cNvPr id="12" name="Text Box 110"/>
              <p:cNvSpPr txBox="1">
                <a:spLocks noChangeArrowheads="1"/>
              </p:cNvSpPr>
              <p:nvPr/>
            </p:nvSpPr>
            <p:spPr bwMode="auto">
              <a:xfrm>
                <a:off x="5029200" y="4495800"/>
                <a:ext cx="587020" cy="400110"/>
              </a:xfrm>
              <a:prstGeom prst="rect">
                <a:avLst/>
              </a:prstGeom>
              <a:noFill/>
              <a:ln w="28575" algn="ctr">
                <a:noFill/>
                <a:miter lim="800000"/>
                <a:headEnd/>
                <a:tailEnd/>
              </a:ln>
              <a:effectLst/>
            </p:spPr>
            <p:txBody>
              <a:bodyPr wrap="none">
                <a:spAutoFit/>
              </a:bodyPr>
              <a:lstStyle/>
              <a:p>
                <a:pPr algn="ctr"/>
                <a:r>
                  <a:rPr lang="en-US" sz="2000" dirty="0" smtClean="0">
                    <a:latin typeface="Times New Roman" pitchFamily="18" charset="0"/>
                    <a:cs typeface="Times New Roman" pitchFamily="18" charset="0"/>
                  </a:rPr>
                  <a:t>p, n</a:t>
                </a:r>
                <a:endParaRPr lang="en-US" sz="2000" baseline="30000" dirty="0">
                  <a:latin typeface="Times New Roman" pitchFamily="18" charset="0"/>
                  <a:cs typeface="Times New Roman" pitchFamily="18" charset="0"/>
                </a:endParaRPr>
              </a:p>
            </p:txBody>
          </p:sp>
          <p:sp>
            <p:nvSpPr>
              <p:cNvPr id="13" name="Text Box 110"/>
              <p:cNvSpPr txBox="1">
                <a:spLocks noChangeArrowheads="1"/>
              </p:cNvSpPr>
              <p:nvPr/>
            </p:nvSpPr>
            <p:spPr bwMode="auto">
              <a:xfrm>
                <a:off x="4876800" y="5562600"/>
                <a:ext cx="886781" cy="400110"/>
              </a:xfrm>
              <a:prstGeom prst="rect">
                <a:avLst/>
              </a:prstGeom>
              <a:noFill/>
              <a:ln w="28575" algn="ctr">
                <a:noFill/>
                <a:miter lim="800000"/>
                <a:headEnd/>
                <a:tailEnd/>
              </a:ln>
              <a:effectLst/>
            </p:spPr>
            <p:txBody>
              <a:bodyPr wrap="none">
                <a:spAutoFit/>
              </a:bodyPr>
              <a:lstStyle/>
              <a:p>
                <a:pPr algn="ctr"/>
                <a:r>
                  <a:rPr lang="en-US" sz="2000" dirty="0" smtClean="0">
                    <a:latin typeface="Symbol" pitchFamily="18" charset="2"/>
                  </a:rPr>
                  <a:t>X</a:t>
                </a:r>
                <a:r>
                  <a:rPr lang="en-US" sz="2000" baseline="30000" dirty="0" smtClean="0">
                    <a:latin typeface="Symbol" pitchFamily="18" charset="2"/>
                    <a:cs typeface="Arial" pitchFamily="34" charset="0"/>
                  </a:rPr>
                  <a:t>-</a:t>
                </a:r>
                <a:r>
                  <a:rPr lang="en-US" dirty="0" smtClean="0">
                    <a:cs typeface="Arial" pitchFamily="34" charset="0"/>
                  </a:rPr>
                  <a:t> , </a:t>
                </a:r>
                <a:r>
                  <a:rPr lang="en-US" sz="2000" dirty="0" smtClean="0">
                    <a:latin typeface="Symbol" pitchFamily="18" charset="2"/>
                  </a:rPr>
                  <a:t>X</a:t>
                </a:r>
                <a:r>
                  <a:rPr lang="en-US" sz="2000" baseline="30000" dirty="0" smtClean="0">
                    <a:latin typeface="Symbol" pitchFamily="18" charset="2"/>
                    <a:cs typeface="Arial" pitchFamily="34" charset="0"/>
                  </a:rPr>
                  <a:t>0</a:t>
                </a:r>
                <a:endParaRPr lang="en-US" sz="2000" baseline="30000" dirty="0">
                  <a:cs typeface="Arial" pitchFamily="34" charset="0"/>
                </a:endParaRPr>
              </a:p>
            </p:txBody>
          </p:sp>
          <p:sp>
            <p:nvSpPr>
              <p:cNvPr id="14" name="Rectangle 13"/>
              <p:cNvSpPr/>
              <p:nvPr/>
            </p:nvSpPr>
            <p:spPr>
              <a:xfrm flipH="1">
                <a:off x="8153400" y="5105400"/>
                <a:ext cx="639267" cy="400110"/>
              </a:xfrm>
              <a:prstGeom prst="rect">
                <a:avLst/>
              </a:prstGeom>
            </p:spPr>
            <p:txBody>
              <a:bodyPr wrap="square">
                <a:spAutoFit/>
              </a:bodyPr>
              <a:lstStyle/>
              <a:p>
                <a:r>
                  <a:rPr lang="en-US" sz="2000" dirty="0" smtClean="0">
                    <a:latin typeface="Symbol" pitchFamily="18" charset="2"/>
                  </a:rPr>
                  <a:t>L</a:t>
                </a:r>
                <a:r>
                  <a:rPr lang="en-US" sz="2000" baseline="30000" dirty="0" smtClean="0">
                    <a:latin typeface="Symbol" pitchFamily="18" charset="2"/>
                    <a:cs typeface="Arial" pitchFamily="34" charset="0"/>
                  </a:rPr>
                  <a:t>0</a:t>
                </a:r>
                <a:endParaRPr lang="en-US" sz="2000" dirty="0"/>
              </a:p>
            </p:txBody>
          </p:sp>
          <p:sp>
            <p:nvSpPr>
              <p:cNvPr id="15" name="Oval 14"/>
              <p:cNvSpPr/>
              <p:nvPr/>
            </p:nvSpPr>
            <p:spPr>
              <a:xfrm>
                <a:off x="8001000" y="5257800"/>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924800" y="5562600"/>
                <a:ext cx="710451" cy="369332"/>
              </a:xfrm>
              <a:prstGeom prst="rect">
                <a:avLst/>
              </a:prstGeom>
              <a:noFill/>
            </p:spPr>
            <p:txBody>
              <a:bodyPr wrap="none" rtlCol="0">
                <a:spAutoFit/>
              </a:bodyPr>
              <a:lstStyle/>
              <a:p>
                <a:r>
                  <a:rPr lang="en-US" dirty="0" smtClean="0"/>
                  <a:t>(</a:t>
                </a:r>
                <a:r>
                  <a:rPr lang="en-US" dirty="0" err="1" smtClean="0"/>
                  <a:t>uds</a:t>
                </a:r>
                <a:r>
                  <a:rPr lang="en-US" dirty="0" smtClean="0"/>
                  <a:t>)</a:t>
                </a:r>
                <a:endParaRPr lang="en-US" dirty="0"/>
              </a:p>
            </p:txBody>
          </p:sp>
        </p:grpSp>
        <p:sp>
          <p:nvSpPr>
            <p:cNvPr id="33" name="Text Box 110"/>
            <p:cNvSpPr txBox="1">
              <a:spLocks noChangeArrowheads="1"/>
            </p:cNvSpPr>
            <p:nvPr/>
          </p:nvSpPr>
          <p:spPr bwMode="auto">
            <a:xfrm>
              <a:off x="4343400" y="1905000"/>
              <a:ext cx="1676400" cy="400110"/>
            </a:xfrm>
            <a:prstGeom prst="rect">
              <a:avLst/>
            </a:prstGeom>
            <a:noFill/>
            <a:ln w="28575" algn="ctr">
              <a:noFill/>
              <a:miter lim="800000"/>
              <a:headEnd/>
              <a:tailEnd/>
            </a:ln>
            <a:effectLst/>
          </p:spPr>
          <p:txBody>
            <a:bodyPr wrap="square">
              <a:spAutoFit/>
            </a:bodyPr>
            <a:lstStyle/>
            <a:p>
              <a:pPr algn="ctr"/>
              <a:r>
                <a:rPr lang="en-US" sz="2000" dirty="0" smtClean="0">
                  <a:latin typeface="Symbol" pitchFamily="18" charset="2"/>
                </a:rPr>
                <a:t>S</a:t>
              </a:r>
              <a:r>
                <a:rPr lang="en-US" sz="2000" baseline="30000" dirty="0" smtClean="0">
                  <a:latin typeface="Symbol" pitchFamily="18" charset="2"/>
                  <a:cs typeface="Arial" pitchFamily="34" charset="0"/>
                </a:rPr>
                <a:t>-</a:t>
              </a:r>
              <a:r>
                <a:rPr lang="en-US" sz="2000" dirty="0" smtClean="0">
                  <a:latin typeface="Symbol" pitchFamily="18" charset="2"/>
                </a:rPr>
                <a:t>, S</a:t>
              </a:r>
              <a:r>
                <a:rPr lang="en-US" sz="2000" baseline="30000" dirty="0" smtClean="0">
                  <a:latin typeface="Symbol" pitchFamily="18" charset="2"/>
                  <a:cs typeface="Arial" pitchFamily="34" charset="0"/>
                </a:rPr>
                <a:t>0</a:t>
              </a:r>
              <a:r>
                <a:rPr lang="en-US" sz="2000" dirty="0" smtClean="0">
                  <a:latin typeface="Symbol" pitchFamily="18" charset="2"/>
                </a:rPr>
                <a:t>, S</a:t>
              </a:r>
              <a:r>
                <a:rPr lang="en-US" sz="2000" baseline="30000" dirty="0" smtClean="0">
                  <a:latin typeface="Symbol" pitchFamily="18" charset="2"/>
                  <a:cs typeface="Arial" pitchFamily="34" charset="0"/>
                </a:rPr>
                <a:t>+</a:t>
              </a:r>
              <a:endParaRPr lang="en-US" sz="2000" baseline="30000" dirty="0">
                <a:cs typeface="Arial" pitchFamily="34" charset="0"/>
              </a:endParaRPr>
            </a:p>
          </p:txBody>
        </p:sp>
      </p:grpSp>
      <p:pic>
        <p:nvPicPr>
          <p:cNvPr id="38916" name="Picture 4"/>
          <p:cNvPicPr>
            <a:picLocks noChangeAspect="1" noChangeArrowheads="1"/>
          </p:cNvPicPr>
          <p:nvPr/>
        </p:nvPicPr>
        <p:blipFill>
          <a:blip r:embed="rId4"/>
          <a:srcRect l="3249"/>
          <a:stretch>
            <a:fillRect/>
          </a:stretch>
        </p:blipFill>
        <p:spPr bwMode="auto">
          <a:xfrm>
            <a:off x="-76200" y="3581400"/>
            <a:ext cx="6562996" cy="2743200"/>
          </a:xfrm>
          <a:prstGeom prst="rect">
            <a:avLst/>
          </a:prstGeom>
          <a:noFill/>
          <a:ln w="9525">
            <a:noFill/>
            <a:miter lim="800000"/>
            <a:headEnd/>
            <a:tailEnd/>
          </a:ln>
          <a:effectLst/>
        </p:spPr>
      </p:pic>
      <p:graphicFrame>
        <p:nvGraphicFramePr>
          <p:cNvPr id="38917" name="Object 5"/>
          <p:cNvGraphicFramePr>
            <a:graphicFrameLocks noChangeAspect="1"/>
          </p:cNvGraphicFramePr>
          <p:nvPr/>
        </p:nvGraphicFramePr>
        <p:xfrm>
          <a:off x="5791200" y="4038600"/>
          <a:ext cx="3116262" cy="812800"/>
        </p:xfrm>
        <a:graphic>
          <a:graphicData uri="http://schemas.openxmlformats.org/presentationml/2006/ole">
            <p:oleObj spid="_x0000_s38917" name="Equation" r:id="rId5" imgW="1752480" imgH="457200" progId="Equation.3">
              <p:embed/>
            </p:oleObj>
          </a:graphicData>
        </a:graphic>
      </p:graphicFrame>
      <p:graphicFrame>
        <p:nvGraphicFramePr>
          <p:cNvPr id="38918" name="Object 6"/>
          <p:cNvGraphicFramePr>
            <a:graphicFrameLocks noChangeAspect="1"/>
          </p:cNvGraphicFramePr>
          <p:nvPr/>
        </p:nvGraphicFramePr>
        <p:xfrm>
          <a:off x="6934200" y="5105400"/>
          <a:ext cx="1241425" cy="1266825"/>
        </p:xfrm>
        <a:graphic>
          <a:graphicData uri="http://schemas.openxmlformats.org/presentationml/2006/ole">
            <p:oleObj spid="_x0000_s38918" name="Equation" r:id="rId6" imgW="698400" imgH="711000" progId="Equation.3">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3" descr="confinement_potential"/>
          <p:cNvPicPr>
            <a:picLocks noChangeAspect="1" noChangeArrowheads="1"/>
          </p:cNvPicPr>
          <p:nvPr/>
        </p:nvPicPr>
        <p:blipFill>
          <a:blip r:embed="rId4"/>
          <a:srcRect/>
          <a:stretch>
            <a:fillRect/>
          </a:stretch>
        </p:blipFill>
        <p:spPr bwMode="auto">
          <a:xfrm>
            <a:off x="4876800" y="3733800"/>
            <a:ext cx="4021138" cy="2732088"/>
          </a:xfrm>
          <a:prstGeom prst="rect">
            <a:avLst/>
          </a:prstGeom>
          <a:noFill/>
        </p:spPr>
      </p:pic>
      <p:pic>
        <p:nvPicPr>
          <p:cNvPr id="9" name="Picture 3"/>
          <p:cNvPicPr>
            <a:picLocks noChangeAspect="1" noChangeArrowheads="1"/>
          </p:cNvPicPr>
          <p:nvPr/>
        </p:nvPicPr>
        <p:blipFill>
          <a:blip r:embed="rId5"/>
          <a:srcRect r="8466"/>
          <a:stretch>
            <a:fillRect/>
          </a:stretch>
        </p:blipFill>
        <p:spPr bwMode="auto">
          <a:xfrm>
            <a:off x="4073786" y="533400"/>
            <a:ext cx="5070214" cy="304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3600" dirty="0" smtClean="0"/>
              <a:t>heavy quark bound states</a:t>
            </a:r>
            <a:endParaRPr lang="en-US" sz="3600"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24</a:t>
            </a:fld>
            <a:endParaRPr lang="en-US"/>
          </a:p>
        </p:txBody>
      </p:sp>
      <p:sp>
        <p:nvSpPr>
          <p:cNvPr id="6" name="TextBox 5"/>
          <p:cNvSpPr txBox="1"/>
          <p:nvPr/>
        </p:nvSpPr>
        <p:spPr>
          <a:xfrm>
            <a:off x="76200" y="990600"/>
            <a:ext cx="4953000" cy="3170099"/>
          </a:xfrm>
          <a:prstGeom prst="rect">
            <a:avLst/>
          </a:prstGeom>
          <a:noFill/>
        </p:spPr>
        <p:txBody>
          <a:bodyPr wrap="square" rtlCol="0">
            <a:spAutoFit/>
          </a:bodyPr>
          <a:lstStyle/>
          <a:p>
            <a:r>
              <a:rPr lang="en-US" sz="2000" dirty="0" smtClean="0"/>
              <a:t>quark analog of </a:t>
            </a:r>
            <a:r>
              <a:rPr lang="en-US" sz="2000" dirty="0" err="1" smtClean="0"/>
              <a:t>positronium</a:t>
            </a:r>
            <a:endParaRPr lang="en-US" sz="2000" dirty="0" smtClean="0"/>
          </a:p>
          <a:p>
            <a:r>
              <a:rPr lang="en-US" sz="2000" dirty="0" smtClean="0"/>
              <a:t>	short range</a:t>
            </a:r>
          </a:p>
          <a:p>
            <a:r>
              <a:rPr lang="en-US" sz="2000" dirty="0" smtClean="0"/>
              <a:t>	</a:t>
            </a:r>
            <a:r>
              <a:rPr lang="en-US" sz="2000" dirty="0" err="1" smtClean="0"/>
              <a:t>nonrelativistic</a:t>
            </a:r>
            <a:endParaRPr lang="en-US" sz="2000" dirty="0" smtClean="0"/>
          </a:p>
          <a:p>
            <a:r>
              <a:rPr lang="en-US" sz="2000" dirty="0" smtClean="0"/>
              <a:t>	</a:t>
            </a:r>
            <a:r>
              <a:rPr lang="en-US" sz="2000" dirty="0" err="1" smtClean="0"/>
              <a:t>perturbative</a:t>
            </a:r>
            <a:r>
              <a:rPr lang="en-US" sz="2000" dirty="0" smtClean="0"/>
              <a:t> QCD is not bad</a:t>
            </a:r>
          </a:p>
          <a:p>
            <a:r>
              <a:rPr lang="en-US" sz="2000" dirty="0" smtClean="0"/>
              <a:t> </a:t>
            </a:r>
          </a:p>
          <a:p>
            <a:r>
              <a:rPr lang="en-US" sz="2000" dirty="0" smtClean="0"/>
              <a:t>e.g. </a:t>
            </a:r>
            <a:r>
              <a:rPr lang="en-US" sz="2000" dirty="0" err="1" smtClean="0"/>
              <a:t>Charmonium</a:t>
            </a:r>
            <a:r>
              <a:rPr lang="en-US" sz="2000" dirty="0" smtClean="0"/>
              <a:t>:  (J/</a:t>
            </a:r>
            <a:r>
              <a:rPr lang="en-US" sz="2000" dirty="0" smtClean="0">
                <a:latin typeface="Symbol" pitchFamily="18" charset="2"/>
              </a:rPr>
              <a:t>Y</a:t>
            </a:r>
            <a:r>
              <a:rPr lang="en-US" sz="2000" dirty="0" smtClean="0"/>
              <a:t>)</a:t>
            </a:r>
          </a:p>
          <a:p>
            <a:r>
              <a:rPr lang="en-US" sz="2000" dirty="0" smtClean="0"/>
              <a:t>	states are very narrow</a:t>
            </a:r>
          </a:p>
          <a:p>
            <a:r>
              <a:rPr lang="en-US" sz="2000" dirty="0" smtClean="0"/>
              <a:t>	excellent lab to search for </a:t>
            </a:r>
          </a:p>
          <a:p>
            <a:r>
              <a:rPr lang="en-US" sz="2000" dirty="0" smtClean="0"/>
              <a:t>	exotic and </a:t>
            </a:r>
            <a:r>
              <a:rPr lang="en-US" sz="2000" dirty="0" err="1" smtClean="0"/>
              <a:t>hydbrid</a:t>
            </a:r>
            <a:r>
              <a:rPr lang="en-US" sz="2000" dirty="0" smtClean="0"/>
              <a:t> bound states</a:t>
            </a:r>
          </a:p>
          <a:p>
            <a:r>
              <a:rPr lang="en-US" sz="2000" dirty="0" smtClean="0"/>
              <a:t>(very active: </a:t>
            </a:r>
            <a:r>
              <a:rPr lang="en-US" sz="2000" dirty="0" err="1" smtClean="0"/>
              <a:t>BaBar</a:t>
            </a:r>
            <a:r>
              <a:rPr lang="en-US" sz="2000" dirty="0" smtClean="0"/>
              <a:t>, Belle, CDF, D0, …)</a:t>
            </a:r>
            <a:endParaRPr lang="en-US" sz="2000" dirty="0"/>
          </a:p>
        </p:txBody>
      </p:sp>
      <p:grpSp>
        <p:nvGrpSpPr>
          <p:cNvPr id="20" name="Group 19"/>
          <p:cNvGrpSpPr/>
          <p:nvPr/>
        </p:nvGrpSpPr>
        <p:grpSpPr>
          <a:xfrm>
            <a:off x="381000" y="4572000"/>
            <a:ext cx="4232196" cy="1359932"/>
            <a:chOff x="381000" y="3276600"/>
            <a:chExt cx="4232196" cy="1359932"/>
          </a:xfrm>
        </p:grpSpPr>
        <p:graphicFrame>
          <p:nvGraphicFramePr>
            <p:cNvPr id="8" name="Object 7"/>
            <p:cNvGraphicFramePr>
              <a:graphicFrameLocks noChangeAspect="1"/>
            </p:cNvGraphicFramePr>
            <p:nvPr/>
          </p:nvGraphicFramePr>
          <p:xfrm>
            <a:off x="457200" y="3276600"/>
            <a:ext cx="2743200" cy="802257"/>
          </p:xfrm>
          <a:graphic>
            <a:graphicData uri="http://schemas.openxmlformats.org/presentationml/2006/ole">
              <p:oleObj spid="_x0000_s103426" name="Equation" r:id="rId6" imgW="1346040" imgH="393480" progId="Equation.3">
                <p:embed/>
              </p:oleObj>
            </a:graphicData>
          </a:graphic>
        </p:graphicFrame>
        <p:cxnSp>
          <p:nvCxnSpPr>
            <p:cNvPr id="11" name="Straight Arrow Connector 10"/>
            <p:cNvCxnSpPr/>
            <p:nvPr/>
          </p:nvCxnSpPr>
          <p:spPr>
            <a:xfrm flipV="1">
              <a:off x="1905000" y="4026932"/>
              <a:ext cx="381000" cy="228600"/>
            </a:xfrm>
            <a:prstGeom prst="straightConnector1">
              <a:avLst/>
            </a:prstGeom>
            <a:ln w="2540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3048000" y="3886200"/>
              <a:ext cx="533400" cy="381000"/>
            </a:xfrm>
            <a:prstGeom prst="straightConnector1">
              <a:avLst/>
            </a:prstGeom>
            <a:ln w="2540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05200" y="4267200"/>
              <a:ext cx="1107996" cy="369332"/>
            </a:xfrm>
            <a:prstGeom prst="rect">
              <a:avLst/>
            </a:prstGeom>
            <a:noFill/>
            <a:ln>
              <a:solidFill>
                <a:schemeClr val="accent1">
                  <a:lumMod val="75000"/>
                </a:schemeClr>
              </a:solidFill>
            </a:ln>
          </p:spPr>
          <p:txBody>
            <a:bodyPr wrap="none" rtlCol="0">
              <a:spAutoFit/>
            </a:bodyPr>
            <a:lstStyle/>
            <a:p>
              <a:r>
                <a:rPr lang="en-US" dirty="0" smtClean="0"/>
                <a:t>confining</a:t>
              </a:r>
              <a:endParaRPr lang="en-US" dirty="0"/>
            </a:p>
          </p:txBody>
        </p:sp>
        <p:sp>
          <p:nvSpPr>
            <p:cNvPr id="16" name="TextBox 15"/>
            <p:cNvSpPr txBox="1"/>
            <p:nvPr/>
          </p:nvSpPr>
          <p:spPr>
            <a:xfrm>
              <a:off x="381000" y="4191000"/>
              <a:ext cx="1433406" cy="369332"/>
            </a:xfrm>
            <a:prstGeom prst="rect">
              <a:avLst/>
            </a:prstGeom>
            <a:noFill/>
            <a:ln>
              <a:solidFill>
                <a:schemeClr val="accent1">
                  <a:lumMod val="75000"/>
                </a:schemeClr>
              </a:solidFill>
            </a:ln>
          </p:spPr>
          <p:txBody>
            <a:bodyPr wrap="none" rtlCol="0">
              <a:spAutoFit/>
            </a:bodyPr>
            <a:lstStyle/>
            <a:p>
              <a:r>
                <a:rPr lang="en-US" dirty="0" smtClean="0"/>
                <a:t>“</a:t>
              </a:r>
              <a:r>
                <a:rPr lang="en-US" dirty="0" err="1" smtClean="0"/>
                <a:t>Coulombic</a:t>
              </a:r>
              <a:r>
                <a:rPr lang="en-US" dirty="0" smtClean="0"/>
                <a:t>”</a:t>
              </a:r>
              <a:endParaRPr lang="en-US"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Lattice QCD</a:t>
            </a:r>
            <a:endParaRPr lang="en-US"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dirty="0" smtClean="0"/>
              <a:t>E. Beise, U Maryland</a:t>
            </a:r>
            <a:endParaRPr lang="en-US" dirty="0"/>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25</a:t>
            </a:fld>
            <a:endParaRPr lang="en-US"/>
          </a:p>
        </p:txBody>
      </p:sp>
      <p:sp>
        <p:nvSpPr>
          <p:cNvPr id="6" name="Text Box 5"/>
          <p:cNvSpPr txBox="1">
            <a:spLocks noChangeArrowheads="1"/>
          </p:cNvSpPr>
          <p:nvPr/>
        </p:nvSpPr>
        <p:spPr bwMode="auto">
          <a:xfrm>
            <a:off x="1295400" y="5181600"/>
            <a:ext cx="1143000" cy="396875"/>
          </a:xfrm>
          <a:prstGeom prst="rect">
            <a:avLst/>
          </a:prstGeom>
          <a:noFill/>
          <a:ln w="9525">
            <a:noFill/>
            <a:prstDash val="dash"/>
            <a:miter lim="800000"/>
            <a:headEnd/>
            <a:tailEnd/>
          </a:ln>
          <a:effectLst/>
        </p:spPr>
        <p:txBody>
          <a:bodyPr anchor="ctr">
            <a:spAutoFit/>
          </a:bodyPr>
          <a:lstStyle/>
          <a:p>
            <a:pPr algn="ctr" eaLnBrk="0" hangingPunct="0"/>
            <a:r>
              <a:rPr lang="en-US" sz="2000" i="1" dirty="0">
                <a:solidFill>
                  <a:srgbClr val="C00000"/>
                </a:solidFill>
                <a:latin typeface="Comic Sans MS" pitchFamily="66" charset="0"/>
              </a:rPr>
              <a:t>G. Bali</a:t>
            </a:r>
            <a:endParaRPr lang="en-US" sz="2400" i="1" dirty="0">
              <a:solidFill>
                <a:srgbClr val="C00000"/>
              </a:solidFill>
              <a:latin typeface="Verdana" pitchFamily="34" charset="0"/>
            </a:endParaRPr>
          </a:p>
        </p:txBody>
      </p:sp>
      <p:pic>
        <p:nvPicPr>
          <p:cNvPr id="7" name="Picture 7"/>
          <p:cNvPicPr>
            <a:picLocks noChangeAspect="1" noChangeArrowheads="1"/>
          </p:cNvPicPr>
          <p:nvPr/>
        </p:nvPicPr>
        <p:blipFill>
          <a:blip r:embed="rId2"/>
          <a:srcRect/>
          <a:stretch>
            <a:fillRect/>
          </a:stretch>
        </p:blipFill>
        <p:spPr bwMode="auto">
          <a:xfrm>
            <a:off x="533400" y="1143000"/>
            <a:ext cx="2717800" cy="3924300"/>
          </a:xfrm>
          <a:prstGeom prst="rect">
            <a:avLst/>
          </a:prstGeom>
          <a:noFill/>
          <a:ln w="9525">
            <a:noFill/>
            <a:miter lim="800000"/>
            <a:headEnd/>
            <a:tailEnd/>
          </a:ln>
          <a:effectLst/>
        </p:spPr>
      </p:pic>
      <p:sp>
        <p:nvSpPr>
          <p:cNvPr id="8" name="Rectangle 8"/>
          <p:cNvSpPr>
            <a:spLocks noChangeArrowheads="1"/>
          </p:cNvSpPr>
          <p:nvPr/>
        </p:nvSpPr>
        <p:spPr bwMode="auto">
          <a:xfrm>
            <a:off x="381000" y="685800"/>
            <a:ext cx="2895600" cy="369332"/>
          </a:xfrm>
          <a:prstGeom prst="rect">
            <a:avLst/>
          </a:prstGeom>
          <a:noFill/>
          <a:ln w="9525">
            <a:noFill/>
            <a:miter lim="800000"/>
            <a:headEnd/>
            <a:tailEnd/>
          </a:ln>
          <a:effectLst/>
        </p:spPr>
        <p:txBody>
          <a:bodyPr wrap="square">
            <a:spAutoFit/>
          </a:bodyPr>
          <a:lstStyle/>
          <a:p>
            <a:pPr algn="ctr" eaLnBrk="0" hangingPunct="0"/>
            <a:r>
              <a:rPr lang="en-US" b="1" dirty="0">
                <a:solidFill>
                  <a:srgbClr val="C00000"/>
                </a:solidFill>
                <a:latin typeface="Verdana" pitchFamily="34" charset="0"/>
              </a:rPr>
              <a:t>Flux tubes </a:t>
            </a:r>
            <a:r>
              <a:rPr lang="en-US" b="1" dirty="0" smtClean="0">
                <a:solidFill>
                  <a:srgbClr val="C00000"/>
                </a:solidFill>
                <a:latin typeface="Verdana" pitchFamily="34" charset="0"/>
              </a:rPr>
              <a:t>in </a:t>
            </a:r>
            <a:r>
              <a:rPr lang="en-US" b="1" dirty="0">
                <a:solidFill>
                  <a:srgbClr val="C00000"/>
                </a:solidFill>
                <a:latin typeface="Verdana" pitchFamily="34" charset="0"/>
              </a:rPr>
              <a:t>LQCD </a:t>
            </a:r>
          </a:p>
        </p:txBody>
      </p:sp>
      <p:pic>
        <p:nvPicPr>
          <p:cNvPr id="104450" name="Picture 2"/>
          <p:cNvPicPr>
            <a:picLocks noChangeAspect="1" noChangeArrowheads="1"/>
          </p:cNvPicPr>
          <p:nvPr/>
        </p:nvPicPr>
        <p:blipFill>
          <a:blip r:embed="rId3"/>
          <a:srcRect b="7328"/>
          <a:stretch>
            <a:fillRect/>
          </a:stretch>
        </p:blipFill>
        <p:spPr bwMode="auto">
          <a:xfrm>
            <a:off x="3336586" y="2133600"/>
            <a:ext cx="5655014" cy="3751471"/>
          </a:xfrm>
          <a:prstGeom prst="rect">
            <a:avLst/>
          </a:prstGeom>
          <a:noFill/>
          <a:ln w="9525">
            <a:noFill/>
            <a:miter lim="800000"/>
            <a:headEnd/>
            <a:tailEnd/>
          </a:ln>
          <a:effectLst/>
        </p:spPr>
      </p:pic>
      <p:sp>
        <p:nvSpPr>
          <p:cNvPr id="10" name="TextBox 9"/>
          <p:cNvSpPr txBox="1"/>
          <p:nvPr/>
        </p:nvSpPr>
        <p:spPr>
          <a:xfrm>
            <a:off x="3810000" y="1219200"/>
            <a:ext cx="4714752" cy="400110"/>
          </a:xfrm>
          <a:prstGeom prst="rect">
            <a:avLst/>
          </a:prstGeom>
          <a:noFill/>
        </p:spPr>
        <p:txBody>
          <a:bodyPr wrap="none" rtlCol="0">
            <a:spAutoFit/>
          </a:bodyPr>
          <a:lstStyle/>
          <a:p>
            <a:r>
              <a:rPr lang="en-US" sz="2000" dirty="0" err="1" smtClean="0"/>
              <a:t>ab</a:t>
            </a:r>
            <a:r>
              <a:rPr lang="en-US" sz="2000" dirty="0" smtClean="0"/>
              <a:t> initio computation of Baryon masses</a:t>
            </a:r>
            <a:endParaRPr lang="en-US" sz="2000" dirty="0"/>
          </a:p>
        </p:txBody>
      </p:sp>
      <p:sp>
        <p:nvSpPr>
          <p:cNvPr id="11" name="Rectangle 10"/>
          <p:cNvSpPr/>
          <p:nvPr/>
        </p:nvSpPr>
        <p:spPr>
          <a:xfrm>
            <a:off x="3581400" y="1676400"/>
            <a:ext cx="5029200" cy="338554"/>
          </a:xfrm>
          <a:prstGeom prst="rect">
            <a:avLst/>
          </a:prstGeom>
        </p:spPr>
        <p:txBody>
          <a:bodyPr wrap="square">
            <a:spAutoFit/>
          </a:bodyPr>
          <a:lstStyle/>
          <a:p>
            <a:r>
              <a:rPr lang="en-US" sz="1600" dirty="0" smtClean="0">
                <a:solidFill>
                  <a:srgbClr val="C00000"/>
                </a:solidFill>
              </a:rPr>
              <a:t>S. </a:t>
            </a:r>
            <a:r>
              <a:rPr lang="en-US" sz="1600" dirty="0" err="1" smtClean="0">
                <a:solidFill>
                  <a:srgbClr val="C00000"/>
                </a:solidFill>
              </a:rPr>
              <a:t>Dürr</a:t>
            </a:r>
            <a:r>
              <a:rPr lang="en-US" sz="1600" dirty="0" smtClean="0">
                <a:solidFill>
                  <a:srgbClr val="C00000"/>
                </a:solidFill>
              </a:rPr>
              <a:t>, et al </a:t>
            </a:r>
            <a:r>
              <a:rPr lang="en-US" sz="1600" i="1" dirty="0" smtClean="0">
                <a:solidFill>
                  <a:srgbClr val="C00000"/>
                </a:solidFill>
              </a:rPr>
              <a:t>Science</a:t>
            </a:r>
            <a:r>
              <a:rPr lang="en-US" sz="1600" dirty="0" smtClean="0">
                <a:solidFill>
                  <a:srgbClr val="C00000"/>
                </a:solidFill>
              </a:rPr>
              <a:t> 21 November 2008: 1224-1227. </a:t>
            </a:r>
            <a:endParaRPr lang="en-US" sz="1600" dirty="0">
              <a:solidFill>
                <a:srgbClr val="C00000"/>
              </a:solidFill>
            </a:endParaRPr>
          </a:p>
        </p:txBody>
      </p:sp>
      <p:pic>
        <p:nvPicPr>
          <p:cNvPr id="104451" name="Picture 3"/>
          <p:cNvPicPr>
            <a:picLocks noChangeAspect="1" noChangeArrowheads="1"/>
          </p:cNvPicPr>
          <p:nvPr/>
        </p:nvPicPr>
        <p:blipFill>
          <a:blip r:embed="rId4"/>
          <a:srcRect/>
          <a:stretch>
            <a:fillRect/>
          </a:stretch>
        </p:blipFill>
        <p:spPr bwMode="auto">
          <a:xfrm>
            <a:off x="533400" y="5562600"/>
            <a:ext cx="2600960" cy="60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Excited baryons</a:t>
            </a:r>
            <a:endParaRPr lang="en-US" dirty="0"/>
          </a:p>
        </p:txBody>
      </p:sp>
      <p:sp>
        <p:nvSpPr>
          <p:cNvPr id="3" name="Date Placeholder 2"/>
          <p:cNvSpPr>
            <a:spLocks noGrp="1"/>
          </p:cNvSpPr>
          <p:nvPr>
            <p:ph type="dt" sz="half" idx="10"/>
          </p:nvPr>
        </p:nvSpPr>
        <p:spPr/>
        <p:txBody>
          <a:bodyPr/>
          <a:lstStyle/>
          <a:p>
            <a:pPr>
              <a:defRPr/>
            </a:pPr>
            <a:r>
              <a:rPr lang="en-US" dirty="0" smtClean="0"/>
              <a:t>NNPSS 2009</a:t>
            </a:r>
            <a:endParaRPr lang="en-US" dirty="0"/>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26</a:t>
            </a:fld>
            <a:endParaRPr lang="en-US" dirty="0"/>
          </a:p>
        </p:txBody>
      </p:sp>
      <p:pic>
        <p:nvPicPr>
          <p:cNvPr id="92162" name="Picture 2"/>
          <p:cNvPicPr>
            <a:picLocks noChangeAspect="1" noChangeArrowheads="1"/>
          </p:cNvPicPr>
          <p:nvPr/>
        </p:nvPicPr>
        <p:blipFill>
          <a:blip r:embed="rId3"/>
          <a:srcRect/>
          <a:stretch>
            <a:fillRect/>
          </a:stretch>
        </p:blipFill>
        <p:spPr bwMode="auto">
          <a:xfrm>
            <a:off x="381000" y="2286000"/>
            <a:ext cx="5839968" cy="3962400"/>
          </a:xfrm>
          <a:prstGeom prst="rect">
            <a:avLst/>
          </a:prstGeom>
          <a:noFill/>
          <a:ln w="9525">
            <a:noFill/>
            <a:miter lim="800000"/>
            <a:headEnd/>
            <a:tailEnd/>
          </a:ln>
          <a:effectLst/>
        </p:spPr>
      </p:pic>
      <p:graphicFrame>
        <p:nvGraphicFramePr>
          <p:cNvPr id="7" name="Object 6"/>
          <p:cNvGraphicFramePr>
            <a:graphicFrameLocks noChangeAspect="1"/>
          </p:cNvGraphicFramePr>
          <p:nvPr/>
        </p:nvGraphicFramePr>
        <p:xfrm>
          <a:off x="609600" y="1524000"/>
          <a:ext cx="5292725" cy="758825"/>
        </p:xfrm>
        <a:graphic>
          <a:graphicData uri="http://schemas.openxmlformats.org/presentationml/2006/ole">
            <p:oleObj spid="_x0000_s92163" name="Equation" r:id="rId4" imgW="3009600" imgH="431640" progId="Equation.3">
              <p:embed/>
            </p:oleObj>
          </a:graphicData>
        </a:graphic>
      </p:graphicFrame>
      <p:sp>
        <p:nvSpPr>
          <p:cNvPr id="8" name="TextBox 7"/>
          <p:cNvSpPr txBox="1"/>
          <p:nvPr/>
        </p:nvSpPr>
        <p:spPr>
          <a:xfrm>
            <a:off x="457200" y="1066800"/>
            <a:ext cx="7856638" cy="400110"/>
          </a:xfrm>
          <a:prstGeom prst="rect">
            <a:avLst/>
          </a:prstGeom>
          <a:noFill/>
        </p:spPr>
        <p:txBody>
          <a:bodyPr wrap="none" rtlCol="0">
            <a:spAutoFit/>
          </a:bodyPr>
          <a:lstStyle/>
          <a:p>
            <a:r>
              <a:rPr lang="en-US" sz="2000" dirty="0" smtClean="0"/>
              <a:t>simple quark model: harmonic oscillator + some hyperfine splitting…</a:t>
            </a:r>
            <a:endParaRPr lang="en-US" sz="2000" dirty="0"/>
          </a:p>
        </p:txBody>
      </p:sp>
      <p:sp>
        <p:nvSpPr>
          <p:cNvPr id="9" name="TextBox 8"/>
          <p:cNvSpPr txBox="1"/>
          <p:nvPr/>
        </p:nvSpPr>
        <p:spPr>
          <a:xfrm>
            <a:off x="5791200" y="2286000"/>
            <a:ext cx="3121367" cy="1200329"/>
          </a:xfrm>
          <a:prstGeom prst="rect">
            <a:avLst/>
          </a:prstGeom>
          <a:noFill/>
        </p:spPr>
        <p:txBody>
          <a:bodyPr wrap="none" rtlCol="0">
            <a:spAutoFit/>
          </a:bodyPr>
          <a:lstStyle/>
          <a:p>
            <a:r>
              <a:rPr lang="en-US" dirty="0" smtClean="0">
                <a:solidFill>
                  <a:srgbClr val="C00000"/>
                </a:solidFill>
              </a:rPr>
              <a:t>more states predicted</a:t>
            </a:r>
          </a:p>
          <a:p>
            <a:r>
              <a:rPr lang="en-US" dirty="0" smtClean="0">
                <a:solidFill>
                  <a:srgbClr val="C00000"/>
                </a:solidFill>
              </a:rPr>
              <a:t>than have been found. Are</a:t>
            </a:r>
          </a:p>
          <a:p>
            <a:r>
              <a:rPr lang="en-US" dirty="0" smtClean="0">
                <a:solidFill>
                  <a:srgbClr val="C00000"/>
                </a:solidFill>
              </a:rPr>
              <a:t>these the correct degrees of </a:t>
            </a:r>
          </a:p>
          <a:p>
            <a:r>
              <a:rPr lang="en-US" dirty="0" smtClean="0">
                <a:solidFill>
                  <a:srgbClr val="C00000"/>
                </a:solidFill>
              </a:rPr>
              <a:t>freedom?</a:t>
            </a:r>
            <a:endParaRPr lang="en-US" dirty="0">
              <a:solidFill>
                <a:srgbClr val="C00000"/>
              </a:solidFill>
            </a:endParaRPr>
          </a:p>
        </p:txBody>
      </p:sp>
      <p:cxnSp>
        <p:nvCxnSpPr>
          <p:cNvPr id="11" name="Straight Connector 10"/>
          <p:cNvCxnSpPr/>
          <p:nvPr/>
        </p:nvCxnSpPr>
        <p:spPr>
          <a:xfrm>
            <a:off x="6019800" y="3810000"/>
            <a:ext cx="762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34200" y="3581400"/>
            <a:ext cx="1133644" cy="369332"/>
          </a:xfrm>
          <a:prstGeom prst="rect">
            <a:avLst/>
          </a:prstGeom>
          <a:noFill/>
        </p:spPr>
        <p:txBody>
          <a:bodyPr wrap="none" rtlCol="0">
            <a:spAutoFit/>
          </a:bodyPr>
          <a:lstStyle/>
          <a:p>
            <a:r>
              <a:rPr lang="en-US" dirty="0" smtClean="0">
                <a:solidFill>
                  <a:srgbClr val="C00000"/>
                </a:solidFill>
              </a:rPr>
              <a:t>predicted</a:t>
            </a:r>
            <a:endParaRPr lang="en-US" dirty="0">
              <a:solidFill>
                <a:srgbClr val="C00000"/>
              </a:solidFill>
            </a:endParaRPr>
          </a:p>
        </p:txBody>
      </p:sp>
      <p:sp>
        <p:nvSpPr>
          <p:cNvPr id="13" name="Rectangle 12"/>
          <p:cNvSpPr/>
          <p:nvPr/>
        </p:nvSpPr>
        <p:spPr>
          <a:xfrm>
            <a:off x="6019800" y="4267200"/>
            <a:ext cx="762000" cy="228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010400" y="4191000"/>
            <a:ext cx="1479892" cy="369332"/>
          </a:xfrm>
          <a:prstGeom prst="rect">
            <a:avLst/>
          </a:prstGeom>
          <a:noFill/>
        </p:spPr>
        <p:txBody>
          <a:bodyPr wrap="none" rtlCol="0">
            <a:spAutoFit/>
          </a:bodyPr>
          <a:lstStyle/>
          <a:p>
            <a:r>
              <a:rPr lang="en-US" dirty="0" smtClean="0">
                <a:solidFill>
                  <a:srgbClr val="C00000"/>
                </a:solidFill>
              </a:rPr>
              <a:t>PDG 3-4 *** </a:t>
            </a:r>
            <a:endParaRPr lang="en-US" dirty="0">
              <a:solidFill>
                <a:srgbClr val="C00000"/>
              </a:solidFill>
            </a:endParaRPr>
          </a:p>
        </p:txBody>
      </p:sp>
      <p:sp>
        <p:nvSpPr>
          <p:cNvPr id="15" name="Rectangle 14"/>
          <p:cNvSpPr/>
          <p:nvPr/>
        </p:nvSpPr>
        <p:spPr>
          <a:xfrm>
            <a:off x="6019800" y="4800600"/>
            <a:ext cx="762000" cy="228600"/>
          </a:xfrm>
          <a:prstGeom prst="rect">
            <a:avLst/>
          </a:prstGeom>
          <a:solidFill>
            <a:schemeClr val="bg1">
              <a:lumMod val="8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010400" y="4724400"/>
            <a:ext cx="1479892" cy="369332"/>
          </a:xfrm>
          <a:prstGeom prst="rect">
            <a:avLst/>
          </a:prstGeom>
          <a:noFill/>
        </p:spPr>
        <p:txBody>
          <a:bodyPr wrap="none" rtlCol="0">
            <a:spAutoFit/>
          </a:bodyPr>
          <a:lstStyle/>
          <a:p>
            <a:r>
              <a:rPr lang="en-US" dirty="0" smtClean="0">
                <a:solidFill>
                  <a:srgbClr val="C00000"/>
                </a:solidFill>
              </a:rPr>
              <a:t>PDG 1-2 *** </a:t>
            </a:r>
            <a:endParaRPr lang="en-US" dirty="0">
              <a:solidFill>
                <a:srgbClr val="C00000"/>
              </a:solidFill>
            </a:endParaRPr>
          </a:p>
        </p:txBody>
      </p:sp>
      <p:sp>
        <p:nvSpPr>
          <p:cNvPr id="17" name="TextBox 16"/>
          <p:cNvSpPr txBox="1"/>
          <p:nvPr/>
        </p:nvSpPr>
        <p:spPr>
          <a:xfrm>
            <a:off x="6019800" y="5334000"/>
            <a:ext cx="2385589" cy="1169551"/>
          </a:xfrm>
          <a:prstGeom prst="rect">
            <a:avLst/>
          </a:prstGeom>
          <a:noFill/>
        </p:spPr>
        <p:txBody>
          <a:bodyPr wrap="none" rtlCol="0">
            <a:spAutoFit/>
          </a:bodyPr>
          <a:lstStyle/>
          <a:p>
            <a:r>
              <a:rPr lang="en-US" sz="1400" i="1" dirty="0" smtClean="0">
                <a:solidFill>
                  <a:srgbClr val="C00000"/>
                </a:solidFill>
              </a:rPr>
              <a:t>see X. </a:t>
            </a:r>
            <a:r>
              <a:rPr lang="en-US" sz="1400" i="1" dirty="0" err="1" smtClean="0">
                <a:solidFill>
                  <a:srgbClr val="C00000"/>
                </a:solidFill>
              </a:rPr>
              <a:t>Ji</a:t>
            </a:r>
            <a:r>
              <a:rPr lang="en-US" sz="1400" i="1" dirty="0" smtClean="0">
                <a:solidFill>
                  <a:srgbClr val="C00000"/>
                </a:solidFill>
              </a:rPr>
              <a:t>, U </a:t>
            </a:r>
            <a:r>
              <a:rPr lang="en-US" sz="1400" i="1" dirty="0" err="1" smtClean="0">
                <a:solidFill>
                  <a:srgbClr val="C00000"/>
                </a:solidFill>
              </a:rPr>
              <a:t>Md</a:t>
            </a:r>
            <a:r>
              <a:rPr lang="en-US" sz="1400" i="1" dirty="0" smtClean="0">
                <a:solidFill>
                  <a:srgbClr val="C00000"/>
                </a:solidFill>
              </a:rPr>
              <a:t> Phys 741</a:t>
            </a:r>
          </a:p>
          <a:p>
            <a:r>
              <a:rPr lang="en-US" sz="1400" i="1" dirty="0" smtClean="0">
                <a:solidFill>
                  <a:srgbClr val="C00000"/>
                </a:solidFill>
              </a:rPr>
              <a:t>lecture notes</a:t>
            </a:r>
          </a:p>
          <a:p>
            <a:endParaRPr lang="en-US" sz="1400" i="1" dirty="0" smtClean="0">
              <a:solidFill>
                <a:srgbClr val="C00000"/>
              </a:solidFill>
            </a:endParaRPr>
          </a:p>
          <a:p>
            <a:r>
              <a:rPr lang="en-US" sz="1400" i="1" dirty="0" smtClean="0">
                <a:solidFill>
                  <a:srgbClr val="C00000"/>
                </a:solidFill>
              </a:rPr>
              <a:t>see also </a:t>
            </a:r>
            <a:r>
              <a:rPr lang="en-US" sz="1400" i="1" dirty="0" err="1" smtClean="0">
                <a:solidFill>
                  <a:srgbClr val="C00000"/>
                </a:solidFill>
              </a:rPr>
              <a:t>Capstick</a:t>
            </a:r>
            <a:r>
              <a:rPr lang="en-US" sz="1400" i="1" dirty="0" smtClean="0">
                <a:solidFill>
                  <a:srgbClr val="C00000"/>
                </a:solidFill>
              </a:rPr>
              <a:t>&amp; Roberts</a:t>
            </a:r>
          </a:p>
          <a:p>
            <a:r>
              <a:rPr lang="en-US" sz="1400" i="1" dirty="0" smtClean="0">
                <a:solidFill>
                  <a:srgbClr val="C00000"/>
                </a:solidFill>
              </a:rPr>
              <a:t>PRD 58 (1998) 074011</a:t>
            </a:r>
            <a:endParaRPr lang="en-US" sz="1400" i="1" dirty="0">
              <a:solidFill>
                <a:srgbClr val="C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7008813" y="2346325"/>
            <a:ext cx="1982787" cy="3830638"/>
            <a:chOff x="4415" y="1478"/>
            <a:chExt cx="1249" cy="2413"/>
          </a:xfrm>
        </p:grpSpPr>
        <p:grpSp>
          <p:nvGrpSpPr>
            <p:cNvPr id="3" name="Group 2"/>
            <p:cNvGrpSpPr>
              <a:grpSpLocks/>
            </p:cNvGrpSpPr>
            <p:nvPr/>
          </p:nvGrpSpPr>
          <p:grpSpPr bwMode="auto">
            <a:xfrm rot="10800000" flipH="1">
              <a:off x="4415" y="1478"/>
              <a:ext cx="1249" cy="2413"/>
              <a:chOff x="672" y="1008"/>
              <a:chExt cx="1344" cy="2784"/>
            </a:xfrm>
          </p:grpSpPr>
          <p:sp>
            <p:nvSpPr>
              <p:cNvPr id="122883" name="Rectangle 3"/>
              <p:cNvSpPr>
                <a:spLocks noChangeArrowheads="1"/>
              </p:cNvSpPr>
              <p:nvPr/>
            </p:nvSpPr>
            <p:spPr bwMode="auto">
              <a:xfrm>
                <a:off x="672" y="1008"/>
                <a:ext cx="1344" cy="2784"/>
              </a:xfrm>
              <a:prstGeom prst="rect">
                <a:avLst/>
              </a:prstGeom>
              <a:solidFill>
                <a:srgbClr val="FFFF00"/>
              </a:solidFill>
              <a:ln w="12700">
                <a:solidFill>
                  <a:srgbClr val="3333CC"/>
                </a:solidFill>
                <a:miter lim="800000"/>
                <a:headEnd/>
                <a:tailEnd/>
              </a:ln>
              <a:effectLst/>
            </p:spPr>
            <p:txBody>
              <a:bodyPr wrap="none" anchor="ctr"/>
              <a:lstStyle/>
              <a:p>
                <a:endParaRPr lang="en-US"/>
              </a:p>
            </p:txBody>
          </p:sp>
          <p:sp>
            <p:nvSpPr>
              <p:cNvPr id="122884" name="Oval 4"/>
              <p:cNvSpPr>
                <a:spLocks noChangeArrowheads="1"/>
              </p:cNvSpPr>
              <p:nvPr/>
            </p:nvSpPr>
            <p:spPr bwMode="auto">
              <a:xfrm>
                <a:off x="768" y="1296"/>
                <a:ext cx="1008" cy="1008"/>
              </a:xfrm>
              <a:prstGeom prst="ellipse">
                <a:avLst/>
              </a:prstGeom>
              <a:solidFill>
                <a:srgbClr val="99FFCC"/>
              </a:solidFill>
              <a:ln w="9525">
                <a:solidFill>
                  <a:schemeClr val="accent1"/>
                </a:solidFill>
                <a:round/>
                <a:headEnd/>
                <a:tailEnd/>
              </a:ln>
              <a:effectLst/>
            </p:spPr>
            <p:txBody>
              <a:bodyPr wrap="none" anchor="ctr"/>
              <a:lstStyle/>
              <a:p>
                <a:endParaRPr lang="en-US"/>
              </a:p>
            </p:txBody>
          </p:sp>
          <p:sp>
            <p:nvSpPr>
              <p:cNvPr id="122885" name="Oval 5"/>
              <p:cNvSpPr>
                <a:spLocks noChangeArrowheads="1"/>
              </p:cNvSpPr>
              <p:nvPr/>
            </p:nvSpPr>
            <p:spPr bwMode="auto">
              <a:xfrm>
                <a:off x="960" y="1584"/>
                <a:ext cx="144" cy="144"/>
              </a:xfrm>
              <a:prstGeom prst="ellipse">
                <a:avLst/>
              </a:prstGeom>
              <a:solidFill>
                <a:srgbClr val="00CC00"/>
              </a:solidFill>
              <a:ln w="9525">
                <a:solidFill>
                  <a:schemeClr val="accent1"/>
                </a:solidFill>
                <a:round/>
                <a:headEnd/>
                <a:tailEnd/>
              </a:ln>
              <a:effectLst/>
            </p:spPr>
            <p:txBody>
              <a:bodyPr wrap="none" anchor="ctr"/>
              <a:lstStyle/>
              <a:p>
                <a:endParaRPr lang="en-US"/>
              </a:p>
            </p:txBody>
          </p:sp>
          <p:sp>
            <p:nvSpPr>
              <p:cNvPr id="122886" name="Oval 6"/>
              <p:cNvSpPr>
                <a:spLocks noChangeArrowheads="1"/>
              </p:cNvSpPr>
              <p:nvPr/>
            </p:nvSpPr>
            <p:spPr bwMode="auto">
              <a:xfrm>
                <a:off x="1218" y="2016"/>
                <a:ext cx="144" cy="144"/>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122887" name="Oval 7"/>
              <p:cNvSpPr>
                <a:spLocks noChangeArrowheads="1"/>
              </p:cNvSpPr>
              <p:nvPr/>
            </p:nvSpPr>
            <p:spPr bwMode="auto">
              <a:xfrm>
                <a:off x="1440" y="1584"/>
                <a:ext cx="144" cy="144"/>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22888" name="Line 8"/>
              <p:cNvSpPr>
                <a:spLocks noChangeShapeType="1"/>
              </p:cNvSpPr>
              <p:nvPr/>
            </p:nvSpPr>
            <p:spPr bwMode="auto">
              <a:xfrm>
                <a:off x="1056" y="1680"/>
                <a:ext cx="240" cy="144"/>
              </a:xfrm>
              <a:prstGeom prst="line">
                <a:avLst/>
              </a:prstGeom>
              <a:noFill/>
              <a:ln w="38100">
                <a:solidFill>
                  <a:schemeClr val="tx1"/>
                </a:solidFill>
                <a:round/>
                <a:headEnd/>
                <a:tailEnd/>
              </a:ln>
              <a:effectLst/>
            </p:spPr>
            <p:txBody>
              <a:bodyPr wrap="none" anchor="ctr"/>
              <a:lstStyle/>
              <a:p>
                <a:endParaRPr lang="en-US"/>
              </a:p>
            </p:txBody>
          </p:sp>
          <p:sp>
            <p:nvSpPr>
              <p:cNvPr id="122889" name="Line 9"/>
              <p:cNvSpPr>
                <a:spLocks noChangeShapeType="1"/>
              </p:cNvSpPr>
              <p:nvPr/>
            </p:nvSpPr>
            <p:spPr bwMode="auto">
              <a:xfrm flipH="1" flipV="1">
                <a:off x="1296" y="1824"/>
                <a:ext cx="0" cy="288"/>
              </a:xfrm>
              <a:prstGeom prst="line">
                <a:avLst/>
              </a:prstGeom>
              <a:noFill/>
              <a:ln w="38100">
                <a:solidFill>
                  <a:schemeClr val="tx1"/>
                </a:solidFill>
                <a:round/>
                <a:headEnd/>
                <a:tailEnd/>
              </a:ln>
              <a:effectLst/>
            </p:spPr>
            <p:txBody>
              <a:bodyPr wrap="none" anchor="ctr"/>
              <a:lstStyle/>
              <a:p>
                <a:endParaRPr lang="en-US"/>
              </a:p>
            </p:txBody>
          </p:sp>
          <p:sp>
            <p:nvSpPr>
              <p:cNvPr id="122890" name="Line 10"/>
              <p:cNvSpPr>
                <a:spLocks noChangeShapeType="1"/>
              </p:cNvSpPr>
              <p:nvPr/>
            </p:nvSpPr>
            <p:spPr bwMode="auto">
              <a:xfrm flipV="1">
                <a:off x="1296" y="1632"/>
                <a:ext cx="288" cy="192"/>
              </a:xfrm>
              <a:prstGeom prst="line">
                <a:avLst/>
              </a:prstGeom>
              <a:noFill/>
              <a:ln w="38100">
                <a:solidFill>
                  <a:schemeClr val="tx1"/>
                </a:solidFill>
                <a:round/>
                <a:headEnd/>
                <a:tailEnd/>
              </a:ln>
              <a:effectLst/>
            </p:spPr>
            <p:txBody>
              <a:bodyPr wrap="none" anchor="ctr"/>
              <a:lstStyle/>
              <a:p>
                <a:endParaRPr lang="en-US"/>
              </a:p>
            </p:txBody>
          </p:sp>
          <p:sp>
            <p:nvSpPr>
              <p:cNvPr id="122891" name="Oval 11"/>
              <p:cNvSpPr>
                <a:spLocks noChangeArrowheads="1"/>
              </p:cNvSpPr>
              <p:nvPr/>
            </p:nvSpPr>
            <p:spPr bwMode="auto">
              <a:xfrm>
                <a:off x="768" y="2640"/>
                <a:ext cx="1008" cy="1008"/>
              </a:xfrm>
              <a:prstGeom prst="ellipse">
                <a:avLst/>
              </a:prstGeom>
              <a:solidFill>
                <a:srgbClr val="99FFCC"/>
              </a:solidFill>
              <a:ln w="9525">
                <a:solidFill>
                  <a:schemeClr val="accent1"/>
                </a:solidFill>
                <a:round/>
                <a:headEnd/>
                <a:tailEnd/>
              </a:ln>
              <a:effectLst/>
            </p:spPr>
            <p:txBody>
              <a:bodyPr wrap="none" anchor="ctr"/>
              <a:lstStyle/>
              <a:p>
                <a:endParaRPr lang="en-US"/>
              </a:p>
            </p:txBody>
          </p:sp>
          <p:sp>
            <p:nvSpPr>
              <p:cNvPr id="122892" name="Oval 12"/>
              <p:cNvSpPr>
                <a:spLocks noChangeArrowheads="1"/>
              </p:cNvSpPr>
              <p:nvPr/>
            </p:nvSpPr>
            <p:spPr bwMode="auto">
              <a:xfrm rot="-1618252">
                <a:off x="948" y="3026"/>
                <a:ext cx="192" cy="432"/>
              </a:xfrm>
              <a:prstGeom prst="ellipse">
                <a:avLst/>
              </a:prstGeom>
              <a:solidFill>
                <a:srgbClr val="FF66FF"/>
              </a:solidFill>
              <a:ln w="9525">
                <a:solidFill>
                  <a:schemeClr val="accent1"/>
                </a:solidFill>
                <a:round/>
                <a:headEnd/>
                <a:tailEnd/>
              </a:ln>
              <a:effectLst/>
            </p:spPr>
            <p:txBody>
              <a:bodyPr wrap="none" anchor="ctr"/>
              <a:lstStyle/>
              <a:p>
                <a:endParaRPr lang="en-US"/>
              </a:p>
            </p:txBody>
          </p:sp>
          <p:sp>
            <p:nvSpPr>
              <p:cNvPr id="122893" name="Oval 13"/>
              <p:cNvSpPr>
                <a:spLocks noChangeArrowheads="1"/>
              </p:cNvSpPr>
              <p:nvPr/>
            </p:nvSpPr>
            <p:spPr bwMode="auto">
              <a:xfrm>
                <a:off x="912" y="3072"/>
                <a:ext cx="144" cy="144"/>
              </a:xfrm>
              <a:prstGeom prst="ellipse">
                <a:avLst/>
              </a:prstGeom>
              <a:solidFill>
                <a:srgbClr val="00CC00"/>
              </a:solidFill>
              <a:ln w="9525">
                <a:solidFill>
                  <a:schemeClr val="accent1"/>
                </a:solidFill>
                <a:round/>
                <a:headEnd/>
                <a:tailEnd/>
              </a:ln>
              <a:effectLst/>
            </p:spPr>
            <p:txBody>
              <a:bodyPr wrap="none" anchor="ctr"/>
              <a:lstStyle/>
              <a:p>
                <a:endParaRPr lang="en-US"/>
              </a:p>
            </p:txBody>
          </p:sp>
          <p:sp>
            <p:nvSpPr>
              <p:cNvPr id="122894" name="Oval 14"/>
              <p:cNvSpPr>
                <a:spLocks noChangeArrowheads="1"/>
              </p:cNvSpPr>
              <p:nvPr/>
            </p:nvSpPr>
            <p:spPr bwMode="auto">
              <a:xfrm>
                <a:off x="1008" y="3264"/>
                <a:ext cx="144" cy="144"/>
              </a:xfrm>
              <a:prstGeom prst="ellipse">
                <a:avLst/>
              </a:prstGeom>
              <a:solidFill>
                <a:srgbClr val="333399"/>
              </a:solidFill>
              <a:ln w="9525">
                <a:solidFill>
                  <a:schemeClr val="tx1"/>
                </a:solidFill>
                <a:round/>
                <a:headEnd/>
                <a:tailEnd/>
              </a:ln>
              <a:effectLst/>
            </p:spPr>
            <p:txBody>
              <a:bodyPr wrap="none" anchor="ctr"/>
              <a:lstStyle/>
              <a:p>
                <a:endParaRPr lang="en-US"/>
              </a:p>
            </p:txBody>
          </p:sp>
          <p:sp>
            <p:nvSpPr>
              <p:cNvPr id="122895" name="Oval 15"/>
              <p:cNvSpPr>
                <a:spLocks noChangeArrowheads="1"/>
              </p:cNvSpPr>
              <p:nvPr/>
            </p:nvSpPr>
            <p:spPr bwMode="auto">
              <a:xfrm>
                <a:off x="1488" y="2928"/>
                <a:ext cx="144" cy="144"/>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22896" name="Line 16"/>
              <p:cNvSpPr>
                <a:spLocks noChangeShapeType="1"/>
              </p:cNvSpPr>
              <p:nvPr/>
            </p:nvSpPr>
            <p:spPr bwMode="auto">
              <a:xfrm>
                <a:off x="1008" y="3168"/>
                <a:ext cx="240" cy="0"/>
              </a:xfrm>
              <a:prstGeom prst="line">
                <a:avLst/>
              </a:prstGeom>
              <a:noFill/>
              <a:ln w="38100">
                <a:solidFill>
                  <a:schemeClr val="tx1"/>
                </a:solidFill>
                <a:round/>
                <a:headEnd/>
                <a:tailEnd/>
              </a:ln>
              <a:effectLst/>
            </p:spPr>
            <p:txBody>
              <a:bodyPr wrap="none" anchor="ctr"/>
              <a:lstStyle/>
              <a:p>
                <a:endParaRPr lang="en-US"/>
              </a:p>
            </p:txBody>
          </p:sp>
          <p:sp>
            <p:nvSpPr>
              <p:cNvPr id="122897" name="Line 17"/>
              <p:cNvSpPr>
                <a:spLocks noChangeShapeType="1"/>
              </p:cNvSpPr>
              <p:nvPr/>
            </p:nvSpPr>
            <p:spPr bwMode="auto">
              <a:xfrm flipV="1">
                <a:off x="1104" y="3168"/>
                <a:ext cx="144" cy="144"/>
              </a:xfrm>
              <a:prstGeom prst="line">
                <a:avLst/>
              </a:prstGeom>
              <a:noFill/>
              <a:ln w="38100">
                <a:solidFill>
                  <a:schemeClr val="tx1"/>
                </a:solidFill>
                <a:round/>
                <a:headEnd/>
                <a:tailEnd/>
              </a:ln>
              <a:effectLst/>
            </p:spPr>
            <p:txBody>
              <a:bodyPr wrap="none" anchor="ctr"/>
              <a:lstStyle/>
              <a:p>
                <a:endParaRPr lang="en-US"/>
              </a:p>
            </p:txBody>
          </p:sp>
          <p:sp>
            <p:nvSpPr>
              <p:cNvPr id="122898" name="Line 18"/>
              <p:cNvSpPr>
                <a:spLocks noChangeShapeType="1"/>
              </p:cNvSpPr>
              <p:nvPr/>
            </p:nvSpPr>
            <p:spPr bwMode="auto">
              <a:xfrm flipV="1">
                <a:off x="1248" y="3024"/>
                <a:ext cx="288" cy="144"/>
              </a:xfrm>
              <a:prstGeom prst="line">
                <a:avLst/>
              </a:prstGeom>
              <a:noFill/>
              <a:ln w="38100">
                <a:solidFill>
                  <a:schemeClr val="tx1"/>
                </a:solidFill>
                <a:round/>
                <a:headEnd/>
                <a:tailEnd/>
              </a:ln>
              <a:effectLst/>
            </p:spPr>
            <p:txBody>
              <a:bodyPr wrap="none" anchor="ctr"/>
              <a:lstStyle/>
              <a:p>
                <a:endParaRPr lang="en-US"/>
              </a:p>
            </p:txBody>
          </p:sp>
        </p:grpSp>
        <p:sp>
          <p:nvSpPr>
            <p:cNvPr id="122899" name="Text Box 19"/>
            <p:cNvSpPr txBox="1">
              <a:spLocks noChangeArrowheads="1"/>
            </p:cNvSpPr>
            <p:nvPr/>
          </p:nvSpPr>
          <p:spPr bwMode="auto">
            <a:xfrm>
              <a:off x="4787" y="3286"/>
              <a:ext cx="422" cy="288"/>
            </a:xfrm>
            <a:prstGeom prst="rect">
              <a:avLst/>
            </a:prstGeom>
            <a:noFill/>
            <a:ln w="9525">
              <a:noFill/>
              <a:miter lim="800000"/>
              <a:headEnd/>
              <a:tailEnd/>
            </a:ln>
            <a:effectLst/>
          </p:spPr>
          <p:txBody>
            <a:bodyPr wrap="none">
              <a:spAutoFit/>
            </a:bodyPr>
            <a:lstStyle/>
            <a:p>
              <a:pPr algn="ctr" eaLnBrk="0" hangingPunct="0"/>
              <a:r>
                <a:rPr lang="en-US">
                  <a:solidFill>
                    <a:srgbClr val="FF0000"/>
                  </a:solidFill>
                </a:rPr>
                <a:t>|q</a:t>
              </a:r>
              <a:r>
                <a:rPr lang="en-US" baseline="30000">
                  <a:solidFill>
                    <a:srgbClr val="FF0000"/>
                  </a:solidFill>
                </a:rPr>
                <a:t>3</a:t>
              </a:r>
              <a:r>
                <a:rPr lang="en-US">
                  <a:solidFill>
                    <a:srgbClr val="FF0000"/>
                  </a:solidFill>
                </a:rPr>
                <a:t>&gt;</a:t>
              </a:r>
            </a:p>
          </p:txBody>
        </p:sp>
        <p:sp>
          <p:nvSpPr>
            <p:cNvPr id="122900" name="Text Box 20"/>
            <p:cNvSpPr txBox="1">
              <a:spLocks noChangeArrowheads="1"/>
            </p:cNvSpPr>
            <p:nvPr/>
          </p:nvSpPr>
          <p:spPr bwMode="auto">
            <a:xfrm>
              <a:off x="4684" y="2134"/>
              <a:ext cx="518" cy="288"/>
            </a:xfrm>
            <a:prstGeom prst="rect">
              <a:avLst/>
            </a:prstGeom>
            <a:noFill/>
            <a:ln w="9525">
              <a:noFill/>
              <a:miter lim="800000"/>
              <a:headEnd/>
              <a:tailEnd/>
            </a:ln>
            <a:effectLst/>
          </p:spPr>
          <p:txBody>
            <a:bodyPr wrap="none">
              <a:spAutoFit/>
            </a:bodyPr>
            <a:lstStyle/>
            <a:p>
              <a:pPr algn="ctr" eaLnBrk="0" hangingPunct="0"/>
              <a:r>
                <a:rPr lang="en-US">
                  <a:solidFill>
                    <a:srgbClr val="FF0000"/>
                  </a:solidFill>
                </a:rPr>
                <a:t>|q</a:t>
              </a:r>
              <a:r>
                <a:rPr lang="en-US" baseline="30000">
                  <a:solidFill>
                    <a:srgbClr val="FF0000"/>
                  </a:solidFill>
                </a:rPr>
                <a:t>2</a:t>
              </a:r>
              <a:r>
                <a:rPr lang="en-US">
                  <a:solidFill>
                    <a:srgbClr val="FF0000"/>
                  </a:solidFill>
                </a:rPr>
                <a:t>q&gt;</a:t>
              </a:r>
              <a:endParaRPr lang="en-US"/>
            </a:p>
          </p:txBody>
        </p:sp>
      </p:grpSp>
      <p:sp>
        <p:nvSpPr>
          <p:cNvPr id="122901" name="Text Box 21"/>
          <p:cNvSpPr txBox="1">
            <a:spLocks noChangeArrowheads="1"/>
          </p:cNvSpPr>
          <p:nvPr/>
        </p:nvSpPr>
        <p:spPr bwMode="auto">
          <a:xfrm>
            <a:off x="381000" y="4419600"/>
            <a:ext cx="5867400" cy="769441"/>
          </a:xfrm>
          <a:prstGeom prst="rect">
            <a:avLst/>
          </a:prstGeom>
          <a:noFill/>
          <a:ln w="9525">
            <a:noFill/>
            <a:miter lim="800000"/>
            <a:headEnd/>
            <a:tailEnd/>
          </a:ln>
          <a:effectLst/>
        </p:spPr>
        <p:txBody>
          <a:bodyPr wrap="square">
            <a:spAutoFit/>
          </a:bodyPr>
          <a:lstStyle/>
          <a:p>
            <a:pPr eaLnBrk="0" hangingPunct="0"/>
            <a:r>
              <a:rPr lang="en-US" sz="2000" dirty="0"/>
              <a:t>Possible reason: they </a:t>
            </a:r>
            <a:r>
              <a:rPr lang="en-US" sz="2000" dirty="0" smtClean="0"/>
              <a:t>do not couple to </a:t>
            </a:r>
            <a:r>
              <a:rPr lang="en-US" sz="2400" dirty="0" err="1" smtClean="0">
                <a:solidFill>
                  <a:srgbClr val="C00000"/>
                </a:solidFill>
                <a:latin typeface="Symbol" pitchFamily="18" charset="2"/>
              </a:rPr>
              <a:t>p</a:t>
            </a:r>
            <a:r>
              <a:rPr lang="en-US" sz="2400" i="1" dirty="0" err="1" smtClean="0">
                <a:solidFill>
                  <a:srgbClr val="C00000"/>
                </a:solidFill>
                <a:latin typeface="Times New Roman" pitchFamily="18" charset="0"/>
                <a:cs typeface="Times New Roman" pitchFamily="18" charset="0"/>
              </a:rPr>
              <a:t>N</a:t>
            </a:r>
            <a:r>
              <a:rPr lang="en-US" sz="2000" dirty="0" smtClean="0"/>
              <a:t> final states…</a:t>
            </a:r>
            <a:endParaRPr lang="en-US" sz="2000" dirty="0">
              <a:solidFill>
                <a:srgbClr val="FF0000"/>
              </a:solidFill>
            </a:endParaRPr>
          </a:p>
        </p:txBody>
      </p:sp>
      <p:grpSp>
        <p:nvGrpSpPr>
          <p:cNvPr id="4" name="Group 35"/>
          <p:cNvGrpSpPr>
            <a:grpSpLocks/>
          </p:cNvGrpSpPr>
          <p:nvPr/>
        </p:nvGrpSpPr>
        <p:grpSpPr bwMode="auto">
          <a:xfrm>
            <a:off x="381000" y="1905000"/>
            <a:ext cx="6172200" cy="2165350"/>
            <a:chOff x="336" y="1324"/>
            <a:chExt cx="3600" cy="1364"/>
          </a:xfrm>
        </p:grpSpPr>
        <p:sp>
          <p:nvSpPr>
            <p:cNvPr id="122903" name="Text Box 23"/>
            <p:cNvSpPr txBox="1">
              <a:spLocks noChangeArrowheads="1"/>
            </p:cNvSpPr>
            <p:nvPr/>
          </p:nvSpPr>
          <p:spPr bwMode="auto">
            <a:xfrm>
              <a:off x="377" y="1324"/>
              <a:ext cx="3175" cy="404"/>
            </a:xfrm>
            <a:prstGeom prst="rect">
              <a:avLst/>
            </a:prstGeom>
            <a:noFill/>
            <a:ln w="9525">
              <a:noFill/>
              <a:miter lim="800000"/>
              <a:headEnd/>
              <a:tailEnd/>
            </a:ln>
            <a:effectLst/>
          </p:spPr>
          <p:txBody>
            <a:bodyPr>
              <a:spAutoFit/>
            </a:bodyPr>
            <a:lstStyle/>
            <a:p>
              <a:pPr eaLnBrk="0" hangingPunct="0">
                <a:spcBef>
                  <a:spcPct val="50000"/>
                </a:spcBef>
              </a:pPr>
              <a:r>
                <a:rPr lang="en-US" dirty="0"/>
                <a:t>Possible solutions:</a:t>
              </a:r>
              <a:r>
                <a:rPr lang="en-US" sz="3600" dirty="0"/>
                <a:t> </a:t>
              </a:r>
            </a:p>
          </p:txBody>
        </p:sp>
        <p:grpSp>
          <p:nvGrpSpPr>
            <p:cNvPr id="5" name="Group 34"/>
            <p:cNvGrpSpPr>
              <a:grpSpLocks/>
            </p:cNvGrpSpPr>
            <p:nvPr/>
          </p:nvGrpSpPr>
          <p:grpSpPr bwMode="auto">
            <a:xfrm>
              <a:off x="336" y="1728"/>
              <a:ext cx="3600" cy="960"/>
              <a:chOff x="96" y="1632"/>
              <a:chExt cx="3600" cy="960"/>
            </a:xfrm>
          </p:grpSpPr>
          <p:sp>
            <p:nvSpPr>
              <p:cNvPr id="122910" name="Rectangle 30"/>
              <p:cNvSpPr>
                <a:spLocks noChangeArrowheads="1"/>
              </p:cNvSpPr>
              <p:nvPr/>
            </p:nvSpPr>
            <p:spPr bwMode="auto">
              <a:xfrm>
                <a:off x="96" y="1632"/>
                <a:ext cx="3600" cy="960"/>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122904" name="Text Box 24"/>
              <p:cNvSpPr txBox="1">
                <a:spLocks noChangeArrowheads="1"/>
              </p:cNvSpPr>
              <p:nvPr/>
            </p:nvSpPr>
            <p:spPr bwMode="auto">
              <a:xfrm>
                <a:off x="224" y="1697"/>
                <a:ext cx="3419" cy="634"/>
              </a:xfrm>
              <a:prstGeom prst="rect">
                <a:avLst/>
              </a:prstGeom>
              <a:noFill/>
              <a:ln w="9525">
                <a:noFill/>
                <a:miter lim="800000"/>
                <a:headEnd/>
                <a:tailEnd/>
              </a:ln>
              <a:effectLst/>
            </p:spPr>
            <p:txBody>
              <a:bodyPr wrap="none">
                <a:spAutoFit/>
              </a:bodyPr>
              <a:lstStyle/>
              <a:p>
                <a:pPr marL="457200" indent="-457200" eaLnBrk="0" hangingPunct="0">
                  <a:buFontTx/>
                  <a:buAutoNum type="arabicPeriod"/>
                </a:pPr>
                <a:r>
                  <a:rPr lang="en-US" sz="2000" dirty="0"/>
                  <a:t>States don’t exist, e.g. </a:t>
                </a:r>
                <a:r>
                  <a:rPr lang="en-US" sz="2000" dirty="0" err="1"/>
                  <a:t>di</a:t>
                </a:r>
                <a:r>
                  <a:rPr lang="en-US" sz="2000" dirty="0"/>
                  <a:t>-quark model predicts </a:t>
                </a:r>
              </a:p>
              <a:p>
                <a:pPr marL="457200" indent="-457200" eaLnBrk="0" hangingPunct="0"/>
                <a:r>
                  <a:rPr lang="en-US" sz="2000" dirty="0"/>
                  <a:t>fewer states, with different underlying symmetry </a:t>
                </a:r>
              </a:p>
              <a:p>
                <a:pPr marL="457200" indent="-457200" eaLnBrk="0" hangingPunct="0"/>
                <a:r>
                  <a:rPr lang="en-US" sz="2000" dirty="0"/>
                  <a:t>group</a:t>
                </a:r>
                <a:r>
                  <a:rPr lang="en-US" sz="2000" dirty="0">
                    <a:latin typeface="Arial" pitchFamily="34" charset="0"/>
                  </a:rPr>
                  <a:t> </a:t>
                </a:r>
                <a:endParaRPr lang="en-US" sz="2000" dirty="0"/>
              </a:p>
            </p:txBody>
          </p:sp>
          <p:sp>
            <p:nvSpPr>
              <p:cNvPr id="122905" name="Text Box 25"/>
              <p:cNvSpPr txBox="1">
                <a:spLocks noChangeArrowheads="1"/>
              </p:cNvSpPr>
              <p:nvPr/>
            </p:nvSpPr>
            <p:spPr bwMode="auto">
              <a:xfrm>
                <a:off x="236" y="2304"/>
                <a:ext cx="2639" cy="288"/>
              </a:xfrm>
              <a:prstGeom prst="rect">
                <a:avLst/>
              </a:prstGeom>
              <a:noFill/>
              <a:ln w="9525">
                <a:noFill/>
                <a:miter lim="800000"/>
                <a:headEnd/>
                <a:tailEnd/>
              </a:ln>
              <a:effectLst/>
            </p:spPr>
            <p:txBody>
              <a:bodyPr wrap="none">
                <a:spAutoFit/>
              </a:bodyPr>
              <a:lstStyle/>
              <a:p>
                <a:pPr eaLnBrk="0" hangingPunct="0"/>
                <a:r>
                  <a:rPr lang="en-US" sz="2000"/>
                  <a:t>2</a:t>
                </a:r>
                <a:r>
                  <a:rPr lang="en-US"/>
                  <a:t>. </a:t>
                </a:r>
                <a:r>
                  <a:rPr lang="en-US" sz="2000"/>
                  <a:t>States exist but have not been found.</a:t>
                </a:r>
              </a:p>
            </p:txBody>
          </p:sp>
        </p:grpSp>
      </p:grpSp>
      <p:sp>
        <p:nvSpPr>
          <p:cNvPr id="122906" name="Text Box 26"/>
          <p:cNvSpPr txBox="1">
            <a:spLocks noChangeArrowheads="1"/>
          </p:cNvSpPr>
          <p:nvPr/>
        </p:nvSpPr>
        <p:spPr bwMode="auto">
          <a:xfrm>
            <a:off x="457200" y="5257800"/>
            <a:ext cx="6019800" cy="1077218"/>
          </a:xfrm>
          <a:prstGeom prst="rect">
            <a:avLst/>
          </a:prstGeom>
          <a:noFill/>
          <a:ln w="9525">
            <a:noFill/>
            <a:miter lim="800000"/>
            <a:headEnd/>
            <a:tailEnd/>
          </a:ln>
          <a:effectLst/>
        </p:spPr>
        <p:txBody>
          <a:bodyPr wrap="square">
            <a:spAutoFit/>
          </a:bodyPr>
          <a:lstStyle/>
          <a:p>
            <a:pPr eaLnBrk="0" hangingPunct="0"/>
            <a:r>
              <a:rPr lang="en-US" sz="2000" dirty="0" smtClean="0"/>
              <a:t>Maybe they decay to other channels: </a:t>
            </a:r>
          </a:p>
          <a:p>
            <a:pPr eaLnBrk="0" hangingPunct="0"/>
            <a:r>
              <a:rPr lang="en-US" sz="2000" dirty="0" smtClean="0">
                <a:solidFill>
                  <a:srgbClr val="FF0000"/>
                </a:solidFill>
              </a:rPr>
              <a:t>	</a:t>
            </a:r>
            <a:r>
              <a:rPr lang="en-US" sz="2400" i="1" dirty="0" smtClean="0">
                <a:solidFill>
                  <a:srgbClr val="C00000"/>
                </a:solidFill>
              </a:rPr>
              <a:t>K</a:t>
            </a:r>
            <a:r>
              <a:rPr lang="en-US" sz="2400" i="1" dirty="0" smtClean="0">
                <a:solidFill>
                  <a:srgbClr val="C00000"/>
                </a:solidFill>
                <a:latin typeface="Symbol" pitchFamily="18" charset="2"/>
              </a:rPr>
              <a:t>L</a:t>
            </a:r>
            <a:r>
              <a:rPr lang="en-US" sz="2400" i="1" dirty="0">
                <a:solidFill>
                  <a:srgbClr val="C00000"/>
                </a:solidFill>
              </a:rPr>
              <a:t>, K</a:t>
            </a:r>
            <a:r>
              <a:rPr lang="en-US" sz="2400" i="1" dirty="0">
                <a:solidFill>
                  <a:srgbClr val="C00000"/>
                </a:solidFill>
                <a:latin typeface="Symbol" pitchFamily="18" charset="2"/>
              </a:rPr>
              <a:t>S</a:t>
            </a:r>
            <a:r>
              <a:rPr lang="en-US" sz="2400" i="1" dirty="0">
                <a:solidFill>
                  <a:srgbClr val="C00000"/>
                </a:solidFill>
              </a:rPr>
              <a:t>, p</a:t>
            </a:r>
            <a:r>
              <a:rPr lang="en-US" sz="2400" i="1" dirty="0">
                <a:solidFill>
                  <a:srgbClr val="C00000"/>
                </a:solidFill>
                <a:latin typeface="Symbol" pitchFamily="18" charset="2"/>
              </a:rPr>
              <a:t>w</a:t>
            </a:r>
            <a:endParaRPr lang="en-US" sz="2000" i="1" dirty="0">
              <a:solidFill>
                <a:srgbClr val="C00000"/>
              </a:solidFill>
              <a:latin typeface="Symbol" pitchFamily="18" charset="2"/>
            </a:endParaRPr>
          </a:p>
          <a:p>
            <a:pPr eaLnBrk="0" hangingPunct="0">
              <a:buFont typeface="Symbol" pitchFamily="18" charset="2"/>
              <a:buChar char=" "/>
            </a:pPr>
            <a:endParaRPr lang="en-US" sz="2000" dirty="0">
              <a:solidFill>
                <a:srgbClr val="FF0000"/>
              </a:solidFill>
            </a:endParaRPr>
          </a:p>
        </p:txBody>
      </p:sp>
      <p:sp>
        <p:nvSpPr>
          <p:cNvPr id="122907" name="Text Box 27"/>
          <p:cNvSpPr txBox="1">
            <a:spLocks noChangeArrowheads="1"/>
          </p:cNvSpPr>
          <p:nvPr/>
        </p:nvSpPr>
        <p:spPr bwMode="auto">
          <a:xfrm>
            <a:off x="684213" y="90488"/>
            <a:ext cx="8534400" cy="641350"/>
          </a:xfrm>
          <a:prstGeom prst="rect">
            <a:avLst/>
          </a:prstGeom>
          <a:noFill/>
          <a:ln w="9525">
            <a:noFill/>
            <a:miter lim="800000"/>
            <a:headEnd/>
            <a:tailEnd/>
          </a:ln>
          <a:effectLst/>
        </p:spPr>
        <p:txBody>
          <a:bodyPr>
            <a:spAutoFit/>
          </a:bodyPr>
          <a:lstStyle/>
          <a:p>
            <a:r>
              <a:rPr lang="en-US" sz="3600">
                <a:latin typeface="Arial" pitchFamily="34" charset="0"/>
              </a:rPr>
              <a:t>“Missing” Baryon States </a:t>
            </a:r>
          </a:p>
        </p:txBody>
      </p:sp>
      <p:sp>
        <p:nvSpPr>
          <p:cNvPr id="122908" name="Line 28"/>
          <p:cNvSpPr>
            <a:spLocks noChangeShapeType="1"/>
          </p:cNvSpPr>
          <p:nvPr/>
        </p:nvSpPr>
        <p:spPr bwMode="auto">
          <a:xfrm>
            <a:off x="0" y="838200"/>
            <a:ext cx="9144000" cy="0"/>
          </a:xfrm>
          <a:prstGeom prst="line">
            <a:avLst/>
          </a:prstGeom>
          <a:noFill/>
          <a:ln w="28575">
            <a:solidFill>
              <a:schemeClr val="tx1"/>
            </a:solidFill>
            <a:round/>
            <a:headEnd/>
            <a:tailEnd/>
          </a:ln>
          <a:effectLst/>
        </p:spPr>
        <p:txBody>
          <a:bodyPr/>
          <a:lstStyle/>
          <a:p>
            <a:endParaRPr lang="en-US"/>
          </a:p>
        </p:txBody>
      </p:sp>
      <p:sp>
        <p:nvSpPr>
          <p:cNvPr id="122902" name="Text Box 22"/>
          <p:cNvSpPr txBox="1">
            <a:spLocks noChangeArrowheads="1"/>
          </p:cNvSpPr>
          <p:nvPr/>
        </p:nvSpPr>
        <p:spPr bwMode="auto">
          <a:xfrm>
            <a:off x="304800" y="914400"/>
            <a:ext cx="8158163" cy="1187450"/>
          </a:xfrm>
          <a:prstGeom prst="rect">
            <a:avLst/>
          </a:prstGeom>
          <a:noFill/>
          <a:ln w="9525">
            <a:noFill/>
            <a:miter lim="800000"/>
            <a:headEnd/>
            <a:tailEnd/>
          </a:ln>
          <a:effectLst/>
        </p:spPr>
        <p:txBody>
          <a:bodyPr>
            <a:spAutoFit/>
          </a:bodyPr>
          <a:lstStyle/>
          <a:p>
            <a:pPr eaLnBrk="0" hangingPunct="0">
              <a:spcBef>
                <a:spcPct val="50000"/>
              </a:spcBef>
            </a:pPr>
            <a:r>
              <a:rPr lang="en-US" dirty="0">
                <a:solidFill>
                  <a:schemeClr val="accent2"/>
                </a:solidFill>
              </a:rPr>
              <a:t>Quark models with underlying SU(6)</a:t>
            </a:r>
            <a:r>
              <a:rPr lang="en-US" dirty="0" err="1">
                <a:solidFill>
                  <a:schemeClr val="accent2"/>
                </a:solidFill>
              </a:rPr>
              <a:t>xO</a:t>
            </a:r>
            <a:r>
              <a:rPr lang="en-US" dirty="0">
                <a:solidFill>
                  <a:schemeClr val="accent2"/>
                </a:solidFill>
              </a:rPr>
              <a:t>(3) symmetry predict many states, not observed in either </a:t>
            </a:r>
            <a:r>
              <a:rPr lang="en-US" dirty="0" err="1">
                <a:solidFill>
                  <a:schemeClr val="accent2"/>
                </a:solidFill>
              </a:rPr>
              <a:t>hadronic</a:t>
            </a:r>
            <a:r>
              <a:rPr lang="en-US" dirty="0">
                <a:solidFill>
                  <a:schemeClr val="accent2"/>
                </a:solidFill>
              </a:rPr>
              <a:t> experiments or in meson photo- and electro-production.</a:t>
            </a:r>
          </a:p>
        </p:txBody>
      </p:sp>
      <p:sp>
        <p:nvSpPr>
          <p:cNvPr id="35" name="TextBox 34"/>
          <p:cNvSpPr txBox="1"/>
          <p:nvPr/>
        </p:nvSpPr>
        <p:spPr>
          <a:xfrm>
            <a:off x="4876800" y="6248400"/>
            <a:ext cx="3026278" cy="307777"/>
          </a:xfrm>
          <a:prstGeom prst="rect">
            <a:avLst/>
          </a:prstGeom>
          <a:noFill/>
        </p:spPr>
        <p:txBody>
          <a:bodyPr wrap="none" rtlCol="0">
            <a:spAutoFit/>
          </a:bodyPr>
          <a:lstStyle/>
          <a:p>
            <a:r>
              <a:rPr lang="en-US" sz="1400" i="1" dirty="0" smtClean="0">
                <a:solidFill>
                  <a:srgbClr val="C00000"/>
                </a:solidFill>
              </a:rPr>
              <a:t>adapted slide  from V. </a:t>
            </a:r>
            <a:r>
              <a:rPr lang="en-US" sz="1400" i="1" dirty="0" err="1" smtClean="0">
                <a:solidFill>
                  <a:srgbClr val="C00000"/>
                </a:solidFill>
              </a:rPr>
              <a:t>Burkert</a:t>
            </a:r>
            <a:r>
              <a:rPr lang="en-US" sz="1400" i="1" dirty="0" smtClean="0">
                <a:solidFill>
                  <a:srgbClr val="C00000"/>
                </a:solidFill>
              </a:rPr>
              <a:t>, </a:t>
            </a:r>
            <a:r>
              <a:rPr lang="en-US" sz="1400" i="1" dirty="0" err="1" smtClean="0">
                <a:solidFill>
                  <a:srgbClr val="C00000"/>
                </a:solidFill>
              </a:rPr>
              <a:t>JLab</a:t>
            </a:r>
            <a:endParaRPr lang="en-US" sz="1400" i="1" dirty="0">
              <a:solidFill>
                <a:srgbClr val="C00000"/>
              </a:solidFill>
            </a:endParaRPr>
          </a:p>
        </p:txBody>
      </p:sp>
    </p:spTree>
  </p:cSld>
  <p:clrMapOvr>
    <a:masterClrMapping/>
  </p:clrMapOvr>
  <p:transition advTm="74816"/>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4212" y="90488"/>
            <a:ext cx="7316787" cy="584775"/>
          </a:xfrm>
          <a:prstGeom prst="rect">
            <a:avLst/>
          </a:prstGeom>
          <a:noFill/>
          <a:ln w="9525">
            <a:noFill/>
            <a:miter lim="800000"/>
            <a:headEnd/>
            <a:tailEnd/>
          </a:ln>
          <a:effectLst/>
        </p:spPr>
        <p:txBody>
          <a:bodyPr wrap="square">
            <a:spAutoFit/>
          </a:bodyPr>
          <a:lstStyle/>
          <a:p>
            <a:pPr algn="ctr"/>
            <a:r>
              <a:rPr lang="en-US" sz="3200" dirty="0" smtClean="0">
                <a:solidFill>
                  <a:schemeClr val="accent1">
                    <a:lumMod val="75000"/>
                  </a:schemeClr>
                </a:solidFill>
              </a:rPr>
              <a:t>Searches </a:t>
            </a:r>
            <a:r>
              <a:rPr lang="en-US" sz="3200" dirty="0">
                <a:solidFill>
                  <a:schemeClr val="accent1">
                    <a:lumMod val="75000"/>
                  </a:schemeClr>
                </a:solidFill>
              </a:rPr>
              <a:t>for resonances</a:t>
            </a:r>
          </a:p>
        </p:txBody>
      </p:sp>
      <p:sp>
        <p:nvSpPr>
          <p:cNvPr id="21507" name="Text Box 3"/>
          <p:cNvSpPr txBox="1">
            <a:spLocks noChangeArrowheads="1"/>
          </p:cNvSpPr>
          <p:nvPr/>
        </p:nvSpPr>
        <p:spPr bwMode="auto">
          <a:xfrm>
            <a:off x="304800" y="762000"/>
            <a:ext cx="6705600" cy="400110"/>
          </a:xfrm>
          <a:prstGeom prst="rect">
            <a:avLst/>
          </a:prstGeom>
          <a:noFill/>
          <a:ln w="9525">
            <a:noFill/>
            <a:miter lim="800000"/>
            <a:headEnd/>
            <a:tailEnd/>
          </a:ln>
          <a:effectLst/>
        </p:spPr>
        <p:txBody>
          <a:bodyPr wrap="square">
            <a:spAutoFit/>
          </a:bodyPr>
          <a:lstStyle/>
          <a:p>
            <a:r>
              <a:rPr lang="en-US" sz="2000" dirty="0" smtClean="0">
                <a:solidFill>
                  <a:srgbClr val="C00000"/>
                </a:solidFill>
              </a:rPr>
              <a:t>2-body decay: look at the </a:t>
            </a:r>
            <a:r>
              <a:rPr lang="en-US" sz="2000" i="1" dirty="0" smtClean="0">
                <a:solidFill>
                  <a:srgbClr val="C00000"/>
                </a:solidFill>
              </a:rPr>
              <a:t>invariant </a:t>
            </a:r>
            <a:r>
              <a:rPr lang="en-US" sz="2000" i="1" dirty="0">
                <a:solidFill>
                  <a:srgbClr val="C00000"/>
                </a:solidFill>
              </a:rPr>
              <a:t>mass distribution</a:t>
            </a:r>
            <a:r>
              <a:rPr lang="en-US" sz="2000" dirty="0">
                <a:solidFill>
                  <a:srgbClr val="C00000"/>
                </a:solidFill>
              </a:rPr>
              <a:t>.</a:t>
            </a:r>
          </a:p>
        </p:txBody>
      </p:sp>
      <p:grpSp>
        <p:nvGrpSpPr>
          <p:cNvPr id="2" name="Group 4"/>
          <p:cNvGrpSpPr>
            <a:grpSpLocks/>
          </p:cNvGrpSpPr>
          <p:nvPr/>
        </p:nvGrpSpPr>
        <p:grpSpPr bwMode="auto">
          <a:xfrm>
            <a:off x="5867400" y="838200"/>
            <a:ext cx="2867025" cy="990600"/>
            <a:chOff x="1344" y="1226"/>
            <a:chExt cx="2875" cy="1149"/>
          </a:xfrm>
        </p:grpSpPr>
        <p:sp>
          <p:nvSpPr>
            <p:cNvPr id="21509" name="Text Box 5"/>
            <p:cNvSpPr txBox="1">
              <a:spLocks noChangeArrowheads="1"/>
            </p:cNvSpPr>
            <p:nvPr/>
          </p:nvSpPr>
          <p:spPr bwMode="auto">
            <a:xfrm>
              <a:off x="1344" y="1631"/>
              <a:ext cx="623" cy="360"/>
            </a:xfrm>
            <a:prstGeom prst="rect">
              <a:avLst/>
            </a:prstGeom>
            <a:noFill/>
            <a:ln w="9525">
              <a:noFill/>
              <a:miter lim="800000"/>
              <a:headEnd/>
              <a:tailEnd/>
            </a:ln>
            <a:effectLst/>
          </p:spPr>
          <p:txBody>
            <a:bodyPr wrap="none">
              <a:spAutoFit/>
            </a:bodyPr>
            <a:lstStyle/>
            <a:p>
              <a:r>
                <a:rPr lang="en-US" b="1" i="1"/>
                <a:t>P</a:t>
              </a:r>
              <a:r>
                <a:rPr lang="en-US" i="1"/>
                <a:t>, M</a:t>
              </a:r>
              <a:r>
                <a:rPr lang="en-US"/>
                <a:t> </a:t>
              </a:r>
            </a:p>
          </p:txBody>
        </p:sp>
        <p:sp>
          <p:nvSpPr>
            <p:cNvPr id="21510" name="Line 6"/>
            <p:cNvSpPr>
              <a:spLocks noChangeShapeType="1"/>
            </p:cNvSpPr>
            <p:nvPr/>
          </p:nvSpPr>
          <p:spPr bwMode="auto">
            <a:xfrm flipV="1">
              <a:off x="3024" y="1392"/>
              <a:ext cx="480" cy="288"/>
            </a:xfrm>
            <a:prstGeom prst="line">
              <a:avLst/>
            </a:prstGeom>
            <a:noFill/>
            <a:ln w="19050">
              <a:solidFill>
                <a:schemeClr val="tx1"/>
              </a:solidFill>
              <a:round/>
              <a:headEnd/>
              <a:tailEnd type="arrow" w="med" len="med"/>
            </a:ln>
            <a:effectLst/>
          </p:spPr>
          <p:txBody>
            <a:bodyPr/>
            <a:lstStyle/>
            <a:p>
              <a:endParaRPr lang="en-US"/>
            </a:p>
          </p:txBody>
        </p:sp>
        <p:sp>
          <p:nvSpPr>
            <p:cNvPr id="21511" name="Line 7"/>
            <p:cNvSpPr>
              <a:spLocks noChangeShapeType="1"/>
            </p:cNvSpPr>
            <p:nvPr/>
          </p:nvSpPr>
          <p:spPr bwMode="auto">
            <a:xfrm>
              <a:off x="3024" y="1920"/>
              <a:ext cx="480" cy="240"/>
            </a:xfrm>
            <a:prstGeom prst="line">
              <a:avLst/>
            </a:prstGeom>
            <a:noFill/>
            <a:ln w="19050">
              <a:solidFill>
                <a:schemeClr val="tx1"/>
              </a:solidFill>
              <a:round/>
              <a:headEnd/>
              <a:tailEnd type="arrow" w="med" len="med"/>
            </a:ln>
            <a:effectLst/>
          </p:spPr>
          <p:txBody>
            <a:bodyPr/>
            <a:lstStyle/>
            <a:p>
              <a:endParaRPr lang="en-US"/>
            </a:p>
          </p:txBody>
        </p:sp>
        <p:sp>
          <p:nvSpPr>
            <p:cNvPr id="21512" name="Oval 8"/>
            <p:cNvSpPr>
              <a:spLocks noChangeArrowheads="1"/>
            </p:cNvSpPr>
            <p:nvPr/>
          </p:nvSpPr>
          <p:spPr bwMode="auto">
            <a:xfrm>
              <a:off x="2592" y="1584"/>
              <a:ext cx="480" cy="480"/>
            </a:xfrm>
            <a:prstGeom prst="ellipse">
              <a:avLst/>
            </a:prstGeom>
            <a:gradFill rotWithShape="1">
              <a:gsLst>
                <a:gs pos="0">
                  <a:srgbClr val="FFFF99"/>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21513" name="Line 9"/>
            <p:cNvSpPr>
              <a:spLocks noChangeShapeType="1"/>
            </p:cNvSpPr>
            <p:nvPr/>
          </p:nvSpPr>
          <p:spPr bwMode="auto">
            <a:xfrm flipV="1">
              <a:off x="1920" y="1824"/>
              <a:ext cx="672" cy="0"/>
            </a:xfrm>
            <a:prstGeom prst="line">
              <a:avLst/>
            </a:prstGeom>
            <a:noFill/>
            <a:ln w="19050">
              <a:solidFill>
                <a:schemeClr val="tx1"/>
              </a:solidFill>
              <a:round/>
              <a:headEnd/>
              <a:tailEnd type="arrow" w="med" len="med"/>
            </a:ln>
            <a:effectLst/>
          </p:spPr>
          <p:txBody>
            <a:bodyPr/>
            <a:lstStyle/>
            <a:p>
              <a:endParaRPr lang="en-US"/>
            </a:p>
          </p:txBody>
        </p:sp>
        <p:sp>
          <p:nvSpPr>
            <p:cNvPr id="21514" name="Text Box 10"/>
            <p:cNvSpPr txBox="1">
              <a:spLocks noChangeArrowheads="1"/>
            </p:cNvSpPr>
            <p:nvPr/>
          </p:nvSpPr>
          <p:spPr bwMode="auto">
            <a:xfrm>
              <a:off x="3541" y="1226"/>
              <a:ext cx="668" cy="359"/>
            </a:xfrm>
            <a:prstGeom prst="rect">
              <a:avLst/>
            </a:prstGeom>
            <a:noFill/>
            <a:ln w="9525">
              <a:noFill/>
              <a:miter lim="800000"/>
              <a:headEnd/>
              <a:tailEnd/>
            </a:ln>
            <a:effectLst/>
          </p:spPr>
          <p:txBody>
            <a:bodyPr wrap="none">
              <a:spAutoFit/>
            </a:bodyPr>
            <a:lstStyle/>
            <a:p>
              <a:r>
                <a:rPr lang="en-US" b="1" i="1"/>
                <a:t>p</a:t>
              </a:r>
              <a:r>
                <a:rPr lang="en-US" i="1" baseline="-25000"/>
                <a:t>1</a:t>
              </a:r>
              <a:r>
                <a:rPr lang="en-US" i="1"/>
                <a:t>, m</a:t>
              </a:r>
              <a:r>
                <a:rPr lang="en-US" i="1" baseline="-25000"/>
                <a:t>1</a:t>
              </a:r>
            </a:p>
          </p:txBody>
        </p:sp>
        <p:sp>
          <p:nvSpPr>
            <p:cNvPr id="21515" name="Text Box 11"/>
            <p:cNvSpPr txBox="1">
              <a:spLocks noChangeArrowheads="1"/>
            </p:cNvSpPr>
            <p:nvPr/>
          </p:nvSpPr>
          <p:spPr bwMode="auto">
            <a:xfrm>
              <a:off x="3552" y="2016"/>
              <a:ext cx="667" cy="359"/>
            </a:xfrm>
            <a:prstGeom prst="rect">
              <a:avLst/>
            </a:prstGeom>
            <a:noFill/>
            <a:ln w="9525">
              <a:noFill/>
              <a:miter lim="800000"/>
              <a:headEnd/>
              <a:tailEnd/>
            </a:ln>
            <a:effectLst/>
          </p:spPr>
          <p:txBody>
            <a:bodyPr wrap="none">
              <a:spAutoFit/>
            </a:bodyPr>
            <a:lstStyle/>
            <a:p>
              <a:r>
                <a:rPr lang="en-US" b="1" i="1"/>
                <a:t>p</a:t>
              </a:r>
              <a:r>
                <a:rPr lang="en-US" i="1" baseline="-25000"/>
                <a:t>2</a:t>
              </a:r>
              <a:r>
                <a:rPr lang="en-US" i="1"/>
                <a:t>, m</a:t>
              </a:r>
              <a:r>
                <a:rPr lang="en-US" i="1" baseline="-25000"/>
                <a:t>2</a:t>
              </a:r>
            </a:p>
          </p:txBody>
        </p:sp>
      </p:grpSp>
      <p:sp>
        <p:nvSpPr>
          <p:cNvPr id="21522" name="Text Box 18"/>
          <p:cNvSpPr txBox="1">
            <a:spLocks noChangeArrowheads="1"/>
          </p:cNvSpPr>
          <p:nvPr/>
        </p:nvSpPr>
        <p:spPr bwMode="auto">
          <a:xfrm>
            <a:off x="5943600" y="2069068"/>
            <a:ext cx="2318263" cy="369332"/>
          </a:xfrm>
          <a:prstGeom prst="rect">
            <a:avLst/>
          </a:prstGeom>
          <a:noFill/>
          <a:ln w="9525">
            <a:noFill/>
            <a:miter lim="800000"/>
            <a:headEnd/>
            <a:tailEnd/>
          </a:ln>
          <a:effectLst/>
        </p:spPr>
        <p:txBody>
          <a:bodyPr wrap="none">
            <a:spAutoFit/>
          </a:bodyPr>
          <a:lstStyle/>
          <a:p>
            <a:r>
              <a:rPr lang="en-US" i="1" dirty="0" smtClean="0"/>
              <a:t>W</a:t>
            </a:r>
            <a:r>
              <a:rPr lang="en-US" i="1" baseline="30000" dirty="0" smtClean="0"/>
              <a:t>2</a:t>
            </a:r>
            <a:r>
              <a:rPr lang="en-US" i="1" dirty="0" smtClean="0"/>
              <a:t> = M </a:t>
            </a:r>
            <a:r>
              <a:rPr lang="en-US" baseline="30000" dirty="0" smtClean="0"/>
              <a:t>2</a:t>
            </a:r>
            <a:r>
              <a:rPr lang="en-US" dirty="0" smtClean="0"/>
              <a:t> </a:t>
            </a:r>
            <a:r>
              <a:rPr lang="en-US" dirty="0"/>
              <a:t>= (</a:t>
            </a:r>
            <a:r>
              <a:rPr lang="en-US" i="1" dirty="0" smtClean="0"/>
              <a:t>p</a:t>
            </a:r>
            <a:r>
              <a:rPr lang="en-US" i="1" baseline="-25000" dirty="0" smtClean="0"/>
              <a:t>1</a:t>
            </a:r>
            <a:r>
              <a:rPr lang="en-US" dirty="0" smtClean="0"/>
              <a:t> </a:t>
            </a:r>
            <a:r>
              <a:rPr lang="en-US" dirty="0"/>
              <a:t>+ </a:t>
            </a:r>
            <a:r>
              <a:rPr lang="en-US" i="1" dirty="0" smtClean="0"/>
              <a:t>p</a:t>
            </a:r>
            <a:r>
              <a:rPr lang="en-US" i="1" baseline="-25000" dirty="0" smtClean="0">
                <a:latin typeface="Symbol" pitchFamily="18" charset="2"/>
              </a:rPr>
              <a:t>2</a:t>
            </a:r>
            <a:r>
              <a:rPr lang="en-US" dirty="0" smtClean="0"/>
              <a:t>)</a:t>
            </a:r>
            <a:r>
              <a:rPr lang="en-US" baseline="30000" dirty="0" smtClean="0"/>
              <a:t>2</a:t>
            </a:r>
            <a:endParaRPr lang="en-US" baseline="30000" dirty="0"/>
          </a:p>
        </p:txBody>
      </p:sp>
      <p:grpSp>
        <p:nvGrpSpPr>
          <p:cNvPr id="29" name="Group 10"/>
          <p:cNvGrpSpPr>
            <a:grpSpLocks/>
          </p:cNvGrpSpPr>
          <p:nvPr/>
        </p:nvGrpSpPr>
        <p:grpSpPr bwMode="auto">
          <a:xfrm>
            <a:off x="304800" y="1219200"/>
            <a:ext cx="4572000" cy="2362200"/>
            <a:chOff x="634" y="1010"/>
            <a:chExt cx="4597" cy="2973"/>
          </a:xfrm>
        </p:grpSpPr>
        <p:pic>
          <p:nvPicPr>
            <p:cNvPr id="30" name="Picture 8"/>
            <p:cNvPicPr>
              <a:picLocks noChangeArrowheads="1"/>
            </p:cNvPicPr>
            <p:nvPr/>
          </p:nvPicPr>
          <p:blipFill>
            <a:blip r:embed="rId2"/>
            <a:srcRect/>
            <a:stretch>
              <a:fillRect/>
            </a:stretch>
          </p:blipFill>
          <p:spPr bwMode="auto">
            <a:xfrm>
              <a:off x="634" y="1010"/>
              <a:ext cx="4597" cy="2973"/>
            </a:xfrm>
            <a:prstGeom prst="rect">
              <a:avLst/>
            </a:prstGeom>
            <a:noFill/>
            <a:ln w="12700">
              <a:noFill/>
              <a:miter lim="800000"/>
              <a:headEnd/>
              <a:tailEnd/>
            </a:ln>
          </p:spPr>
        </p:pic>
        <p:sp>
          <p:nvSpPr>
            <p:cNvPr id="31" name="Rectangle 9"/>
            <p:cNvSpPr>
              <a:spLocks noChangeArrowheads="1"/>
            </p:cNvSpPr>
            <p:nvPr/>
          </p:nvSpPr>
          <p:spPr bwMode="auto">
            <a:xfrm>
              <a:off x="856" y="1210"/>
              <a:ext cx="1045" cy="1028"/>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33" name="Text Box 34"/>
          <p:cNvSpPr txBox="1">
            <a:spLocks noChangeArrowheads="1"/>
          </p:cNvSpPr>
          <p:nvPr/>
        </p:nvSpPr>
        <p:spPr bwMode="auto">
          <a:xfrm>
            <a:off x="304800" y="3810000"/>
            <a:ext cx="2991525" cy="400110"/>
          </a:xfrm>
          <a:prstGeom prst="rect">
            <a:avLst/>
          </a:prstGeom>
          <a:noFill/>
          <a:ln w="9525">
            <a:noFill/>
            <a:miter lim="800000"/>
            <a:headEnd/>
            <a:tailEnd/>
          </a:ln>
          <a:effectLst/>
        </p:spPr>
        <p:txBody>
          <a:bodyPr wrap="none">
            <a:spAutoFit/>
          </a:bodyPr>
          <a:lstStyle/>
          <a:p>
            <a:r>
              <a:rPr lang="en-US" sz="2000" dirty="0">
                <a:solidFill>
                  <a:srgbClr val="C00000"/>
                </a:solidFill>
              </a:rPr>
              <a:t>3-body </a:t>
            </a:r>
            <a:r>
              <a:rPr lang="en-US" sz="2000" dirty="0" smtClean="0">
                <a:solidFill>
                  <a:srgbClr val="C00000"/>
                </a:solidFill>
              </a:rPr>
              <a:t>decay: </a:t>
            </a:r>
            <a:r>
              <a:rPr lang="en-US" sz="2000" dirty="0" err="1" smtClean="0">
                <a:solidFill>
                  <a:srgbClr val="C00000"/>
                </a:solidFill>
              </a:rPr>
              <a:t>Dalitz</a:t>
            </a:r>
            <a:r>
              <a:rPr lang="en-US" sz="2000" dirty="0" smtClean="0">
                <a:solidFill>
                  <a:srgbClr val="C00000"/>
                </a:solidFill>
              </a:rPr>
              <a:t> plot</a:t>
            </a:r>
            <a:endParaRPr lang="en-US" sz="2000" dirty="0">
              <a:solidFill>
                <a:srgbClr val="C00000"/>
              </a:solidFill>
            </a:endParaRPr>
          </a:p>
        </p:txBody>
      </p:sp>
      <p:grpSp>
        <p:nvGrpSpPr>
          <p:cNvPr id="57" name="Group 56"/>
          <p:cNvGrpSpPr/>
          <p:nvPr/>
        </p:nvGrpSpPr>
        <p:grpSpPr>
          <a:xfrm>
            <a:off x="4495800" y="3593518"/>
            <a:ext cx="4876800" cy="3340682"/>
            <a:chOff x="4267200" y="3288718"/>
            <a:chExt cx="4876800" cy="3340682"/>
          </a:xfrm>
        </p:grpSpPr>
        <p:pic>
          <p:nvPicPr>
            <p:cNvPr id="34" name="Picture 5"/>
            <p:cNvPicPr>
              <a:picLocks noChangeAspect="1" noChangeArrowheads="1"/>
            </p:cNvPicPr>
            <p:nvPr/>
          </p:nvPicPr>
          <p:blipFill>
            <a:blip r:embed="rId3"/>
            <a:srcRect l="20348" t="10533" r="8653" b="13364"/>
            <a:stretch>
              <a:fillRect/>
            </a:stretch>
          </p:blipFill>
          <p:spPr bwMode="auto">
            <a:xfrm>
              <a:off x="4267200" y="3288718"/>
              <a:ext cx="4876800" cy="3340682"/>
            </a:xfrm>
            <a:prstGeom prst="rect">
              <a:avLst/>
            </a:prstGeom>
            <a:noFill/>
            <a:ln w="9525">
              <a:noFill/>
              <a:miter lim="800000"/>
              <a:headEnd/>
              <a:tailEnd/>
            </a:ln>
            <a:effectLst/>
          </p:spPr>
        </p:pic>
        <p:sp>
          <p:nvSpPr>
            <p:cNvPr id="36" name="Rectangle 10"/>
            <p:cNvSpPr>
              <a:spLocks noChangeArrowheads="1"/>
            </p:cNvSpPr>
            <p:nvPr/>
          </p:nvSpPr>
          <p:spPr bwMode="auto">
            <a:xfrm>
              <a:off x="6858000" y="4572000"/>
              <a:ext cx="228600" cy="990600"/>
            </a:xfrm>
            <a:prstGeom prst="rect">
              <a:avLst/>
            </a:prstGeom>
            <a:gradFill rotWithShape="1">
              <a:gsLst>
                <a:gs pos="0">
                  <a:srgbClr val="B2B2B2">
                    <a:alpha val="89999"/>
                  </a:srgbClr>
                </a:gs>
                <a:gs pos="50000">
                  <a:srgbClr val="B2B2B2">
                    <a:gamma/>
                    <a:shade val="46275"/>
                    <a:invGamma/>
                    <a:alpha val="60001"/>
                  </a:srgbClr>
                </a:gs>
                <a:gs pos="100000">
                  <a:srgbClr val="B2B2B2">
                    <a:alpha val="89999"/>
                  </a:srgbClr>
                </a:gs>
              </a:gsLst>
              <a:lin ang="0" scaled="1"/>
            </a:gradFill>
            <a:ln w="9525">
              <a:noFill/>
              <a:miter lim="800000"/>
              <a:headEnd/>
              <a:tailEnd/>
            </a:ln>
            <a:effectLst/>
          </p:spPr>
          <p:txBody>
            <a:bodyPr wrap="none" anchor="ctr"/>
            <a:lstStyle/>
            <a:p>
              <a:endParaRPr lang="en-US"/>
            </a:p>
          </p:txBody>
        </p:sp>
        <p:sp>
          <p:nvSpPr>
            <p:cNvPr id="41" name="Rectangle 15"/>
            <p:cNvSpPr>
              <a:spLocks noChangeArrowheads="1"/>
            </p:cNvSpPr>
            <p:nvPr/>
          </p:nvSpPr>
          <p:spPr bwMode="auto">
            <a:xfrm>
              <a:off x="5334000" y="4876800"/>
              <a:ext cx="2133600" cy="228600"/>
            </a:xfrm>
            <a:prstGeom prst="rect">
              <a:avLst/>
            </a:prstGeom>
            <a:gradFill rotWithShape="1">
              <a:gsLst>
                <a:gs pos="0">
                  <a:srgbClr val="CCCCFF">
                    <a:alpha val="60001"/>
                  </a:srgbClr>
                </a:gs>
                <a:gs pos="50000">
                  <a:srgbClr val="CCCCFF">
                    <a:gamma/>
                    <a:shade val="46275"/>
                    <a:invGamma/>
                    <a:alpha val="60001"/>
                  </a:srgbClr>
                </a:gs>
                <a:gs pos="100000">
                  <a:srgbClr val="CCCCFF">
                    <a:alpha val="60001"/>
                  </a:srgbClr>
                </a:gs>
              </a:gsLst>
              <a:lin ang="5400000" scaled="1"/>
            </a:gradFill>
            <a:ln w="9525">
              <a:noFill/>
              <a:miter lim="800000"/>
              <a:headEnd/>
              <a:tailEnd/>
            </a:ln>
            <a:effectLst/>
          </p:spPr>
          <p:txBody>
            <a:bodyPr wrap="none" anchor="ctr"/>
            <a:lstStyle/>
            <a:p>
              <a:endParaRPr lang="en-US"/>
            </a:p>
          </p:txBody>
        </p:sp>
      </p:grpSp>
      <p:grpSp>
        <p:nvGrpSpPr>
          <p:cNvPr id="46" name="Group 23"/>
          <p:cNvGrpSpPr>
            <a:grpSpLocks/>
          </p:cNvGrpSpPr>
          <p:nvPr/>
        </p:nvGrpSpPr>
        <p:grpSpPr bwMode="auto">
          <a:xfrm>
            <a:off x="762000" y="4191000"/>
            <a:ext cx="3124200" cy="1371600"/>
            <a:chOff x="2544" y="711"/>
            <a:chExt cx="2592" cy="969"/>
          </a:xfrm>
        </p:grpSpPr>
        <p:sp>
          <p:nvSpPr>
            <p:cNvPr id="47" name="Text Box 24"/>
            <p:cNvSpPr txBox="1">
              <a:spLocks noChangeArrowheads="1"/>
            </p:cNvSpPr>
            <p:nvPr/>
          </p:nvSpPr>
          <p:spPr bwMode="auto">
            <a:xfrm>
              <a:off x="2544" y="1036"/>
              <a:ext cx="537" cy="288"/>
            </a:xfrm>
            <a:prstGeom prst="rect">
              <a:avLst/>
            </a:prstGeom>
            <a:noFill/>
            <a:ln w="9525">
              <a:noFill/>
              <a:miter lim="800000"/>
              <a:headEnd/>
              <a:tailEnd/>
            </a:ln>
            <a:effectLst/>
          </p:spPr>
          <p:txBody>
            <a:bodyPr wrap="none">
              <a:spAutoFit/>
            </a:bodyPr>
            <a:lstStyle/>
            <a:p>
              <a:r>
                <a:rPr lang="en-US" b="1" i="1"/>
                <a:t>P</a:t>
              </a:r>
              <a:r>
                <a:rPr lang="en-US" i="1"/>
                <a:t>, M</a:t>
              </a:r>
              <a:r>
                <a:rPr lang="en-US"/>
                <a:t> </a:t>
              </a:r>
            </a:p>
          </p:txBody>
        </p:sp>
        <p:sp>
          <p:nvSpPr>
            <p:cNvPr id="48" name="Line 25"/>
            <p:cNvSpPr>
              <a:spLocks noChangeShapeType="1"/>
            </p:cNvSpPr>
            <p:nvPr/>
          </p:nvSpPr>
          <p:spPr bwMode="auto">
            <a:xfrm flipV="1">
              <a:off x="3992" y="844"/>
              <a:ext cx="414" cy="231"/>
            </a:xfrm>
            <a:prstGeom prst="line">
              <a:avLst/>
            </a:prstGeom>
            <a:noFill/>
            <a:ln w="19050">
              <a:solidFill>
                <a:schemeClr val="tx1"/>
              </a:solidFill>
              <a:round/>
              <a:headEnd/>
              <a:tailEnd type="arrow" w="med" len="med"/>
            </a:ln>
            <a:effectLst/>
          </p:spPr>
          <p:txBody>
            <a:bodyPr/>
            <a:lstStyle/>
            <a:p>
              <a:endParaRPr lang="en-US"/>
            </a:p>
          </p:txBody>
        </p:sp>
        <p:sp>
          <p:nvSpPr>
            <p:cNvPr id="49" name="Line 26"/>
            <p:cNvSpPr>
              <a:spLocks noChangeShapeType="1"/>
            </p:cNvSpPr>
            <p:nvPr/>
          </p:nvSpPr>
          <p:spPr bwMode="auto">
            <a:xfrm flipV="1">
              <a:off x="4032" y="1200"/>
              <a:ext cx="480" cy="0"/>
            </a:xfrm>
            <a:prstGeom prst="line">
              <a:avLst/>
            </a:prstGeom>
            <a:noFill/>
            <a:ln w="19050">
              <a:solidFill>
                <a:schemeClr val="tx1"/>
              </a:solidFill>
              <a:round/>
              <a:headEnd/>
              <a:tailEnd type="arrow" w="med" len="med"/>
            </a:ln>
            <a:effectLst/>
          </p:spPr>
          <p:txBody>
            <a:bodyPr/>
            <a:lstStyle/>
            <a:p>
              <a:endParaRPr lang="en-US"/>
            </a:p>
          </p:txBody>
        </p:sp>
        <p:sp>
          <p:nvSpPr>
            <p:cNvPr id="50" name="Oval 27"/>
            <p:cNvSpPr>
              <a:spLocks noChangeArrowheads="1"/>
            </p:cNvSpPr>
            <p:nvPr/>
          </p:nvSpPr>
          <p:spPr bwMode="auto">
            <a:xfrm>
              <a:off x="3620" y="998"/>
              <a:ext cx="413" cy="385"/>
            </a:xfrm>
            <a:prstGeom prst="ellipse">
              <a:avLst/>
            </a:prstGeom>
            <a:gradFill rotWithShape="1">
              <a:gsLst>
                <a:gs pos="0">
                  <a:srgbClr val="FFFF99"/>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51" name="Line 28"/>
            <p:cNvSpPr>
              <a:spLocks noChangeShapeType="1"/>
            </p:cNvSpPr>
            <p:nvPr/>
          </p:nvSpPr>
          <p:spPr bwMode="auto">
            <a:xfrm flipV="1">
              <a:off x="3040" y="1190"/>
              <a:ext cx="580" cy="0"/>
            </a:xfrm>
            <a:prstGeom prst="line">
              <a:avLst/>
            </a:prstGeom>
            <a:noFill/>
            <a:ln w="19050">
              <a:solidFill>
                <a:schemeClr val="tx1"/>
              </a:solidFill>
              <a:round/>
              <a:headEnd/>
              <a:tailEnd type="arrow" w="med" len="med"/>
            </a:ln>
            <a:effectLst/>
          </p:spPr>
          <p:txBody>
            <a:bodyPr/>
            <a:lstStyle/>
            <a:p>
              <a:endParaRPr lang="en-US"/>
            </a:p>
          </p:txBody>
        </p:sp>
        <p:sp>
          <p:nvSpPr>
            <p:cNvPr id="52" name="Text Box 29"/>
            <p:cNvSpPr txBox="1">
              <a:spLocks noChangeArrowheads="1"/>
            </p:cNvSpPr>
            <p:nvPr/>
          </p:nvSpPr>
          <p:spPr bwMode="auto">
            <a:xfrm>
              <a:off x="4438" y="711"/>
              <a:ext cx="575" cy="288"/>
            </a:xfrm>
            <a:prstGeom prst="rect">
              <a:avLst/>
            </a:prstGeom>
            <a:noFill/>
            <a:ln w="9525">
              <a:noFill/>
              <a:miter lim="800000"/>
              <a:headEnd/>
              <a:tailEnd/>
            </a:ln>
            <a:effectLst/>
          </p:spPr>
          <p:txBody>
            <a:bodyPr wrap="none">
              <a:spAutoFit/>
            </a:bodyPr>
            <a:lstStyle/>
            <a:p>
              <a:r>
                <a:rPr lang="en-US" b="1" i="1"/>
                <a:t>p</a:t>
              </a:r>
              <a:r>
                <a:rPr lang="en-US" i="1" baseline="-25000"/>
                <a:t>1</a:t>
              </a:r>
              <a:r>
                <a:rPr lang="en-US" i="1"/>
                <a:t>, m</a:t>
              </a:r>
              <a:r>
                <a:rPr lang="en-US" i="1" baseline="-25000"/>
                <a:t>1</a:t>
              </a:r>
            </a:p>
          </p:txBody>
        </p:sp>
        <p:sp>
          <p:nvSpPr>
            <p:cNvPr id="53" name="Text Box 30"/>
            <p:cNvSpPr txBox="1">
              <a:spLocks noChangeArrowheads="1"/>
            </p:cNvSpPr>
            <p:nvPr/>
          </p:nvSpPr>
          <p:spPr bwMode="auto">
            <a:xfrm>
              <a:off x="4561" y="1008"/>
              <a:ext cx="575" cy="288"/>
            </a:xfrm>
            <a:prstGeom prst="rect">
              <a:avLst/>
            </a:prstGeom>
            <a:noFill/>
            <a:ln w="9525">
              <a:noFill/>
              <a:miter lim="800000"/>
              <a:headEnd/>
              <a:tailEnd/>
            </a:ln>
            <a:effectLst/>
          </p:spPr>
          <p:txBody>
            <a:bodyPr wrap="none">
              <a:spAutoFit/>
            </a:bodyPr>
            <a:lstStyle/>
            <a:p>
              <a:r>
                <a:rPr lang="en-US" b="1" i="1"/>
                <a:t>p</a:t>
              </a:r>
              <a:r>
                <a:rPr lang="en-US" i="1" baseline="-25000"/>
                <a:t>2</a:t>
              </a:r>
              <a:r>
                <a:rPr lang="en-US" i="1"/>
                <a:t>, m</a:t>
              </a:r>
              <a:r>
                <a:rPr lang="en-US" i="1" baseline="-25000"/>
                <a:t>2</a:t>
              </a:r>
            </a:p>
          </p:txBody>
        </p:sp>
        <p:sp>
          <p:nvSpPr>
            <p:cNvPr id="54" name="Line 31"/>
            <p:cNvSpPr>
              <a:spLocks noChangeShapeType="1"/>
            </p:cNvSpPr>
            <p:nvPr/>
          </p:nvSpPr>
          <p:spPr bwMode="auto">
            <a:xfrm>
              <a:off x="3984" y="1296"/>
              <a:ext cx="480" cy="192"/>
            </a:xfrm>
            <a:prstGeom prst="line">
              <a:avLst/>
            </a:prstGeom>
            <a:noFill/>
            <a:ln w="19050">
              <a:solidFill>
                <a:schemeClr val="tx1"/>
              </a:solidFill>
              <a:round/>
              <a:headEnd/>
              <a:tailEnd type="arrow" w="med" len="med"/>
            </a:ln>
            <a:effectLst/>
          </p:spPr>
          <p:txBody>
            <a:bodyPr/>
            <a:lstStyle/>
            <a:p>
              <a:endParaRPr lang="en-US"/>
            </a:p>
          </p:txBody>
        </p:sp>
        <p:sp>
          <p:nvSpPr>
            <p:cNvPr id="55" name="Text Box 32"/>
            <p:cNvSpPr txBox="1">
              <a:spLocks noChangeArrowheads="1"/>
            </p:cNvSpPr>
            <p:nvPr/>
          </p:nvSpPr>
          <p:spPr bwMode="auto">
            <a:xfrm>
              <a:off x="4512" y="1392"/>
              <a:ext cx="575" cy="288"/>
            </a:xfrm>
            <a:prstGeom prst="rect">
              <a:avLst/>
            </a:prstGeom>
            <a:noFill/>
            <a:ln w="9525">
              <a:noFill/>
              <a:miter lim="800000"/>
              <a:headEnd/>
              <a:tailEnd/>
            </a:ln>
            <a:effectLst/>
          </p:spPr>
          <p:txBody>
            <a:bodyPr wrap="none">
              <a:spAutoFit/>
            </a:bodyPr>
            <a:lstStyle/>
            <a:p>
              <a:r>
                <a:rPr lang="en-US" b="1" i="1"/>
                <a:t>p</a:t>
              </a:r>
              <a:r>
                <a:rPr lang="en-US" i="1" baseline="-25000"/>
                <a:t>3</a:t>
              </a:r>
              <a:r>
                <a:rPr lang="en-US" i="1"/>
                <a:t>, m</a:t>
              </a:r>
              <a:r>
                <a:rPr lang="en-US" i="1" baseline="-25000"/>
                <a:t>3</a:t>
              </a:r>
            </a:p>
          </p:txBody>
        </p:sp>
      </p:grpSp>
      <p:sp>
        <p:nvSpPr>
          <p:cNvPr id="56" name="TextBox 55"/>
          <p:cNvSpPr txBox="1"/>
          <p:nvPr/>
        </p:nvSpPr>
        <p:spPr>
          <a:xfrm>
            <a:off x="609600" y="5867400"/>
            <a:ext cx="2428870" cy="369332"/>
          </a:xfrm>
          <a:prstGeom prst="rect">
            <a:avLst/>
          </a:prstGeom>
          <a:noFill/>
        </p:spPr>
        <p:txBody>
          <a:bodyPr wrap="none" rtlCol="0">
            <a:spAutoFit/>
          </a:bodyPr>
          <a:lstStyle/>
          <a:p>
            <a:r>
              <a:rPr lang="en-US" i="1" dirty="0" smtClean="0"/>
              <a:t>beware of artifacts…..</a:t>
            </a:r>
            <a:endParaRPr lang="en-US" i="1" dirty="0"/>
          </a:p>
        </p:txBody>
      </p:sp>
      <p:sp>
        <p:nvSpPr>
          <p:cNvPr id="58" name="TextBox 57"/>
          <p:cNvSpPr txBox="1"/>
          <p:nvPr/>
        </p:nvSpPr>
        <p:spPr>
          <a:xfrm>
            <a:off x="5181600" y="2667000"/>
            <a:ext cx="3733800" cy="584775"/>
          </a:xfrm>
          <a:prstGeom prst="rect">
            <a:avLst/>
          </a:prstGeom>
          <a:noFill/>
        </p:spPr>
        <p:txBody>
          <a:bodyPr wrap="square" rtlCol="0">
            <a:spAutoFit/>
          </a:bodyPr>
          <a:lstStyle/>
          <a:p>
            <a:r>
              <a:rPr lang="en-US" sz="1600" i="1" dirty="0" smtClean="0"/>
              <a:t>doesn’t tell you about the quantum #’s</a:t>
            </a:r>
          </a:p>
          <a:p>
            <a:r>
              <a:rPr lang="en-US" sz="1600" i="1" dirty="0" smtClean="0"/>
              <a:t>Sometimes they overlap </a:t>
            </a:r>
            <a:endParaRPr lang="en-US" sz="1600" i="1" dirty="0"/>
          </a:p>
        </p:txBody>
      </p:sp>
      <p:sp>
        <p:nvSpPr>
          <p:cNvPr id="59" name="TextBox 58"/>
          <p:cNvSpPr txBox="1"/>
          <p:nvPr/>
        </p:nvSpPr>
        <p:spPr>
          <a:xfrm>
            <a:off x="914400" y="6248400"/>
            <a:ext cx="2280881" cy="307777"/>
          </a:xfrm>
          <a:prstGeom prst="rect">
            <a:avLst/>
          </a:prstGeom>
          <a:noFill/>
        </p:spPr>
        <p:txBody>
          <a:bodyPr wrap="none" rtlCol="0">
            <a:spAutoFit/>
          </a:bodyPr>
          <a:lstStyle/>
          <a:p>
            <a:r>
              <a:rPr lang="en-US" sz="1400" i="1" dirty="0" smtClean="0">
                <a:solidFill>
                  <a:srgbClr val="C00000"/>
                </a:solidFill>
              </a:rPr>
              <a:t>slide from V. </a:t>
            </a:r>
            <a:r>
              <a:rPr lang="en-US" sz="1400" i="1" dirty="0" err="1" smtClean="0">
                <a:solidFill>
                  <a:srgbClr val="C00000"/>
                </a:solidFill>
              </a:rPr>
              <a:t>Burkert</a:t>
            </a:r>
            <a:r>
              <a:rPr lang="en-US" sz="1400" i="1" dirty="0" smtClean="0">
                <a:solidFill>
                  <a:srgbClr val="C00000"/>
                </a:solidFill>
              </a:rPr>
              <a:t>, </a:t>
            </a:r>
            <a:r>
              <a:rPr lang="en-US" sz="1400" i="1" dirty="0" err="1" smtClean="0">
                <a:solidFill>
                  <a:srgbClr val="C00000"/>
                </a:solidFill>
              </a:rPr>
              <a:t>JLab</a:t>
            </a:r>
            <a:endParaRPr lang="en-US" sz="1400" i="1" dirty="0">
              <a:solidFill>
                <a:srgbClr val="C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Partial Wave Analysis</a:t>
            </a:r>
            <a:endParaRPr lang="en-US" sz="3600"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29</a:t>
            </a:fld>
            <a:endParaRPr lang="en-US"/>
          </a:p>
        </p:txBody>
      </p:sp>
      <p:pic>
        <p:nvPicPr>
          <p:cNvPr id="93186" name="Picture 2"/>
          <p:cNvPicPr>
            <a:picLocks noChangeAspect="1" noChangeArrowheads="1"/>
          </p:cNvPicPr>
          <p:nvPr/>
        </p:nvPicPr>
        <p:blipFill>
          <a:blip r:embed="rId2"/>
          <a:srcRect/>
          <a:stretch>
            <a:fillRect/>
          </a:stretch>
        </p:blipFill>
        <p:spPr bwMode="auto">
          <a:xfrm>
            <a:off x="0" y="-79283"/>
            <a:ext cx="9144000" cy="7016567"/>
          </a:xfrm>
          <a:prstGeom prst="rect">
            <a:avLst/>
          </a:prstGeom>
          <a:noFill/>
          <a:ln w="9525">
            <a:noFill/>
            <a:miter lim="800000"/>
            <a:headEnd/>
            <a:tailEnd/>
          </a:ln>
          <a:effectLst/>
        </p:spPr>
      </p:pic>
      <p:sp>
        <p:nvSpPr>
          <p:cNvPr id="8" name="TextBox 7"/>
          <p:cNvSpPr txBox="1"/>
          <p:nvPr/>
        </p:nvSpPr>
        <p:spPr>
          <a:xfrm>
            <a:off x="5410200" y="228600"/>
            <a:ext cx="3168944" cy="584775"/>
          </a:xfrm>
          <a:prstGeom prst="rect">
            <a:avLst/>
          </a:prstGeom>
          <a:noFill/>
        </p:spPr>
        <p:txBody>
          <a:bodyPr wrap="none" rtlCol="0">
            <a:spAutoFit/>
          </a:bodyPr>
          <a:lstStyle/>
          <a:p>
            <a:r>
              <a:rPr lang="en-US" sz="1600" i="1" dirty="0" smtClean="0">
                <a:solidFill>
                  <a:srgbClr val="C00000"/>
                </a:solidFill>
              </a:rPr>
              <a:t>See Dan Carman’s seminar from</a:t>
            </a:r>
          </a:p>
          <a:p>
            <a:r>
              <a:rPr lang="en-US" sz="1600" i="1" dirty="0" smtClean="0">
                <a:solidFill>
                  <a:srgbClr val="C00000"/>
                </a:solidFill>
              </a:rPr>
              <a:t>see last year’s Summer School</a:t>
            </a:r>
            <a:endParaRPr lang="en-US" sz="1600" i="1" dirty="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pPr eaLnBrk="1" hangingPunct="1"/>
            <a:r>
              <a:rPr lang="en-US" dirty="0" err="1" smtClean="0"/>
              <a:t>Hadron</a:t>
            </a:r>
            <a:r>
              <a:rPr lang="en-US" dirty="0" smtClean="0"/>
              <a:t> Physics</a:t>
            </a:r>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Slide Number Placeholder 3"/>
          <p:cNvSpPr>
            <a:spLocks noGrp="1"/>
          </p:cNvSpPr>
          <p:nvPr>
            <p:ph type="sldNum" sz="quarter" idx="12"/>
          </p:nvPr>
        </p:nvSpPr>
        <p:spPr/>
        <p:txBody>
          <a:bodyPr/>
          <a:lstStyle/>
          <a:p>
            <a:pPr>
              <a:defRPr/>
            </a:pPr>
            <a:fld id="{59F88254-0BD6-4A15-8FF2-01A476DF7F4F}" type="slidenum">
              <a:rPr lang="en-US" smtClean="0"/>
              <a:pPr>
                <a:defRPr/>
              </a:pPr>
              <a:t>3</a:t>
            </a:fld>
            <a:endParaRPr lang="en-US" dirty="0"/>
          </a:p>
        </p:txBody>
      </p:sp>
      <p:sp>
        <p:nvSpPr>
          <p:cNvPr id="5" name="Footer Placeholder 4"/>
          <p:cNvSpPr>
            <a:spLocks noGrp="1"/>
          </p:cNvSpPr>
          <p:nvPr>
            <p:ph type="ftr" sz="quarter" idx="11"/>
          </p:nvPr>
        </p:nvSpPr>
        <p:spPr/>
        <p:txBody>
          <a:bodyPr/>
          <a:lstStyle/>
          <a:p>
            <a:pPr>
              <a:defRPr/>
            </a:pPr>
            <a:r>
              <a:rPr lang="en-US" smtClean="0"/>
              <a:t>E. Beise, U Maryland</a:t>
            </a:r>
            <a:endParaRPr lang="en-US"/>
          </a:p>
        </p:txBody>
      </p:sp>
      <p:sp>
        <p:nvSpPr>
          <p:cNvPr id="7" name="TextBox 6"/>
          <p:cNvSpPr txBox="1"/>
          <p:nvPr/>
        </p:nvSpPr>
        <p:spPr>
          <a:xfrm>
            <a:off x="152400" y="1114485"/>
            <a:ext cx="8915400" cy="4154984"/>
          </a:xfrm>
          <a:prstGeom prst="rect">
            <a:avLst/>
          </a:prstGeom>
          <a:noFill/>
        </p:spPr>
        <p:txBody>
          <a:bodyPr wrap="square" rtlCol="0">
            <a:spAutoFit/>
          </a:bodyPr>
          <a:lstStyle/>
          <a:p>
            <a:r>
              <a:rPr lang="en-US" sz="2400" dirty="0" smtClean="0">
                <a:latin typeface="+mn-lt"/>
              </a:rPr>
              <a:t>Topics I will attempt to cover:</a:t>
            </a:r>
          </a:p>
          <a:p>
            <a:endParaRPr lang="en-US" sz="2400" dirty="0" smtClean="0">
              <a:latin typeface="+mn-lt"/>
            </a:endParaRPr>
          </a:p>
          <a:p>
            <a:pPr marL="342900" indent="-342900"/>
            <a:r>
              <a:rPr lang="en-US" sz="2400" dirty="0" smtClean="0">
                <a:latin typeface="+mn-lt"/>
              </a:rPr>
              <a:t>Lecture #1:    The quark model, QCD, and </a:t>
            </a:r>
            <a:r>
              <a:rPr lang="en-US" sz="2400" dirty="0" err="1" smtClean="0">
                <a:latin typeface="+mn-lt"/>
              </a:rPr>
              <a:t>hadron</a:t>
            </a:r>
            <a:r>
              <a:rPr lang="en-US" sz="2400" dirty="0" smtClean="0">
                <a:latin typeface="+mn-lt"/>
              </a:rPr>
              <a:t> spectroscopy</a:t>
            </a:r>
          </a:p>
          <a:p>
            <a:pPr marL="342900" indent="-342900"/>
            <a:endParaRPr lang="en-US" sz="2400" dirty="0" smtClean="0">
              <a:latin typeface="+mn-lt"/>
            </a:endParaRPr>
          </a:p>
          <a:p>
            <a:pPr marL="342900" indent="-342900"/>
            <a:r>
              <a:rPr lang="en-US" sz="2400" dirty="0" smtClean="0">
                <a:latin typeface="+mn-lt"/>
              </a:rPr>
              <a:t>Lecture #2:   Internal structure of hadrons:  momentum and spin</a:t>
            </a:r>
          </a:p>
          <a:p>
            <a:pPr marL="342900" indent="-342900"/>
            <a:endParaRPr lang="en-US" sz="2400" dirty="0" smtClean="0">
              <a:latin typeface="+mn-lt"/>
            </a:endParaRPr>
          </a:p>
          <a:p>
            <a:pPr marL="342900" indent="-342900"/>
            <a:r>
              <a:rPr lang="en-US" sz="2400" dirty="0" smtClean="0">
                <a:latin typeface="+mn-lt"/>
              </a:rPr>
              <a:t>Lecture #3:    Internal structure of hadrons:  charge, magnetism, </a:t>
            </a:r>
            <a:r>
              <a:rPr lang="en-US" sz="2400" dirty="0" err="1" smtClean="0">
                <a:latin typeface="+mn-lt"/>
              </a:rPr>
              <a:t>polarizability</a:t>
            </a:r>
            <a:endParaRPr lang="en-US" sz="2400" dirty="0" smtClean="0">
              <a:latin typeface="+mn-lt"/>
            </a:endParaRPr>
          </a:p>
          <a:p>
            <a:pPr marL="342900" indent="-342900"/>
            <a:endParaRPr lang="en-US" sz="2400" dirty="0" smtClean="0">
              <a:latin typeface="+mn-lt"/>
            </a:endParaRPr>
          </a:p>
          <a:p>
            <a:pPr marL="342900" indent="-342900"/>
            <a:r>
              <a:rPr lang="en-US" sz="2400" dirty="0" smtClean="0">
                <a:latin typeface="+mn-lt"/>
              </a:rPr>
              <a:t>Lecture #4:   </a:t>
            </a:r>
            <a:r>
              <a:rPr lang="en-US" sz="2400" dirty="0" smtClean="0">
                <a:latin typeface="+mn-lt"/>
              </a:rPr>
              <a:t>Hadrons as laboratories (</a:t>
            </a:r>
            <a:r>
              <a:rPr lang="en-US" sz="2400" dirty="0" smtClean="0">
                <a:latin typeface="+mn-lt"/>
              </a:rPr>
              <a:t>and </a:t>
            </a:r>
            <a:r>
              <a:rPr lang="en-US" sz="2400" dirty="0" smtClean="0">
                <a:latin typeface="+mn-lt"/>
              </a:rPr>
              <a:t>other miscellaneous </a:t>
            </a:r>
            <a:r>
              <a:rPr lang="en-US" sz="2400" dirty="0" smtClean="0">
                <a:latin typeface="+mn-lt"/>
              </a:rPr>
              <a:t>topics)</a:t>
            </a:r>
          </a:p>
          <a:p>
            <a:pPr marL="342900" indent="-342900"/>
            <a:endParaRPr lang="en-US" sz="2400" dirty="0" smtClean="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NNPSS 2009</a:t>
            </a:r>
            <a:endParaRPr lang="en-US"/>
          </a:p>
        </p:txBody>
      </p:sp>
      <p:sp>
        <p:nvSpPr>
          <p:cNvPr id="3" name="Footer Placeholder 2"/>
          <p:cNvSpPr>
            <a:spLocks noGrp="1"/>
          </p:cNvSpPr>
          <p:nvPr>
            <p:ph type="ftr" sz="quarter" idx="11"/>
          </p:nvPr>
        </p:nvSpPr>
        <p:spPr/>
        <p:txBody>
          <a:bodyPr/>
          <a:lstStyle/>
          <a:p>
            <a:pPr>
              <a:defRPr/>
            </a:pPr>
            <a:r>
              <a:rPr lang="en-US" smtClean="0"/>
              <a:t>E. Beise, U Maryland</a:t>
            </a:r>
            <a:endParaRPr lang="en-US"/>
          </a:p>
        </p:txBody>
      </p:sp>
      <p:sp>
        <p:nvSpPr>
          <p:cNvPr id="4" name="Slide Number Placeholder 3"/>
          <p:cNvSpPr>
            <a:spLocks noGrp="1"/>
          </p:cNvSpPr>
          <p:nvPr>
            <p:ph type="sldNum" sz="quarter" idx="12"/>
          </p:nvPr>
        </p:nvSpPr>
        <p:spPr/>
        <p:txBody>
          <a:bodyPr/>
          <a:lstStyle/>
          <a:p>
            <a:pPr>
              <a:defRPr/>
            </a:pPr>
            <a:fld id="{F385549F-2AE9-424E-845B-61C02E4710F2}" type="slidenum">
              <a:rPr lang="en-US" smtClean="0"/>
              <a:pPr>
                <a:defRPr/>
              </a:pPr>
              <a:t>30</a:t>
            </a:fld>
            <a:endParaRPr lang="en-US"/>
          </a:p>
        </p:txBody>
      </p:sp>
      <p:pic>
        <p:nvPicPr>
          <p:cNvPr id="94210" name="Picture 2"/>
          <p:cNvPicPr>
            <a:picLocks noChangeAspect="1" noChangeArrowheads="1"/>
          </p:cNvPicPr>
          <p:nvPr/>
        </p:nvPicPr>
        <p:blipFill>
          <a:blip r:embed="rId2"/>
          <a:srcRect/>
          <a:stretch>
            <a:fillRect/>
          </a:stretch>
        </p:blipFill>
        <p:spPr bwMode="auto">
          <a:xfrm>
            <a:off x="152400" y="0"/>
            <a:ext cx="8839200" cy="6814081"/>
          </a:xfrm>
          <a:prstGeom prst="rect">
            <a:avLst/>
          </a:prstGeom>
          <a:noFill/>
          <a:ln w="9525">
            <a:noFill/>
            <a:miter lim="800000"/>
            <a:headEnd/>
            <a:tailEnd/>
          </a:ln>
          <a:effectLst/>
        </p:spPr>
      </p:pic>
      <p:sp>
        <p:nvSpPr>
          <p:cNvPr id="6" name="TextBox 5"/>
          <p:cNvSpPr txBox="1"/>
          <p:nvPr/>
        </p:nvSpPr>
        <p:spPr>
          <a:xfrm>
            <a:off x="5334000" y="304800"/>
            <a:ext cx="3168944" cy="584775"/>
          </a:xfrm>
          <a:prstGeom prst="rect">
            <a:avLst/>
          </a:prstGeom>
          <a:noFill/>
        </p:spPr>
        <p:txBody>
          <a:bodyPr wrap="none" rtlCol="0">
            <a:spAutoFit/>
          </a:bodyPr>
          <a:lstStyle/>
          <a:p>
            <a:r>
              <a:rPr lang="en-US" sz="1600" i="1" dirty="0" smtClean="0">
                <a:solidFill>
                  <a:srgbClr val="C00000"/>
                </a:solidFill>
              </a:rPr>
              <a:t>See Dan Carman’s seminar from</a:t>
            </a:r>
          </a:p>
          <a:p>
            <a:r>
              <a:rPr lang="en-US" sz="1600" i="1" dirty="0" smtClean="0">
                <a:solidFill>
                  <a:srgbClr val="C00000"/>
                </a:solidFill>
              </a:rPr>
              <a:t>see last year’s Summer School</a:t>
            </a:r>
            <a:endParaRPr lang="en-US" sz="1600" i="1" dirty="0">
              <a:solidFill>
                <a:srgbClr val="C00000"/>
              </a:solidFill>
            </a:endParaRPr>
          </a:p>
        </p:txBody>
      </p:sp>
      <p:pic>
        <p:nvPicPr>
          <p:cNvPr id="94211" name="Picture 3"/>
          <p:cNvPicPr>
            <a:picLocks noChangeAspect="1" noChangeArrowheads="1"/>
          </p:cNvPicPr>
          <p:nvPr/>
        </p:nvPicPr>
        <p:blipFill>
          <a:blip r:embed="rId3"/>
          <a:srcRect/>
          <a:stretch>
            <a:fillRect/>
          </a:stretch>
        </p:blipFill>
        <p:spPr bwMode="auto">
          <a:xfrm>
            <a:off x="76200" y="3657600"/>
            <a:ext cx="9060260"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152400"/>
            <a:ext cx="8229600" cy="563562"/>
          </a:xfrm>
        </p:spPr>
        <p:txBody>
          <a:bodyPr/>
          <a:lstStyle/>
          <a:p>
            <a:r>
              <a:rPr lang="en-US" sz="4000" dirty="0">
                <a:solidFill>
                  <a:schemeClr val="accent1">
                    <a:lumMod val="75000"/>
                  </a:schemeClr>
                </a:solidFill>
              </a:rPr>
              <a:t>The CLAS </a:t>
            </a:r>
            <a:r>
              <a:rPr lang="en-US" sz="4000" dirty="0" smtClean="0">
                <a:solidFill>
                  <a:schemeClr val="accent1">
                    <a:lumMod val="75000"/>
                  </a:schemeClr>
                </a:solidFill>
              </a:rPr>
              <a:t>Detector at </a:t>
            </a:r>
            <a:r>
              <a:rPr lang="en-US" sz="4000" dirty="0" err="1" smtClean="0">
                <a:solidFill>
                  <a:schemeClr val="accent1">
                    <a:lumMod val="75000"/>
                  </a:schemeClr>
                </a:solidFill>
              </a:rPr>
              <a:t>JLab</a:t>
            </a:r>
            <a:endParaRPr lang="en-US" sz="4000" dirty="0">
              <a:solidFill>
                <a:schemeClr val="accent1">
                  <a:lumMod val="75000"/>
                </a:schemeClr>
              </a:solidFill>
            </a:endParaRPr>
          </a:p>
        </p:txBody>
      </p:sp>
      <p:pic>
        <p:nvPicPr>
          <p:cNvPr id="11270" name="Picture 6" descr="DSCN0163"/>
          <p:cNvPicPr>
            <a:picLocks noChangeAspect="1" noChangeArrowheads="1"/>
          </p:cNvPicPr>
          <p:nvPr/>
        </p:nvPicPr>
        <p:blipFill>
          <a:blip r:embed="rId3" cstate="print"/>
          <a:srcRect/>
          <a:stretch>
            <a:fillRect/>
          </a:stretch>
        </p:blipFill>
        <p:spPr bwMode="auto">
          <a:xfrm>
            <a:off x="533400" y="685800"/>
            <a:ext cx="8001000" cy="599584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kk_mpk"/>
          <p:cNvPicPr>
            <a:picLocks noChangeAspect="1" noChangeArrowheads="1"/>
          </p:cNvPicPr>
          <p:nvPr/>
        </p:nvPicPr>
        <p:blipFill>
          <a:blip r:embed="rId2"/>
          <a:srcRect/>
          <a:stretch>
            <a:fillRect/>
          </a:stretch>
        </p:blipFill>
        <p:spPr bwMode="auto">
          <a:xfrm>
            <a:off x="2520950" y="1155700"/>
            <a:ext cx="3886200" cy="3810000"/>
          </a:xfrm>
          <a:prstGeom prst="rect">
            <a:avLst/>
          </a:prstGeom>
          <a:noFill/>
        </p:spPr>
      </p:pic>
      <p:sp>
        <p:nvSpPr>
          <p:cNvPr id="89102" name="Line 14"/>
          <p:cNvSpPr>
            <a:spLocks noChangeShapeType="1"/>
          </p:cNvSpPr>
          <p:nvPr/>
        </p:nvSpPr>
        <p:spPr bwMode="auto">
          <a:xfrm>
            <a:off x="0" y="838200"/>
            <a:ext cx="9144000" cy="0"/>
          </a:xfrm>
          <a:prstGeom prst="line">
            <a:avLst/>
          </a:prstGeom>
          <a:noFill/>
          <a:ln w="28575">
            <a:solidFill>
              <a:schemeClr val="tx1"/>
            </a:solidFill>
            <a:round/>
            <a:headEnd/>
            <a:tailEnd/>
          </a:ln>
          <a:effectLst/>
        </p:spPr>
        <p:txBody>
          <a:bodyPr/>
          <a:lstStyle/>
          <a:p>
            <a:endParaRPr lang="en-US"/>
          </a:p>
        </p:txBody>
      </p:sp>
      <p:grpSp>
        <p:nvGrpSpPr>
          <p:cNvPr id="2" name="Group 19"/>
          <p:cNvGrpSpPr>
            <a:grpSpLocks/>
          </p:cNvGrpSpPr>
          <p:nvPr/>
        </p:nvGrpSpPr>
        <p:grpSpPr bwMode="auto">
          <a:xfrm rot="16200000">
            <a:off x="-415925" y="2244725"/>
            <a:ext cx="4114800" cy="1606550"/>
            <a:chOff x="144" y="1056"/>
            <a:chExt cx="2440" cy="2544"/>
          </a:xfrm>
        </p:grpSpPr>
        <p:pic>
          <p:nvPicPr>
            <p:cNvPr id="89108" name="Picture 20" descr="mkk"/>
            <p:cNvPicPr>
              <a:picLocks noChangeAspect="1" noChangeArrowheads="1"/>
            </p:cNvPicPr>
            <p:nvPr/>
          </p:nvPicPr>
          <p:blipFill>
            <a:blip r:embed="rId3" cstate="print"/>
            <a:srcRect l="8403" t="21381" r="12605" b="20416"/>
            <a:stretch>
              <a:fillRect/>
            </a:stretch>
          </p:blipFill>
          <p:spPr bwMode="auto">
            <a:xfrm>
              <a:off x="144" y="1056"/>
              <a:ext cx="2440" cy="2544"/>
            </a:xfrm>
            <a:prstGeom prst="rect">
              <a:avLst/>
            </a:prstGeom>
            <a:noFill/>
          </p:spPr>
        </p:pic>
        <p:sp>
          <p:nvSpPr>
            <p:cNvPr id="89109" name="Rectangle 21"/>
            <p:cNvSpPr>
              <a:spLocks noChangeArrowheads="1"/>
            </p:cNvSpPr>
            <p:nvPr/>
          </p:nvSpPr>
          <p:spPr bwMode="auto">
            <a:xfrm>
              <a:off x="864" y="1056"/>
              <a:ext cx="1152" cy="192"/>
            </a:xfrm>
            <a:prstGeom prst="rect">
              <a:avLst/>
            </a:prstGeom>
            <a:solidFill>
              <a:schemeClr val="bg1"/>
            </a:solidFill>
            <a:ln w="9525">
              <a:noFill/>
              <a:miter lim="800000"/>
              <a:headEnd/>
              <a:tailEnd/>
            </a:ln>
            <a:effectLst/>
          </p:spPr>
          <p:txBody>
            <a:bodyPr wrap="none" anchor="ctr"/>
            <a:lstStyle/>
            <a:p>
              <a:endParaRPr lang="en-US"/>
            </a:p>
          </p:txBody>
        </p:sp>
      </p:grpSp>
      <p:pic>
        <p:nvPicPr>
          <p:cNvPr id="89112" name="Picture 24" descr="mpkm"/>
          <p:cNvPicPr>
            <a:picLocks noChangeAspect="1" noChangeArrowheads="1"/>
          </p:cNvPicPr>
          <p:nvPr/>
        </p:nvPicPr>
        <p:blipFill>
          <a:blip r:embed="rId4" cstate="print"/>
          <a:srcRect l="6723" t="21381" r="12605" b="19228"/>
          <a:stretch>
            <a:fillRect/>
          </a:stretch>
        </p:blipFill>
        <p:spPr bwMode="auto">
          <a:xfrm>
            <a:off x="2209800" y="4800600"/>
            <a:ext cx="6629400" cy="2057400"/>
          </a:xfrm>
          <a:prstGeom prst="rect">
            <a:avLst/>
          </a:prstGeom>
          <a:noFill/>
        </p:spPr>
      </p:pic>
      <p:sp>
        <p:nvSpPr>
          <p:cNvPr id="89113" name="Text Box 25"/>
          <p:cNvSpPr txBox="1">
            <a:spLocks noChangeArrowheads="1"/>
          </p:cNvSpPr>
          <p:nvPr/>
        </p:nvSpPr>
        <p:spPr bwMode="auto">
          <a:xfrm>
            <a:off x="3709988" y="5238750"/>
            <a:ext cx="781050" cy="304800"/>
          </a:xfrm>
          <a:prstGeom prst="rect">
            <a:avLst/>
          </a:prstGeom>
          <a:noFill/>
          <a:ln w="9525">
            <a:noFill/>
            <a:miter lim="800000"/>
            <a:headEnd/>
            <a:tailEnd/>
          </a:ln>
          <a:effectLst/>
        </p:spPr>
        <p:txBody>
          <a:bodyPr wrap="none">
            <a:spAutoFit/>
          </a:bodyPr>
          <a:lstStyle/>
          <a:p>
            <a:r>
              <a:rPr lang="en-US" sz="1400" b="1">
                <a:latin typeface="Symbol" pitchFamily="18" charset="2"/>
              </a:rPr>
              <a:t>L(1520)</a:t>
            </a:r>
          </a:p>
        </p:txBody>
      </p:sp>
      <p:sp>
        <p:nvSpPr>
          <p:cNvPr id="89114" name="Text Box 26"/>
          <p:cNvSpPr txBox="1">
            <a:spLocks noChangeArrowheads="1"/>
          </p:cNvSpPr>
          <p:nvPr/>
        </p:nvSpPr>
        <p:spPr bwMode="auto">
          <a:xfrm>
            <a:off x="5391150" y="5638800"/>
            <a:ext cx="781050" cy="304800"/>
          </a:xfrm>
          <a:prstGeom prst="rect">
            <a:avLst/>
          </a:prstGeom>
          <a:noFill/>
          <a:ln w="9525">
            <a:noFill/>
            <a:miter lim="800000"/>
            <a:headEnd/>
            <a:tailEnd/>
          </a:ln>
          <a:effectLst/>
        </p:spPr>
        <p:txBody>
          <a:bodyPr wrap="none">
            <a:spAutoFit/>
          </a:bodyPr>
          <a:lstStyle/>
          <a:p>
            <a:r>
              <a:rPr lang="en-US" sz="1400" b="1">
                <a:latin typeface="Symbol" pitchFamily="18" charset="2"/>
              </a:rPr>
              <a:t>L(1820)</a:t>
            </a:r>
          </a:p>
        </p:txBody>
      </p:sp>
      <p:sp>
        <p:nvSpPr>
          <p:cNvPr id="89115" name="Text Box 27"/>
          <p:cNvSpPr txBox="1">
            <a:spLocks noChangeArrowheads="1"/>
          </p:cNvSpPr>
          <p:nvPr/>
        </p:nvSpPr>
        <p:spPr bwMode="auto">
          <a:xfrm>
            <a:off x="4292600" y="5613400"/>
            <a:ext cx="781050" cy="304800"/>
          </a:xfrm>
          <a:prstGeom prst="rect">
            <a:avLst/>
          </a:prstGeom>
          <a:noFill/>
          <a:ln w="9525">
            <a:noFill/>
            <a:miter lim="800000"/>
            <a:headEnd/>
            <a:tailEnd/>
          </a:ln>
          <a:effectLst/>
        </p:spPr>
        <p:txBody>
          <a:bodyPr wrap="none">
            <a:spAutoFit/>
          </a:bodyPr>
          <a:lstStyle/>
          <a:p>
            <a:r>
              <a:rPr lang="en-US" sz="1400" b="1">
                <a:latin typeface="Symbol" pitchFamily="18" charset="2"/>
              </a:rPr>
              <a:t>L(1690)</a:t>
            </a:r>
          </a:p>
        </p:txBody>
      </p:sp>
      <p:sp>
        <p:nvSpPr>
          <p:cNvPr id="89116" name="Line 28"/>
          <p:cNvSpPr>
            <a:spLocks noChangeShapeType="1"/>
          </p:cNvSpPr>
          <p:nvPr/>
        </p:nvSpPr>
        <p:spPr bwMode="auto">
          <a:xfrm>
            <a:off x="4648200" y="5867400"/>
            <a:ext cx="9525" cy="177800"/>
          </a:xfrm>
          <a:prstGeom prst="line">
            <a:avLst/>
          </a:prstGeom>
          <a:noFill/>
          <a:ln w="9525">
            <a:solidFill>
              <a:schemeClr val="tx1"/>
            </a:solidFill>
            <a:round/>
            <a:headEnd/>
            <a:tailEnd type="triangle" w="med" len="med"/>
          </a:ln>
          <a:effectLst/>
        </p:spPr>
        <p:txBody>
          <a:bodyPr/>
          <a:lstStyle/>
          <a:p>
            <a:endParaRPr lang="en-US"/>
          </a:p>
        </p:txBody>
      </p:sp>
      <p:sp>
        <p:nvSpPr>
          <p:cNvPr id="89117" name="Rectangle 29"/>
          <p:cNvSpPr>
            <a:spLocks noChangeArrowheads="1"/>
          </p:cNvSpPr>
          <p:nvPr/>
        </p:nvSpPr>
        <p:spPr bwMode="auto">
          <a:xfrm>
            <a:off x="4249738" y="4800600"/>
            <a:ext cx="3059112" cy="152400"/>
          </a:xfrm>
          <a:prstGeom prst="rect">
            <a:avLst/>
          </a:prstGeom>
          <a:solidFill>
            <a:schemeClr val="bg1"/>
          </a:solidFill>
          <a:ln w="9525">
            <a:noFill/>
            <a:miter lim="800000"/>
            <a:headEnd/>
            <a:tailEnd/>
          </a:ln>
          <a:effectLst/>
        </p:spPr>
        <p:txBody>
          <a:bodyPr wrap="none" anchor="ctr"/>
          <a:lstStyle/>
          <a:p>
            <a:endParaRPr lang="en-US"/>
          </a:p>
        </p:txBody>
      </p:sp>
      <p:sp>
        <p:nvSpPr>
          <p:cNvPr id="89118" name="Rectangle 30"/>
          <p:cNvSpPr>
            <a:spLocks noChangeArrowheads="1"/>
          </p:cNvSpPr>
          <p:nvPr/>
        </p:nvSpPr>
        <p:spPr bwMode="auto">
          <a:xfrm>
            <a:off x="6324600" y="4876800"/>
            <a:ext cx="2438400" cy="1981200"/>
          </a:xfrm>
          <a:prstGeom prst="rect">
            <a:avLst/>
          </a:prstGeom>
          <a:solidFill>
            <a:schemeClr val="bg1"/>
          </a:solidFill>
          <a:ln w="9525">
            <a:noFill/>
            <a:miter lim="800000"/>
            <a:headEnd/>
            <a:tailEnd/>
          </a:ln>
          <a:effectLst/>
        </p:spPr>
        <p:txBody>
          <a:bodyPr wrap="none" anchor="ctr"/>
          <a:lstStyle/>
          <a:p>
            <a:endParaRPr lang="en-US"/>
          </a:p>
        </p:txBody>
      </p:sp>
      <p:sp>
        <p:nvSpPr>
          <p:cNvPr id="89119" name="Line 31"/>
          <p:cNvSpPr>
            <a:spLocks noChangeShapeType="1"/>
          </p:cNvSpPr>
          <p:nvPr/>
        </p:nvSpPr>
        <p:spPr bwMode="auto">
          <a:xfrm>
            <a:off x="6324600" y="4953000"/>
            <a:ext cx="0" cy="1676400"/>
          </a:xfrm>
          <a:prstGeom prst="line">
            <a:avLst/>
          </a:prstGeom>
          <a:noFill/>
          <a:ln w="28575">
            <a:solidFill>
              <a:schemeClr val="tx1"/>
            </a:solidFill>
            <a:round/>
            <a:headEnd/>
            <a:tailEnd/>
          </a:ln>
          <a:effectLst/>
        </p:spPr>
        <p:txBody>
          <a:bodyPr/>
          <a:lstStyle/>
          <a:p>
            <a:endParaRPr lang="en-US"/>
          </a:p>
        </p:txBody>
      </p:sp>
      <p:grpSp>
        <p:nvGrpSpPr>
          <p:cNvPr id="3" name="Group 33"/>
          <p:cNvGrpSpPr>
            <a:grpSpLocks/>
          </p:cNvGrpSpPr>
          <p:nvPr/>
        </p:nvGrpSpPr>
        <p:grpSpPr bwMode="auto">
          <a:xfrm>
            <a:off x="5638800" y="152400"/>
            <a:ext cx="2746375" cy="584201"/>
            <a:chOff x="1788" y="144"/>
            <a:chExt cx="1730" cy="368"/>
          </a:xfrm>
        </p:grpSpPr>
        <p:sp>
          <p:nvSpPr>
            <p:cNvPr id="89122" name="Text Box 34"/>
            <p:cNvSpPr txBox="1">
              <a:spLocks noChangeArrowheads="1"/>
            </p:cNvSpPr>
            <p:nvPr/>
          </p:nvSpPr>
          <p:spPr bwMode="auto">
            <a:xfrm>
              <a:off x="1788" y="144"/>
              <a:ext cx="1730" cy="368"/>
            </a:xfrm>
            <a:prstGeom prst="rect">
              <a:avLst/>
            </a:prstGeom>
            <a:noFill/>
            <a:ln w="9525">
              <a:noFill/>
              <a:miter lim="800000"/>
              <a:headEnd/>
              <a:tailEnd/>
            </a:ln>
            <a:effectLst/>
          </p:spPr>
          <p:txBody>
            <a:bodyPr wrap="none">
              <a:spAutoFit/>
            </a:bodyPr>
            <a:lstStyle/>
            <a:p>
              <a:r>
                <a:rPr lang="en-US" sz="3200" dirty="0" err="1">
                  <a:solidFill>
                    <a:srgbClr val="C00000"/>
                  </a:solidFill>
                  <a:latin typeface="Symbol" pitchFamily="18" charset="2"/>
                </a:rPr>
                <a:t>g</a:t>
              </a:r>
              <a:r>
                <a:rPr lang="en-US" sz="3200" dirty="0" err="1">
                  <a:solidFill>
                    <a:srgbClr val="C00000"/>
                  </a:solidFill>
                </a:rPr>
                <a:t>p</a:t>
              </a:r>
              <a:r>
                <a:rPr lang="en-US" sz="3200" dirty="0">
                  <a:solidFill>
                    <a:srgbClr val="C00000"/>
                  </a:solidFill>
                </a:rPr>
                <a:t>         </a:t>
              </a:r>
              <a:r>
                <a:rPr lang="en-US" sz="3200" dirty="0" err="1">
                  <a:solidFill>
                    <a:srgbClr val="C00000"/>
                  </a:solidFill>
                </a:rPr>
                <a:t>pK</a:t>
              </a:r>
              <a:r>
                <a:rPr lang="en-US" sz="3200" baseline="30000" dirty="0" err="1">
                  <a:solidFill>
                    <a:srgbClr val="C00000"/>
                  </a:solidFill>
                </a:rPr>
                <a:t>+</a:t>
              </a:r>
              <a:r>
                <a:rPr lang="en-US" sz="3200" dirty="0" err="1">
                  <a:solidFill>
                    <a:srgbClr val="C00000"/>
                  </a:solidFill>
                </a:rPr>
                <a:t>K</a:t>
              </a:r>
              <a:r>
                <a:rPr lang="en-US" sz="3200" baseline="30000" dirty="0">
                  <a:solidFill>
                    <a:srgbClr val="C00000"/>
                  </a:solidFill>
                </a:rPr>
                <a:t>-</a:t>
              </a:r>
              <a:r>
                <a:rPr lang="en-US" sz="3200" dirty="0">
                  <a:solidFill>
                    <a:srgbClr val="C00000"/>
                  </a:solidFill>
                </a:rPr>
                <a:t> </a:t>
              </a:r>
            </a:p>
          </p:txBody>
        </p:sp>
        <p:sp>
          <p:nvSpPr>
            <p:cNvPr id="89123" name="Line 35"/>
            <p:cNvSpPr>
              <a:spLocks noChangeShapeType="1"/>
            </p:cNvSpPr>
            <p:nvPr/>
          </p:nvSpPr>
          <p:spPr bwMode="auto">
            <a:xfrm>
              <a:off x="2160" y="384"/>
              <a:ext cx="432" cy="0"/>
            </a:xfrm>
            <a:prstGeom prst="line">
              <a:avLst/>
            </a:prstGeom>
            <a:noFill/>
            <a:ln w="28575">
              <a:solidFill>
                <a:srgbClr val="FF0000"/>
              </a:solidFill>
              <a:round/>
              <a:headEnd/>
              <a:tailEnd type="arrow" w="med" len="med"/>
            </a:ln>
            <a:effectLst/>
          </p:spPr>
          <p:txBody>
            <a:bodyPr/>
            <a:lstStyle/>
            <a:p>
              <a:endParaRPr lang="en-US">
                <a:solidFill>
                  <a:srgbClr val="C00000"/>
                </a:solidFill>
              </a:endParaRPr>
            </a:p>
          </p:txBody>
        </p:sp>
      </p:grpSp>
      <p:sp>
        <p:nvSpPr>
          <p:cNvPr id="89124" name="Text Box 36"/>
          <p:cNvSpPr txBox="1">
            <a:spLocks noChangeArrowheads="1"/>
          </p:cNvSpPr>
          <p:nvPr/>
        </p:nvSpPr>
        <p:spPr bwMode="auto">
          <a:xfrm>
            <a:off x="1041400" y="182563"/>
            <a:ext cx="4376519" cy="584775"/>
          </a:xfrm>
          <a:prstGeom prst="rect">
            <a:avLst/>
          </a:prstGeom>
          <a:noFill/>
          <a:ln w="9525">
            <a:noFill/>
            <a:miter lim="800000"/>
            <a:headEnd/>
            <a:tailEnd/>
          </a:ln>
          <a:effectLst/>
        </p:spPr>
        <p:txBody>
          <a:bodyPr wrap="none">
            <a:spAutoFit/>
          </a:bodyPr>
          <a:lstStyle/>
          <a:p>
            <a:r>
              <a:rPr lang="en-US" sz="3200" dirty="0" smtClean="0">
                <a:solidFill>
                  <a:schemeClr val="accent1">
                    <a:lumMod val="75000"/>
                  </a:schemeClr>
                </a:solidFill>
              </a:rPr>
              <a:t>example of </a:t>
            </a:r>
            <a:r>
              <a:rPr lang="en-US" sz="3200" dirty="0" err="1" smtClean="0">
                <a:solidFill>
                  <a:schemeClr val="accent1">
                    <a:lumMod val="75000"/>
                  </a:schemeClr>
                </a:solidFill>
              </a:rPr>
              <a:t>Dalitz</a:t>
            </a:r>
            <a:r>
              <a:rPr lang="en-US" sz="3200" dirty="0" smtClean="0">
                <a:solidFill>
                  <a:schemeClr val="accent1">
                    <a:lumMod val="75000"/>
                  </a:schemeClr>
                </a:solidFill>
              </a:rPr>
              <a:t> </a:t>
            </a:r>
            <a:r>
              <a:rPr lang="en-US" sz="3200" dirty="0">
                <a:solidFill>
                  <a:schemeClr val="accent1">
                    <a:lumMod val="75000"/>
                  </a:schemeClr>
                </a:solidFill>
              </a:rPr>
              <a:t>Plot:</a:t>
            </a:r>
          </a:p>
        </p:txBody>
      </p:sp>
      <p:sp>
        <p:nvSpPr>
          <p:cNvPr id="89125" name="Text Box 37"/>
          <p:cNvSpPr txBox="1">
            <a:spLocks noChangeArrowheads="1"/>
          </p:cNvSpPr>
          <p:nvPr/>
        </p:nvSpPr>
        <p:spPr bwMode="auto">
          <a:xfrm>
            <a:off x="6529388" y="1219200"/>
            <a:ext cx="2335212" cy="457200"/>
          </a:xfrm>
          <a:prstGeom prst="rect">
            <a:avLst/>
          </a:prstGeom>
          <a:noFill/>
          <a:ln w="9525">
            <a:noFill/>
            <a:miter lim="800000"/>
            <a:headEnd/>
            <a:tailEnd/>
          </a:ln>
          <a:effectLst/>
        </p:spPr>
        <p:txBody>
          <a:bodyPr wrap="none">
            <a:spAutoFit/>
          </a:bodyPr>
          <a:lstStyle/>
          <a:p>
            <a:r>
              <a:rPr lang="en-US"/>
              <a:t>E</a:t>
            </a:r>
            <a:r>
              <a:rPr lang="en-US">
                <a:latin typeface="Symbol" pitchFamily="18" charset="2"/>
              </a:rPr>
              <a:t>g</a:t>
            </a:r>
            <a:r>
              <a:rPr lang="en-US"/>
              <a:t> = 1.6-3.5 GeV</a:t>
            </a:r>
          </a:p>
        </p:txBody>
      </p:sp>
      <p:sp>
        <p:nvSpPr>
          <p:cNvPr id="89126" name="Text Box 38"/>
          <p:cNvSpPr txBox="1">
            <a:spLocks noChangeArrowheads="1"/>
          </p:cNvSpPr>
          <p:nvPr/>
        </p:nvSpPr>
        <p:spPr bwMode="auto">
          <a:xfrm>
            <a:off x="1022350" y="3810000"/>
            <a:ext cx="882650" cy="336550"/>
          </a:xfrm>
          <a:prstGeom prst="rect">
            <a:avLst/>
          </a:prstGeom>
          <a:noFill/>
          <a:ln w="9525">
            <a:noFill/>
            <a:miter lim="800000"/>
            <a:headEnd/>
            <a:tailEnd/>
          </a:ln>
          <a:effectLst/>
        </p:spPr>
        <p:txBody>
          <a:bodyPr wrap="none">
            <a:spAutoFit/>
          </a:bodyPr>
          <a:lstStyle/>
          <a:p>
            <a:r>
              <a:rPr lang="en-US" sz="1600" b="1">
                <a:latin typeface="Symbol" pitchFamily="18" charset="2"/>
              </a:rPr>
              <a:t>F</a:t>
            </a:r>
            <a:r>
              <a:rPr lang="en-US" sz="1600" b="1"/>
              <a:t>(1020)</a:t>
            </a:r>
          </a:p>
        </p:txBody>
      </p:sp>
      <p:sp>
        <p:nvSpPr>
          <p:cNvPr id="21" name="TextBox 20"/>
          <p:cNvSpPr txBox="1"/>
          <p:nvPr/>
        </p:nvSpPr>
        <p:spPr>
          <a:xfrm>
            <a:off x="228600" y="6248400"/>
            <a:ext cx="2280881" cy="307777"/>
          </a:xfrm>
          <a:prstGeom prst="rect">
            <a:avLst/>
          </a:prstGeom>
          <a:noFill/>
        </p:spPr>
        <p:txBody>
          <a:bodyPr wrap="none" rtlCol="0">
            <a:spAutoFit/>
          </a:bodyPr>
          <a:lstStyle/>
          <a:p>
            <a:r>
              <a:rPr lang="en-US" sz="1400" i="1" dirty="0" smtClean="0">
                <a:solidFill>
                  <a:srgbClr val="C00000"/>
                </a:solidFill>
              </a:rPr>
              <a:t>slide from V. </a:t>
            </a:r>
            <a:r>
              <a:rPr lang="en-US" sz="1400" i="1" dirty="0" err="1" smtClean="0">
                <a:solidFill>
                  <a:srgbClr val="C00000"/>
                </a:solidFill>
              </a:rPr>
              <a:t>Burkert</a:t>
            </a:r>
            <a:r>
              <a:rPr lang="en-US" sz="1400" i="1" dirty="0" smtClean="0">
                <a:solidFill>
                  <a:srgbClr val="C00000"/>
                </a:solidFill>
              </a:rPr>
              <a:t>, </a:t>
            </a:r>
            <a:r>
              <a:rPr lang="en-US" sz="1400" i="1" dirty="0" err="1" smtClean="0">
                <a:solidFill>
                  <a:srgbClr val="C00000"/>
                </a:solidFill>
              </a:rPr>
              <a:t>JLab</a:t>
            </a:r>
            <a:endParaRPr lang="en-US" sz="1400" i="1" dirty="0">
              <a:solidFill>
                <a:srgbClr val="C00000"/>
              </a:solidFill>
            </a:endParaRPr>
          </a:p>
        </p:txBody>
      </p:sp>
      <p:sp>
        <p:nvSpPr>
          <p:cNvPr id="22" name="TextBox 21"/>
          <p:cNvSpPr txBox="1"/>
          <p:nvPr/>
        </p:nvSpPr>
        <p:spPr>
          <a:xfrm>
            <a:off x="7086600" y="5257800"/>
            <a:ext cx="1697901" cy="923330"/>
          </a:xfrm>
          <a:prstGeom prst="rect">
            <a:avLst/>
          </a:prstGeom>
          <a:noFill/>
        </p:spPr>
        <p:txBody>
          <a:bodyPr wrap="none" rtlCol="0">
            <a:spAutoFit/>
          </a:bodyPr>
          <a:lstStyle/>
          <a:p>
            <a:r>
              <a:rPr lang="en-US" dirty="0" smtClean="0">
                <a:solidFill>
                  <a:schemeClr val="accent1">
                    <a:lumMod val="75000"/>
                  </a:schemeClr>
                </a:solidFill>
              </a:rPr>
              <a:t>from the CLAS</a:t>
            </a:r>
          </a:p>
          <a:p>
            <a:r>
              <a:rPr lang="en-US" dirty="0" smtClean="0">
                <a:solidFill>
                  <a:schemeClr val="accent1">
                    <a:lumMod val="75000"/>
                  </a:schemeClr>
                </a:solidFill>
              </a:rPr>
              <a:t>detector in </a:t>
            </a:r>
          </a:p>
          <a:p>
            <a:r>
              <a:rPr lang="en-US" dirty="0" smtClean="0">
                <a:solidFill>
                  <a:schemeClr val="accent1">
                    <a:lumMod val="75000"/>
                  </a:schemeClr>
                </a:solidFill>
              </a:rPr>
              <a:t>Hall B at </a:t>
            </a:r>
            <a:r>
              <a:rPr lang="en-US" dirty="0" err="1" smtClean="0">
                <a:solidFill>
                  <a:schemeClr val="accent1">
                    <a:lumMod val="75000"/>
                  </a:schemeClr>
                </a:solidFill>
              </a:rPr>
              <a:t>JLab</a:t>
            </a:r>
            <a:endParaRPr 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52600" y="-38100"/>
            <a:ext cx="6934200" cy="952500"/>
          </a:xfrm>
        </p:spPr>
        <p:txBody>
          <a:bodyPr>
            <a:normAutofit fontScale="90000"/>
          </a:bodyPr>
          <a:lstStyle/>
          <a:p>
            <a:pPr eaLnBrk="1" hangingPunct="1"/>
            <a:r>
              <a:rPr lang="en-US" sz="3200" dirty="0" smtClean="0">
                <a:ea typeface="ＭＳ Ｐゴシック" pitchFamily="-112" charset="-128"/>
                <a:cs typeface="ＭＳ Ｐゴシック" pitchFamily="-112" charset="-128"/>
              </a:rPr>
              <a:t>Differential &amp; total cross section of </a:t>
            </a:r>
            <a:r>
              <a:rPr lang="en-US" sz="3200" dirty="0" err="1" smtClean="0">
                <a:solidFill>
                  <a:srgbClr val="FF0000"/>
                </a:solidFill>
                <a:latin typeface="Arial"/>
                <a:ea typeface="ＭＳ Ｐゴシック" pitchFamily="-112" charset="-128"/>
                <a:cs typeface="Arial"/>
              </a:rPr>
              <a:t>γp→K</a:t>
            </a:r>
            <a:r>
              <a:rPr lang="en-US" sz="3200" baseline="30000" dirty="0">
                <a:solidFill>
                  <a:srgbClr val="FF0000"/>
                </a:solidFill>
                <a:latin typeface="Arial"/>
                <a:ea typeface="ＭＳ Ｐゴシック" pitchFamily="-112" charset="-128"/>
                <a:cs typeface="Arial"/>
              </a:rPr>
              <a:t>+</a:t>
            </a:r>
            <a:r>
              <a:rPr lang="el-GR" sz="3200" dirty="0" smtClean="0">
                <a:solidFill>
                  <a:srgbClr val="FF0000"/>
                </a:solidFill>
                <a:latin typeface="Arial"/>
                <a:ea typeface="ＭＳ Ｐゴシック" pitchFamily="-112" charset="-128"/>
                <a:cs typeface="Arial"/>
              </a:rPr>
              <a:t>Λ</a:t>
            </a:r>
            <a:endParaRPr lang="el-GR" sz="3200" baseline="30000" dirty="0">
              <a:solidFill>
                <a:srgbClr val="FF0000"/>
              </a:solidFill>
              <a:latin typeface="Arial"/>
              <a:ea typeface="ＭＳ Ｐゴシック" pitchFamily="-112" charset="-128"/>
              <a:cs typeface="Arial"/>
            </a:endParaRPr>
          </a:p>
        </p:txBody>
      </p:sp>
      <p:sp>
        <p:nvSpPr>
          <p:cNvPr id="22" name="Slide Number Placeholder 21"/>
          <p:cNvSpPr>
            <a:spLocks noGrp="1"/>
          </p:cNvSpPr>
          <p:nvPr>
            <p:ph type="sldNum" sz="quarter" idx="12"/>
          </p:nvPr>
        </p:nvSpPr>
        <p:spPr/>
        <p:txBody>
          <a:bodyPr/>
          <a:lstStyle/>
          <a:p>
            <a:pPr>
              <a:defRPr/>
            </a:pPr>
            <a:fld id="{ABA05C40-FF3F-BE42-91B6-73550BB13C4E}" type="slidenum">
              <a:rPr lang="en-US" smtClean="0"/>
              <a:pPr>
                <a:defRPr/>
              </a:pPr>
              <a:t>33</a:t>
            </a:fld>
            <a:endParaRPr lang="en-US"/>
          </a:p>
        </p:txBody>
      </p:sp>
      <p:grpSp>
        <p:nvGrpSpPr>
          <p:cNvPr id="2" name="Group 20"/>
          <p:cNvGrpSpPr>
            <a:grpSpLocks/>
          </p:cNvGrpSpPr>
          <p:nvPr/>
        </p:nvGrpSpPr>
        <p:grpSpPr bwMode="auto">
          <a:xfrm>
            <a:off x="5105400" y="5548313"/>
            <a:ext cx="1143000" cy="366713"/>
            <a:chOff x="2736" y="720"/>
            <a:chExt cx="720" cy="231"/>
          </a:xfrm>
        </p:grpSpPr>
        <p:sp>
          <p:nvSpPr>
            <p:cNvPr id="70675" name="Text Box 9"/>
            <p:cNvSpPr txBox="1">
              <a:spLocks noChangeArrowheads="1"/>
            </p:cNvSpPr>
            <p:nvPr/>
          </p:nvSpPr>
          <p:spPr bwMode="auto">
            <a:xfrm>
              <a:off x="3138" y="720"/>
              <a:ext cx="318" cy="231"/>
            </a:xfrm>
            <a:prstGeom prst="rect">
              <a:avLst/>
            </a:prstGeom>
            <a:noFill/>
            <a:ln w="9525">
              <a:noFill/>
              <a:miter lim="800000"/>
              <a:headEnd/>
              <a:tailEnd/>
            </a:ln>
          </p:spPr>
          <p:txBody>
            <a:bodyPr wrap="none">
              <a:prstTxWarp prst="textNoShape">
                <a:avLst/>
              </a:prstTxWarp>
              <a:spAutoFit/>
            </a:bodyPr>
            <a:lstStyle/>
            <a:p>
              <a:r>
                <a:rPr lang="en-US"/>
                <a:t>P</a:t>
              </a:r>
              <a:r>
                <a:rPr lang="en-US" baseline="-25000"/>
                <a:t>13</a:t>
              </a:r>
            </a:p>
          </p:txBody>
        </p:sp>
        <p:sp>
          <p:nvSpPr>
            <p:cNvPr id="70676" name="Line 11"/>
            <p:cNvSpPr>
              <a:spLocks noChangeShapeType="1"/>
            </p:cNvSpPr>
            <p:nvPr/>
          </p:nvSpPr>
          <p:spPr bwMode="auto">
            <a:xfrm>
              <a:off x="2736" y="816"/>
              <a:ext cx="390" cy="0"/>
            </a:xfrm>
            <a:prstGeom prst="line">
              <a:avLst/>
            </a:prstGeom>
            <a:noFill/>
            <a:ln w="12700">
              <a:solidFill>
                <a:schemeClr val="tx1"/>
              </a:solidFill>
              <a:prstDash val="dash"/>
              <a:round/>
              <a:headEnd/>
              <a:tailEnd/>
            </a:ln>
          </p:spPr>
          <p:txBody>
            <a:bodyPr>
              <a:prstTxWarp prst="textNoShape">
                <a:avLst/>
              </a:prstTxWarp>
            </a:bodyPr>
            <a:lstStyle/>
            <a:p>
              <a:endParaRPr lang="en-US"/>
            </a:p>
          </p:txBody>
        </p:sp>
      </p:grpSp>
      <p:sp>
        <p:nvSpPr>
          <p:cNvPr id="21" name="Text Box 165"/>
          <p:cNvSpPr txBox="1">
            <a:spLocks noChangeArrowheads="1"/>
          </p:cNvSpPr>
          <p:nvPr/>
        </p:nvSpPr>
        <p:spPr bwMode="auto">
          <a:xfrm>
            <a:off x="76200" y="76200"/>
            <a:ext cx="1480589" cy="707886"/>
          </a:xfrm>
          <a:prstGeom prst="rect">
            <a:avLst/>
          </a:prstGeom>
          <a:noFill/>
          <a:ln w="9525">
            <a:noFill/>
            <a:miter lim="800000"/>
            <a:headEnd/>
            <a:tailEnd/>
          </a:ln>
        </p:spPr>
        <p:txBody>
          <a:bodyPr wrap="none">
            <a:prstTxWarp prst="textNoShape">
              <a:avLst/>
            </a:prstTxWarp>
            <a:spAutoFit/>
          </a:bodyPr>
          <a:lstStyle/>
          <a:p>
            <a:r>
              <a:rPr lang="en-US" sz="4000" b="1" i="1" dirty="0">
                <a:solidFill>
                  <a:srgbClr val="FF0000"/>
                </a:solidFill>
                <a:effectLst>
                  <a:outerShdw blurRad="50800" dist="38100" dir="2700000" algn="tl" rotWithShape="0">
                    <a:srgbClr val="000000">
                      <a:alpha val="43000"/>
                    </a:srgbClr>
                  </a:outerShdw>
                </a:effectLst>
              </a:rPr>
              <a:t>CLAS</a:t>
            </a:r>
          </a:p>
        </p:txBody>
      </p:sp>
      <p:cxnSp>
        <p:nvCxnSpPr>
          <p:cNvPr id="20" name="Straight Connector 19"/>
          <p:cNvCxnSpPr/>
          <p:nvPr/>
        </p:nvCxnSpPr>
        <p:spPr>
          <a:xfrm>
            <a:off x="0" y="914400"/>
            <a:ext cx="9144000" cy="4763"/>
          </a:xfrm>
          <a:prstGeom prst="line">
            <a:avLst/>
          </a:prstGeom>
          <a:ln w="285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 Box 20"/>
          <p:cNvSpPr txBox="1">
            <a:spLocks noChangeArrowheads="1"/>
          </p:cNvSpPr>
          <p:nvPr/>
        </p:nvSpPr>
        <p:spPr bwMode="auto">
          <a:xfrm>
            <a:off x="76200" y="5725180"/>
            <a:ext cx="5029200" cy="584776"/>
          </a:xfrm>
          <a:prstGeom prst="rect">
            <a:avLst/>
          </a:prstGeom>
          <a:noFill/>
          <a:ln w="9525">
            <a:noFill/>
            <a:miter lim="800000"/>
            <a:headEnd/>
            <a:tailEnd/>
          </a:ln>
        </p:spPr>
        <p:txBody>
          <a:bodyPr wrap="square">
            <a:prstTxWarp prst="textNoShape">
              <a:avLst/>
            </a:prstTxWarp>
            <a:spAutoFit/>
          </a:bodyPr>
          <a:lstStyle/>
          <a:p>
            <a:r>
              <a:rPr lang="en-US" sz="1600" i="1" dirty="0" smtClean="0">
                <a:latin typeface="Arial"/>
                <a:cs typeface="Arial"/>
              </a:rPr>
              <a:t>Needs polarization observables and measurement in other channels for more definite conclusions.</a:t>
            </a:r>
            <a:endParaRPr lang="en-US" sz="1600" i="1" dirty="0">
              <a:latin typeface="Arial"/>
              <a:cs typeface="Arial"/>
            </a:endParaRPr>
          </a:p>
        </p:txBody>
      </p:sp>
      <p:grpSp>
        <p:nvGrpSpPr>
          <p:cNvPr id="3" name="Group 27"/>
          <p:cNvGrpSpPr/>
          <p:nvPr/>
        </p:nvGrpSpPr>
        <p:grpSpPr>
          <a:xfrm>
            <a:off x="4724400" y="1066800"/>
            <a:ext cx="4172131" cy="4557712"/>
            <a:chOff x="4724400" y="1066800"/>
            <a:chExt cx="4172131" cy="4557712"/>
          </a:xfrm>
        </p:grpSpPr>
        <p:pic>
          <p:nvPicPr>
            <p:cNvPr id="70659" name="Picture 4"/>
            <p:cNvPicPr>
              <a:picLocks noChangeAspect="1" noChangeArrowheads="1"/>
            </p:cNvPicPr>
            <p:nvPr/>
          </p:nvPicPr>
          <p:blipFill>
            <a:blip r:embed="rId3"/>
            <a:srcRect l="877" r="49123"/>
            <a:stretch>
              <a:fillRect/>
            </a:stretch>
          </p:blipFill>
          <p:spPr bwMode="auto">
            <a:xfrm>
              <a:off x="4724400" y="1066800"/>
              <a:ext cx="4122738" cy="4260850"/>
            </a:xfrm>
            <a:prstGeom prst="rect">
              <a:avLst/>
            </a:prstGeom>
            <a:noFill/>
            <a:ln w="9525">
              <a:noFill/>
              <a:miter lim="800000"/>
              <a:headEnd/>
              <a:tailEnd/>
            </a:ln>
          </p:spPr>
        </p:pic>
        <p:grpSp>
          <p:nvGrpSpPr>
            <p:cNvPr id="4" name="Group 14"/>
            <p:cNvGrpSpPr>
              <a:grpSpLocks/>
            </p:cNvGrpSpPr>
            <p:nvPr/>
          </p:nvGrpSpPr>
          <p:grpSpPr bwMode="auto">
            <a:xfrm>
              <a:off x="5073650" y="5257800"/>
              <a:ext cx="1174750" cy="366712"/>
              <a:chOff x="3648" y="647"/>
              <a:chExt cx="740" cy="231"/>
            </a:xfrm>
          </p:grpSpPr>
          <p:sp>
            <p:nvSpPr>
              <p:cNvPr id="70673" name="Line 12"/>
              <p:cNvSpPr>
                <a:spLocks noChangeShapeType="1"/>
              </p:cNvSpPr>
              <p:nvPr/>
            </p:nvSpPr>
            <p:spPr bwMode="auto">
              <a:xfrm>
                <a:off x="3648" y="768"/>
                <a:ext cx="384" cy="0"/>
              </a:xfrm>
              <a:prstGeom prst="line">
                <a:avLst/>
              </a:prstGeom>
              <a:noFill/>
              <a:ln w="12700">
                <a:solidFill>
                  <a:schemeClr val="tx1"/>
                </a:solidFill>
                <a:prstDash val="dashDot"/>
                <a:round/>
                <a:headEnd/>
                <a:tailEnd/>
              </a:ln>
            </p:spPr>
            <p:txBody>
              <a:bodyPr>
                <a:prstTxWarp prst="textNoShape">
                  <a:avLst/>
                </a:prstTxWarp>
              </a:bodyPr>
              <a:lstStyle/>
              <a:p>
                <a:endParaRPr lang="en-US"/>
              </a:p>
            </p:txBody>
          </p:sp>
          <p:sp>
            <p:nvSpPr>
              <p:cNvPr id="70674" name="Text Box 13"/>
              <p:cNvSpPr txBox="1">
                <a:spLocks noChangeArrowheads="1"/>
              </p:cNvSpPr>
              <p:nvPr/>
            </p:nvSpPr>
            <p:spPr bwMode="auto">
              <a:xfrm>
                <a:off x="4070" y="647"/>
                <a:ext cx="318" cy="231"/>
              </a:xfrm>
              <a:prstGeom prst="rect">
                <a:avLst/>
              </a:prstGeom>
              <a:noFill/>
              <a:ln w="9525">
                <a:noFill/>
                <a:miter lim="800000"/>
                <a:headEnd/>
                <a:tailEnd/>
              </a:ln>
            </p:spPr>
            <p:txBody>
              <a:bodyPr wrap="none">
                <a:prstTxWarp prst="textNoShape">
                  <a:avLst/>
                </a:prstTxWarp>
                <a:spAutoFit/>
              </a:bodyPr>
              <a:lstStyle/>
              <a:p>
                <a:r>
                  <a:rPr lang="en-US"/>
                  <a:t>P</a:t>
                </a:r>
                <a:r>
                  <a:rPr lang="en-US" baseline="-25000"/>
                  <a:t>11</a:t>
                </a:r>
              </a:p>
            </p:txBody>
          </p:sp>
        </p:grpSp>
        <p:grpSp>
          <p:nvGrpSpPr>
            <p:cNvPr id="5" name="Group 19"/>
            <p:cNvGrpSpPr>
              <a:grpSpLocks/>
            </p:cNvGrpSpPr>
            <p:nvPr/>
          </p:nvGrpSpPr>
          <p:grpSpPr bwMode="auto">
            <a:xfrm>
              <a:off x="5105400" y="5029200"/>
              <a:ext cx="2060575" cy="400049"/>
              <a:chOff x="3600" y="695"/>
              <a:chExt cx="1298" cy="252"/>
            </a:xfrm>
          </p:grpSpPr>
          <p:sp>
            <p:nvSpPr>
              <p:cNvPr id="70671" name="Line 17"/>
              <p:cNvSpPr>
                <a:spLocks noChangeShapeType="1"/>
              </p:cNvSpPr>
              <p:nvPr/>
            </p:nvSpPr>
            <p:spPr bwMode="auto">
              <a:xfrm>
                <a:off x="3600" y="816"/>
                <a:ext cx="384" cy="0"/>
              </a:xfrm>
              <a:prstGeom prst="line">
                <a:avLst/>
              </a:prstGeom>
              <a:noFill/>
              <a:ln w="28575" cap="rnd">
                <a:solidFill>
                  <a:schemeClr val="tx1"/>
                </a:solidFill>
                <a:prstDash val="sysDot"/>
                <a:round/>
                <a:headEnd/>
                <a:tailEnd/>
              </a:ln>
            </p:spPr>
            <p:txBody>
              <a:bodyPr>
                <a:prstTxWarp prst="textNoShape">
                  <a:avLst/>
                </a:prstTxWarp>
              </a:bodyPr>
              <a:lstStyle/>
              <a:p>
                <a:endParaRPr lang="en-US"/>
              </a:p>
            </p:txBody>
          </p:sp>
          <p:sp>
            <p:nvSpPr>
              <p:cNvPr id="70672" name="Text Box 18"/>
              <p:cNvSpPr txBox="1">
                <a:spLocks noChangeArrowheads="1"/>
              </p:cNvSpPr>
              <p:nvPr/>
            </p:nvSpPr>
            <p:spPr bwMode="auto">
              <a:xfrm>
                <a:off x="3974" y="695"/>
                <a:ext cx="924" cy="252"/>
              </a:xfrm>
              <a:prstGeom prst="rect">
                <a:avLst/>
              </a:prstGeom>
              <a:noFill/>
              <a:ln w="9525">
                <a:noFill/>
                <a:miter lim="800000"/>
                <a:headEnd/>
                <a:tailEnd/>
              </a:ln>
            </p:spPr>
            <p:txBody>
              <a:bodyPr wrap="none">
                <a:prstTxWarp prst="textNoShape">
                  <a:avLst/>
                </a:prstTxWarp>
                <a:spAutoFit/>
              </a:bodyPr>
              <a:lstStyle/>
              <a:p>
                <a:r>
                  <a:rPr lang="en-US" dirty="0" smtClean="0"/>
                  <a:t> K </a:t>
                </a:r>
                <a:r>
                  <a:rPr lang="en-US" dirty="0"/>
                  <a:t>exchange</a:t>
                </a:r>
              </a:p>
            </p:txBody>
          </p:sp>
        </p:grpSp>
        <p:sp>
          <p:nvSpPr>
            <p:cNvPr id="17" name="TextBox 16"/>
            <p:cNvSpPr txBox="1"/>
            <p:nvPr/>
          </p:nvSpPr>
          <p:spPr>
            <a:xfrm>
              <a:off x="8075612" y="1828800"/>
              <a:ext cx="687388" cy="369332"/>
            </a:xfrm>
            <a:prstGeom prst="rect">
              <a:avLst/>
            </a:prstGeom>
            <a:solidFill>
              <a:srgbClr val="FFFFFF"/>
            </a:solidFill>
          </p:spPr>
          <p:txBody>
            <a:bodyPr wrap="square" rtlCol="0">
              <a:spAutoFit/>
            </a:bodyPr>
            <a:lstStyle/>
            <a:p>
              <a:endParaRPr lang="en-US" dirty="0">
                <a:solidFill>
                  <a:srgbClr val="FFFFFF"/>
                </a:solidFill>
              </a:endParaRPr>
            </a:p>
          </p:txBody>
        </p:sp>
        <p:sp>
          <p:nvSpPr>
            <p:cNvPr id="18" name="TextBox 17"/>
            <p:cNvSpPr txBox="1"/>
            <p:nvPr/>
          </p:nvSpPr>
          <p:spPr>
            <a:xfrm>
              <a:off x="7847012" y="1383268"/>
              <a:ext cx="687388" cy="369332"/>
            </a:xfrm>
            <a:prstGeom prst="rect">
              <a:avLst/>
            </a:prstGeom>
            <a:solidFill>
              <a:srgbClr val="FFFFFF"/>
            </a:solidFill>
          </p:spPr>
          <p:txBody>
            <a:bodyPr wrap="square" rtlCol="0">
              <a:spAutoFit/>
            </a:bodyPr>
            <a:lstStyle/>
            <a:p>
              <a:endParaRPr lang="en-US" dirty="0">
                <a:solidFill>
                  <a:srgbClr val="FFFFFF"/>
                </a:solidFill>
              </a:endParaRPr>
            </a:p>
          </p:txBody>
        </p:sp>
        <p:sp>
          <p:nvSpPr>
            <p:cNvPr id="23" name="TextBox 22"/>
            <p:cNvSpPr txBox="1"/>
            <p:nvPr/>
          </p:nvSpPr>
          <p:spPr>
            <a:xfrm>
              <a:off x="7246938" y="2438400"/>
              <a:ext cx="1649593" cy="307777"/>
            </a:xfrm>
            <a:prstGeom prst="rect">
              <a:avLst/>
            </a:prstGeom>
            <a:noFill/>
            <a:ln>
              <a:solidFill>
                <a:srgbClr val="FF0000"/>
              </a:solidFill>
            </a:ln>
          </p:spPr>
          <p:txBody>
            <a:bodyPr wrap="none" rtlCol="0">
              <a:spAutoFit/>
            </a:bodyPr>
            <a:lstStyle/>
            <a:p>
              <a:r>
                <a:rPr lang="en-US" sz="1400" dirty="0" smtClean="0">
                  <a:latin typeface="Arial"/>
                  <a:cs typeface="Arial"/>
                </a:rPr>
                <a:t>P</a:t>
              </a:r>
              <a:r>
                <a:rPr lang="en-US" sz="1400" baseline="-25000" dirty="0" smtClean="0">
                  <a:latin typeface="Arial"/>
                  <a:cs typeface="Arial"/>
                </a:rPr>
                <a:t>11</a:t>
              </a:r>
              <a:r>
                <a:rPr lang="en-US" sz="1400" dirty="0" smtClean="0">
                  <a:latin typeface="Arial"/>
                  <a:cs typeface="Arial"/>
                </a:rPr>
                <a:t>, P</a:t>
              </a:r>
              <a:r>
                <a:rPr lang="en-US" sz="1400" baseline="-25000" dirty="0" smtClean="0">
                  <a:latin typeface="Arial"/>
                  <a:cs typeface="Arial"/>
                </a:rPr>
                <a:t>13</a:t>
              </a:r>
              <a:r>
                <a:rPr lang="en-US" sz="1400" dirty="0" smtClean="0">
                  <a:latin typeface="Arial"/>
                  <a:cs typeface="Arial"/>
                </a:rPr>
                <a:t>, D</a:t>
              </a:r>
              <a:r>
                <a:rPr lang="en-US" sz="1400" baseline="-25000" dirty="0" smtClean="0">
                  <a:latin typeface="Arial"/>
                  <a:cs typeface="Arial"/>
                </a:rPr>
                <a:t>13</a:t>
              </a:r>
              <a:r>
                <a:rPr lang="en-US" sz="1400" dirty="0" smtClean="0">
                  <a:latin typeface="Arial"/>
                  <a:cs typeface="Arial"/>
                </a:rPr>
                <a:t>, S</a:t>
              </a:r>
              <a:r>
                <a:rPr lang="en-US" sz="1400" baseline="-25000" dirty="0" smtClean="0">
                  <a:latin typeface="Arial"/>
                  <a:cs typeface="Arial"/>
                </a:rPr>
                <a:t>11</a:t>
              </a:r>
              <a:r>
                <a:rPr lang="en-US" sz="1400" dirty="0" smtClean="0">
                  <a:latin typeface="Arial"/>
                  <a:cs typeface="Arial"/>
                </a:rPr>
                <a:t>?</a:t>
              </a:r>
              <a:endParaRPr lang="en-US" sz="1400" dirty="0">
                <a:latin typeface="Arial"/>
                <a:cs typeface="Arial"/>
              </a:endParaRPr>
            </a:p>
          </p:txBody>
        </p:sp>
        <p:cxnSp>
          <p:nvCxnSpPr>
            <p:cNvPr id="25" name="Straight Arrow Connector 24"/>
            <p:cNvCxnSpPr>
              <a:stCxn id="23" idx="1"/>
            </p:cNvCxnSpPr>
            <p:nvPr/>
          </p:nvCxnSpPr>
          <p:spPr>
            <a:xfrm rot="10800000">
              <a:off x="6332538" y="2286013"/>
              <a:ext cx="914400" cy="30627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27" name="Picture 2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srcRect l="9091" t="8969" r="9091" b="48092"/>
              <a:stretch>
                <a:fillRect/>
              </a:stretch>
            </p:blipFill>
          </mc:Choice>
          <mc:Fallback>
            <p:blipFill>
              <a:blip r:embed="rId4"/>
              <a:srcRect l="9091" t="8969" r="9091" b="48092"/>
              <a:stretch>
                <a:fillRect/>
              </a:stretch>
            </p:blipFill>
          </mc:Fallback>
        </mc:AlternateContent>
        <p:spPr>
          <a:xfrm>
            <a:off x="-665" y="1066799"/>
            <a:ext cx="4725065" cy="4711359"/>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0314"/>
            <a:ext cx="6553200" cy="707886"/>
          </a:xfrm>
        </p:spPr>
        <p:txBody>
          <a:bodyPr>
            <a:normAutofit/>
          </a:bodyPr>
          <a:lstStyle/>
          <a:p>
            <a:r>
              <a:rPr lang="en-US" sz="3600" dirty="0" smtClean="0">
                <a:latin typeface="Arial"/>
                <a:cs typeface="Arial"/>
              </a:rPr>
              <a:t>Complete experiment </a:t>
            </a:r>
            <a:r>
              <a:rPr lang="en-US" sz="3600" dirty="0" err="1" smtClean="0">
                <a:solidFill>
                  <a:srgbClr val="FF0000"/>
                </a:solidFill>
                <a:latin typeface="Arial"/>
                <a:cs typeface="Arial"/>
              </a:rPr>
              <a:t>γp→K</a:t>
            </a:r>
            <a:r>
              <a:rPr lang="en-US" sz="3600" baseline="30000" dirty="0" err="1" smtClean="0">
                <a:solidFill>
                  <a:srgbClr val="FF0000"/>
                </a:solidFill>
                <a:latin typeface="Arial"/>
                <a:cs typeface="Arial"/>
              </a:rPr>
              <a:t>+</a:t>
            </a:r>
            <a:r>
              <a:rPr lang="en-US" sz="3600" dirty="0" err="1" smtClean="0">
                <a:solidFill>
                  <a:srgbClr val="FF0000"/>
                </a:solidFill>
                <a:latin typeface="Arial"/>
                <a:cs typeface="Arial"/>
              </a:rPr>
              <a:t>Λ</a:t>
            </a:r>
            <a:endParaRPr lang="en-US" sz="3600" dirty="0">
              <a:solidFill>
                <a:srgbClr val="FF0000"/>
              </a:solidFill>
              <a:latin typeface="Arial"/>
              <a:cs typeface="Arial"/>
            </a:endParaRPr>
          </a:p>
        </p:txBody>
      </p:sp>
      <p:sp>
        <p:nvSpPr>
          <p:cNvPr id="11" name="Slide Number Placeholder 10"/>
          <p:cNvSpPr>
            <a:spLocks noGrp="1"/>
          </p:cNvSpPr>
          <p:nvPr>
            <p:ph type="sldNum" sz="quarter" idx="12"/>
          </p:nvPr>
        </p:nvSpPr>
        <p:spPr/>
        <p:txBody>
          <a:bodyPr/>
          <a:lstStyle/>
          <a:p>
            <a:pPr>
              <a:defRPr/>
            </a:pPr>
            <a:fld id="{ABA05C40-FF3F-BE42-91B6-73550BB13C4E}" type="slidenum">
              <a:rPr lang="en-US" smtClean="0"/>
              <a:pPr>
                <a:defRPr/>
              </a:pPr>
              <a:t>34</a:t>
            </a:fld>
            <a:endParaRPr lang="en-US"/>
          </a:p>
        </p:txBody>
      </p:sp>
      <p:sp>
        <p:nvSpPr>
          <p:cNvPr id="5" name="Text Box 165"/>
          <p:cNvSpPr txBox="1">
            <a:spLocks noChangeArrowheads="1"/>
          </p:cNvSpPr>
          <p:nvPr/>
        </p:nvSpPr>
        <p:spPr bwMode="auto">
          <a:xfrm>
            <a:off x="304800" y="130314"/>
            <a:ext cx="1480589" cy="707886"/>
          </a:xfrm>
          <a:prstGeom prst="rect">
            <a:avLst/>
          </a:prstGeom>
          <a:noFill/>
          <a:ln w="9525">
            <a:noFill/>
            <a:miter lim="800000"/>
            <a:headEnd/>
            <a:tailEnd/>
          </a:ln>
        </p:spPr>
        <p:txBody>
          <a:bodyPr wrap="none">
            <a:prstTxWarp prst="textNoShape">
              <a:avLst/>
            </a:prstTxWarp>
            <a:spAutoFit/>
          </a:bodyPr>
          <a:lstStyle/>
          <a:p>
            <a:r>
              <a:rPr lang="en-US" sz="4000" b="1" i="1" dirty="0">
                <a:solidFill>
                  <a:srgbClr val="FF0000"/>
                </a:solidFill>
                <a:effectLst>
                  <a:outerShdw blurRad="50800" dist="38100" dir="2700000" algn="tl" rotWithShape="0">
                    <a:srgbClr val="000000">
                      <a:alpha val="43000"/>
                    </a:srgbClr>
                  </a:outerShdw>
                </a:effectLst>
              </a:rPr>
              <a:t>CLAS</a:t>
            </a:r>
          </a:p>
        </p:txBody>
      </p:sp>
      <p:cxnSp>
        <p:nvCxnSpPr>
          <p:cNvPr id="6" name="Straight Connector 5"/>
          <p:cNvCxnSpPr/>
          <p:nvPr/>
        </p:nvCxnSpPr>
        <p:spPr>
          <a:xfrm flipV="1">
            <a:off x="0" y="958632"/>
            <a:ext cx="9144000" cy="319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srcRect l="3061" t="14579" r="3061" b="50962"/>
              <a:stretch>
                <a:fillRect/>
              </a:stretch>
            </p:blipFill>
          </mc:Choice>
          <mc:Fallback>
            <p:blipFill>
              <a:blip r:embed="rId3"/>
              <a:srcRect l="3061" t="14579" r="3061" b="50962"/>
              <a:stretch>
                <a:fillRect/>
              </a:stretch>
            </p:blipFill>
          </mc:Fallback>
        </mc:AlternateContent>
        <p:spPr>
          <a:xfrm>
            <a:off x="990600" y="4267200"/>
            <a:ext cx="7239000" cy="2045804"/>
          </a:xfrm>
          <a:prstGeom prst="rect">
            <a:avLst/>
          </a:prstGeom>
          <a:solidFill>
            <a:srgbClr val="FFFFFF"/>
          </a:solidFill>
          <a:ln>
            <a:solidFill>
              <a:srgbClr val="000000"/>
            </a:solidFill>
          </a:ln>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srcRect l="5405" t="6218" r="50000" b="68655"/>
              <a:stretch>
                <a:fillRect/>
              </a:stretch>
            </p:blipFill>
          </mc:Choice>
          <mc:Fallback>
            <p:blipFill>
              <a:blip r:embed="rId4"/>
              <a:srcRect l="5405" t="6218" r="50000" b="68655"/>
              <a:stretch>
                <a:fillRect/>
              </a:stretch>
            </p:blipFill>
          </mc:Fallback>
        </mc:AlternateContent>
        <p:spPr>
          <a:xfrm>
            <a:off x="304800" y="1143000"/>
            <a:ext cx="3860800" cy="2895600"/>
          </a:xfrm>
          <a:prstGeom prst="rect">
            <a:avLst/>
          </a:prstGeom>
          <a:solidFill>
            <a:srgbClr val="FFFFFF"/>
          </a:solidFill>
          <a:ln>
            <a:solidFill>
              <a:srgbClr val="000000"/>
            </a:solidFill>
          </a:ln>
        </p:spPr>
      </p:pic>
      <p:sp>
        <p:nvSpPr>
          <p:cNvPr id="9" name="TextBox 8"/>
          <p:cNvSpPr txBox="1"/>
          <p:nvPr/>
        </p:nvSpPr>
        <p:spPr>
          <a:xfrm>
            <a:off x="4343400" y="1085434"/>
            <a:ext cx="4800600" cy="2862322"/>
          </a:xfrm>
          <a:prstGeom prst="rect">
            <a:avLst/>
          </a:prstGeom>
          <a:noFill/>
        </p:spPr>
        <p:txBody>
          <a:bodyPr wrap="square" rtlCol="0">
            <a:spAutoFit/>
          </a:bodyPr>
          <a:lstStyle/>
          <a:p>
            <a:pPr>
              <a:buClr>
                <a:srgbClr val="FF0000"/>
              </a:buClr>
              <a:buFont typeface="Wingdings" charset="2"/>
              <a:buChar char="§"/>
            </a:pPr>
            <a:r>
              <a:rPr lang="en-US" sz="2000" dirty="0" err="1" smtClean="0">
                <a:latin typeface="+mn-lt"/>
              </a:rPr>
              <a:t>Pseudoscalar</a:t>
            </a:r>
            <a:r>
              <a:rPr lang="en-US" sz="2000" dirty="0" smtClean="0">
                <a:latin typeface="+mn-lt"/>
              </a:rPr>
              <a:t> meson production is described by 4 complex amplitudes </a:t>
            </a:r>
          </a:p>
          <a:p>
            <a:pPr>
              <a:buClr>
                <a:srgbClr val="FF0000"/>
              </a:buClr>
              <a:buFont typeface="Wingdings" charset="2"/>
              <a:buChar char="§"/>
            </a:pPr>
            <a:r>
              <a:rPr lang="en-US" sz="2000" dirty="0" smtClean="0">
                <a:latin typeface="+mn-lt"/>
              </a:rPr>
              <a:t> 8 measurements are needed to determine amplitudes.</a:t>
            </a:r>
          </a:p>
          <a:p>
            <a:pPr>
              <a:buClr>
                <a:srgbClr val="FF0000"/>
              </a:buClr>
              <a:buFont typeface="Wingdings" charset="2"/>
              <a:buChar char="§"/>
            </a:pPr>
            <a:r>
              <a:rPr lang="en-US" sz="2000" dirty="0" smtClean="0">
                <a:latin typeface="+mn-lt"/>
              </a:rPr>
              <a:t> 16 observables will be measured in CLAS for </a:t>
            </a:r>
            <a:r>
              <a:rPr lang="en-US" sz="2000" dirty="0" err="1" smtClean="0">
                <a:latin typeface="+mn-lt"/>
              </a:rPr>
              <a:t>hyperon</a:t>
            </a:r>
            <a:r>
              <a:rPr lang="en-US" sz="2000" dirty="0" smtClean="0">
                <a:latin typeface="+mn-lt"/>
              </a:rPr>
              <a:t> production allowing many cross checks.</a:t>
            </a:r>
          </a:p>
          <a:p>
            <a:pPr>
              <a:buClr>
                <a:srgbClr val="FF0000"/>
              </a:buClr>
              <a:buFont typeface="Wingdings" charset="2"/>
              <a:buChar char="§"/>
            </a:pPr>
            <a:r>
              <a:rPr lang="en-US" sz="2000" dirty="0" smtClean="0">
                <a:latin typeface="+mn-lt"/>
              </a:rPr>
              <a:t> 8 observables measured in reactions without recoil polarization.  </a:t>
            </a:r>
            <a:endParaRPr lang="en-US" sz="2000" dirty="0">
              <a:latin typeface="+mn-lt"/>
            </a:endParaRPr>
          </a:p>
        </p:txBody>
      </p:sp>
      <p:sp>
        <p:nvSpPr>
          <p:cNvPr id="10" name="TextBox 9"/>
          <p:cNvSpPr txBox="1"/>
          <p:nvPr/>
        </p:nvSpPr>
        <p:spPr>
          <a:xfrm>
            <a:off x="2209800" y="3362980"/>
            <a:ext cx="1907739" cy="523220"/>
          </a:xfrm>
          <a:prstGeom prst="rect">
            <a:avLst/>
          </a:prstGeom>
          <a:noFill/>
          <a:ln>
            <a:solidFill>
              <a:schemeClr val="tx1"/>
            </a:solidFill>
          </a:ln>
        </p:spPr>
        <p:txBody>
          <a:bodyPr wrap="square" rtlCol="0">
            <a:spAutoFit/>
          </a:bodyPr>
          <a:lstStyle/>
          <a:p>
            <a:r>
              <a:rPr lang="en-US" sz="1400" dirty="0" err="1" smtClean="0">
                <a:latin typeface="Arial"/>
                <a:cs typeface="Arial"/>
              </a:rPr>
              <a:t>Λ</a:t>
            </a:r>
            <a:r>
              <a:rPr lang="en-US" sz="1400" dirty="0" smtClean="0">
                <a:latin typeface="Arial"/>
                <a:cs typeface="Arial"/>
              </a:rPr>
              <a:t> weak decay has large analyzing power</a:t>
            </a:r>
            <a:endParaRPr lang="en-US" sz="1400" dirty="0">
              <a:latin typeface="Arial"/>
              <a:cs typeface="Aria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639762"/>
          </a:xfrm>
        </p:spPr>
        <p:txBody>
          <a:bodyPr/>
          <a:lstStyle/>
          <a:p>
            <a:r>
              <a:rPr lang="en-US" sz="3200" dirty="0">
                <a:solidFill>
                  <a:srgbClr val="FFFF00"/>
                </a:solidFill>
              </a:rPr>
              <a:t>Beyond the Quark Model: </a:t>
            </a:r>
            <a:r>
              <a:rPr lang="en-US" sz="3200" dirty="0" smtClean="0">
                <a:solidFill>
                  <a:srgbClr val="FFFF00"/>
                </a:solidFill>
              </a:rPr>
              <a:t> </a:t>
            </a:r>
            <a:r>
              <a:rPr lang="en-US" sz="3200" dirty="0">
                <a:solidFill>
                  <a:srgbClr val="FFFF00"/>
                </a:solidFill>
              </a:rPr>
              <a:t>Hybrids and Exotics</a:t>
            </a:r>
          </a:p>
        </p:txBody>
      </p:sp>
      <p:pic>
        <p:nvPicPr>
          <p:cNvPr id="21508" name="Picture 4" descr="meson"/>
          <p:cNvPicPr>
            <a:picLocks noChangeAspect="1" noChangeArrowheads="1"/>
          </p:cNvPicPr>
          <p:nvPr/>
        </p:nvPicPr>
        <p:blipFill>
          <a:blip r:embed="rId4" cstate="print"/>
          <a:srcRect/>
          <a:stretch>
            <a:fillRect/>
          </a:stretch>
        </p:blipFill>
        <p:spPr bwMode="auto">
          <a:xfrm>
            <a:off x="1617663" y="1741488"/>
            <a:ext cx="3006725" cy="1901825"/>
          </a:xfrm>
          <a:prstGeom prst="rect">
            <a:avLst/>
          </a:prstGeom>
          <a:noFill/>
        </p:spPr>
      </p:pic>
      <p:graphicFrame>
        <p:nvGraphicFramePr>
          <p:cNvPr id="21509" name="Object 5"/>
          <p:cNvGraphicFramePr>
            <a:graphicFrameLocks noChangeAspect="1"/>
          </p:cNvGraphicFramePr>
          <p:nvPr/>
        </p:nvGraphicFramePr>
        <p:xfrm>
          <a:off x="4559300" y="1463675"/>
          <a:ext cx="2486025" cy="2236788"/>
        </p:xfrm>
        <a:graphic>
          <a:graphicData uri="http://schemas.openxmlformats.org/presentationml/2006/ole">
            <p:oleObj spid="_x0000_s98306" name="Image" r:id="rId5" imgW="7847619" imgH="7060317" progId="">
              <p:embed/>
            </p:oleObj>
          </a:graphicData>
        </a:graphic>
      </p:graphicFrame>
      <p:sp>
        <p:nvSpPr>
          <p:cNvPr id="21511" name="Text Box 7"/>
          <p:cNvSpPr txBox="1">
            <a:spLocks noChangeArrowheads="1"/>
          </p:cNvSpPr>
          <p:nvPr/>
        </p:nvSpPr>
        <p:spPr bwMode="auto">
          <a:xfrm>
            <a:off x="438150" y="1354138"/>
            <a:ext cx="5597525" cy="396875"/>
          </a:xfrm>
          <a:prstGeom prst="rect">
            <a:avLst/>
          </a:prstGeom>
          <a:noFill/>
          <a:ln w="28575" algn="ctr">
            <a:noFill/>
            <a:miter lim="800000"/>
            <a:headEnd/>
            <a:tailEnd/>
          </a:ln>
          <a:effectLst/>
        </p:spPr>
        <p:txBody>
          <a:bodyPr wrap="none">
            <a:spAutoFit/>
          </a:bodyPr>
          <a:lstStyle/>
          <a:p>
            <a:pPr algn="ctr" eaLnBrk="0" hangingPunct="0"/>
            <a:r>
              <a:rPr lang="en-US" sz="2000">
                <a:solidFill>
                  <a:srgbClr val="FFFFFF"/>
                </a:solidFill>
                <a:latin typeface="Verdana" pitchFamily="34" charset="0"/>
              </a:rPr>
              <a:t>Quarks combine to “neutralize” color force</a:t>
            </a:r>
          </a:p>
        </p:txBody>
      </p:sp>
      <p:sp>
        <p:nvSpPr>
          <p:cNvPr id="21512" name="Text Box 8"/>
          <p:cNvSpPr txBox="1">
            <a:spLocks noChangeArrowheads="1"/>
          </p:cNvSpPr>
          <p:nvPr/>
        </p:nvSpPr>
        <p:spPr bwMode="auto">
          <a:xfrm>
            <a:off x="509588" y="4011613"/>
            <a:ext cx="8634412" cy="396875"/>
          </a:xfrm>
          <a:prstGeom prst="rect">
            <a:avLst/>
          </a:prstGeom>
          <a:noFill/>
          <a:ln w="28575" algn="ctr">
            <a:noFill/>
            <a:miter lim="800000"/>
            <a:headEnd/>
            <a:tailEnd/>
          </a:ln>
          <a:effectLst/>
        </p:spPr>
        <p:txBody>
          <a:bodyPr>
            <a:spAutoFit/>
          </a:bodyPr>
          <a:lstStyle/>
          <a:p>
            <a:pPr eaLnBrk="0" hangingPunct="0"/>
            <a:r>
              <a:rPr lang="en-US" sz="2000">
                <a:solidFill>
                  <a:srgbClr val="FFFFFF"/>
                </a:solidFill>
                <a:latin typeface="Verdana" pitchFamily="34" charset="0"/>
              </a:rPr>
              <a:t>Other quark-gluon configurations can give colorless objects</a:t>
            </a:r>
          </a:p>
        </p:txBody>
      </p:sp>
      <p:sp>
        <p:nvSpPr>
          <p:cNvPr id="21513" name="Text Box 9"/>
          <p:cNvSpPr txBox="1">
            <a:spLocks noChangeArrowheads="1"/>
          </p:cNvSpPr>
          <p:nvPr/>
        </p:nvSpPr>
        <p:spPr bwMode="auto">
          <a:xfrm>
            <a:off x="5164138" y="3397250"/>
            <a:ext cx="1109662" cy="396875"/>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baryons</a:t>
            </a:r>
          </a:p>
        </p:txBody>
      </p:sp>
      <p:sp>
        <p:nvSpPr>
          <p:cNvPr id="21514" name="Text Box 10"/>
          <p:cNvSpPr txBox="1">
            <a:spLocks noChangeArrowheads="1"/>
          </p:cNvSpPr>
          <p:nvPr/>
        </p:nvSpPr>
        <p:spPr bwMode="auto">
          <a:xfrm>
            <a:off x="5067300" y="1997075"/>
            <a:ext cx="368300" cy="519113"/>
          </a:xfrm>
          <a:prstGeom prst="rect">
            <a:avLst/>
          </a:prstGeom>
          <a:noFill/>
          <a:ln w="9525">
            <a:noFill/>
            <a:miter lim="800000"/>
            <a:headEnd/>
            <a:tailEnd/>
          </a:ln>
          <a:effectLst/>
        </p:spPr>
        <p:txBody>
          <a:bodyPr wrap="none">
            <a:spAutoFit/>
          </a:bodyPr>
          <a:lstStyle/>
          <a:p>
            <a:r>
              <a:rPr lang="en-US" sz="2800">
                <a:latin typeface="Comic Sans MS" pitchFamily="66" charset="0"/>
              </a:rPr>
              <a:t>q</a:t>
            </a:r>
          </a:p>
        </p:txBody>
      </p:sp>
      <p:sp>
        <p:nvSpPr>
          <p:cNvPr id="21515" name="Text Box 11"/>
          <p:cNvSpPr txBox="1">
            <a:spLocks noChangeArrowheads="1"/>
          </p:cNvSpPr>
          <p:nvPr/>
        </p:nvSpPr>
        <p:spPr bwMode="auto">
          <a:xfrm>
            <a:off x="6029325" y="2006600"/>
            <a:ext cx="368300" cy="519113"/>
          </a:xfrm>
          <a:prstGeom prst="rect">
            <a:avLst/>
          </a:prstGeom>
          <a:noFill/>
          <a:ln w="9525">
            <a:noFill/>
            <a:miter lim="800000"/>
            <a:headEnd/>
            <a:tailEnd/>
          </a:ln>
          <a:effectLst/>
        </p:spPr>
        <p:txBody>
          <a:bodyPr wrap="none">
            <a:spAutoFit/>
          </a:bodyPr>
          <a:lstStyle/>
          <a:p>
            <a:r>
              <a:rPr lang="en-US" sz="2800">
                <a:latin typeface="Comic Sans MS" pitchFamily="66" charset="0"/>
              </a:rPr>
              <a:t>q</a:t>
            </a:r>
          </a:p>
        </p:txBody>
      </p:sp>
      <p:sp>
        <p:nvSpPr>
          <p:cNvPr id="21516" name="Text Box 12"/>
          <p:cNvSpPr txBox="1">
            <a:spLocks noChangeArrowheads="1"/>
          </p:cNvSpPr>
          <p:nvPr/>
        </p:nvSpPr>
        <p:spPr bwMode="auto">
          <a:xfrm>
            <a:off x="5480050" y="2738438"/>
            <a:ext cx="368300" cy="519112"/>
          </a:xfrm>
          <a:prstGeom prst="rect">
            <a:avLst/>
          </a:prstGeom>
          <a:noFill/>
          <a:ln w="9525">
            <a:noFill/>
            <a:miter lim="800000"/>
            <a:headEnd/>
            <a:tailEnd/>
          </a:ln>
          <a:effectLst/>
        </p:spPr>
        <p:txBody>
          <a:bodyPr wrap="none">
            <a:spAutoFit/>
          </a:bodyPr>
          <a:lstStyle/>
          <a:p>
            <a:r>
              <a:rPr lang="en-US" sz="2800">
                <a:latin typeface="Comic Sans MS" pitchFamily="66" charset="0"/>
              </a:rPr>
              <a:t>q</a:t>
            </a:r>
          </a:p>
        </p:txBody>
      </p:sp>
      <p:sp>
        <p:nvSpPr>
          <p:cNvPr id="21517" name="Text Box 13"/>
          <p:cNvSpPr txBox="1">
            <a:spLocks noChangeArrowheads="1"/>
          </p:cNvSpPr>
          <p:nvPr/>
        </p:nvSpPr>
        <p:spPr bwMode="auto">
          <a:xfrm>
            <a:off x="2525713" y="3225800"/>
            <a:ext cx="1035050" cy="396875"/>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mesons</a:t>
            </a:r>
          </a:p>
        </p:txBody>
      </p:sp>
      <p:sp>
        <p:nvSpPr>
          <p:cNvPr id="21518" name="Text Box 14"/>
          <p:cNvSpPr txBox="1">
            <a:spLocks noChangeArrowheads="1"/>
          </p:cNvSpPr>
          <p:nvPr/>
        </p:nvSpPr>
        <p:spPr bwMode="auto">
          <a:xfrm>
            <a:off x="2422525" y="2349500"/>
            <a:ext cx="417513" cy="519113"/>
          </a:xfrm>
          <a:prstGeom prst="rect">
            <a:avLst/>
          </a:prstGeom>
          <a:noFill/>
          <a:ln w="28575" algn="ctr">
            <a:noFill/>
            <a:miter lim="800000"/>
            <a:headEnd/>
            <a:tailEnd/>
          </a:ln>
          <a:effectLst/>
        </p:spPr>
        <p:txBody>
          <a:bodyPr>
            <a:spAutoFit/>
          </a:bodyPr>
          <a:lstStyle/>
          <a:p>
            <a:pPr algn="ctr" eaLnBrk="0" hangingPunct="0"/>
            <a:r>
              <a:rPr lang="en-US" sz="2800">
                <a:latin typeface="Comic Sans MS" pitchFamily="66" charset="0"/>
              </a:rPr>
              <a:t>q</a:t>
            </a:r>
          </a:p>
        </p:txBody>
      </p:sp>
      <p:sp>
        <p:nvSpPr>
          <p:cNvPr id="21519" name="Line 15"/>
          <p:cNvSpPr>
            <a:spLocks noChangeShapeType="1"/>
          </p:cNvSpPr>
          <p:nvPr/>
        </p:nvSpPr>
        <p:spPr bwMode="auto">
          <a:xfrm>
            <a:off x="2536825" y="2487613"/>
            <a:ext cx="203200" cy="0"/>
          </a:xfrm>
          <a:prstGeom prst="line">
            <a:avLst/>
          </a:prstGeom>
          <a:noFill/>
          <a:ln w="28575">
            <a:solidFill>
              <a:schemeClr val="tx1"/>
            </a:solidFill>
            <a:round/>
            <a:headEnd/>
            <a:tailEnd/>
          </a:ln>
          <a:effectLst/>
        </p:spPr>
        <p:txBody>
          <a:bodyPr>
            <a:spAutoFit/>
          </a:bodyPr>
          <a:lstStyle/>
          <a:p>
            <a:endParaRPr lang="en-US"/>
          </a:p>
        </p:txBody>
      </p:sp>
      <p:sp>
        <p:nvSpPr>
          <p:cNvPr id="21520" name="Text Box 16"/>
          <p:cNvSpPr txBox="1">
            <a:spLocks noChangeArrowheads="1"/>
          </p:cNvSpPr>
          <p:nvPr/>
        </p:nvSpPr>
        <p:spPr bwMode="auto">
          <a:xfrm>
            <a:off x="3282950" y="2349500"/>
            <a:ext cx="417513" cy="519113"/>
          </a:xfrm>
          <a:prstGeom prst="rect">
            <a:avLst/>
          </a:prstGeom>
          <a:noFill/>
          <a:ln w="28575" algn="ctr">
            <a:noFill/>
            <a:miter lim="800000"/>
            <a:headEnd/>
            <a:tailEnd/>
          </a:ln>
          <a:effectLst/>
        </p:spPr>
        <p:txBody>
          <a:bodyPr>
            <a:spAutoFit/>
          </a:bodyPr>
          <a:lstStyle/>
          <a:p>
            <a:pPr algn="ctr" eaLnBrk="0" hangingPunct="0"/>
            <a:r>
              <a:rPr lang="en-US" sz="2800">
                <a:latin typeface="Comic Sans MS" pitchFamily="66" charset="0"/>
              </a:rPr>
              <a:t>q</a:t>
            </a:r>
          </a:p>
        </p:txBody>
      </p:sp>
      <p:grpSp>
        <p:nvGrpSpPr>
          <p:cNvPr id="2" name="Group 93"/>
          <p:cNvGrpSpPr>
            <a:grpSpLocks/>
          </p:cNvGrpSpPr>
          <p:nvPr/>
        </p:nvGrpSpPr>
        <p:grpSpPr bwMode="auto">
          <a:xfrm>
            <a:off x="577850" y="4381500"/>
            <a:ext cx="8150225" cy="2247900"/>
            <a:chOff x="364" y="2760"/>
            <a:chExt cx="5134" cy="1416"/>
          </a:xfrm>
        </p:grpSpPr>
        <p:sp>
          <p:nvSpPr>
            <p:cNvPr id="21523" name="Rectangle 19"/>
            <p:cNvSpPr>
              <a:spLocks noChangeArrowheads="1"/>
            </p:cNvSpPr>
            <p:nvPr/>
          </p:nvSpPr>
          <p:spPr bwMode="auto">
            <a:xfrm>
              <a:off x="1327" y="2760"/>
              <a:ext cx="1571" cy="1416"/>
            </a:xfrm>
            <a:prstGeom prst="rect">
              <a:avLst/>
            </a:prstGeom>
            <a:solidFill>
              <a:srgbClr val="000066"/>
            </a:solidFill>
            <a:ln w="9525">
              <a:noFill/>
              <a:miter lim="800000"/>
              <a:headEnd/>
              <a:tailEnd/>
            </a:ln>
            <a:effectLst/>
          </p:spPr>
          <p:txBody>
            <a:bodyPr wrap="none" anchor="ctr"/>
            <a:lstStyle/>
            <a:p>
              <a:endParaRPr lang="en-US"/>
            </a:p>
          </p:txBody>
        </p:sp>
        <p:grpSp>
          <p:nvGrpSpPr>
            <p:cNvPr id="3" name="Group 89"/>
            <p:cNvGrpSpPr>
              <a:grpSpLocks/>
            </p:cNvGrpSpPr>
            <p:nvPr/>
          </p:nvGrpSpPr>
          <p:grpSpPr bwMode="auto">
            <a:xfrm>
              <a:off x="2941" y="3051"/>
              <a:ext cx="1192" cy="1073"/>
              <a:chOff x="2941" y="3051"/>
              <a:chExt cx="1192" cy="1073"/>
            </a:xfrm>
          </p:grpSpPr>
          <p:sp>
            <p:nvSpPr>
              <p:cNvPr id="21535" name="Freeform 31"/>
              <p:cNvSpPr>
                <a:spLocks noChangeArrowheads="1"/>
              </p:cNvSpPr>
              <p:nvPr/>
            </p:nvSpPr>
            <p:spPr bwMode="auto">
              <a:xfrm rot="13259996">
                <a:off x="3330" y="3333"/>
                <a:ext cx="322" cy="326"/>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accent2"/>
                </a:solidFill>
                <a:round/>
                <a:headEnd/>
                <a:tailEnd/>
              </a:ln>
            </p:spPr>
            <p:txBody>
              <a:bodyPr/>
              <a:lstStyle/>
              <a:p>
                <a:endParaRPr lang="en-US"/>
              </a:p>
            </p:txBody>
          </p:sp>
          <p:sp>
            <p:nvSpPr>
              <p:cNvPr id="21536" name="Freeform 32"/>
              <p:cNvSpPr>
                <a:spLocks noChangeArrowheads="1"/>
              </p:cNvSpPr>
              <p:nvPr/>
            </p:nvSpPr>
            <p:spPr bwMode="auto">
              <a:xfrm rot="5594254">
                <a:off x="3444" y="3159"/>
                <a:ext cx="322" cy="326"/>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p:spPr>
            <p:txBody>
              <a:bodyPr/>
              <a:lstStyle/>
              <a:p>
                <a:endParaRPr lang="en-US"/>
              </a:p>
            </p:txBody>
          </p:sp>
          <p:sp>
            <p:nvSpPr>
              <p:cNvPr id="21537" name="Freeform 33"/>
              <p:cNvSpPr>
                <a:spLocks noChangeArrowheads="1"/>
              </p:cNvSpPr>
              <p:nvPr/>
            </p:nvSpPr>
            <p:spPr bwMode="auto">
              <a:xfrm rot="-398815">
                <a:off x="3186" y="3165"/>
                <a:ext cx="322" cy="326"/>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FF0000"/>
                </a:solidFill>
                <a:round/>
                <a:headEnd/>
                <a:tailEnd/>
              </a:ln>
            </p:spPr>
            <p:txBody>
              <a:bodyPr/>
              <a:lstStyle/>
              <a:p>
                <a:endParaRPr lang="en-US"/>
              </a:p>
            </p:txBody>
          </p:sp>
          <p:sp>
            <p:nvSpPr>
              <p:cNvPr id="21538" name="Oval 34"/>
              <p:cNvSpPr>
                <a:spLocks noChangeArrowheads="1"/>
              </p:cNvSpPr>
              <p:nvPr/>
            </p:nvSpPr>
            <p:spPr bwMode="auto">
              <a:xfrm>
                <a:off x="2941" y="3051"/>
                <a:ext cx="1086" cy="665"/>
              </a:xfrm>
              <a:prstGeom prst="ellipse">
                <a:avLst/>
              </a:prstGeom>
              <a:noFill/>
              <a:ln w="15875" algn="ctr">
                <a:solidFill>
                  <a:schemeClr val="bg1"/>
                </a:solidFill>
                <a:round/>
                <a:headEnd/>
                <a:tailEnd/>
              </a:ln>
              <a:effectLst/>
            </p:spPr>
            <p:txBody>
              <a:bodyPr wrap="none" anchor="ctr"/>
              <a:lstStyle/>
              <a:p>
                <a:endParaRPr lang="en-US"/>
              </a:p>
            </p:txBody>
          </p:sp>
          <p:sp>
            <p:nvSpPr>
              <p:cNvPr id="21539" name="Text Box 35"/>
              <p:cNvSpPr txBox="1">
                <a:spLocks noChangeArrowheads="1"/>
              </p:cNvSpPr>
              <p:nvPr/>
            </p:nvSpPr>
            <p:spPr bwMode="auto">
              <a:xfrm>
                <a:off x="2946" y="3874"/>
                <a:ext cx="1187"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glueball meson</a:t>
                </a:r>
              </a:p>
            </p:txBody>
          </p:sp>
        </p:grpSp>
        <p:grpSp>
          <p:nvGrpSpPr>
            <p:cNvPr id="4" name="Group 90"/>
            <p:cNvGrpSpPr>
              <a:grpSpLocks/>
            </p:cNvGrpSpPr>
            <p:nvPr/>
          </p:nvGrpSpPr>
          <p:grpSpPr bwMode="auto">
            <a:xfrm>
              <a:off x="4365" y="2984"/>
              <a:ext cx="1133" cy="1140"/>
              <a:chOff x="4365" y="2984"/>
              <a:chExt cx="1133" cy="1140"/>
            </a:xfrm>
          </p:grpSpPr>
          <p:sp>
            <p:nvSpPr>
              <p:cNvPr id="21540" name="Text Box 36"/>
              <p:cNvSpPr txBox="1">
                <a:spLocks noChangeArrowheads="1"/>
              </p:cNvSpPr>
              <p:nvPr/>
            </p:nvSpPr>
            <p:spPr bwMode="auto">
              <a:xfrm>
                <a:off x="4390" y="3874"/>
                <a:ext cx="1108"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hybrid meson</a:t>
                </a:r>
              </a:p>
            </p:txBody>
          </p:sp>
          <p:grpSp>
            <p:nvGrpSpPr>
              <p:cNvPr id="5" name="Group 37"/>
              <p:cNvGrpSpPr>
                <a:grpSpLocks/>
              </p:cNvGrpSpPr>
              <p:nvPr/>
            </p:nvGrpSpPr>
            <p:grpSpPr bwMode="auto">
              <a:xfrm>
                <a:off x="4365" y="2984"/>
                <a:ext cx="1086" cy="690"/>
                <a:chOff x="4421" y="2984"/>
                <a:chExt cx="1086" cy="690"/>
              </a:xfrm>
            </p:grpSpPr>
            <p:pic>
              <p:nvPicPr>
                <p:cNvPr id="21542" name="Picture 38" descr="exotic"/>
                <p:cNvPicPr>
                  <a:picLocks noChangeAspect="1" noChangeArrowheads="1"/>
                </p:cNvPicPr>
                <p:nvPr/>
              </p:nvPicPr>
              <p:blipFill>
                <a:blip r:embed="rId6" cstate="print"/>
                <a:srcRect/>
                <a:stretch>
                  <a:fillRect/>
                </a:stretch>
              </p:blipFill>
              <p:spPr bwMode="auto">
                <a:xfrm>
                  <a:off x="4468" y="3133"/>
                  <a:ext cx="993" cy="380"/>
                </a:xfrm>
                <a:prstGeom prst="rect">
                  <a:avLst/>
                </a:prstGeom>
                <a:noFill/>
              </p:spPr>
            </p:pic>
            <p:sp>
              <p:nvSpPr>
                <p:cNvPr id="21543" name="Freeform 39"/>
                <p:cNvSpPr>
                  <a:spLocks noChangeArrowheads="1"/>
                </p:cNvSpPr>
                <p:nvPr/>
              </p:nvSpPr>
              <p:spPr bwMode="auto">
                <a:xfrm rot="13259996">
                  <a:off x="4871" y="3294"/>
                  <a:ext cx="222" cy="240"/>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accent2"/>
                  </a:solidFill>
                  <a:round/>
                  <a:headEnd/>
                  <a:tailEnd/>
                </a:ln>
              </p:spPr>
              <p:txBody>
                <a:bodyPr/>
                <a:lstStyle/>
                <a:p>
                  <a:endParaRPr lang="en-US"/>
                </a:p>
              </p:txBody>
            </p:sp>
            <p:sp>
              <p:nvSpPr>
                <p:cNvPr id="21544" name="Freeform 40"/>
                <p:cNvSpPr>
                  <a:spLocks noChangeArrowheads="1"/>
                </p:cNvSpPr>
                <p:nvPr/>
              </p:nvSpPr>
              <p:spPr bwMode="auto">
                <a:xfrm rot="2455482">
                  <a:off x="4869" y="3100"/>
                  <a:ext cx="253" cy="268"/>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accent2"/>
                  </a:solidFill>
                  <a:round/>
                  <a:headEnd/>
                  <a:tailEnd/>
                </a:ln>
              </p:spPr>
              <p:txBody>
                <a:bodyPr/>
                <a:lstStyle/>
                <a:p>
                  <a:endParaRPr lang="en-US"/>
                </a:p>
              </p:txBody>
            </p:sp>
            <p:sp>
              <p:nvSpPr>
                <p:cNvPr id="21545" name="Oval 41"/>
                <p:cNvSpPr>
                  <a:spLocks noChangeArrowheads="1"/>
                </p:cNvSpPr>
                <p:nvPr/>
              </p:nvSpPr>
              <p:spPr bwMode="auto">
                <a:xfrm>
                  <a:off x="4421" y="2984"/>
                  <a:ext cx="1086" cy="690"/>
                </a:xfrm>
                <a:prstGeom prst="ellipse">
                  <a:avLst/>
                </a:prstGeom>
                <a:noFill/>
                <a:ln w="15875" algn="ctr">
                  <a:solidFill>
                    <a:schemeClr val="bg1"/>
                  </a:solidFill>
                  <a:round/>
                  <a:headEnd/>
                  <a:tailEnd/>
                </a:ln>
                <a:effectLst/>
              </p:spPr>
              <p:txBody>
                <a:bodyPr wrap="none" anchor="ctr"/>
                <a:lstStyle/>
                <a:p>
                  <a:endParaRPr lang="en-US"/>
                </a:p>
              </p:txBody>
            </p:sp>
            <p:sp>
              <p:nvSpPr>
                <p:cNvPr id="21546" name="Text Box 42"/>
                <p:cNvSpPr txBox="1">
                  <a:spLocks noChangeArrowheads="1"/>
                </p:cNvSpPr>
                <p:nvPr/>
              </p:nvSpPr>
              <p:spPr bwMode="auto">
                <a:xfrm>
                  <a:off x="5178" y="3193"/>
                  <a:ext cx="199" cy="250"/>
                </a:xfrm>
                <a:prstGeom prst="rect">
                  <a:avLst/>
                </a:prstGeom>
                <a:noFill/>
                <a:ln w="15875" algn="ctr">
                  <a:noFill/>
                  <a:miter lim="800000"/>
                  <a:headEnd/>
                  <a:tailEnd/>
                </a:ln>
                <a:effectLst/>
              </p:spPr>
              <p:txBody>
                <a:bodyPr wrap="none">
                  <a:spAutoFit/>
                </a:bodyPr>
                <a:lstStyle/>
                <a:p>
                  <a:pPr eaLnBrk="0" hangingPunct="0"/>
                  <a:r>
                    <a:rPr lang="en-US" sz="2000">
                      <a:latin typeface="Comic Sans MS" pitchFamily="66" charset="0"/>
                    </a:rPr>
                    <a:t>q</a:t>
                  </a:r>
                </a:p>
              </p:txBody>
            </p:sp>
            <p:grpSp>
              <p:nvGrpSpPr>
                <p:cNvPr id="6" name="Group 43"/>
                <p:cNvGrpSpPr>
                  <a:grpSpLocks/>
                </p:cNvGrpSpPr>
                <p:nvPr/>
              </p:nvGrpSpPr>
              <p:grpSpPr bwMode="auto">
                <a:xfrm>
                  <a:off x="4575" y="3189"/>
                  <a:ext cx="199" cy="250"/>
                  <a:chOff x="4460" y="3161"/>
                  <a:chExt cx="199" cy="250"/>
                </a:xfrm>
              </p:grpSpPr>
              <p:sp>
                <p:nvSpPr>
                  <p:cNvPr id="21548" name="Text Box 44"/>
                  <p:cNvSpPr txBox="1">
                    <a:spLocks noChangeArrowheads="1"/>
                  </p:cNvSpPr>
                  <p:nvPr/>
                </p:nvSpPr>
                <p:spPr bwMode="auto">
                  <a:xfrm>
                    <a:off x="4460" y="3161"/>
                    <a:ext cx="199" cy="250"/>
                  </a:xfrm>
                  <a:prstGeom prst="rect">
                    <a:avLst/>
                  </a:prstGeom>
                  <a:noFill/>
                  <a:ln w="15875" algn="ctr">
                    <a:noFill/>
                    <a:miter lim="800000"/>
                    <a:headEnd/>
                    <a:tailEnd/>
                  </a:ln>
                  <a:effectLst/>
                </p:spPr>
                <p:txBody>
                  <a:bodyPr wrap="none">
                    <a:spAutoFit/>
                  </a:bodyPr>
                  <a:lstStyle/>
                  <a:p>
                    <a:pPr eaLnBrk="0" hangingPunct="0"/>
                    <a:r>
                      <a:rPr lang="en-US" sz="2000">
                        <a:latin typeface="Comic Sans MS" pitchFamily="66" charset="0"/>
                      </a:rPr>
                      <a:t>q</a:t>
                    </a:r>
                  </a:p>
                </p:txBody>
              </p:sp>
              <p:sp>
                <p:nvSpPr>
                  <p:cNvPr id="21549" name="Line 45"/>
                  <p:cNvSpPr>
                    <a:spLocks noChangeShapeType="1"/>
                  </p:cNvSpPr>
                  <p:nvPr/>
                </p:nvSpPr>
                <p:spPr bwMode="auto">
                  <a:xfrm flipV="1">
                    <a:off x="4512" y="3228"/>
                    <a:ext cx="96" cy="0"/>
                  </a:xfrm>
                  <a:prstGeom prst="line">
                    <a:avLst/>
                  </a:prstGeom>
                  <a:noFill/>
                  <a:ln w="28575">
                    <a:solidFill>
                      <a:schemeClr val="tx1"/>
                    </a:solidFill>
                    <a:round/>
                    <a:headEnd/>
                    <a:tailEnd/>
                  </a:ln>
                  <a:effectLst/>
                </p:spPr>
                <p:txBody>
                  <a:bodyPr/>
                  <a:lstStyle/>
                  <a:p>
                    <a:endParaRPr lang="en-US"/>
                  </a:p>
                </p:txBody>
              </p:sp>
            </p:grpSp>
          </p:grpSp>
        </p:grpSp>
        <p:grpSp>
          <p:nvGrpSpPr>
            <p:cNvPr id="7" name="Group 92"/>
            <p:cNvGrpSpPr>
              <a:grpSpLocks/>
            </p:cNvGrpSpPr>
            <p:nvPr/>
          </p:nvGrpSpPr>
          <p:grpSpPr bwMode="auto">
            <a:xfrm>
              <a:off x="364" y="2921"/>
              <a:ext cx="909" cy="1203"/>
              <a:chOff x="364" y="2921"/>
              <a:chExt cx="909" cy="1203"/>
            </a:xfrm>
          </p:grpSpPr>
          <p:pic>
            <p:nvPicPr>
              <p:cNvPr id="21585" name="Picture 81" descr="meson"/>
              <p:cNvPicPr>
                <a:picLocks noChangeAspect="1" noChangeArrowheads="1"/>
              </p:cNvPicPr>
              <p:nvPr/>
            </p:nvPicPr>
            <p:blipFill>
              <a:blip r:embed="rId7" cstate="print"/>
              <a:srcRect/>
              <a:stretch>
                <a:fillRect/>
              </a:stretch>
            </p:blipFill>
            <p:spPr bwMode="auto">
              <a:xfrm rot="-1156457">
                <a:off x="364" y="2928"/>
                <a:ext cx="809" cy="512"/>
              </a:xfrm>
              <a:prstGeom prst="rect">
                <a:avLst/>
              </a:prstGeom>
              <a:noFill/>
            </p:spPr>
          </p:pic>
          <p:graphicFrame>
            <p:nvGraphicFramePr>
              <p:cNvPr id="21590" name="Object 86"/>
              <p:cNvGraphicFramePr>
                <a:graphicFrameLocks noChangeAspect="1"/>
              </p:cNvGraphicFramePr>
              <p:nvPr/>
            </p:nvGraphicFramePr>
            <p:xfrm>
              <a:off x="588" y="3387"/>
              <a:ext cx="545" cy="310"/>
            </p:xfrm>
            <a:graphic>
              <a:graphicData uri="http://schemas.openxmlformats.org/presentationml/2006/ole">
                <p:oleObj spid="_x0000_s98307" name="Image" r:id="rId8" imgW="6958730" imgH="3961905" progId="">
                  <p:embed/>
                </p:oleObj>
              </a:graphicData>
            </a:graphic>
          </p:graphicFrame>
          <p:sp>
            <p:nvSpPr>
              <p:cNvPr id="21552" name="Text Box 48"/>
              <p:cNvSpPr txBox="1">
                <a:spLocks noChangeArrowheads="1"/>
              </p:cNvSpPr>
              <p:nvPr/>
            </p:nvSpPr>
            <p:spPr bwMode="auto">
              <a:xfrm>
                <a:off x="456" y="3874"/>
                <a:ext cx="753"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molecule</a:t>
                </a:r>
              </a:p>
            </p:txBody>
          </p:sp>
          <p:sp>
            <p:nvSpPr>
              <p:cNvPr id="21553" name="Line 49"/>
              <p:cNvSpPr>
                <a:spLocks noChangeShapeType="1"/>
              </p:cNvSpPr>
              <p:nvPr/>
            </p:nvSpPr>
            <p:spPr bwMode="auto">
              <a:xfrm>
                <a:off x="586" y="3166"/>
                <a:ext cx="82" cy="0"/>
              </a:xfrm>
              <a:prstGeom prst="line">
                <a:avLst/>
              </a:prstGeom>
              <a:noFill/>
              <a:ln w="28575">
                <a:solidFill>
                  <a:schemeClr val="tx1"/>
                </a:solidFill>
                <a:round/>
                <a:headEnd/>
                <a:tailEnd/>
              </a:ln>
              <a:effectLst/>
            </p:spPr>
            <p:txBody>
              <a:bodyPr/>
              <a:lstStyle/>
              <a:p>
                <a:endParaRPr lang="en-US"/>
              </a:p>
            </p:txBody>
          </p:sp>
          <p:sp>
            <p:nvSpPr>
              <p:cNvPr id="21554" name="Line 50"/>
              <p:cNvSpPr>
                <a:spLocks noChangeShapeType="1"/>
              </p:cNvSpPr>
              <p:nvPr/>
            </p:nvSpPr>
            <p:spPr bwMode="auto">
              <a:xfrm>
                <a:off x="936" y="3484"/>
                <a:ext cx="82" cy="0"/>
              </a:xfrm>
              <a:prstGeom prst="line">
                <a:avLst/>
              </a:prstGeom>
              <a:noFill/>
              <a:ln w="28575">
                <a:solidFill>
                  <a:schemeClr val="tx1"/>
                </a:solidFill>
                <a:round/>
                <a:headEnd/>
                <a:tailEnd/>
              </a:ln>
              <a:effectLst/>
            </p:spPr>
            <p:txBody>
              <a:bodyPr/>
              <a:lstStyle/>
              <a:p>
                <a:endParaRPr lang="en-US"/>
              </a:p>
            </p:txBody>
          </p:sp>
          <p:sp>
            <p:nvSpPr>
              <p:cNvPr id="21555" name="Rectangle 51"/>
              <p:cNvSpPr>
                <a:spLocks noChangeArrowheads="1"/>
              </p:cNvSpPr>
              <p:nvPr/>
            </p:nvSpPr>
            <p:spPr bwMode="auto">
              <a:xfrm>
                <a:off x="780" y="2999"/>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6" name="Rectangle 52"/>
              <p:cNvSpPr>
                <a:spLocks noChangeArrowheads="1"/>
              </p:cNvSpPr>
              <p:nvPr/>
            </p:nvSpPr>
            <p:spPr bwMode="auto">
              <a:xfrm>
                <a:off x="646" y="3408"/>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7" name="Rectangle 53"/>
              <p:cNvSpPr>
                <a:spLocks noChangeArrowheads="1"/>
              </p:cNvSpPr>
              <p:nvPr/>
            </p:nvSpPr>
            <p:spPr bwMode="auto">
              <a:xfrm>
                <a:off x="875" y="3406"/>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8" name="Rectangle 54"/>
              <p:cNvSpPr>
                <a:spLocks noChangeArrowheads="1"/>
              </p:cNvSpPr>
              <p:nvPr/>
            </p:nvSpPr>
            <p:spPr bwMode="auto">
              <a:xfrm>
                <a:off x="538" y="3094"/>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9" name="Oval 55"/>
              <p:cNvSpPr>
                <a:spLocks noChangeArrowheads="1"/>
              </p:cNvSpPr>
              <p:nvPr/>
            </p:nvSpPr>
            <p:spPr bwMode="auto">
              <a:xfrm>
                <a:off x="384" y="2921"/>
                <a:ext cx="889" cy="890"/>
              </a:xfrm>
              <a:prstGeom prst="ellipse">
                <a:avLst/>
              </a:prstGeom>
              <a:noFill/>
              <a:ln w="15875" algn="ctr">
                <a:solidFill>
                  <a:schemeClr val="bg1"/>
                </a:solidFill>
                <a:round/>
                <a:headEnd/>
                <a:tailEnd/>
              </a:ln>
              <a:effectLst/>
            </p:spPr>
            <p:txBody>
              <a:bodyPr wrap="none" anchor="ctr"/>
              <a:lstStyle/>
              <a:p>
                <a:endParaRPr lang="en-US"/>
              </a:p>
            </p:txBody>
          </p:sp>
        </p:grpSp>
        <p:grpSp>
          <p:nvGrpSpPr>
            <p:cNvPr id="8" name="Group 71"/>
            <p:cNvGrpSpPr>
              <a:grpSpLocks/>
            </p:cNvGrpSpPr>
            <p:nvPr/>
          </p:nvGrpSpPr>
          <p:grpSpPr bwMode="auto">
            <a:xfrm>
              <a:off x="1592" y="2921"/>
              <a:ext cx="924" cy="1203"/>
              <a:chOff x="352" y="2921"/>
              <a:chExt cx="924" cy="1203"/>
            </a:xfrm>
          </p:grpSpPr>
          <p:pic>
            <p:nvPicPr>
              <p:cNvPr id="21576" name="Picture 72" descr="tetraquark"/>
              <p:cNvPicPr>
                <a:picLocks noChangeAspect="1" noChangeArrowheads="1"/>
              </p:cNvPicPr>
              <p:nvPr/>
            </p:nvPicPr>
            <p:blipFill>
              <a:blip r:embed="rId9" cstate="print"/>
              <a:srcRect/>
              <a:stretch>
                <a:fillRect/>
              </a:stretch>
            </p:blipFill>
            <p:spPr bwMode="auto">
              <a:xfrm>
                <a:off x="387" y="2944"/>
                <a:ext cx="885" cy="840"/>
              </a:xfrm>
              <a:prstGeom prst="rect">
                <a:avLst/>
              </a:prstGeom>
              <a:noFill/>
            </p:spPr>
          </p:pic>
          <p:sp>
            <p:nvSpPr>
              <p:cNvPr id="21577" name="Text Box 73"/>
              <p:cNvSpPr txBox="1">
                <a:spLocks noChangeArrowheads="1"/>
              </p:cNvSpPr>
              <p:nvPr/>
            </p:nvSpPr>
            <p:spPr bwMode="auto">
              <a:xfrm>
                <a:off x="352" y="3874"/>
                <a:ext cx="924"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tetraquark</a:t>
                </a:r>
              </a:p>
            </p:txBody>
          </p:sp>
          <p:sp>
            <p:nvSpPr>
              <p:cNvPr id="21578" name="Line 74"/>
              <p:cNvSpPr>
                <a:spLocks noChangeShapeType="1"/>
              </p:cNvSpPr>
              <p:nvPr/>
            </p:nvSpPr>
            <p:spPr bwMode="auto">
              <a:xfrm>
                <a:off x="626" y="3198"/>
                <a:ext cx="82" cy="0"/>
              </a:xfrm>
              <a:prstGeom prst="line">
                <a:avLst/>
              </a:prstGeom>
              <a:noFill/>
              <a:ln w="28575">
                <a:solidFill>
                  <a:schemeClr val="tx1"/>
                </a:solidFill>
                <a:round/>
                <a:headEnd/>
                <a:tailEnd/>
              </a:ln>
              <a:effectLst/>
            </p:spPr>
            <p:txBody>
              <a:bodyPr/>
              <a:lstStyle/>
              <a:p>
                <a:endParaRPr lang="en-US"/>
              </a:p>
            </p:txBody>
          </p:sp>
          <p:sp>
            <p:nvSpPr>
              <p:cNvPr id="21579" name="Line 75"/>
              <p:cNvSpPr>
                <a:spLocks noChangeShapeType="1"/>
              </p:cNvSpPr>
              <p:nvPr/>
            </p:nvSpPr>
            <p:spPr bwMode="auto">
              <a:xfrm>
                <a:off x="944" y="3372"/>
                <a:ext cx="82" cy="0"/>
              </a:xfrm>
              <a:prstGeom prst="line">
                <a:avLst/>
              </a:prstGeom>
              <a:noFill/>
              <a:ln w="28575">
                <a:solidFill>
                  <a:schemeClr val="tx1"/>
                </a:solidFill>
                <a:round/>
                <a:headEnd/>
                <a:tailEnd/>
              </a:ln>
              <a:effectLst/>
            </p:spPr>
            <p:txBody>
              <a:bodyPr/>
              <a:lstStyle/>
              <a:p>
                <a:endParaRPr lang="en-US"/>
              </a:p>
            </p:txBody>
          </p:sp>
          <p:sp>
            <p:nvSpPr>
              <p:cNvPr id="21580" name="Rectangle 76"/>
              <p:cNvSpPr>
                <a:spLocks noChangeArrowheads="1"/>
              </p:cNvSpPr>
              <p:nvPr/>
            </p:nvSpPr>
            <p:spPr bwMode="auto">
              <a:xfrm>
                <a:off x="820" y="3039"/>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1" name="Rectangle 77"/>
              <p:cNvSpPr>
                <a:spLocks noChangeArrowheads="1"/>
              </p:cNvSpPr>
              <p:nvPr/>
            </p:nvSpPr>
            <p:spPr bwMode="auto">
              <a:xfrm>
                <a:off x="614" y="3392"/>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2" name="Rectangle 78"/>
              <p:cNvSpPr>
                <a:spLocks noChangeArrowheads="1"/>
              </p:cNvSpPr>
              <p:nvPr/>
            </p:nvSpPr>
            <p:spPr bwMode="auto">
              <a:xfrm>
                <a:off x="883" y="3294"/>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3" name="Rectangle 79"/>
              <p:cNvSpPr>
                <a:spLocks noChangeArrowheads="1"/>
              </p:cNvSpPr>
              <p:nvPr/>
            </p:nvSpPr>
            <p:spPr bwMode="auto">
              <a:xfrm>
                <a:off x="578" y="3134"/>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4" name="Oval 80"/>
              <p:cNvSpPr>
                <a:spLocks noChangeArrowheads="1"/>
              </p:cNvSpPr>
              <p:nvPr/>
            </p:nvSpPr>
            <p:spPr bwMode="auto">
              <a:xfrm>
                <a:off x="384" y="2921"/>
                <a:ext cx="889" cy="890"/>
              </a:xfrm>
              <a:prstGeom prst="ellipse">
                <a:avLst/>
              </a:prstGeom>
              <a:noFill/>
              <a:ln w="15875" algn="ctr">
                <a:solidFill>
                  <a:schemeClr val="bg1"/>
                </a:solidFill>
                <a:round/>
                <a:headEnd/>
                <a:tailEnd/>
              </a:ln>
              <a:effectLst/>
            </p:spPr>
            <p:txBody>
              <a:bodyPr wrap="none" anchor="ctr"/>
              <a:lstStyle/>
              <a:p>
                <a:endParaRPr lang="en-US"/>
              </a:p>
            </p:txBody>
          </p:sp>
        </p:grpSp>
      </p:grpSp>
      <p:sp>
        <p:nvSpPr>
          <p:cNvPr id="55" name="TextBox 54"/>
          <p:cNvSpPr txBox="1"/>
          <p:nvPr/>
        </p:nvSpPr>
        <p:spPr>
          <a:xfrm>
            <a:off x="4191000" y="914400"/>
            <a:ext cx="4392421" cy="338554"/>
          </a:xfrm>
          <a:prstGeom prst="rect">
            <a:avLst/>
          </a:prstGeom>
          <a:noFill/>
        </p:spPr>
        <p:txBody>
          <a:bodyPr wrap="none" rtlCol="0">
            <a:spAutoFit/>
          </a:bodyPr>
          <a:lstStyle/>
          <a:p>
            <a:r>
              <a:rPr lang="en-US" sz="1600" i="1" dirty="0" smtClean="0">
                <a:solidFill>
                  <a:srgbClr val="FFFF00"/>
                </a:solidFill>
              </a:rPr>
              <a:t>slide from R. </a:t>
            </a:r>
            <a:r>
              <a:rPr lang="en-US" sz="1600" i="1" dirty="0" err="1" smtClean="0">
                <a:solidFill>
                  <a:srgbClr val="FFFF00"/>
                </a:solidFill>
              </a:rPr>
              <a:t>deVita</a:t>
            </a:r>
            <a:r>
              <a:rPr lang="en-US" sz="1600" i="1" dirty="0" smtClean="0">
                <a:solidFill>
                  <a:srgbClr val="FFFF00"/>
                </a:solidFill>
              </a:rPr>
              <a:t>, AAAS meeting, Feb 2008</a:t>
            </a:r>
            <a:endParaRPr lang="en-US" sz="1600" i="1" dirty="0">
              <a:solidFill>
                <a:srgbClr val="FFFF00"/>
              </a:solidFill>
            </a:endParaRPr>
          </a:p>
        </p:txBody>
      </p:sp>
      <p:sp>
        <p:nvSpPr>
          <p:cNvPr id="56" name="Rectangle 55"/>
          <p:cNvSpPr/>
          <p:nvPr/>
        </p:nvSpPr>
        <p:spPr>
          <a:xfrm>
            <a:off x="4572000" y="4648200"/>
            <a:ext cx="4267200" cy="1905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pure glue</a:t>
            </a:r>
            <a:endParaRPr lang="en-US" dirty="0"/>
          </a:p>
        </p:txBody>
      </p:sp>
      <p:sp>
        <p:nvSpPr>
          <p:cNvPr id="2" name="Date Placeholder 1"/>
          <p:cNvSpPr>
            <a:spLocks noGrp="1"/>
          </p:cNvSpPr>
          <p:nvPr>
            <p:ph type="dt" sz="half" idx="10"/>
          </p:nvPr>
        </p:nvSpPr>
        <p:spPr/>
        <p:txBody>
          <a:bodyPr/>
          <a:lstStyle/>
          <a:p>
            <a:pPr>
              <a:defRPr/>
            </a:pPr>
            <a:r>
              <a:rPr lang="en-US" smtClean="0"/>
              <a:t>NNPSS 2009</a:t>
            </a:r>
            <a:endParaRPr lang="en-US"/>
          </a:p>
        </p:txBody>
      </p:sp>
      <p:sp>
        <p:nvSpPr>
          <p:cNvPr id="3" name="Footer Placeholder 2"/>
          <p:cNvSpPr>
            <a:spLocks noGrp="1"/>
          </p:cNvSpPr>
          <p:nvPr>
            <p:ph type="ftr" sz="quarter" idx="11"/>
          </p:nvPr>
        </p:nvSpPr>
        <p:spPr/>
        <p:txBody>
          <a:bodyPr/>
          <a:lstStyle/>
          <a:p>
            <a:pPr>
              <a:defRPr/>
            </a:pPr>
            <a:r>
              <a:rPr lang="en-US" smtClean="0"/>
              <a:t>E. Beise, U Maryland</a:t>
            </a:r>
            <a:endParaRPr lang="en-US"/>
          </a:p>
        </p:txBody>
      </p:sp>
      <p:sp>
        <p:nvSpPr>
          <p:cNvPr id="4" name="Slide Number Placeholder 3"/>
          <p:cNvSpPr>
            <a:spLocks noGrp="1"/>
          </p:cNvSpPr>
          <p:nvPr>
            <p:ph type="sldNum" sz="quarter" idx="12"/>
          </p:nvPr>
        </p:nvSpPr>
        <p:spPr/>
        <p:txBody>
          <a:bodyPr/>
          <a:lstStyle/>
          <a:p>
            <a:pPr>
              <a:defRPr/>
            </a:pPr>
            <a:fld id="{F385549F-2AE9-424E-845B-61C02E4710F2}" type="slidenum">
              <a:rPr lang="en-US" smtClean="0"/>
              <a:pPr>
                <a:defRPr/>
              </a:pPr>
              <a:t>36</a:t>
            </a:fld>
            <a:endParaRPr lang="en-US"/>
          </a:p>
        </p:txBody>
      </p:sp>
      <p:pic>
        <p:nvPicPr>
          <p:cNvPr id="6" name="Picture 3"/>
          <p:cNvPicPr>
            <a:picLocks noChangeAspect="1" noChangeArrowheads="1"/>
          </p:cNvPicPr>
          <p:nvPr/>
        </p:nvPicPr>
        <p:blipFill>
          <a:blip r:embed="rId2"/>
          <a:srcRect/>
          <a:stretch>
            <a:fillRect/>
          </a:stretch>
        </p:blipFill>
        <p:spPr bwMode="auto">
          <a:xfrm>
            <a:off x="76200" y="1066800"/>
            <a:ext cx="8876581" cy="1371600"/>
          </a:xfrm>
          <a:prstGeom prst="rect">
            <a:avLst/>
          </a:prstGeom>
          <a:noFill/>
          <a:ln w="9525">
            <a:noFill/>
            <a:miter lim="800000"/>
            <a:headEnd/>
            <a:tailEnd/>
          </a:ln>
          <a:effectLst/>
        </p:spPr>
      </p:pic>
      <p:pic>
        <p:nvPicPr>
          <p:cNvPr id="99330" name="Picture 2"/>
          <p:cNvPicPr>
            <a:picLocks noChangeAspect="1" noChangeArrowheads="1"/>
          </p:cNvPicPr>
          <p:nvPr/>
        </p:nvPicPr>
        <p:blipFill>
          <a:blip r:embed="rId3"/>
          <a:srcRect/>
          <a:stretch>
            <a:fillRect/>
          </a:stretch>
        </p:blipFill>
        <p:spPr bwMode="auto">
          <a:xfrm>
            <a:off x="76200" y="2514600"/>
            <a:ext cx="9001328" cy="1219200"/>
          </a:xfrm>
          <a:prstGeom prst="rect">
            <a:avLst/>
          </a:prstGeom>
          <a:noFill/>
          <a:ln w="9525">
            <a:noFill/>
            <a:miter lim="800000"/>
            <a:headEnd/>
            <a:tailEnd/>
          </a:ln>
          <a:effectLst/>
        </p:spPr>
      </p:pic>
      <p:pic>
        <p:nvPicPr>
          <p:cNvPr id="99331" name="Picture 3"/>
          <p:cNvPicPr>
            <a:picLocks noChangeAspect="1" noChangeArrowheads="1"/>
          </p:cNvPicPr>
          <p:nvPr/>
        </p:nvPicPr>
        <p:blipFill>
          <a:blip r:embed="rId4"/>
          <a:srcRect/>
          <a:stretch>
            <a:fillRect/>
          </a:stretch>
        </p:blipFill>
        <p:spPr bwMode="auto">
          <a:xfrm>
            <a:off x="128899" y="3733800"/>
            <a:ext cx="8862701" cy="2895600"/>
          </a:xfrm>
          <a:prstGeom prst="rect">
            <a:avLst/>
          </a:prstGeom>
          <a:noFill/>
          <a:ln w="9525">
            <a:noFill/>
            <a:miter lim="800000"/>
            <a:headEnd/>
            <a:tailEnd/>
          </a:ln>
          <a:effectLst/>
        </p:spPr>
      </p:pic>
      <p:sp>
        <p:nvSpPr>
          <p:cNvPr id="9" name="TextBox 8"/>
          <p:cNvSpPr txBox="1"/>
          <p:nvPr/>
        </p:nvSpPr>
        <p:spPr>
          <a:xfrm>
            <a:off x="6553200" y="304800"/>
            <a:ext cx="1743875" cy="307777"/>
          </a:xfrm>
          <a:prstGeom prst="rect">
            <a:avLst/>
          </a:prstGeom>
          <a:noFill/>
        </p:spPr>
        <p:txBody>
          <a:bodyPr wrap="none" rtlCol="0">
            <a:spAutoFit/>
          </a:bodyPr>
          <a:lstStyle/>
          <a:p>
            <a:r>
              <a:rPr lang="en-US" sz="1400" i="1" dirty="0" smtClean="0">
                <a:solidFill>
                  <a:srgbClr val="C00000"/>
                </a:solidFill>
              </a:rPr>
              <a:t>from V. </a:t>
            </a:r>
            <a:r>
              <a:rPr lang="en-US" sz="1400" i="1" dirty="0" err="1" smtClean="0">
                <a:solidFill>
                  <a:srgbClr val="C00000"/>
                </a:solidFill>
              </a:rPr>
              <a:t>Crede</a:t>
            </a:r>
            <a:r>
              <a:rPr lang="en-US" sz="1400" i="1" dirty="0" smtClean="0">
                <a:solidFill>
                  <a:srgbClr val="C00000"/>
                </a:solidFill>
              </a:rPr>
              <a:t>, FSU</a:t>
            </a:r>
            <a:endParaRPr lang="en-US" sz="1400" i="1" dirty="0">
              <a:solidFill>
                <a:srgbClr val="C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NNPSS 2009</a:t>
            </a:r>
            <a:endParaRPr lang="en-US"/>
          </a:p>
        </p:txBody>
      </p:sp>
      <p:sp>
        <p:nvSpPr>
          <p:cNvPr id="3" name="Footer Placeholder 2"/>
          <p:cNvSpPr>
            <a:spLocks noGrp="1"/>
          </p:cNvSpPr>
          <p:nvPr>
            <p:ph type="ftr" sz="quarter" idx="11"/>
          </p:nvPr>
        </p:nvSpPr>
        <p:spPr/>
        <p:txBody>
          <a:bodyPr/>
          <a:lstStyle/>
          <a:p>
            <a:pPr>
              <a:defRPr/>
            </a:pPr>
            <a:r>
              <a:rPr lang="en-US" smtClean="0"/>
              <a:t>E. Beise, U Maryland</a:t>
            </a:r>
            <a:endParaRPr lang="en-US"/>
          </a:p>
        </p:txBody>
      </p:sp>
      <p:sp>
        <p:nvSpPr>
          <p:cNvPr id="4" name="Slide Number Placeholder 3"/>
          <p:cNvSpPr>
            <a:spLocks noGrp="1"/>
          </p:cNvSpPr>
          <p:nvPr>
            <p:ph type="sldNum" sz="quarter" idx="12"/>
          </p:nvPr>
        </p:nvSpPr>
        <p:spPr/>
        <p:txBody>
          <a:bodyPr/>
          <a:lstStyle/>
          <a:p>
            <a:pPr>
              <a:defRPr/>
            </a:pPr>
            <a:fld id="{F385549F-2AE9-424E-845B-61C02E4710F2}" type="slidenum">
              <a:rPr lang="en-US" smtClean="0"/>
              <a:pPr>
                <a:defRPr/>
              </a:pPr>
              <a:t>37</a:t>
            </a:fld>
            <a:endParaRPr lang="en-US"/>
          </a:p>
        </p:txBody>
      </p:sp>
      <p:pic>
        <p:nvPicPr>
          <p:cNvPr id="100354" name="Picture 2"/>
          <p:cNvPicPr>
            <a:picLocks noChangeAspect="1" noChangeArrowheads="1"/>
          </p:cNvPicPr>
          <p:nvPr/>
        </p:nvPicPr>
        <p:blipFill>
          <a:blip r:embed="rId2"/>
          <a:srcRect/>
          <a:stretch>
            <a:fillRect/>
          </a:stretch>
        </p:blipFill>
        <p:spPr bwMode="auto">
          <a:xfrm>
            <a:off x="0" y="304800"/>
            <a:ext cx="9102436" cy="5562600"/>
          </a:xfrm>
          <a:prstGeom prst="rect">
            <a:avLst/>
          </a:prstGeom>
          <a:noFill/>
          <a:ln w="9525">
            <a:noFill/>
            <a:miter lim="800000"/>
            <a:headEnd/>
            <a:tailEnd/>
          </a:ln>
          <a:effectLst/>
        </p:spPr>
      </p:pic>
      <p:sp>
        <p:nvSpPr>
          <p:cNvPr id="6" name="TextBox 5"/>
          <p:cNvSpPr txBox="1"/>
          <p:nvPr/>
        </p:nvSpPr>
        <p:spPr>
          <a:xfrm>
            <a:off x="6477000" y="304800"/>
            <a:ext cx="2193742" cy="369332"/>
          </a:xfrm>
          <a:prstGeom prst="rect">
            <a:avLst/>
          </a:prstGeom>
          <a:noFill/>
        </p:spPr>
        <p:txBody>
          <a:bodyPr wrap="none" rtlCol="0">
            <a:spAutoFit/>
          </a:bodyPr>
          <a:lstStyle/>
          <a:p>
            <a:r>
              <a:rPr lang="en-US" i="1" dirty="0" smtClean="0">
                <a:solidFill>
                  <a:schemeClr val="accent2">
                    <a:lumMod val="40000"/>
                    <a:lumOff val="60000"/>
                  </a:schemeClr>
                </a:solidFill>
              </a:rPr>
              <a:t>from V. </a:t>
            </a:r>
            <a:r>
              <a:rPr lang="en-US" i="1" dirty="0" err="1" smtClean="0">
                <a:solidFill>
                  <a:schemeClr val="accent2">
                    <a:lumMod val="40000"/>
                    <a:lumOff val="60000"/>
                  </a:schemeClr>
                </a:solidFill>
              </a:rPr>
              <a:t>Crede</a:t>
            </a:r>
            <a:r>
              <a:rPr lang="en-US" i="1" dirty="0" smtClean="0">
                <a:solidFill>
                  <a:schemeClr val="accent2">
                    <a:lumMod val="40000"/>
                    <a:lumOff val="60000"/>
                  </a:schemeClr>
                </a:solidFill>
              </a:rPr>
              <a:t>, FSU</a:t>
            </a:r>
            <a:endParaRPr lang="en-US" i="1" dirty="0">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NNPSS 2009</a:t>
            </a:r>
            <a:endParaRPr lang="en-US"/>
          </a:p>
        </p:txBody>
      </p:sp>
      <p:sp>
        <p:nvSpPr>
          <p:cNvPr id="3" name="Footer Placeholder 2"/>
          <p:cNvSpPr>
            <a:spLocks noGrp="1"/>
          </p:cNvSpPr>
          <p:nvPr>
            <p:ph type="ftr" sz="quarter" idx="11"/>
          </p:nvPr>
        </p:nvSpPr>
        <p:spPr/>
        <p:txBody>
          <a:bodyPr/>
          <a:lstStyle/>
          <a:p>
            <a:pPr>
              <a:defRPr/>
            </a:pPr>
            <a:r>
              <a:rPr lang="en-US" smtClean="0"/>
              <a:t>E. Beise, U Maryland</a:t>
            </a:r>
            <a:endParaRPr lang="en-US"/>
          </a:p>
        </p:txBody>
      </p:sp>
      <p:sp>
        <p:nvSpPr>
          <p:cNvPr id="4" name="Slide Number Placeholder 3"/>
          <p:cNvSpPr>
            <a:spLocks noGrp="1"/>
          </p:cNvSpPr>
          <p:nvPr>
            <p:ph type="sldNum" sz="quarter" idx="12"/>
          </p:nvPr>
        </p:nvSpPr>
        <p:spPr/>
        <p:txBody>
          <a:bodyPr/>
          <a:lstStyle/>
          <a:p>
            <a:pPr>
              <a:defRPr/>
            </a:pPr>
            <a:fld id="{F385549F-2AE9-424E-845B-61C02E4710F2}" type="slidenum">
              <a:rPr lang="en-US" smtClean="0"/>
              <a:pPr>
                <a:defRPr/>
              </a:pPr>
              <a:t>38</a:t>
            </a:fld>
            <a:endParaRPr lang="en-US"/>
          </a:p>
        </p:txBody>
      </p:sp>
      <p:pic>
        <p:nvPicPr>
          <p:cNvPr id="101378" name="Picture 2"/>
          <p:cNvPicPr>
            <a:picLocks noChangeAspect="1" noChangeArrowheads="1"/>
          </p:cNvPicPr>
          <p:nvPr/>
        </p:nvPicPr>
        <p:blipFill>
          <a:blip r:embed="rId2"/>
          <a:srcRect/>
          <a:stretch>
            <a:fillRect/>
          </a:stretch>
        </p:blipFill>
        <p:spPr bwMode="auto">
          <a:xfrm>
            <a:off x="-152400" y="1"/>
            <a:ext cx="5867400" cy="3862196"/>
          </a:xfrm>
          <a:prstGeom prst="rect">
            <a:avLst/>
          </a:prstGeom>
          <a:noFill/>
          <a:ln w="9525">
            <a:noFill/>
            <a:miter lim="800000"/>
            <a:headEnd/>
            <a:tailEnd/>
          </a:ln>
          <a:effectLst/>
        </p:spPr>
      </p:pic>
      <p:pic>
        <p:nvPicPr>
          <p:cNvPr id="101379" name="Picture 3"/>
          <p:cNvPicPr>
            <a:picLocks noChangeAspect="1" noChangeArrowheads="1"/>
          </p:cNvPicPr>
          <p:nvPr/>
        </p:nvPicPr>
        <p:blipFill>
          <a:blip r:embed="rId3"/>
          <a:srcRect/>
          <a:stretch>
            <a:fillRect/>
          </a:stretch>
        </p:blipFill>
        <p:spPr bwMode="auto">
          <a:xfrm>
            <a:off x="3810000" y="3352800"/>
            <a:ext cx="5252289" cy="3048000"/>
          </a:xfrm>
          <a:prstGeom prst="rect">
            <a:avLst/>
          </a:prstGeom>
          <a:noFill/>
          <a:ln w="9525">
            <a:noFill/>
            <a:miter lim="800000"/>
            <a:headEnd/>
            <a:tailEnd/>
          </a:ln>
          <a:effectLst/>
        </p:spPr>
      </p:pic>
      <p:pic>
        <p:nvPicPr>
          <p:cNvPr id="101380" name="Picture 4"/>
          <p:cNvPicPr>
            <a:picLocks noChangeAspect="1" noChangeArrowheads="1"/>
          </p:cNvPicPr>
          <p:nvPr/>
        </p:nvPicPr>
        <p:blipFill>
          <a:blip r:embed="rId4"/>
          <a:srcRect/>
          <a:stretch>
            <a:fillRect/>
          </a:stretch>
        </p:blipFill>
        <p:spPr bwMode="auto">
          <a:xfrm>
            <a:off x="457200" y="3886200"/>
            <a:ext cx="2461651" cy="2819400"/>
          </a:xfrm>
          <a:prstGeom prst="rect">
            <a:avLst/>
          </a:prstGeom>
          <a:noFill/>
          <a:ln w="9525">
            <a:noFill/>
            <a:miter lim="800000"/>
            <a:headEnd/>
            <a:tailEnd/>
          </a:ln>
          <a:effectLst/>
        </p:spPr>
      </p:pic>
      <p:pic>
        <p:nvPicPr>
          <p:cNvPr id="101381" name="Picture 5"/>
          <p:cNvPicPr>
            <a:picLocks noChangeAspect="1" noChangeArrowheads="1"/>
          </p:cNvPicPr>
          <p:nvPr/>
        </p:nvPicPr>
        <p:blipFill>
          <a:blip r:embed="rId5"/>
          <a:srcRect/>
          <a:stretch>
            <a:fillRect/>
          </a:stretch>
        </p:blipFill>
        <p:spPr bwMode="auto">
          <a:xfrm>
            <a:off x="5617908" y="685800"/>
            <a:ext cx="3526092" cy="2270693"/>
          </a:xfrm>
          <a:prstGeom prst="rect">
            <a:avLst/>
          </a:prstGeom>
          <a:noFill/>
          <a:ln w="9525">
            <a:noFill/>
            <a:miter lim="800000"/>
            <a:headEnd/>
            <a:tailEnd/>
          </a:ln>
          <a:effectLst/>
        </p:spPr>
      </p:pic>
      <p:sp>
        <p:nvSpPr>
          <p:cNvPr id="10" name="TextBox 9"/>
          <p:cNvSpPr txBox="1"/>
          <p:nvPr/>
        </p:nvSpPr>
        <p:spPr>
          <a:xfrm>
            <a:off x="0" y="1905000"/>
            <a:ext cx="575799" cy="369332"/>
          </a:xfrm>
          <a:prstGeom prst="rect">
            <a:avLst/>
          </a:prstGeom>
          <a:noFill/>
        </p:spPr>
        <p:txBody>
          <a:bodyPr wrap="none" rtlCol="0">
            <a:spAutoFit/>
          </a:bodyPr>
          <a:lstStyle/>
          <a:p>
            <a:r>
              <a:rPr lang="en-US" dirty="0" err="1" smtClean="0"/>
              <a:t>p+p</a:t>
            </a:r>
            <a:endParaRPr lang="en-US" dirty="0"/>
          </a:p>
        </p:txBody>
      </p:sp>
      <p:sp>
        <p:nvSpPr>
          <p:cNvPr id="11" name="TextBox 10"/>
          <p:cNvSpPr txBox="1"/>
          <p:nvPr/>
        </p:nvSpPr>
        <p:spPr>
          <a:xfrm>
            <a:off x="7239000" y="228600"/>
            <a:ext cx="575799" cy="369332"/>
          </a:xfrm>
          <a:prstGeom prst="rect">
            <a:avLst/>
          </a:prstGeom>
          <a:noFill/>
        </p:spPr>
        <p:txBody>
          <a:bodyPr wrap="none" rtlCol="0">
            <a:spAutoFit/>
          </a:bodyPr>
          <a:lstStyle/>
          <a:p>
            <a:r>
              <a:rPr lang="en-US" dirty="0" err="1" smtClean="0"/>
              <a:t>p+p</a:t>
            </a:r>
            <a:endParaRPr lang="en-US" dirty="0"/>
          </a:p>
        </p:txBody>
      </p:sp>
      <p:cxnSp>
        <p:nvCxnSpPr>
          <p:cNvPr id="13" name="Straight Connector 12"/>
          <p:cNvCxnSpPr/>
          <p:nvPr/>
        </p:nvCxnSpPr>
        <p:spPr>
          <a:xfrm>
            <a:off x="381000" y="1981200"/>
            <a:ext cx="1524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0" y="5334000"/>
            <a:ext cx="870751" cy="369332"/>
          </a:xfrm>
          <a:prstGeom prst="rect">
            <a:avLst/>
          </a:prstGeom>
          <a:noFill/>
        </p:spPr>
        <p:txBody>
          <a:bodyPr wrap="none" rtlCol="0">
            <a:spAutoFit/>
          </a:bodyPr>
          <a:lstStyle/>
          <a:p>
            <a:r>
              <a:rPr lang="en-US" dirty="0" smtClean="0"/>
              <a:t>e</a:t>
            </a:r>
            <a:r>
              <a:rPr lang="en-US" baseline="30000" dirty="0" smtClean="0"/>
              <a:t>+</a:t>
            </a:r>
            <a:r>
              <a:rPr lang="en-US" dirty="0" smtClean="0"/>
              <a:t> + e</a:t>
            </a:r>
            <a:r>
              <a:rPr lang="en-US" baseline="30000" dirty="0" smtClean="0"/>
              <a:t>-</a:t>
            </a:r>
            <a:endParaRPr lang="en-US" baseline="30000" dirty="0"/>
          </a:p>
        </p:txBody>
      </p:sp>
      <p:sp>
        <p:nvSpPr>
          <p:cNvPr id="14" name="TextBox 13"/>
          <p:cNvSpPr txBox="1"/>
          <p:nvPr/>
        </p:nvSpPr>
        <p:spPr>
          <a:xfrm>
            <a:off x="3581400" y="0"/>
            <a:ext cx="2193742" cy="369332"/>
          </a:xfrm>
          <a:prstGeom prst="rect">
            <a:avLst/>
          </a:prstGeom>
          <a:noFill/>
        </p:spPr>
        <p:txBody>
          <a:bodyPr wrap="none" rtlCol="0">
            <a:spAutoFit/>
          </a:bodyPr>
          <a:lstStyle/>
          <a:p>
            <a:r>
              <a:rPr lang="en-US" i="1" dirty="0" smtClean="0">
                <a:solidFill>
                  <a:schemeClr val="accent2">
                    <a:lumMod val="40000"/>
                    <a:lumOff val="60000"/>
                  </a:schemeClr>
                </a:solidFill>
              </a:rPr>
              <a:t>from V. </a:t>
            </a:r>
            <a:r>
              <a:rPr lang="en-US" i="1" dirty="0" err="1" smtClean="0">
                <a:solidFill>
                  <a:schemeClr val="accent2">
                    <a:lumMod val="40000"/>
                    <a:lumOff val="60000"/>
                  </a:schemeClr>
                </a:solidFill>
              </a:rPr>
              <a:t>Crede</a:t>
            </a:r>
            <a:r>
              <a:rPr lang="en-US" i="1" dirty="0" smtClean="0">
                <a:solidFill>
                  <a:schemeClr val="accent2">
                    <a:lumMod val="40000"/>
                    <a:lumOff val="60000"/>
                  </a:schemeClr>
                </a:solidFill>
              </a:rPr>
              <a:t>, FSU</a:t>
            </a:r>
            <a:endParaRPr lang="en-US" i="1" dirty="0">
              <a:solidFill>
                <a:schemeClr val="accent2">
                  <a:lumMod val="40000"/>
                  <a:lumOff val="60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533400"/>
          </a:xfrm>
        </p:spPr>
        <p:txBody>
          <a:bodyPr/>
          <a:lstStyle/>
          <a:p>
            <a:endParaRPr lang="en-US" dirty="0"/>
          </a:p>
        </p:txBody>
      </p:sp>
      <p:sp>
        <p:nvSpPr>
          <p:cNvPr id="2" name="Date Placeholder 1"/>
          <p:cNvSpPr>
            <a:spLocks noGrp="1"/>
          </p:cNvSpPr>
          <p:nvPr>
            <p:ph type="dt" sz="half" idx="10"/>
          </p:nvPr>
        </p:nvSpPr>
        <p:spPr/>
        <p:txBody>
          <a:bodyPr/>
          <a:lstStyle/>
          <a:p>
            <a:pPr>
              <a:defRPr/>
            </a:pPr>
            <a:r>
              <a:rPr lang="en-US" smtClean="0"/>
              <a:t>NNPSS 2009</a:t>
            </a:r>
            <a:endParaRPr lang="en-US"/>
          </a:p>
        </p:txBody>
      </p:sp>
      <p:sp>
        <p:nvSpPr>
          <p:cNvPr id="3" name="Footer Placeholder 2"/>
          <p:cNvSpPr>
            <a:spLocks noGrp="1"/>
          </p:cNvSpPr>
          <p:nvPr>
            <p:ph type="ftr" sz="quarter" idx="11"/>
          </p:nvPr>
        </p:nvSpPr>
        <p:spPr/>
        <p:txBody>
          <a:bodyPr/>
          <a:lstStyle/>
          <a:p>
            <a:pPr>
              <a:defRPr/>
            </a:pPr>
            <a:r>
              <a:rPr lang="en-US" smtClean="0"/>
              <a:t>E. Beise, U Maryland</a:t>
            </a:r>
            <a:endParaRPr lang="en-US"/>
          </a:p>
        </p:txBody>
      </p:sp>
      <p:sp>
        <p:nvSpPr>
          <p:cNvPr id="4" name="Slide Number Placeholder 3"/>
          <p:cNvSpPr>
            <a:spLocks noGrp="1"/>
          </p:cNvSpPr>
          <p:nvPr>
            <p:ph type="sldNum" sz="quarter" idx="12"/>
          </p:nvPr>
        </p:nvSpPr>
        <p:spPr/>
        <p:txBody>
          <a:bodyPr/>
          <a:lstStyle/>
          <a:p>
            <a:pPr>
              <a:defRPr/>
            </a:pPr>
            <a:fld id="{F385549F-2AE9-424E-845B-61C02E4710F2}" type="slidenum">
              <a:rPr lang="en-US" smtClean="0"/>
              <a:pPr>
                <a:defRPr/>
              </a:pPr>
              <a:t>39</a:t>
            </a:fld>
            <a:endParaRPr lang="en-US"/>
          </a:p>
        </p:txBody>
      </p:sp>
      <p:pic>
        <p:nvPicPr>
          <p:cNvPr id="5" name="Picture 6"/>
          <p:cNvPicPr>
            <a:picLocks noChangeAspect="1" noChangeArrowheads="1"/>
          </p:cNvPicPr>
          <p:nvPr/>
        </p:nvPicPr>
        <p:blipFill>
          <a:blip r:embed="rId2"/>
          <a:srcRect/>
          <a:stretch>
            <a:fillRect/>
          </a:stretch>
        </p:blipFill>
        <p:spPr bwMode="auto">
          <a:xfrm>
            <a:off x="0" y="1219200"/>
            <a:ext cx="8986410" cy="4800600"/>
          </a:xfrm>
          <a:prstGeom prst="rect">
            <a:avLst/>
          </a:prstGeom>
          <a:noFill/>
          <a:ln w="9525">
            <a:noFill/>
            <a:miter lim="800000"/>
            <a:headEnd/>
            <a:tailEnd/>
          </a:ln>
          <a:effectLst/>
        </p:spPr>
      </p:pic>
      <p:sp>
        <p:nvSpPr>
          <p:cNvPr id="8" name="TextBox 7"/>
          <p:cNvSpPr txBox="1"/>
          <p:nvPr/>
        </p:nvSpPr>
        <p:spPr>
          <a:xfrm>
            <a:off x="381000" y="838200"/>
            <a:ext cx="2193742" cy="369332"/>
          </a:xfrm>
          <a:prstGeom prst="rect">
            <a:avLst/>
          </a:prstGeom>
          <a:solidFill>
            <a:schemeClr val="bg1"/>
          </a:solidFill>
        </p:spPr>
        <p:txBody>
          <a:bodyPr wrap="none" rtlCol="0">
            <a:spAutoFit/>
          </a:bodyPr>
          <a:lstStyle/>
          <a:p>
            <a:r>
              <a:rPr lang="en-US" i="1" dirty="0" smtClean="0">
                <a:solidFill>
                  <a:srgbClr val="C00000"/>
                </a:solidFill>
              </a:rPr>
              <a:t>from V. </a:t>
            </a:r>
            <a:r>
              <a:rPr lang="en-US" i="1" dirty="0" err="1" smtClean="0">
                <a:solidFill>
                  <a:srgbClr val="C00000"/>
                </a:solidFill>
              </a:rPr>
              <a:t>Crede</a:t>
            </a:r>
            <a:r>
              <a:rPr lang="en-US" i="1" dirty="0" smtClean="0">
                <a:solidFill>
                  <a:srgbClr val="C00000"/>
                </a:solidFill>
              </a:rPr>
              <a:t>, FSU</a:t>
            </a:r>
            <a:endParaRPr lang="en-US" i="1"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t>caveats</a:t>
            </a:r>
          </a:p>
        </p:txBody>
      </p:sp>
      <p:sp>
        <p:nvSpPr>
          <p:cNvPr id="4100" name="TextBox 3"/>
          <p:cNvSpPr txBox="1">
            <a:spLocks noChangeArrowheads="1"/>
          </p:cNvSpPr>
          <p:nvPr/>
        </p:nvSpPr>
        <p:spPr bwMode="auto">
          <a:xfrm>
            <a:off x="228600" y="990600"/>
            <a:ext cx="8261044" cy="707886"/>
          </a:xfrm>
          <a:prstGeom prst="rect">
            <a:avLst/>
          </a:prstGeom>
          <a:noFill/>
          <a:ln w="9525">
            <a:noFill/>
            <a:miter lim="800000"/>
            <a:headEnd/>
            <a:tailEnd/>
          </a:ln>
        </p:spPr>
        <p:txBody>
          <a:bodyPr wrap="none">
            <a:spAutoFit/>
          </a:bodyPr>
          <a:lstStyle/>
          <a:p>
            <a:r>
              <a:rPr lang="en-US" sz="2000" dirty="0">
                <a:latin typeface="Calibri" pitchFamily="34" charset="0"/>
              </a:rPr>
              <a:t>I am an </a:t>
            </a:r>
            <a:r>
              <a:rPr lang="en-US" sz="2000" dirty="0" smtClean="0">
                <a:latin typeface="Calibri" pitchFamily="34" charset="0"/>
              </a:rPr>
              <a:t>experimentalist! I </a:t>
            </a:r>
            <a:r>
              <a:rPr lang="en-US" sz="2000" dirty="0">
                <a:latin typeface="Calibri" pitchFamily="34" charset="0"/>
              </a:rPr>
              <a:t>will focus on what we know and how we measure </a:t>
            </a:r>
            <a:r>
              <a:rPr lang="en-US" sz="2000" dirty="0" smtClean="0">
                <a:latin typeface="Calibri" pitchFamily="34" charset="0"/>
              </a:rPr>
              <a:t>it</a:t>
            </a:r>
          </a:p>
          <a:p>
            <a:r>
              <a:rPr lang="en-US" sz="2000" dirty="0" smtClean="0">
                <a:latin typeface="Calibri" pitchFamily="34" charset="0"/>
              </a:rPr>
              <a:t>I will not give a rigorous presentation of the </a:t>
            </a:r>
            <a:r>
              <a:rPr lang="en-US" sz="2000" dirty="0" smtClean="0">
                <a:latin typeface="Calibri" pitchFamily="34" charset="0"/>
              </a:rPr>
              <a:t>theory by any stretch.</a:t>
            </a:r>
            <a:endParaRPr lang="en-US" sz="2000" dirty="0">
              <a:latin typeface="Calibri" pitchFamily="34" charset="0"/>
            </a:endParaRPr>
          </a:p>
        </p:txBody>
      </p:sp>
      <p:sp>
        <p:nvSpPr>
          <p:cNvPr id="4101" name="TextBox 4"/>
          <p:cNvSpPr txBox="1">
            <a:spLocks noChangeArrowheads="1"/>
          </p:cNvSpPr>
          <p:nvPr/>
        </p:nvSpPr>
        <p:spPr bwMode="auto">
          <a:xfrm>
            <a:off x="304800" y="1905000"/>
            <a:ext cx="8458200" cy="4401205"/>
          </a:xfrm>
          <a:prstGeom prst="rect">
            <a:avLst/>
          </a:prstGeom>
          <a:noFill/>
          <a:ln w="9525">
            <a:noFill/>
            <a:miter lim="800000"/>
            <a:headEnd/>
            <a:tailEnd/>
          </a:ln>
        </p:spPr>
        <p:txBody>
          <a:bodyPr wrap="square">
            <a:spAutoFit/>
          </a:bodyPr>
          <a:lstStyle/>
          <a:p>
            <a:r>
              <a:rPr lang="en-US" sz="2000" dirty="0">
                <a:latin typeface="Calibri" pitchFamily="34" charset="0"/>
              </a:rPr>
              <a:t>I am not an expert on most of these topics:  I will borrow heavily from the work of others. In particular presentations from </a:t>
            </a:r>
            <a:r>
              <a:rPr lang="en-US" sz="2000" dirty="0" smtClean="0">
                <a:latin typeface="Calibri" pitchFamily="34" charset="0"/>
              </a:rPr>
              <a:t>recent conferences and past summer schools. Recent Conferences are:</a:t>
            </a:r>
            <a:endParaRPr lang="en-US" sz="2000" dirty="0">
              <a:latin typeface="Calibri" pitchFamily="34" charset="0"/>
            </a:endParaRPr>
          </a:p>
          <a:p>
            <a:endParaRPr lang="en-US" sz="2000" dirty="0">
              <a:latin typeface="Calibri" pitchFamily="34" charset="0"/>
            </a:endParaRPr>
          </a:p>
          <a:p>
            <a:r>
              <a:rPr lang="en-US" sz="2000" dirty="0">
                <a:latin typeface="Calibri" pitchFamily="34" charset="0"/>
              </a:rPr>
              <a:t>Workshop of the APS Topical Group on </a:t>
            </a:r>
            <a:r>
              <a:rPr lang="en-US" sz="2000" dirty="0" err="1">
                <a:latin typeface="Calibri" pitchFamily="34" charset="0"/>
              </a:rPr>
              <a:t>Hadronic</a:t>
            </a:r>
            <a:r>
              <a:rPr lang="en-US" sz="2000" dirty="0">
                <a:latin typeface="Calibri" pitchFamily="34" charset="0"/>
              </a:rPr>
              <a:t> Physics (GHP):  Denver, </a:t>
            </a:r>
            <a:r>
              <a:rPr lang="en-US" sz="2000" dirty="0" smtClean="0">
                <a:latin typeface="Calibri" pitchFamily="34" charset="0"/>
              </a:rPr>
              <a:t>2009</a:t>
            </a:r>
          </a:p>
          <a:p>
            <a:r>
              <a:rPr lang="en-US" sz="2000" dirty="0" smtClean="0">
                <a:latin typeface="Calibri" pitchFamily="34" charset="0"/>
              </a:rPr>
              <a:t>	</a:t>
            </a:r>
            <a:r>
              <a:rPr lang="en-US" sz="2000" dirty="0" smtClean="0">
                <a:latin typeface="Calibri" pitchFamily="34" charset="0"/>
                <a:hlinkClick r:id="rId2"/>
              </a:rPr>
              <a:t>http://www.fz-juelich.de/ikp/ghp2009/Program.shtml</a:t>
            </a:r>
            <a:endParaRPr lang="en-US" sz="2000" dirty="0" smtClean="0">
              <a:latin typeface="Calibri" pitchFamily="34" charset="0"/>
            </a:endParaRPr>
          </a:p>
          <a:p>
            <a:endParaRPr lang="en-US" sz="2000" dirty="0">
              <a:latin typeface="Calibri" pitchFamily="34" charset="0"/>
            </a:endParaRPr>
          </a:p>
          <a:p>
            <a:r>
              <a:rPr lang="en-US" sz="2000" dirty="0">
                <a:latin typeface="Calibri" pitchFamily="34" charset="0"/>
              </a:rPr>
              <a:t>Conference on the Intersections between Nuclear and Particle Physics (CIPANP), San Diego </a:t>
            </a:r>
            <a:r>
              <a:rPr lang="en-US" sz="2000" dirty="0" smtClean="0">
                <a:latin typeface="Calibri" pitchFamily="34" charset="0"/>
              </a:rPr>
              <a:t>2009</a:t>
            </a:r>
          </a:p>
          <a:p>
            <a:r>
              <a:rPr lang="en-US" sz="2000" dirty="0">
                <a:latin typeface="Calibri" pitchFamily="34" charset="0"/>
              </a:rPr>
              <a:t>	</a:t>
            </a:r>
            <a:r>
              <a:rPr lang="en-US" sz="2000" dirty="0" smtClean="0">
                <a:latin typeface="Calibri" pitchFamily="34" charset="0"/>
                <a:hlinkClick r:id="rId3"/>
              </a:rPr>
              <a:t>http://groups.physics.umn.edu/cipanp2009/program.html</a:t>
            </a:r>
            <a:endParaRPr lang="en-US" sz="2000" dirty="0" smtClean="0">
              <a:latin typeface="Calibri" pitchFamily="34" charset="0"/>
            </a:endParaRPr>
          </a:p>
          <a:p>
            <a:endParaRPr lang="en-US" sz="2000" dirty="0" smtClean="0">
              <a:latin typeface="Calibri" pitchFamily="34" charset="0"/>
            </a:endParaRPr>
          </a:p>
          <a:p>
            <a:r>
              <a:rPr lang="en-US" sz="2000" dirty="0" smtClean="0">
                <a:latin typeface="Calibri" pitchFamily="34" charset="0"/>
              </a:rPr>
              <a:t>Jefferson Lab Users Annual Meeting, June 2009</a:t>
            </a:r>
          </a:p>
          <a:p>
            <a:r>
              <a:rPr lang="en-US" sz="2000" dirty="0" smtClean="0">
                <a:latin typeface="Calibri" pitchFamily="34" charset="0"/>
              </a:rPr>
              <a:t>	</a:t>
            </a:r>
            <a:r>
              <a:rPr lang="en-US" sz="2000" dirty="0" smtClean="0">
                <a:latin typeface="Calibri" pitchFamily="34" charset="0"/>
                <a:hlinkClick r:id="rId4"/>
              </a:rPr>
              <a:t>http://conferences.jlab.org/ugm/program.html</a:t>
            </a:r>
            <a:endParaRPr lang="en-US" sz="2000" dirty="0" smtClean="0">
              <a:latin typeface="Calibri" pitchFamily="34" charset="0"/>
            </a:endParaRPr>
          </a:p>
          <a:p>
            <a:endParaRPr lang="en-US" sz="2000" dirty="0">
              <a:latin typeface="Calibri" pitchFamily="34" charset="0"/>
            </a:endParaRPr>
          </a:p>
        </p:txBody>
      </p:sp>
      <p:sp>
        <p:nvSpPr>
          <p:cNvPr id="6" name="Date Placeholder 5"/>
          <p:cNvSpPr>
            <a:spLocks noGrp="1"/>
          </p:cNvSpPr>
          <p:nvPr>
            <p:ph type="dt" sz="half" idx="10"/>
          </p:nvPr>
        </p:nvSpPr>
        <p:spPr/>
        <p:txBody>
          <a:bodyPr/>
          <a:lstStyle/>
          <a:p>
            <a:pPr>
              <a:defRPr/>
            </a:pPr>
            <a:r>
              <a:rPr lang="en-US" smtClean="0"/>
              <a:t>NNPSS 2009</a:t>
            </a:r>
            <a:endParaRPr lang="en-US"/>
          </a:p>
        </p:txBody>
      </p:sp>
      <p:sp>
        <p:nvSpPr>
          <p:cNvPr id="7" name="Slide Number Placeholder 6"/>
          <p:cNvSpPr>
            <a:spLocks noGrp="1"/>
          </p:cNvSpPr>
          <p:nvPr>
            <p:ph type="sldNum" sz="quarter" idx="12"/>
          </p:nvPr>
        </p:nvSpPr>
        <p:spPr/>
        <p:txBody>
          <a:bodyPr/>
          <a:lstStyle/>
          <a:p>
            <a:pPr>
              <a:defRPr/>
            </a:pPr>
            <a:fld id="{59F88254-0BD6-4A15-8FF2-01A476DF7F4F}" type="slidenum">
              <a:rPr lang="en-US" smtClean="0"/>
              <a:pPr>
                <a:defRPr/>
              </a:pPr>
              <a:t>4</a:t>
            </a:fld>
            <a:endParaRPr lang="en-US"/>
          </a:p>
        </p:txBody>
      </p:sp>
      <p:sp>
        <p:nvSpPr>
          <p:cNvPr id="8" name="Footer Placeholder 7"/>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639762"/>
          </a:xfrm>
        </p:spPr>
        <p:txBody>
          <a:bodyPr/>
          <a:lstStyle/>
          <a:p>
            <a:r>
              <a:rPr lang="en-US" sz="3200" dirty="0">
                <a:solidFill>
                  <a:srgbClr val="FFFF00"/>
                </a:solidFill>
              </a:rPr>
              <a:t>Beyond the Quark Model: </a:t>
            </a:r>
            <a:r>
              <a:rPr lang="en-US" sz="3200" dirty="0" smtClean="0">
                <a:solidFill>
                  <a:srgbClr val="FFFF00"/>
                </a:solidFill>
              </a:rPr>
              <a:t> </a:t>
            </a:r>
            <a:r>
              <a:rPr lang="en-US" sz="3200" dirty="0">
                <a:solidFill>
                  <a:srgbClr val="FFFF00"/>
                </a:solidFill>
              </a:rPr>
              <a:t>Hybrids and Exotics</a:t>
            </a:r>
          </a:p>
        </p:txBody>
      </p:sp>
      <p:pic>
        <p:nvPicPr>
          <p:cNvPr id="21508" name="Picture 4" descr="meson"/>
          <p:cNvPicPr>
            <a:picLocks noChangeAspect="1" noChangeArrowheads="1"/>
          </p:cNvPicPr>
          <p:nvPr/>
        </p:nvPicPr>
        <p:blipFill>
          <a:blip r:embed="rId4" cstate="print"/>
          <a:srcRect/>
          <a:stretch>
            <a:fillRect/>
          </a:stretch>
        </p:blipFill>
        <p:spPr bwMode="auto">
          <a:xfrm>
            <a:off x="1617663" y="1741488"/>
            <a:ext cx="3006725" cy="1901825"/>
          </a:xfrm>
          <a:prstGeom prst="rect">
            <a:avLst/>
          </a:prstGeom>
          <a:noFill/>
        </p:spPr>
      </p:pic>
      <p:graphicFrame>
        <p:nvGraphicFramePr>
          <p:cNvPr id="21509" name="Object 5"/>
          <p:cNvGraphicFramePr>
            <a:graphicFrameLocks noChangeAspect="1"/>
          </p:cNvGraphicFramePr>
          <p:nvPr/>
        </p:nvGraphicFramePr>
        <p:xfrm>
          <a:off x="4559300" y="1463675"/>
          <a:ext cx="2486025" cy="2236788"/>
        </p:xfrm>
        <a:graphic>
          <a:graphicData uri="http://schemas.openxmlformats.org/presentationml/2006/ole">
            <p:oleObj spid="_x0000_s136194" name="Image" r:id="rId5" imgW="7847619" imgH="7060317" progId="">
              <p:embed/>
            </p:oleObj>
          </a:graphicData>
        </a:graphic>
      </p:graphicFrame>
      <p:sp>
        <p:nvSpPr>
          <p:cNvPr id="21511" name="Text Box 7"/>
          <p:cNvSpPr txBox="1">
            <a:spLocks noChangeArrowheads="1"/>
          </p:cNvSpPr>
          <p:nvPr/>
        </p:nvSpPr>
        <p:spPr bwMode="auto">
          <a:xfrm>
            <a:off x="438150" y="1354138"/>
            <a:ext cx="5597525" cy="396875"/>
          </a:xfrm>
          <a:prstGeom prst="rect">
            <a:avLst/>
          </a:prstGeom>
          <a:noFill/>
          <a:ln w="28575" algn="ctr">
            <a:noFill/>
            <a:miter lim="800000"/>
            <a:headEnd/>
            <a:tailEnd/>
          </a:ln>
          <a:effectLst/>
        </p:spPr>
        <p:txBody>
          <a:bodyPr wrap="none">
            <a:spAutoFit/>
          </a:bodyPr>
          <a:lstStyle/>
          <a:p>
            <a:pPr algn="ctr" eaLnBrk="0" hangingPunct="0"/>
            <a:r>
              <a:rPr lang="en-US" sz="2000" dirty="0">
                <a:solidFill>
                  <a:srgbClr val="FFFFFF"/>
                </a:solidFill>
                <a:latin typeface="Verdana" pitchFamily="34" charset="0"/>
              </a:rPr>
              <a:t>Quarks combine to “neutralize” color force</a:t>
            </a:r>
          </a:p>
        </p:txBody>
      </p:sp>
      <p:sp>
        <p:nvSpPr>
          <p:cNvPr id="21512" name="Text Box 8"/>
          <p:cNvSpPr txBox="1">
            <a:spLocks noChangeArrowheads="1"/>
          </p:cNvSpPr>
          <p:nvPr/>
        </p:nvSpPr>
        <p:spPr bwMode="auto">
          <a:xfrm>
            <a:off x="509588" y="4011613"/>
            <a:ext cx="8634412" cy="396875"/>
          </a:xfrm>
          <a:prstGeom prst="rect">
            <a:avLst/>
          </a:prstGeom>
          <a:noFill/>
          <a:ln w="28575" algn="ctr">
            <a:noFill/>
            <a:miter lim="800000"/>
            <a:headEnd/>
            <a:tailEnd/>
          </a:ln>
          <a:effectLst/>
        </p:spPr>
        <p:txBody>
          <a:bodyPr>
            <a:spAutoFit/>
          </a:bodyPr>
          <a:lstStyle/>
          <a:p>
            <a:pPr eaLnBrk="0" hangingPunct="0"/>
            <a:r>
              <a:rPr lang="en-US" sz="2000">
                <a:solidFill>
                  <a:srgbClr val="FFFFFF"/>
                </a:solidFill>
                <a:latin typeface="Verdana" pitchFamily="34" charset="0"/>
              </a:rPr>
              <a:t>Other quark-gluon configurations can give colorless objects</a:t>
            </a:r>
          </a:p>
        </p:txBody>
      </p:sp>
      <p:sp>
        <p:nvSpPr>
          <p:cNvPr id="21513" name="Text Box 9"/>
          <p:cNvSpPr txBox="1">
            <a:spLocks noChangeArrowheads="1"/>
          </p:cNvSpPr>
          <p:nvPr/>
        </p:nvSpPr>
        <p:spPr bwMode="auto">
          <a:xfrm>
            <a:off x="5164138" y="3397250"/>
            <a:ext cx="1109662" cy="396875"/>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baryons</a:t>
            </a:r>
          </a:p>
        </p:txBody>
      </p:sp>
      <p:sp>
        <p:nvSpPr>
          <p:cNvPr id="21514" name="Text Box 10"/>
          <p:cNvSpPr txBox="1">
            <a:spLocks noChangeArrowheads="1"/>
          </p:cNvSpPr>
          <p:nvPr/>
        </p:nvSpPr>
        <p:spPr bwMode="auto">
          <a:xfrm>
            <a:off x="5067300" y="1997075"/>
            <a:ext cx="368300" cy="519113"/>
          </a:xfrm>
          <a:prstGeom prst="rect">
            <a:avLst/>
          </a:prstGeom>
          <a:noFill/>
          <a:ln w="9525">
            <a:noFill/>
            <a:miter lim="800000"/>
            <a:headEnd/>
            <a:tailEnd/>
          </a:ln>
          <a:effectLst/>
        </p:spPr>
        <p:txBody>
          <a:bodyPr wrap="none">
            <a:spAutoFit/>
          </a:bodyPr>
          <a:lstStyle/>
          <a:p>
            <a:r>
              <a:rPr lang="en-US" sz="2800">
                <a:latin typeface="Comic Sans MS" pitchFamily="66" charset="0"/>
              </a:rPr>
              <a:t>q</a:t>
            </a:r>
          </a:p>
        </p:txBody>
      </p:sp>
      <p:sp>
        <p:nvSpPr>
          <p:cNvPr id="21515" name="Text Box 11"/>
          <p:cNvSpPr txBox="1">
            <a:spLocks noChangeArrowheads="1"/>
          </p:cNvSpPr>
          <p:nvPr/>
        </p:nvSpPr>
        <p:spPr bwMode="auto">
          <a:xfrm>
            <a:off x="6029325" y="2006600"/>
            <a:ext cx="368300" cy="519113"/>
          </a:xfrm>
          <a:prstGeom prst="rect">
            <a:avLst/>
          </a:prstGeom>
          <a:noFill/>
          <a:ln w="9525">
            <a:noFill/>
            <a:miter lim="800000"/>
            <a:headEnd/>
            <a:tailEnd/>
          </a:ln>
          <a:effectLst/>
        </p:spPr>
        <p:txBody>
          <a:bodyPr wrap="none">
            <a:spAutoFit/>
          </a:bodyPr>
          <a:lstStyle/>
          <a:p>
            <a:r>
              <a:rPr lang="en-US" sz="2800">
                <a:latin typeface="Comic Sans MS" pitchFamily="66" charset="0"/>
              </a:rPr>
              <a:t>q</a:t>
            </a:r>
          </a:p>
        </p:txBody>
      </p:sp>
      <p:sp>
        <p:nvSpPr>
          <p:cNvPr id="21516" name="Text Box 12"/>
          <p:cNvSpPr txBox="1">
            <a:spLocks noChangeArrowheads="1"/>
          </p:cNvSpPr>
          <p:nvPr/>
        </p:nvSpPr>
        <p:spPr bwMode="auto">
          <a:xfrm>
            <a:off x="5480050" y="2738438"/>
            <a:ext cx="368300" cy="519112"/>
          </a:xfrm>
          <a:prstGeom prst="rect">
            <a:avLst/>
          </a:prstGeom>
          <a:noFill/>
          <a:ln w="9525">
            <a:noFill/>
            <a:miter lim="800000"/>
            <a:headEnd/>
            <a:tailEnd/>
          </a:ln>
          <a:effectLst/>
        </p:spPr>
        <p:txBody>
          <a:bodyPr wrap="none">
            <a:spAutoFit/>
          </a:bodyPr>
          <a:lstStyle/>
          <a:p>
            <a:r>
              <a:rPr lang="en-US" sz="2800">
                <a:latin typeface="Comic Sans MS" pitchFamily="66" charset="0"/>
              </a:rPr>
              <a:t>q</a:t>
            </a:r>
          </a:p>
        </p:txBody>
      </p:sp>
      <p:sp>
        <p:nvSpPr>
          <p:cNvPr id="21517" name="Text Box 13"/>
          <p:cNvSpPr txBox="1">
            <a:spLocks noChangeArrowheads="1"/>
          </p:cNvSpPr>
          <p:nvPr/>
        </p:nvSpPr>
        <p:spPr bwMode="auto">
          <a:xfrm>
            <a:off x="2525713" y="3225800"/>
            <a:ext cx="1035050" cy="396875"/>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mesons</a:t>
            </a:r>
          </a:p>
        </p:txBody>
      </p:sp>
      <p:sp>
        <p:nvSpPr>
          <p:cNvPr id="21518" name="Text Box 14"/>
          <p:cNvSpPr txBox="1">
            <a:spLocks noChangeArrowheads="1"/>
          </p:cNvSpPr>
          <p:nvPr/>
        </p:nvSpPr>
        <p:spPr bwMode="auto">
          <a:xfrm>
            <a:off x="2422525" y="2349500"/>
            <a:ext cx="417513" cy="519113"/>
          </a:xfrm>
          <a:prstGeom prst="rect">
            <a:avLst/>
          </a:prstGeom>
          <a:noFill/>
          <a:ln w="28575" algn="ctr">
            <a:noFill/>
            <a:miter lim="800000"/>
            <a:headEnd/>
            <a:tailEnd/>
          </a:ln>
          <a:effectLst/>
        </p:spPr>
        <p:txBody>
          <a:bodyPr>
            <a:spAutoFit/>
          </a:bodyPr>
          <a:lstStyle/>
          <a:p>
            <a:pPr algn="ctr" eaLnBrk="0" hangingPunct="0"/>
            <a:r>
              <a:rPr lang="en-US" sz="2800">
                <a:latin typeface="Comic Sans MS" pitchFamily="66" charset="0"/>
              </a:rPr>
              <a:t>q</a:t>
            </a:r>
          </a:p>
        </p:txBody>
      </p:sp>
      <p:sp>
        <p:nvSpPr>
          <p:cNvPr id="21519" name="Line 15"/>
          <p:cNvSpPr>
            <a:spLocks noChangeShapeType="1"/>
          </p:cNvSpPr>
          <p:nvPr/>
        </p:nvSpPr>
        <p:spPr bwMode="auto">
          <a:xfrm>
            <a:off x="2536825" y="2487613"/>
            <a:ext cx="203200" cy="0"/>
          </a:xfrm>
          <a:prstGeom prst="line">
            <a:avLst/>
          </a:prstGeom>
          <a:noFill/>
          <a:ln w="28575">
            <a:solidFill>
              <a:schemeClr val="tx1"/>
            </a:solidFill>
            <a:round/>
            <a:headEnd/>
            <a:tailEnd/>
          </a:ln>
          <a:effectLst/>
        </p:spPr>
        <p:txBody>
          <a:bodyPr>
            <a:spAutoFit/>
          </a:bodyPr>
          <a:lstStyle/>
          <a:p>
            <a:endParaRPr lang="en-US"/>
          </a:p>
        </p:txBody>
      </p:sp>
      <p:sp>
        <p:nvSpPr>
          <p:cNvPr id="21520" name="Text Box 16"/>
          <p:cNvSpPr txBox="1">
            <a:spLocks noChangeArrowheads="1"/>
          </p:cNvSpPr>
          <p:nvPr/>
        </p:nvSpPr>
        <p:spPr bwMode="auto">
          <a:xfrm>
            <a:off x="3282950" y="2349500"/>
            <a:ext cx="417513" cy="519113"/>
          </a:xfrm>
          <a:prstGeom prst="rect">
            <a:avLst/>
          </a:prstGeom>
          <a:noFill/>
          <a:ln w="28575" algn="ctr">
            <a:noFill/>
            <a:miter lim="800000"/>
            <a:headEnd/>
            <a:tailEnd/>
          </a:ln>
          <a:effectLst/>
        </p:spPr>
        <p:txBody>
          <a:bodyPr>
            <a:spAutoFit/>
          </a:bodyPr>
          <a:lstStyle/>
          <a:p>
            <a:pPr algn="ctr" eaLnBrk="0" hangingPunct="0"/>
            <a:r>
              <a:rPr lang="en-US" sz="2800">
                <a:latin typeface="Comic Sans MS" pitchFamily="66" charset="0"/>
              </a:rPr>
              <a:t>q</a:t>
            </a:r>
          </a:p>
        </p:txBody>
      </p:sp>
      <p:grpSp>
        <p:nvGrpSpPr>
          <p:cNvPr id="2" name="Group 93"/>
          <p:cNvGrpSpPr>
            <a:grpSpLocks/>
          </p:cNvGrpSpPr>
          <p:nvPr/>
        </p:nvGrpSpPr>
        <p:grpSpPr bwMode="auto">
          <a:xfrm>
            <a:off x="577850" y="4381500"/>
            <a:ext cx="8150225" cy="2247900"/>
            <a:chOff x="364" y="2760"/>
            <a:chExt cx="5134" cy="1416"/>
          </a:xfrm>
        </p:grpSpPr>
        <p:sp>
          <p:nvSpPr>
            <p:cNvPr id="21523" name="Rectangle 19"/>
            <p:cNvSpPr>
              <a:spLocks noChangeArrowheads="1"/>
            </p:cNvSpPr>
            <p:nvPr/>
          </p:nvSpPr>
          <p:spPr bwMode="auto">
            <a:xfrm>
              <a:off x="1327" y="2760"/>
              <a:ext cx="1571" cy="1416"/>
            </a:xfrm>
            <a:prstGeom prst="rect">
              <a:avLst/>
            </a:prstGeom>
            <a:solidFill>
              <a:srgbClr val="000066"/>
            </a:solidFill>
            <a:ln w="9525">
              <a:noFill/>
              <a:miter lim="800000"/>
              <a:headEnd/>
              <a:tailEnd/>
            </a:ln>
            <a:effectLst/>
          </p:spPr>
          <p:txBody>
            <a:bodyPr wrap="none" anchor="ctr"/>
            <a:lstStyle/>
            <a:p>
              <a:endParaRPr lang="en-US"/>
            </a:p>
          </p:txBody>
        </p:sp>
        <p:grpSp>
          <p:nvGrpSpPr>
            <p:cNvPr id="3" name="Group 89"/>
            <p:cNvGrpSpPr>
              <a:grpSpLocks/>
            </p:cNvGrpSpPr>
            <p:nvPr/>
          </p:nvGrpSpPr>
          <p:grpSpPr bwMode="auto">
            <a:xfrm>
              <a:off x="2941" y="3051"/>
              <a:ext cx="1192" cy="1073"/>
              <a:chOff x="2941" y="3051"/>
              <a:chExt cx="1192" cy="1073"/>
            </a:xfrm>
          </p:grpSpPr>
          <p:sp>
            <p:nvSpPr>
              <p:cNvPr id="21535" name="Freeform 31"/>
              <p:cNvSpPr>
                <a:spLocks noChangeArrowheads="1"/>
              </p:cNvSpPr>
              <p:nvPr/>
            </p:nvSpPr>
            <p:spPr bwMode="auto">
              <a:xfrm rot="13259996">
                <a:off x="3330" y="3333"/>
                <a:ext cx="322" cy="326"/>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accent2"/>
                </a:solidFill>
                <a:round/>
                <a:headEnd/>
                <a:tailEnd/>
              </a:ln>
            </p:spPr>
            <p:txBody>
              <a:bodyPr/>
              <a:lstStyle/>
              <a:p>
                <a:endParaRPr lang="en-US"/>
              </a:p>
            </p:txBody>
          </p:sp>
          <p:sp>
            <p:nvSpPr>
              <p:cNvPr id="21536" name="Freeform 32"/>
              <p:cNvSpPr>
                <a:spLocks noChangeArrowheads="1"/>
              </p:cNvSpPr>
              <p:nvPr/>
            </p:nvSpPr>
            <p:spPr bwMode="auto">
              <a:xfrm rot="5594254">
                <a:off x="3444" y="3159"/>
                <a:ext cx="322" cy="326"/>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p:spPr>
            <p:txBody>
              <a:bodyPr/>
              <a:lstStyle/>
              <a:p>
                <a:endParaRPr lang="en-US"/>
              </a:p>
            </p:txBody>
          </p:sp>
          <p:sp>
            <p:nvSpPr>
              <p:cNvPr id="21537" name="Freeform 33"/>
              <p:cNvSpPr>
                <a:spLocks noChangeArrowheads="1"/>
              </p:cNvSpPr>
              <p:nvPr/>
            </p:nvSpPr>
            <p:spPr bwMode="auto">
              <a:xfrm rot="-398815">
                <a:off x="3186" y="3165"/>
                <a:ext cx="322" cy="326"/>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FF0000"/>
                </a:solidFill>
                <a:round/>
                <a:headEnd/>
                <a:tailEnd/>
              </a:ln>
            </p:spPr>
            <p:txBody>
              <a:bodyPr/>
              <a:lstStyle/>
              <a:p>
                <a:endParaRPr lang="en-US"/>
              </a:p>
            </p:txBody>
          </p:sp>
          <p:sp>
            <p:nvSpPr>
              <p:cNvPr id="21538" name="Oval 34"/>
              <p:cNvSpPr>
                <a:spLocks noChangeArrowheads="1"/>
              </p:cNvSpPr>
              <p:nvPr/>
            </p:nvSpPr>
            <p:spPr bwMode="auto">
              <a:xfrm>
                <a:off x="2941" y="3051"/>
                <a:ext cx="1086" cy="665"/>
              </a:xfrm>
              <a:prstGeom prst="ellipse">
                <a:avLst/>
              </a:prstGeom>
              <a:noFill/>
              <a:ln w="15875" algn="ctr">
                <a:solidFill>
                  <a:schemeClr val="bg1"/>
                </a:solidFill>
                <a:round/>
                <a:headEnd/>
                <a:tailEnd/>
              </a:ln>
              <a:effectLst/>
            </p:spPr>
            <p:txBody>
              <a:bodyPr wrap="none" anchor="ctr"/>
              <a:lstStyle/>
              <a:p>
                <a:endParaRPr lang="en-US"/>
              </a:p>
            </p:txBody>
          </p:sp>
          <p:sp>
            <p:nvSpPr>
              <p:cNvPr id="21539" name="Text Box 35"/>
              <p:cNvSpPr txBox="1">
                <a:spLocks noChangeArrowheads="1"/>
              </p:cNvSpPr>
              <p:nvPr/>
            </p:nvSpPr>
            <p:spPr bwMode="auto">
              <a:xfrm>
                <a:off x="2946" y="3874"/>
                <a:ext cx="1187"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glueball meson</a:t>
                </a:r>
              </a:p>
            </p:txBody>
          </p:sp>
        </p:grpSp>
        <p:grpSp>
          <p:nvGrpSpPr>
            <p:cNvPr id="4" name="Group 90"/>
            <p:cNvGrpSpPr>
              <a:grpSpLocks/>
            </p:cNvGrpSpPr>
            <p:nvPr/>
          </p:nvGrpSpPr>
          <p:grpSpPr bwMode="auto">
            <a:xfrm>
              <a:off x="4365" y="2984"/>
              <a:ext cx="1133" cy="1140"/>
              <a:chOff x="4365" y="2984"/>
              <a:chExt cx="1133" cy="1140"/>
            </a:xfrm>
          </p:grpSpPr>
          <p:sp>
            <p:nvSpPr>
              <p:cNvPr id="21540" name="Text Box 36"/>
              <p:cNvSpPr txBox="1">
                <a:spLocks noChangeArrowheads="1"/>
              </p:cNvSpPr>
              <p:nvPr/>
            </p:nvSpPr>
            <p:spPr bwMode="auto">
              <a:xfrm>
                <a:off x="4390" y="3874"/>
                <a:ext cx="1108"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hybrid meson</a:t>
                </a:r>
              </a:p>
            </p:txBody>
          </p:sp>
          <p:grpSp>
            <p:nvGrpSpPr>
              <p:cNvPr id="5" name="Group 37"/>
              <p:cNvGrpSpPr>
                <a:grpSpLocks/>
              </p:cNvGrpSpPr>
              <p:nvPr/>
            </p:nvGrpSpPr>
            <p:grpSpPr bwMode="auto">
              <a:xfrm>
                <a:off x="4365" y="2984"/>
                <a:ext cx="1086" cy="690"/>
                <a:chOff x="4421" y="2984"/>
                <a:chExt cx="1086" cy="690"/>
              </a:xfrm>
            </p:grpSpPr>
            <p:pic>
              <p:nvPicPr>
                <p:cNvPr id="21542" name="Picture 38" descr="exotic"/>
                <p:cNvPicPr>
                  <a:picLocks noChangeAspect="1" noChangeArrowheads="1"/>
                </p:cNvPicPr>
                <p:nvPr/>
              </p:nvPicPr>
              <p:blipFill>
                <a:blip r:embed="rId6" cstate="print"/>
                <a:srcRect/>
                <a:stretch>
                  <a:fillRect/>
                </a:stretch>
              </p:blipFill>
              <p:spPr bwMode="auto">
                <a:xfrm>
                  <a:off x="4468" y="3133"/>
                  <a:ext cx="993" cy="380"/>
                </a:xfrm>
                <a:prstGeom prst="rect">
                  <a:avLst/>
                </a:prstGeom>
                <a:noFill/>
              </p:spPr>
            </p:pic>
            <p:sp>
              <p:nvSpPr>
                <p:cNvPr id="21543" name="Freeform 39"/>
                <p:cNvSpPr>
                  <a:spLocks noChangeArrowheads="1"/>
                </p:cNvSpPr>
                <p:nvPr/>
              </p:nvSpPr>
              <p:spPr bwMode="auto">
                <a:xfrm rot="13259996">
                  <a:off x="4871" y="3294"/>
                  <a:ext cx="222" cy="240"/>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accent2"/>
                  </a:solidFill>
                  <a:round/>
                  <a:headEnd/>
                  <a:tailEnd/>
                </a:ln>
              </p:spPr>
              <p:txBody>
                <a:bodyPr/>
                <a:lstStyle/>
                <a:p>
                  <a:endParaRPr lang="en-US"/>
                </a:p>
              </p:txBody>
            </p:sp>
            <p:sp>
              <p:nvSpPr>
                <p:cNvPr id="21544" name="Freeform 40"/>
                <p:cNvSpPr>
                  <a:spLocks noChangeArrowheads="1"/>
                </p:cNvSpPr>
                <p:nvPr/>
              </p:nvSpPr>
              <p:spPr bwMode="auto">
                <a:xfrm rot="2455482">
                  <a:off x="4869" y="3100"/>
                  <a:ext cx="253" cy="268"/>
                </a:xfrm>
                <a:custGeom>
                  <a:avLst/>
                  <a:gdLst/>
                  <a:ahLst/>
                  <a:cxnLst>
                    <a:cxn ang="0">
                      <a:pos x="19" y="853"/>
                    </a:cxn>
                    <a:cxn ang="0">
                      <a:pos x="19" y="724"/>
                    </a:cxn>
                    <a:cxn ang="0">
                      <a:pos x="50" y="665"/>
                    </a:cxn>
                    <a:cxn ang="0">
                      <a:pos x="99" y="633"/>
                    </a:cxn>
                    <a:cxn ang="0">
                      <a:pos x="198" y="619"/>
                    </a:cxn>
                    <a:cxn ang="0">
                      <a:pos x="343" y="656"/>
                    </a:cxn>
                    <a:cxn ang="0">
                      <a:pos x="436" y="741"/>
                    </a:cxn>
                    <a:cxn ang="0">
                      <a:pos x="487" y="859"/>
                    </a:cxn>
                    <a:cxn ang="0">
                      <a:pos x="403" y="908"/>
                    </a:cxn>
                    <a:cxn ang="0">
                      <a:pos x="260" y="858"/>
                    </a:cxn>
                    <a:cxn ang="0">
                      <a:pos x="179" y="761"/>
                    </a:cxn>
                    <a:cxn ang="0">
                      <a:pos x="181" y="631"/>
                    </a:cxn>
                    <a:cxn ang="0">
                      <a:pos x="213" y="549"/>
                    </a:cxn>
                    <a:cxn ang="0">
                      <a:pos x="260" y="514"/>
                    </a:cxn>
                    <a:cxn ang="0">
                      <a:pos x="376" y="494"/>
                    </a:cxn>
                    <a:cxn ang="0">
                      <a:pos x="522" y="540"/>
                    </a:cxn>
                    <a:cxn ang="0">
                      <a:pos x="614" y="623"/>
                    </a:cxn>
                    <a:cxn ang="0">
                      <a:pos x="665" y="730"/>
                    </a:cxn>
                    <a:cxn ang="0">
                      <a:pos x="613" y="775"/>
                    </a:cxn>
                    <a:cxn ang="0">
                      <a:pos x="548" y="765"/>
                    </a:cxn>
                    <a:cxn ang="0">
                      <a:pos x="487" y="741"/>
                    </a:cxn>
                    <a:cxn ang="0">
                      <a:pos x="423" y="706"/>
                    </a:cxn>
                    <a:cxn ang="0">
                      <a:pos x="357" y="635"/>
                    </a:cxn>
                    <a:cxn ang="0">
                      <a:pos x="376" y="506"/>
                    </a:cxn>
                    <a:cxn ang="0">
                      <a:pos x="409" y="434"/>
                    </a:cxn>
                    <a:cxn ang="0">
                      <a:pos x="444" y="398"/>
                    </a:cxn>
                    <a:cxn ang="0">
                      <a:pos x="540" y="377"/>
                    </a:cxn>
                    <a:cxn ang="0">
                      <a:pos x="686" y="424"/>
                    </a:cxn>
                    <a:cxn ang="0">
                      <a:pos x="749" y="469"/>
                    </a:cxn>
                    <a:cxn ang="0">
                      <a:pos x="796" y="520"/>
                    </a:cxn>
                    <a:cxn ang="0">
                      <a:pos x="826" y="568"/>
                    </a:cxn>
                    <a:cxn ang="0">
                      <a:pos x="826" y="613"/>
                    </a:cxn>
                    <a:cxn ang="0">
                      <a:pos x="790" y="638"/>
                    </a:cxn>
                    <a:cxn ang="0">
                      <a:pos x="728" y="634"/>
                    </a:cxn>
                    <a:cxn ang="0">
                      <a:pos x="663" y="625"/>
                    </a:cxn>
                    <a:cxn ang="0">
                      <a:pos x="599" y="587"/>
                    </a:cxn>
                    <a:cxn ang="0">
                      <a:pos x="537" y="519"/>
                    </a:cxn>
                    <a:cxn ang="0">
                      <a:pos x="556" y="377"/>
                    </a:cxn>
                    <a:cxn ang="0">
                      <a:pos x="587" y="302"/>
                    </a:cxn>
                    <a:cxn ang="0">
                      <a:pos x="618" y="270"/>
                    </a:cxn>
                    <a:cxn ang="0">
                      <a:pos x="718" y="245"/>
                    </a:cxn>
                    <a:cxn ang="0">
                      <a:pos x="846" y="284"/>
                    </a:cxn>
                    <a:cxn ang="0">
                      <a:pos x="957" y="356"/>
                    </a:cxn>
                    <a:cxn ang="0">
                      <a:pos x="1005" y="472"/>
                    </a:cxn>
                    <a:cxn ang="0">
                      <a:pos x="939" y="534"/>
                    </a:cxn>
                    <a:cxn ang="0">
                      <a:pos x="794" y="486"/>
                    </a:cxn>
                    <a:cxn ang="0">
                      <a:pos x="700" y="388"/>
                    </a:cxn>
                    <a:cxn ang="0">
                      <a:pos x="700" y="247"/>
                    </a:cxn>
                    <a:cxn ang="0">
                      <a:pos x="751" y="174"/>
                    </a:cxn>
                    <a:cxn ang="0">
                      <a:pos x="801" y="144"/>
                    </a:cxn>
                    <a:cxn ang="0">
                      <a:pos x="896" y="129"/>
                    </a:cxn>
                    <a:cxn ang="0">
                      <a:pos x="1028" y="166"/>
                    </a:cxn>
                    <a:cxn ang="0">
                      <a:pos x="1120" y="238"/>
                    </a:cxn>
                    <a:cxn ang="0">
                      <a:pos x="1184" y="343"/>
                    </a:cxn>
                    <a:cxn ang="0">
                      <a:pos x="1122" y="405"/>
                    </a:cxn>
                    <a:cxn ang="0">
                      <a:pos x="957" y="356"/>
                    </a:cxn>
                    <a:cxn ang="0">
                      <a:pos x="880" y="258"/>
                    </a:cxn>
                    <a:cxn ang="0">
                      <a:pos x="883" y="117"/>
                    </a:cxn>
                    <a:cxn ang="0">
                      <a:pos x="932" y="47"/>
                    </a:cxn>
                    <a:cxn ang="0">
                      <a:pos x="995" y="26"/>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accent2"/>
                  </a:solidFill>
                  <a:round/>
                  <a:headEnd/>
                  <a:tailEnd/>
                </a:ln>
              </p:spPr>
              <p:txBody>
                <a:bodyPr/>
                <a:lstStyle/>
                <a:p>
                  <a:endParaRPr lang="en-US"/>
                </a:p>
              </p:txBody>
            </p:sp>
            <p:sp>
              <p:nvSpPr>
                <p:cNvPr id="21545" name="Oval 41"/>
                <p:cNvSpPr>
                  <a:spLocks noChangeArrowheads="1"/>
                </p:cNvSpPr>
                <p:nvPr/>
              </p:nvSpPr>
              <p:spPr bwMode="auto">
                <a:xfrm>
                  <a:off x="4421" y="2984"/>
                  <a:ext cx="1086" cy="690"/>
                </a:xfrm>
                <a:prstGeom prst="ellipse">
                  <a:avLst/>
                </a:prstGeom>
                <a:noFill/>
                <a:ln w="15875" algn="ctr">
                  <a:solidFill>
                    <a:schemeClr val="bg1"/>
                  </a:solidFill>
                  <a:round/>
                  <a:headEnd/>
                  <a:tailEnd/>
                </a:ln>
                <a:effectLst/>
              </p:spPr>
              <p:txBody>
                <a:bodyPr wrap="none" anchor="ctr"/>
                <a:lstStyle/>
                <a:p>
                  <a:endParaRPr lang="en-US"/>
                </a:p>
              </p:txBody>
            </p:sp>
            <p:sp>
              <p:nvSpPr>
                <p:cNvPr id="21546" name="Text Box 42"/>
                <p:cNvSpPr txBox="1">
                  <a:spLocks noChangeArrowheads="1"/>
                </p:cNvSpPr>
                <p:nvPr/>
              </p:nvSpPr>
              <p:spPr bwMode="auto">
                <a:xfrm>
                  <a:off x="5178" y="3193"/>
                  <a:ext cx="199" cy="250"/>
                </a:xfrm>
                <a:prstGeom prst="rect">
                  <a:avLst/>
                </a:prstGeom>
                <a:noFill/>
                <a:ln w="15875" algn="ctr">
                  <a:noFill/>
                  <a:miter lim="800000"/>
                  <a:headEnd/>
                  <a:tailEnd/>
                </a:ln>
                <a:effectLst/>
              </p:spPr>
              <p:txBody>
                <a:bodyPr wrap="none">
                  <a:spAutoFit/>
                </a:bodyPr>
                <a:lstStyle/>
                <a:p>
                  <a:pPr eaLnBrk="0" hangingPunct="0"/>
                  <a:r>
                    <a:rPr lang="en-US" sz="2000">
                      <a:latin typeface="Comic Sans MS" pitchFamily="66" charset="0"/>
                    </a:rPr>
                    <a:t>q</a:t>
                  </a:r>
                </a:p>
              </p:txBody>
            </p:sp>
            <p:grpSp>
              <p:nvGrpSpPr>
                <p:cNvPr id="6" name="Group 43"/>
                <p:cNvGrpSpPr>
                  <a:grpSpLocks/>
                </p:cNvGrpSpPr>
                <p:nvPr/>
              </p:nvGrpSpPr>
              <p:grpSpPr bwMode="auto">
                <a:xfrm>
                  <a:off x="4575" y="3189"/>
                  <a:ext cx="199" cy="250"/>
                  <a:chOff x="4460" y="3161"/>
                  <a:chExt cx="199" cy="250"/>
                </a:xfrm>
              </p:grpSpPr>
              <p:sp>
                <p:nvSpPr>
                  <p:cNvPr id="21548" name="Text Box 44"/>
                  <p:cNvSpPr txBox="1">
                    <a:spLocks noChangeArrowheads="1"/>
                  </p:cNvSpPr>
                  <p:nvPr/>
                </p:nvSpPr>
                <p:spPr bwMode="auto">
                  <a:xfrm>
                    <a:off x="4460" y="3161"/>
                    <a:ext cx="199" cy="250"/>
                  </a:xfrm>
                  <a:prstGeom prst="rect">
                    <a:avLst/>
                  </a:prstGeom>
                  <a:noFill/>
                  <a:ln w="15875" algn="ctr">
                    <a:noFill/>
                    <a:miter lim="800000"/>
                    <a:headEnd/>
                    <a:tailEnd/>
                  </a:ln>
                  <a:effectLst/>
                </p:spPr>
                <p:txBody>
                  <a:bodyPr wrap="none">
                    <a:spAutoFit/>
                  </a:bodyPr>
                  <a:lstStyle/>
                  <a:p>
                    <a:pPr eaLnBrk="0" hangingPunct="0"/>
                    <a:r>
                      <a:rPr lang="en-US" sz="2000">
                        <a:latin typeface="Comic Sans MS" pitchFamily="66" charset="0"/>
                      </a:rPr>
                      <a:t>q</a:t>
                    </a:r>
                  </a:p>
                </p:txBody>
              </p:sp>
              <p:sp>
                <p:nvSpPr>
                  <p:cNvPr id="21549" name="Line 45"/>
                  <p:cNvSpPr>
                    <a:spLocks noChangeShapeType="1"/>
                  </p:cNvSpPr>
                  <p:nvPr/>
                </p:nvSpPr>
                <p:spPr bwMode="auto">
                  <a:xfrm flipV="1">
                    <a:off x="4512" y="3228"/>
                    <a:ext cx="96" cy="0"/>
                  </a:xfrm>
                  <a:prstGeom prst="line">
                    <a:avLst/>
                  </a:prstGeom>
                  <a:noFill/>
                  <a:ln w="28575">
                    <a:solidFill>
                      <a:schemeClr val="tx1"/>
                    </a:solidFill>
                    <a:round/>
                    <a:headEnd/>
                    <a:tailEnd/>
                  </a:ln>
                  <a:effectLst/>
                </p:spPr>
                <p:txBody>
                  <a:bodyPr/>
                  <a:lstStyle/>
                  <a:p>
                    <a:endParaRPr lang="en-US"/>
                  </a:p>
                </p:txBody>
              </p:sp>
            </p:grpSp>
          </p:grpSp>
        </p:grpSp>
        <p:grpSp>
          <p:nvGrpSpPr>
            <p:cNvPr id="7" name="Group 92"/>
            <p:cNvGrpSpPr>
              <a:grpSpLocks/>
            </p:cNvGrpSpPr>
            <p:nvPr/>
          </p:nvGrpSpPr>
          <p:grpSpPr bwMode="auto">
            <a:xfrm>
              <a:off x="364" y="2921"/>
              <a:ext cx="909" cy="1203"/>
              <a:chOff x="364" y="2921"/>
              <a:chExt cx="909" cy="1203"/>
            </a:xfrm>
          </p:grpSpPr>
          <p:pic>
            <p:nvPicPr>
              <p:cNvPr id="21585" name="Picture 81" descr="meson"/>
              <p:cNvPicPr>
                <a:picLocks noChangeAspect="1" noChangeArrowheads="1"/>
              </p:cNvPicPr>
              <p:nvPr/>
            </p:nvPicPr>
            <p:blipFill>
              <a:blip r:embed="rId7" cstate="print"/>
              <a:srcRect/>
              <a:stretch>
                <a:fillRect/>
              </a:stretch>
            </p:blipFill>
            <p:spPr bwMode="auto">
              <a:xfrm rot="-1156457">
                <a:off x="364" y="2928"/>
                <a:ext cx="809" cy="512"/>
              </a:xfrm>
              <a:prstGeom prst="rect">
                <a:avLst/>
              </a:prstGeom>
              <a:noFill/>
            </p:spPr>
          </p:pic>
          <p:graphicFrame>
            <p:nvGraphicFramePr>
              <p:cNvPr id="21590" name="Object 86"/>
              <p:cNvGraphicFramePr>
                <a:graphicFrameLocks noChangeAspect="1"/>
              </p:cNvGraphicFramePr>
              <p:nvPr/>
            </p:nvGraphicFramePr>
            <p:xfrm>
              <a:off x="588" y="3387"/>
              <a:ext cx="545" cy="310"/>
            </p:xfrm>
            <a:graphic>
              <a:graphicData uri="http://schemas.openxmlformats.org/presentationml/2006/ole">
                <p:oleObj spid="_x0000_s136195" name="Image" r:id="rId8" imgW="6958730" imgH="3961905" progId="">
                  <p:embed/>
                </p:oleObj>
              </a:graphicData>
            </a:graphic>
          </p:graphicFrame>
          <p:sp>
            <p:nvSpPr>
              <p:cNvPr id="21552" name="Text Box 48"/>
              <p:cNvSpPr txBox="1">
                <a:spLocks noChangeArrowheads="1"/>
              </p:cNvSpPr>
              <p:nvPr/>
            </p:nvSpPr>
            <p:spPr bwMode="auto">
              <a:xfrm>
                <a:off x="456" y="3874"/>
                <a:ext cx="753"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molecule</a:t>
                </a:r>
              </a:p>
            </p:txBody>
          </p:sp>
          <p:sp>
            <p:nvSpPr>
              <p:cNvPr id="21553" name="Line 49"/>
              <p:cNvSpPr>
                <a:spLocks noChangeShapeType="1"/>
              </p:cNvSpPr>
              <p:nvPr/>
            </p:nvSpPr>
            <p:spPr bwMode="auto">
              <a:xfrm>
                <a:off x="586" y="3166"/>
                <a:ext cx="82" cy="0"/>
              </a:xfrm>
              <a:prstGeom prst="line">
                <a:avLst/>
              </a:prstGeom>
              <a:noFill/>
              <a:ln w="28575">
                <a:solidFill>
                  <a:schemeClr val="tx1"/>
                </a:solidFill>
                <a:round/>
                <a:headEnd/>
                <a:tailEnd/>
              </a:ln>
              <a:effectLst/>
            </p:spPr>
            <p:txBody>
              <a:bodyPr/>
              <a:lstStyle/>
              <a:p>
                <a:endParaRPr lang="en-US"/>
              </a:p>
            </p:txBody>
          </p:sp>
          <p:sp>
            <p:nvSpPr>
              <p:cNvPr id="21554" name="Line 50"/>
              <p:cNvSpPr>
                <a:spLocks noChangeShapeType="1"/>
              </p:cNvSpPr>
              <p:nvPr/>
            </p:nvSpPr>
            <p:spPr bwMode="auto">
              <a:xfrm>
                <a:off x="936" y="3484"/>
                <a:ext cx="82" cy="0"/>
              </a:xfrm>
              <a:prstGeom prst="line">
                <a:avLst/>
              </a:prstGeom>
              <a:noFill/>
              <a:ln w="28575">
                <a:solidFill>
                  <a:schemeClr val="tx1"/>
                </a:solidFill>
                <a:round/>
                <a:headEnd/>
                <a:tailEnd/>
              </a:ln>
              <a:effectLst/>
            </p:spPr>
            <p:txBody>
              <a:bodyPr/>
              <a:lstStyle/>
              <a:p>
                <a:endParaRPr lang="en-US"/>
              </a:p>
            </p:txBody>
          </p:sp>
          <p:sp>
            <p:nvSpPr>
              <p:cNvPr id="21555" name="Rectangle 51"/>
              <p:cNvSpPr>
                <a:spLocks noChangeArrowheads="1"/>
              </p:cNvSpPr>
              <p:nvPr/>
            </p:nvSpPr>
            <p:spPr bwMode="auto">
              <a:xfrm>
                <a:off x="780" y="2999"/>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6" name="Rectangle 52"/>
              <p:cNvSpPr>
                <a:spLocks noChangeArrowheads="1"/>
              </p:cNvSpPr>
              <p:nvPr/>
            </p:nvSpPr>
            <p:spPr bwMode="auto">
              <a:xfrm>
                <a:off x="646" y="3408"/>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7" name="Rectangle 53"/>
              <p:cNvSpPr>
                <a:spLocks noChangeArrowheads="1"/>
              </p:cNvSpPr>
              <p:nvPr/>
            </p:nvSpPr>
            <p:spPr bwMode="auto">
              <a:xfrm>
                <a:off x="875" y="3406"/>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8" name="Rectangle 54"/>
              <p:cNvSpPr>
                <a:spLocks noChangeArrowheads="1"/>
              </p:cNvSpPr>
              <p:nvPr/>
            </p:nvSpPr>
            <p:spPr bwMode="auto">
              <a:xfrm>
                <a:off x="538" y="3094"/>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59" name="Oval 55"/>
              <p:cNvSpPr>
                <a:spLocks noChangeArrowheads="1"/>
              </p:cNvSpPr>
              <p:nvPr/>
            </p:nvSpPr>
            <p:spPr bwMode="auto">
              <a:xfrm>
                <a:off x="384" y="2921"/>
                <a:ext cx="889" cy="890"/>
              </a:xfrm>
              <a:prstGeom prst="ellipse">
                <a:avLst/>
              </a:prstGeom>
              <a:noFill/>
              <a:ln w="15875" algn="ctr">
                <a:solidFill>
                  <a:schemeClr val="bg1"/>
                </a:solidFill>
                <a:round/>
                <a:headEnd/>
                <a:tailEnd/>
              </a:ln>
              <a:effectLst/>
            </p:spPr>
            <p:txBody>
              <a:bodyPr wrap="none" anchor="ctr"/>
              <a:lstStyle/>
              <a:p>
                <a:endParaRPr lang="en-US"/>
              </a:p>
            </p:txBody>
          </p:sp>
        </p:grpSp>
        <p:grpSp>
          <p:nvGrpSpPr>
            <p:cNvPr id="8" name="Group 71"/>
            <p:cNvGrpSpPr>
              <a:grpSpLocks/>
            </p:cNvGrpSpPr>
            <p:nvPr/>
          </p:nvGrpSpPr>
          <p:grpSpPr bwMode="auto">
            <a:xfrm>
              <a:off x="1592" y="2921"/>
              <a:ext cx="924" cy="1203"/>
              <a:chOff x="352" y="2921"/>
              <a:chExt cx="924" cy="1203"/>
            </a:xfrm>
          </p:grpSpPr>
          <p:pic>
            <p:nvPicPr>
              <p:cNvPr id="21576" name="Picture 72" descr="tetraquark"/>
              <p:cNvPicPr>
                <a:picLocks noChangeAspect="1" noChangeArrowheads="1"/>
              </p:cNvPicPr>
              <p:nvPr/>
            </p:nvPicPr>
            <p:blipFill>
              <a:blip r:embed="rId9" cstate="print"/>
              <a:srcRect/>
              <a:stretch>
                <a:fillRect/>
              </a:stretch>
            </p:blipFill>
            <p:spPr bwMode="auto">
              <a:xfrm>
                <a:off x="387" y="2944"/>
                <a:ext cx="885" cy="840"/>
              </a:xfrm>
              <a:prstGeom prst="rect">
                <a:avLst/>
              </a:prstGeom>
              <a:noFill/>
            </p:spPr>
          </p:pic>
          <p:sp>
            <p:nvSpPr>
              <p:cNvPr id="21577" name="Text Box 73"/>
              <p:cNvSpPr txBox="1">
                <a:spLocks noChangeArrowheads="1"/>
              </p:cNvSpPr>
              <p:nvPr/>
            </p:nvSpPr>
            <p:spPr bwMode="auto">
              <a:xfrm>
                <a:off x="352" y="3874"/>
                <a:ext cx="924" cy="250"/>
              </a:xfrm>
              <a:prstGeom prst="rect">
                <a:avLst/>
              </a:prstGeom>
              <a:noFill/>
              <a:ln w="15875" algn="ctr">
                <a:noFill/>
                <a:miter lim="800000"/>
                <a:headEnd/>
                <a:tailEnd/>
              </a:ln>
              <a:effectLst/>
            </p:spPr>
            <p:txBody>
              <a:bodyPr wrap="none">
                <a:spAutoFit/>
              </a:bodyPr>
              <a:lstStyle/>
              <a:p>
                <a:pPr eaLnBrk="0" hangingPunct="0"/>
                <a:r>
                  <a:rPr lang="en-US" sz="2000">
                    <a:solidFill>
                      <a:srgbClr val="FFFFFF"/>
                    </a:solidFill>
                    <a:latin typeface="Comic Sans MS" pitchFamily="66" charset="0"/>
                  </a:rPr>
                  <a:t>tetraquark</a:t>
                </a:r>
              </a:p>
            </p:txBody>
          </p:sp>
          <p:sp>
            <p:nvSpPr>
              <p:cNvPr id="21578" name="Line 74"/>
              <p:cNvSpPr>
                <a:spLocks noChangeShapeType="1"/>
              </p:cNvSpPr>
              <p:nvPr/>
            </p:nvSpPr>
            <p:spPr bwMode="auto">
              <a:xfrm>
                <a:off x="626" y="3198"/>
                <a:ext cx="82" cy="0"/>
              </a:xfrm>
              <a:prstGeom prst="line">
                <a:avLst/>
              </a:prstGeom>
              <a:noFill/>
              <a:ln w="28575">
                <a:solidFill>
                  <a:schemeClr val="tx1"/>
                </a:solidFill>
                <a:round/>
                <a:headEnd/>
                <a:tailEnd/>
              </a:ln>
              <a:effectLst/>
            </p:spPr>
            <p:txBody>
              <a:bodyPr/>
              <a:lstStyle/>
              <a:p>
                <a:endParaRPr lang="en-US"/>
              </a:p>
            </p:txBody>
          </p:sp>
          <p:sp>
            <p:nvSpPr>
              <p:cNvPr id="21579" name="Line 75"/>
              <p:cNvSpPr>
                <a:spLocks noChangeShapeType="1"/>
              </p:cNvSpPr>
              <p:nvPr/>
            </p:nvSpPr>
            <p:spPr bwMode="auto">
              <a:xfrm>
                <a:off x="944" y="3372"/>
                <a:ext cx="82" cy="0"/>
              </a:xfrm>
              <a:prstGeom prst="line">
                <a:avLst/>
              </a:prstGeom>
              <a:noFill/>
              <a:ln w="28575">
                <a:solidFill>
                  <a:schemeClr val="tx1"/>
                </a:solidFill>
                <a:round/>
                <a:headEnd/>
                <a:tailEnd/>
              </a:ln>
              <a:effectLst/>
            </p:spPr>
            <p:txBody>
              <a:bodyPr/>
              <a:lstStyle/>
              <a:p>
                <a:endParaRPr lang="en-US"/>
              </a:p>
            </p:txBody>
          </p:sp>
          <p:sp>
            <p:nvSpPr>
              <p:cNvPr id="21580" name="Rectangle 76"/>
              <p:cNvSpPr>
                <a:spLocks noChangeArrowheads="1"/>
              </p:cNvSpPr>
              <p:nvPr/>
            </p:nvSpPr>
            <p:spPr bwMode="auto">
              <a:xfrm>
                <a:off x="820" y="3039"/>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1" name="Rectangle 77"/>
              <p:cNvSpPr>
                <a:spLocks noChangeArrowheads="1"/>
              </p:cNvSpPr>
              <p:nvPr/>
            </p:nvSpPr>
            <p:spPr bwMode="auto">
              <a:xfrm>
                <a:off x="614" y="3392"/>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2" name="Rectangle 78"/>
              <p:cNvSpPr>
                <a:spLocks noChangeArrowheads="1"/>
              </p:cNvSpPr>
              <p:nvPr/>
            </p:nvSpPr>
            <p:spPr bwMode="auto">
              <a:xfrm>
                <a:off x="883" y="3294"/>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3" name="Rectangle 79"/>
              <p:cNvSpPr>
                <a:spLocks noChangeArrowheads="1"/>
              </p:cNvSpPr>
              <p:nvPr/>
            </p:nvSpPr>
            <p:spPr bwMode="auto">
              <a:xfrm>
                <a:off x="578" y="3134"/>
                <a:ext cx="191" cy="231"/>
              </a:xfrm>
              <a:prstGeom prst="rect">
                <a:avLst/>
              </a:prstGeom>
              <a:noFill/>
              <a:ln w="9525">
                <a:noFill/>
                <a:miter lim="800000"/>
                <a:headEnd/>
                <a:tailEnd/>
              </a:ln>
              <a:effectLst/>
            </p:spPr>
            <p:txBody>
              <a:bodyPr wrap="none">
                <a:spAutoFit/>
              </a:bodyPr>
              <a:lstStyle/>
              <a:p>
                <a:r>
                  <a:rPr lang="en-US">
                    <a:latin typeface="Comic Sans MS" pitchFamily="66" charset="0"/>
                  </a:rPr>
                  <a:t>q</a:t>
                </a:r>
              </a:p>
            </p:txBody>
          </p:sp>
          <p:sp>
            <p:nvSpPr>
              <p:cNvPr id="21584" name="Oval 80"/>
              <p:cNvSpPr>
                <a:spLocks noChangeArrowheads="1"/>
              </p:cNvSpPr>
              <p:nvPr/>
            </p:nvSpPr>
            <p:spPr bwMode="auto">
              <a:xfrm>
                <a:off x="384" y="2921"/>
                <a:ext cx="889" cy="890"/>
              </a:xfrm>
              <a:prstGeom prst="ellipse">
                <a:avLst/>
              </a:prstGeom>
              <a:noFill/>
              <a:ln w="15875" algn="ctr">
                <a:solidFill>
                  <a:schemeClr val="bg1"/>
                </a:solidFill>
                <a:round/>
                <a:headEnd/>
                <a:tailEnd/>
              </a:ln>
              <a:effectLst/>
            </p:spPr>
            <p:txBody>
              <a:bodyPr wrap="none" anchor="ctr"/>
              <a:lstStyle/>
              <a:p>
                <a:endParaRPr lang="en-US"/>
              </a:p>
            </p:txBody>
          </p:sp>
        </p:grpSp>
      </p:grpSp>
      <p:sp>
        <p:nvSpPr>
          <p:cNvPr id="55" name="TextBox 54"/>
          <p:cNvSpPr txBox="1"/>
          <p:nvPr/>
        </p:nvSpPr>
        <p:spPr>
          <a:xfrm>
            <a:off x="4191000" y="914400"/>
            <a:ext cx="4392421" cy="338554"/>
          </a:xfrm>
          <a:prstGeom prst="rect">
            <a:avLst/>
          </a:prstGeom>
          <a:noFill/>
        </p:spPr>
        <p:txBody>
          <a:bodyPr wrap="none" rtlCol="0">
            <a:spAutoFit/>
          </a:bodyPr>
          <a:lstStyle/>
          <a:p>
            <a:r>
              <a:rPr lang="en-US" sz="1600" i="1" dirty="0" smtClean="0">
                <a:solidFill>
                  <a:srgbClr val="FFFF00"/>
                </a:solidFill>
              </a:rPr>
              <a:t>slide from R. </a:t>
            </a:r>
            <a:r>
              <a:rPr lang="en-US" sz="1600" i="1" dirty="0" err="1" smtClean="0">
                <a:solidFill>
                  <a:srgbClr val="FFFF00"/>
                </a:solidFill>
              </a:rPr>
              <a:t>deVita</a:t>
            </a:r>
            <a:r>
              <a:rPr lang="en-US" sz="1600" i="1" dirty="0" smtClean="0">
                <a:solidFill>
                  <a:srgbClr val="FFFF00"/>
                </a:solidFill>
              </a:rPr>
              <a:t>, AAAS meeting, Feb 2008</a:t>
            </a:r>
            <a:endParaRPr lang="en-US" sz="1600" i="1" dirty="0">
              <a:solidFill>
                <a:srgbClr val="FFFF00"/>
              </a:solidFill>
            </a:endParaRPr>
          </a:p>
        </p:txBody>
      </p:sp>
      <p:sp>
        <p:nvSpPr>
          <p:cNvPr id="56" name="Rectangle 55"/>
          <p:cNvSpPr/>
          <p:nvPr/>
        </p:nvSpPr>
        <p:spPr>
          <a:xfrm>
            <a:off x="6705600" y="4648200"/>
            <a:ext cx="2133600" cy="1905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NNPSS 2009</a:t>
            </a:r>
            <a:endParaRPr lang="en-US"/>
          </a:p>
        </p:txBody>
      </p:sp>
      <p:sp>
        <p:nvSpPr>
          <p:cNvPr id="5" name="Footer Placeholder 4"/>
          <p:cNvSpPr>
            <a:spLocks noGrp="1"/>
          </p:cNvSpPr>
          <p:nvPr>
            <p:ph type="ftr" sz="quarter" idx="11"/>
          </p:nvPr>
        </p:nvSpPr>
        <p:spPr/>
        <p:txBody>
          <a:bodyPr/>
          <a:lstStyle/>
          <a:p>
            <a:pPr>
              <a:defRPr/>
            </a:pPr>
            <a:r>
              <a:rPr lang="en-US" smtClean="0"/>
              <a:t>E. Beise, U Maryland</a:t>
            </a:r>
            <a:endParaRPr lang="en-US"/>
          </a:p>
        </p:txBody>
      </p:sp>
      <p:sp>
        <p:nvSpPr>
          <p:cNvPr id="6" name="Slide Number Placeholder 5"/>
          <p:cNvSpPr>
            <a:spLocks noGrp="1"/>
          </p:cNvSpPr>
          <p:nvPr>
            <p:ph type="sldNum" sz="quarter" idx="12"/>
          </p:nvPr>
        </p:nvSpPr>
        <p:spPr/>
        <p:txBody>
          <a:bodyPr/>
          <a:lstStyle/>
          <a:p>
            <a:pPr>
              <a:defRPr/>
            </a:pPr>
            <a:fld id="{43E91371-22D7-40E4-AEC9-053FD82CE026}" type="slidenum">
              <a:rPr lang="en-US" smtClean="0"/>
              <a:pPr>
                <a:defRPr/>
              </a:pPr>
              <a:t>41</a:t>
            </a:fld>
            <a:endParaRPr lang="en-US"/>
          </a:p>
        </p:txBody>
      </p:sp>
      <p:pic>
        <p:nvPicPr>
          <p:cNvPr id="29701" name="Picture 5"/>
          <p:cNvPicPr>
            <a:picLocks noChangeAspect="1" noChangeArrowheads="1"/>
          </p:cNvPicPr>
          <p:nvPr/>
        </p:nvPicPr>
        <p:blipFill>
          <a:blip r:embed="rId2"/>
          <a:srcRect/>
          <a:stretch>
            <a:fillRect/>
          </a:stretch>
        </p:blipFill>
        <p:spPr bwMode="auto">
          <a:xfrm>
            <a:off x="166687" y="0"/>
            <a:ext cx="8810626" cy="6858000"/>
          </a:xfrm>
          <a:prstGeom prst="rect">
            <a:avLst/>
          </a:prstGeom>
          <a:noFill/>
          <a:ln w="9525">
            <a:noFill/>
            <a:miter lim="800000"/>
            <a:headEnd/>
            <a:tailEnd/>
          </a:ln>
          <a:effectLst/>
        </p:spPr>
      </p:pic>
      <p:sp>
        <p:nvSpPr>
          <p:cNvPr id="7" name="TextBox 6"/>
          <p:cNvSpPr txBox="1"/>
          <p:nvPr/>
        </p:nvSpPr>
        <p:spPr>
          <a:xfrm>
            <a:off x="5410200" y="228600"/>
            <a:ext cx="3168944" cy="584775"/>
          </a:xfrm>
          <a:prstGeom prst="rect">
            <a:avLst/>
          </a:prstGeom>
          <a:noFill/>
        </p:spPr>
        <p:txBody>
          <a:bodyPr wrap="none" rtlCol="0">
            <a:spAutoFit/>
          </a:bodyPr>
          <a:lstStyle/>
          <a:p>
            <a:r>
              <a:rPr lang="en-US" sz="1600" i="1" dirty="0" smtClean="0">
                <a:solidFill>
                  <a:srgbClr val="C00000"/>
                </a:solidFill>
              </a:rPr>
              <a:t>See Dan Carman’s seminar from</a:t>
            </a:r>
          </a:p>
          <a:p>
            <a:r>
              <a:rPr lang="en-US" sz="1600" i="1" dirty="0" smtClean="0">
                <a:solidFill>
                  <a:srgbClr val="C00000"/>
                </a:solidFill>
              </a:rPr>
              <a:t>see last year’s Summer School</a:t>
            </a:r>
            <a:endParaRPr lang="en-US" sz="1600" i="1" dirty="0">
              <a:solidFill>
                <a:srgbClr val="C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42</a:t>
            </a:fld>
            <a:endParaRPr lang="en-US"/>
          </a:p>
        </p:txBody>
      </p:sp>
      <p:pic>
        <p:nvPicPr>
          <p:cNvPr id="30722" name="Picture 2"/>
          <p:cNvPicPr>
            <a:picLocks noChangeAspect="1" noChangeArrowheads="1"/>
          </p:cNvPicPr>
          <p:nvPr/>
        </p:nvPicPr>
        <p:blipFill>
          <a:blip r:embed="rId2"/>
          <a:srcRect/>
          <a:stretch>
            <a:fillRect/>
          </a:stretch>
        </p:blipFill>
        <p:spPr bwMode="auto">
          <a:xfrm>
            <a:off x="57648" y="0"/>
            <a:ext cx="9086352" cy="6901787"/>
          </a:xfrm>
          <a:prstGeom prst="rect">
            <a:avLst/>
          </a:prstGeom>
          <a:noFill/>
          <a:ln w="9525">
            <a:noFill/>
            <a:miter lim="800000"/>
            <a:headEnd/>
            <a:tailEnd/>
          </a:ln>
          <a:effectLst/>
        </p:spPr>
      </p:pic>
      <p:sp>
        <p:nvSpPr>
          <p:cNvPr id="7" name="TextBox 6"/>
          <p:cNvSpPr txBox="1"/>
          <p:nvPr/>
        </p:nvSpPr>
        <p:spPr>
          <a:xfrm>
            <a:off x="5410200" y="228600"/>
            <a:ext cx="3168944" cy="584775"/>
          </a:xfrm>
          <a:prstGeom prst="rect">
            <a:avLst/>
          </a:prstGeom>
          <a:noFill/>
        </p:spPr>
        <p:txBody>
          <a:bodyPr wrap="none" rtlCol="0">
            <a:spAutoFit/>
          </a:bodyPr>
          <a:lstStyle/>
          <a:p>
            <a:r>
              <a:rPr lang="en-US" sz="1600" i="1" dirty="0" smtClean="0">
                <a:solidFill>
                  <a:srgbClr val="C00000"/>
                </a:solidFill>
              </a:rPr>
              <a:t>See Dan Carman’s seminar from</a:t>
            </a:r>
          </a:p>
          <a:p>
            <a:r>
              <a:rPr lang="en-US" sz="1600" i="1" dirty="0" smtClean="0">
                <a:solidFill>
                  <a:srgbClr val="C00000"/>
                </a:solidFill>
              </a:rPr>
              <a:t>see last year’s Summer School</a:t>
            </a:r>
            <a:endParaRPr lang="en-US" sz="1600" i="1" dirty="0">
              <a:solidFill>
                <a:srgbClr val="C0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43</a:t>
            </a:fld>
            <a:endParaRPr lang="en-US"/>
          </a:p>
        </p:txBody>
      </p:sp>
      <p:pic>
        <p:nvPicPr>
          <p:cNvPr id="95234" name="Picture 2"/>
          <p:cNvPicPr>
            <a:picLocks noChangeAspect="1" noChangeArrowheads="1"/>
          </p:cNvPicPr>
          <p:nvPr/>
        </p:nvPicPr>
        <p:blipFill>
          <a:blip r:embed="rId2"/>
          <a:srcRect/>
          <a:stretch>
            <a:fillRect/>
          </a:stretch>
        </p:blipFill>
        <p:spPr bwMode="auto">
          <a:xfrm>
            <a:off x="0" y="0"/>
            <a:ext cx="8868992" cy="6858000"/>
          </a:xfrm>
          <a:prstGeom prst="rect">
            <a:avLst/>
          </a:prstGeom>
          <a:noFill/>
          <a:ln w="9525">
            <a:noFill/>
            <a:miter lim="800000"/>
            <a:headEnd/>
            <a:tailEnd/>
          </a:ln>
          <a:effectLst/>
        </p:spPr>
      </p:pic>
      <p:sp>
        <p:nvSpPr>
          <p:cNvPr id="7" name="TextBox 6"/>
          <p:cNvSpPr txBox="1"/>
          <p:nvPr/>
        </p:nvSpPr>
        <p:spPr>
          <a:xfrm>
            <a:off x="5410200" y="228600"/>
            <a:ext cx="3168944" cy="584775"/>
          </a:xfrm>
          <a:prstGeom prst="rect">
            <a:avLst/>
          </a:prstGeom>
          <a:noFill/>
        </p:spPr>
        <p:txBody>
          <a:bodyPr wrap="none" rtlCol="0">
            <a:spAutoFit/>
          </a:bodyPr>
          <a:lstStyle/>
          <a:p>
            <a:r>
              <a:rPr lang="en-US" sz="1600" i="1" dirty="0" smtClean="0">
                <a:solidFill>
                  <a:srgbClr val="C00000"/>
                </a:solidFill>
              </a:rPr>
              <a:t>See Dan Carman’s seminar from</a:t>
            </a:r>
          </a:p>
          <a:p>
            <a:r>
              <a:rPr lang="en-US" sz="1600" i="1" dirty="0" smtClean="0">
                <a:solidFill>
                  <a:srgbClr val="C00000"/>
                </a:solidFill>
              </a:rPr>
              <a:t>see last year’s Summer School</a:t>
            </a:r>
            <a:endParaRPr lang="en-US" sz="1600" i="1" dirty="0">
              <a:solidFill>
                <a:srgbClr val="C00000"/>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44</a:t>
            </a:fld>
            <a:endParaRPr lang="en-US"/>
          </a:p>
        </p:txBody>
      </p:sp>
      <p:pic>
        <p:nvPicPr>
          <p:cNvPr id="96258" name="Picture 2"/>
          <p:cNvPicPr>
            <a:picLocks noChangeAspect="1" noChangeArrowheads="1"/>
          </p:cNvPicPr>
          <p:nvPr/>
        </p:nvPicPr>
        <p:blipFill>
          <a:blip r:embed="rId2"/>
          <a:srcRect/>
          <a:stretch>
            <a:fillRect/>
          </a:stretch>
        </p:blipFill>
        <p:spPr bwMode="auto">
          <a:xfrm>
            <a:off x="152400" y="0"/>
            <a:ext cx="8915400" cy="6864988"/>
          </a:xfrm>
          <a:prstGeom prst="rect">
            <a:avLst/>
          </a:prstGeom>
          <a:noFill/>
          <a:ln w="9525">
            <a:noFill/>
            <a:miter lim="800000"/>
            <a:headEnd/>
            <a:tailEnd/>
          </a:ln>
          <a:effectLst/>
        </p:spPr>
      </p:pic>
      <p:sp>
        <p:nvSpPr>
          <p:cNvPr id="7" name="TextBox 6"/>
          <p:cNvSpPr txBox="1"/>
          <p:nvPr/>
        </p:nvSpPr>
        <p:spPr>
          <a:xfrm>
            <a:off x="5410200" y="228600"/>
            <a:ext cx="3168944" cy="584775"/>
          </a:xfrm>
          <a:prstGeom prst="rect">
            <a:avLst/>
          </a:prstGeom>
          <a:noFill/>
        </p:spPr>
        <p:txBody>
          <a:bodyPr wrap="none" rtlCol="0">
            <a:spAutoFit/>
          </a:bodyPr>
          <a:lstStyle/>
          <a:p>
            <a:r>
              <a:rPr lang="en-US" sz="1600" i="1" dirty="0" smtClean="0">
                <a:solidFill>
                  <a:srgbClr val="C00000"/>
                </a:solidFill>
              </a:rPr>
              <a:t>See Dan Carman’s seminar from</a:t>
            </a:r>
          </a:p>
          <a:p>
            <a:r>
              <a:rPr lang="en-US" sz="1600" i="1" dirty="0" smtClean="0">
                <a:solidFill>
                  <a:srgbClr val="C00000"/>
                </a:solidFill>
              </a:rPr>
              <a:t>see last year’s Summer School</a:t>
            </a:r>
            <a:endParaRPr lang="en-US" sz="1600" i="1" dirty="0">
              <a:solidFill>
                <a:srgbClr val="C00000"/>
              </a:solidFill>
            </a:endParaRPr>
          </a:p>
        </p:txBody>
      </p:sp>
      <p:sp>
        <p:nvSpPr>
          <p:cNvPr id="8" name="TextBox 7"/>
          <p:cNvSpPr txBox="1"/>
          <p:nvPr/>
        </p:nvSpPr>
        <p:spPr>
          <a:xfrm>
            <a:off x="838200" y="304800"/>
            <a:ext cx="1851789" cy="400110"/>
          </a:xfrm>
          <a:prstGeom prst="rect">
            <a:avLst/>
          </a:prstGeom>
          <a:noFill/>
        </p:spPr>
        <p:txBody>
          <a:bodyPr wrap="none" rtlCol="0">
            <a:spAutoFit/>
          </a:bodyPr>
          <a:lstStyle/>
          <a:p>
            <a:r>
              <a:rPr lang="en-US" sz="2000" i="1" dirty="0" smtClean="0">
                <a:solidFill>
                  <a:srgbClr val="C00000"/>
                </a:solidFill>
              </a:rPr>
              <a:t>Exotic Mesons</a:t>
            </a:r>
            <a:endParaRPr lang="en-US" sz="2000" i="1" dirty="0">
              <a:solidFill>
                <a:srgbClr val="C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July 24, 2006</a:t>
            </a:r>
          </a:p>
        </p:txBody>
      </p:sp>
      <p:sp>
        <p:nvSpPr>
          <p:cNvPr id="5" name="Footer Placeholder 2"/>
          <p:cNvSpPr>
            <a:spLocks noGrp="1"/>
          </p:cNvSpPr>
          <p:nvPr>
            <p:ph type="ftr" sz="quarter" idx="11"/>
          </p:nvPr>
        </p:nvSpPr>
        <p:spPr/>
        <p:txBody>
          <a:bodyPr/>
          <a:lstStyle/>
          <a:p>
            <a:r>
              <a:rPr lang="en-US" dirty="0"/>
              <a:t>National Nuclear Physics Summer School</a:t>
            </a:r>
          </a:p>
        </p:txBody>
      </p:sp>
      <p:sp>
        <p:nvSpPr>
          <p:cNvPr id="6" name="Slide Number Placeholder 3"/>
          <p:cNvSpPr>
            <a:spLocks noGrp="1"/>
          </p:cNvSpPr>
          <p:nvPr>
            <p:ph type="sldNum" sz="quarter" idx="12"/>
          </p:nvPr>
        </p:nvSpPr>
        <p:spPr/>
        <p:txBody>
          <a:bodyPr/>
          <a:lstStyle/>
          <a:p>
            <a:fld id="{490881BC-0988-4135-8BAB-3F43C1DC7CBC}" type="slidenum">
              <a:rPr lang="en-US"/>
              <a:pPr/>
              <a:t>45</a:t>
            </a:fld>
            <a:endParaRPr lang="en-US"/>
          </a:p>
        </p:txBody>
      </p:sp>
      <p:pic>
        <p:nvPicPr>
          <p:cNvPr id="66564" name="Picture 4"/>
          <p:cNvPicPr>
            <a:picLocks noChangeAspect="1" noChangeArrowheads="1"/>
          </p:cNvPicPr>
          <p:nvPr/>
        </p:nvPicPr>
        <p:blipFill>
          <a:blip r:embed="rId2"/>
          <a:srcRect/>
          <a:stretch>
            <a:fillRect/>
          </a:stretch>
        </p:blipFill>
        <p:spPr bwMode="auto">
          <a:xfrm>
            <a:off x="228600" y="685800"/>
            <a:ext cx="8756650" cy="5730875"/>
          </a:xfrm>
          <a:prstGeom prst="rect">
            <a:avLst/>
          </a:prstGeom>
          <a:noFill/>
        </p:spPr>
      </p:pic>
      <p:sp>
        <p:nvSpPr>
          <p:cNvPr id="66565" name="Text Box 5"/>
          <p:cNvSpPr txBox="1">
            <a:spLocks noChangeArrowheads="1"/>
          </p:cNvSpPr>
          <p:nvPr/>
        </p:nvSpPr>
        <p:spPr bwMode="auto">
          <a:xfrm>
            <a:off x="0" y="-19050"/>
            <a:ext cx="9144000" cy="710067"/>
          </a:xfrm>
          <a:prstGeom prst="rect">
            <a:avLst/>
          </a:prstGeom>
          <a:noFill/>
          <a:ln w="9525">
            <a:noFill/>
            <a:miter lim="800000"/>
            <a:headEnd/>
            <a:tailEnd/>
          </a:ln>
        </p:spPr>
        <p:txBody>
          <a:bodyPr wrap="square" lIns="90000" tIns="46800" rIns="90000" bIns="46800" anchor="ctr" anchorCtr="1">
            <a:spAutoFit/>
          </a:bodyPr>
          <a:lstStyle/>
          <a:p>
            <a:pPr algn="ctr">
              <a:buClr>
                <a:srgbClr val="CCEC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CCECFF"/>
                </a:solidFill>
                <a:effectLst>
                  <a:outerShdw blurRad="38100" dist="38100" dir="2700000" algn="tl">
                    <a:srgbClr val="000000"/>
                  </a:outerShdw>
                </a:effectLst>
                <a:latin typeface="Times New Roman" pitchFamily="18" charset="0"/>
              </a:rPr>
              <a:t>The </a:t>
            </a:r>
            <a:r>
              <a:rPr lang="en-GB" sz="4000" dirty="0" err="1">
                <a:solidFill>
                  <a:srgbClr val="CCECFF"/>
                </a:solidFill>
                <a:effectLst>
                  <a:outerShdw blurRad="38100" dist="38100" dir="2700000" algn="tl">
                    <a:srgbClr val="000000"/>
                  </a:outerShdw>
                </a:effectLst>
                <a:latin typeface="Times New Roman" pitchFamily="18" charset="0"/>
              </a:rPr>
              <a:t>GlueX</a:t>
            </a:r>
            <a:r>
              <a:rPr lang="en-GB" sz="4000" dirty="0">
                <a:solidFill>
                  <a:srgbClr val="CCECFF"/>
                </a:solidFill>
                <a:effectLst>
                  <a:outerShdw blurRad="38100" dist="38100" dir="2700000" algn="tl">
                    <a:srgbClr val="000000"/>
                  </a:outerShdw>
                </a:effectLst>
                <a:latin typeface="Times New Roman" pitchFamily="18" charset="0"/>
              </a:rPr>
              <a:t> </a:t>
            </a:r>
            <a:r>
              <a:rPr lang="en-GB" sz="4000" dirty="0" smtClean="0">
                <a:solidFill>
                  <a:srgbClr val="CCECFF"/>
                </a:solidFill>
                <a:effectLst>
                  <a:outerShdw blurRad="38100" dist="38100" dir="2700000" algn="tl">
                    <a:srgbClr val="000000"/>
                  </a:outerShdw>
                </a:effectLst>
                <a:latin typeface="Times New Roman" pitchFamily="18" charset="0"/>
              </a:rPr>
              <a:t>Experiment </a:t>
            </a:r>
            <a:r>
              <a:rPr lang="en-GB" sz="2800" dirty="0" smtClean="0">
                <a:solidFill>
                  <a:srgbClr val="CCECFF"/>
                </a:solidFill>
                <a:effectLst>
                  <a:outerShdw blurRad="38100" dist="38100" dir="2700000" algn="tl">
                    <a:srgbClr val="000000"/>
                  </a:outerShdw>
                </a:effectLst>
                <a:latin typeface="Times New Roman" pitchFamily="18" charset="0"/>
              </a:rPr>
              <a:t>(w/ </a:t>
            </a:r>
            <a:r>
              <a:rPr lang="en-GB" sz="2800" dirty="0" err="1" smtClean="0">
                <a:solidFill>
                  <a:srgbClr val="CCECFF"/>
                </a:solidFill>
                <a:effectLst>
                  <a:outerShdw blurRad="38100" dist="38100" dir="2700000" algn="tl">
                    <a:srgbClr val="000000"/>
                  </a:outerShdw>
                </a:effectLst>
                <a:latin typeface="Times New Roman" pitchFamily="18" charset="0"/>
              </a:rPr>
              <a:t>JLab</a:t>
            </a:r>
            <a:r>
              <a:rPr lang="en-GB" sz="2800" dirty="0" smtClean="0">
                <a:solidFill>
                  <a:srgbClr val="CCECFF"/>
                </a:solidFill>
                <a:effectLst>
                  <a:outerShdw blurRad="38100" dist="38100" dir="2700000" algn="tl">
                    <a:srgbClr val="000000"/>
                  </a:outerShdw>
                </a:effectLst>
                <a:latin typeface="Times New Roman" pitchFamily="18" charset="0"/>
              </a:rPr>
              <a:t> 12 </a:t>
            </a:r>
            <a:r>
              <a:rPr lang="en-GB" sz="2800" dirty="0" err="1" smtClean="0">
                <a:solidFill>
                  <a:srgbClr val="CCECFF"/>
                </a:solidFill>
                <a:effectLst>
                  <a:outerShdw blurRad="38100" dist="38100" dir="2700000" algn="tl">
                    <a:srgbClr val="000000"/>
                  </a:outerShdw>
                </a:effectLst>
                <a:latin typeface="Times New Roman" pitchFamily="18" charset="0"/>
              </a:rPr>
              <a:t>GeV</a:t>
            </a:r>
            <a:r>
              <a:rPr lang="en-GB" sz="2800" dirty="0" smtClean="0">
                <a:solidFill>
                  <a:srgbClr val="CCECFF"/>
                </a:solidFill>
                <a:effectLst>
                  <a:outerShdw blurRad="38100" dist="38100" dir="2700000" algn="tl">
                    <a:srgbClr val="000000"/>
                  </a:outerShdw>
                </a:effectLst>
                <a:latin typeface="Times New Roman" pitchFamily="18" charset="0"/>
              </a:rPr>
              <a:t> upgrade)</a:t>
            </a:r>
            <a:endParaRPr lang="en-GB" sz="4000" dirty="0">
              <a:solidFill>
                <a:srgbClr val="CCECFF"/>
              </a:solidFill>
              <a:effectLst>
                <a:outerShdw blurRad="38100" dist="38100" dir="2700000" algn="tl">
                  <a:srgbClr val="000000"/>
                </a:outerShdw>
              </a:effectLst>
              <a:latin typeface="Times New Roman" pitchFamily="18" charset="0"/>
            </a:endParaRPr>
          </a:p>
        </p:txBody>
      </p:sp>
      <p:sp>
        <p:nvSpPr>
          <p:cNvPr id="7" name="TextBox 6"/>
          <p:cNvSpPr txBox="1"/>
          <p:nvPr/>
        </p:nvSpPr>
        <p:spPr>
          <a:xfrm>
            <a:off x="6248400" y="6019800"/>
            <a:ext cx="2622834" cy="338554"/>
          </a:xfrm>
          <a:prstGeom prst="rect">
            <a:avLst/>
          </a:prstGeom>
          <a:noFill/>
        </p:spPr>
        <p:txBody>
          <a:bodyPr wrap="none" rtlCol="0">
            <a:spAutoFit/>
          </a:bodyPr>
          <a:lstStyle/>
          <a:p>
            <a:r>
              <a:rPr lang="en-US" sz="1600" i="1" dirty="0" smtClean="0">
                <a:solidFill>
                  <a:srgbClr val="C00000"/>
                </a:solidFill>
              </a:rPr>
              <a:t>Curtis Meyer NNPSS 2006</a:t>
            </a:r>
            <a:endParaRPr lang="en-US" sz="1600" i="1" dirty="0">
              <a:solidFill>
                <a:srgbClr val="C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46</a:t>
            </a:fld>
            <a:endParaRPr lang="en-US"/>
          </a:p>
        </p:txBody>
      </p:sp>
      <p:pic>
        <p:nvPicPr>
          <p:cNvPr id="31746" name="Picture 2"/>
          <p:cNvPicPr>
            <a:picLocks noChangeAspect="1" noChangeArrowheads="1"/>
          </p:cNvPicPr>
          <p:nvPr/>
        </p:nvPicPr>
        <p:blipFill>
          <a:blip r:embed="rId2"/>
          <a:srcRect/>
          <a:stretch>
            <a:fillRect/>
          </a:stretch>
        </p:blipFill>
        <p:spPr bwMode="auto">
          <a:xfrm>
            <a:off x="116100" y="0"/>
            <a:ext cx="8911795" cy="6857999"/>
          </a:xfrm>
          <a:prstGeom prst="rect">
            <a:avLst/>
          </a:prstGeom>
          <a:noFill/>
          <a:ln w="9525">
            <a:noFill/>
            <a:miter lim="800000"/>
            <a:headEnd/>
            <a:tailEnd/>
          </a:ln>
          <a:effectLst/>
        </p:spPr>
      </p:pic>
      <p:sp>
        <p:nvSpPr>
          <p:cNvPr id="8" name="TextBox 7"/>
          <p:cNvSpPr txBox="1"/>
          <p:nvPr/>
        </p:nvSpPr>
        <p:spPr>
          <a:xfrm>
            <a:off x="5410200" y="228600"/>
            <a:ext cx="3168944" cy="584775"/>
          </a:xfrm>
          <a:prstGeom prst="rect">
            <a:avLst/>
          </a:prstGeom>
          <a:noFill/>
        </p:spPr>
        <p:txBody>
          <a:bodyPr wrap="none" rtlCol="0">
            <a:spAutoFit/>
          </a:bodyPr>
          <a:lstStyle/>
          <a:p>
            <a:r>
              <a:rPr lang="en-US" sz="1600" i="1" dirty="0" smtClean="0">
                <a:solidFill>
                  <a:srgbClr val="C00000"/>
                </a:solidFill>
              </a:rPr>
              <a:t>See Dan Carman’s seminar from</a:t>
            </a:r>
          </a:p>
          <a:p>
            <a:r>
              <a:rPr lang="en-US" sz="1600" i="1" dirty="0" smtClean="0">
                <a:solidFill>
                  <a:srgbClr val="C00000"/>
                </a:solidFill>
              </a:rPr>
              <a:t>see last year’s Summer School</a:t>
            </a:r>
            <a:endParaRPr lang="en-US" sz="1600" i="1" dirty="0">
              <a:solidFill>
                <a:srgbClr val="C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Line 8"/>
          <p:cNvSpPr>
            <a:spLocks noChangeShapeType="1"/>
          </p:cNvSpPr>
          <p:nvPr/>
        </p:nvSpPr>
        <p:spPr bwMode="auto">
          <a:xfrm>
            <a:off x="0" y="990600"/>
            <a:ext cx="2286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7" name="Slide Number Placeholder 16"/>
          <p:cNvSpPr>
            <a:spLocks noGrp="1"/>
          </p:cNvSpPr>
          <p:nvPr>
            <p:ph type="sldNum" sz="quarter" idx="12"/>
          </p:nvPr>
        </p:nvSpPr>
        <p:spPr/>
        <p:txBody>
          <a:bodyPr/>
          <a:lstStyle/>
          <a:p>
            <a:pPr>
              <a:defRPr/>
            </a:pPr>
            <a:fld id="{75454989-7F99-4E40-9E01-E9FBE3C03B1A}" type="slidenum">
              <a:rPr lang="en-US" smtClean="0"/>
              <a:pPr>
                <a:defRPr/>
              </a:pPr>
              <a:t>47</a:t>
            </a:fld>
            <a:endParaRPr lang="en-US"/>
          </a:p>
        </p:txBody>
      </p:sp>
      <p:pic>
        <p:nvPicPr>
          <p:cNvPr id="26627" name="Picture 10"/>
          <p:cNvPicPr>
            <a:picLocks noChangeAspect="1"/>
          </p:cNvPicPr>
          <p:nvPr/>
        </p:nvPicPr>
        <p:blipFill>
          <a:blip r:embed="rId2">
            <a:lum contrast="8000"/>
          </a:blip>
          <a:srcRect/>
          <a:stretch>
            <a:fillRect/>
          </a:stretch>
        </p:blipFill>
        <p:spPr bwMode="auto">
          <a:xfrm>
            <a:off x="2294110" y="149225"/>
            <a:ext cx="6621290" cy="6551560"/>
          </a:xfrm>
          <a:prstGeom prst="rect">
            <a:avLst/>
          </a:prstGeom>
          <a:noFill/>
          <a:ln w="9525">
            <a:noFill/>
            <a:miter lim="800000"/>
            <a:headEnd/>
            <a:tailEnd/>
          </a:ln>
        </p:spPr>
      </p:pic>
      <p:sp>
        <p:nvSpPr>
          <p:cNvPr id="26629" name="Text Box 36"/>
          <p:cNvSpPr txBox="1">
            <a:spLocks noChangeArrowheads="1"/>
          </p:cNvSpPr>
          <p:nvPr/>
        </p:nvSpPr>
        <p:spPr bwMode="auto">
          <a:xfrm>
            <a:off x="1143000" y="1981200"/>
            <a:ext cx="1225115" cy="707886"/>
          </a:xfrm>
          <a:prstGeom prst="rect">
            <a:avLst/>
          </a:prstGeom>
          <a:solidFill>
            <a:srgbClr val="FFFFFF"/>
          </a:solidFill>
          <a:ln w="9525">
            <a:solidFill>
              <a:srgbClr val="000000"/>
            </a:solidFill>
            <a:miter lim="800000"/>
            <a:headEnd/>
            <a:tailEnd/>
          </a:ln>
        </p:spPr>
        <p:txBody>
          <a:bodyPr wrap="none">
            <a:prstTxWarp prst="textNoShape">
              <a:avLst/>
            </a:prstTxWarp>
            <a:spAutoFit/>
          </a:bodyPr>
          <a:lstStyle/>
          <a:p>
            <a:r>
              <a:rPr lang="en-US" b="1" dirty="0">
                <a:solidFill>
                  <a:srgbClr val="000000"/>
                </a:solidFill>
                <a:latin typeface="Arial" pitchFamily="-65" charset="0"/>
              </a:rPr>
              <a:t>Central </a:t>
            </a:r>
          </a:p>
          <a:p>
            <a:r>
              <a:rPr lang="en-US" b="1" dirty="0">
                <a:solidFill>
                  <a:srgbClr val="000000"/>
                </a:solidFill>
                <a:latin typeface="Arial" pitchFamily="-65" charset="0"/>
              </a:rPr>
              <a:t>Detector</a:t>
            </a:r>
          </a:p>
        </p:txBody>
      </p:sp>
      <p:sp>
        <p:nvSpPr>
          <p:cNvPr id="26630" name="Text Box 37"/>
          <p:cNvSpPr txBox="1">
            <a:spLocks noChangeArrowheads="1"/>
          </p:cNvSpPr>
          <p:nvPr/>
        </p:nvSpPr>
        <p:spPr bwMode="auto">
          <a:xfrm>
            <a:off x="5181600" y="3881438"/>
            <a:ext cx="1158875" cy="65087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en-US" b="1">
                <a:latin typeface="Arial" pitchFamily="-65" charset="0"/>
              </a:rPr>
              <a:t>Forward </a:t>
            </a:r>
          </a:p>
          <a:p>
            <a:r>
              <a:rPr lang="en-US" b="1">
                <a:latin typeface="Arial" pitchFamily="-65" charset="0"/>
              </a:rPr>
              <a:t>Detector</a:t>
            </a:r>
          </a:p>
        </p:txBody>
      </p:sp>
      <p:sp>
        <p:nvSpPr>
          <p:cNvPr id="12" name="Rectangle 3"/>
          <p:cNvSpPr txBox="1">
            <a:spLocks noChangeArrowheads="1"/>
          </p:cNvSpPr>
          <p:nvPr/>
        </p:nvSpPr>
        <p:spPr bwMode="auto">
          <a:xfrm>
            <a:off x="76200" y="277813"/>
            <a:ext cx="2362200" cy="636587"/>
          </a:xfrm>
          <a:prstGeom prst="rect">
            <a:avLst/>
          </a:prstGeom>
          <a:noFill/>
          <a:ln w="9525">
            <a:noFill/>
            <a:miter lim="800000"/>
            <a:headEnd/>
            <a:tailEnd/>
          </a:ln>
          <a:effectLst>
            <a:outerShdw blurRad="50800" dist="38100" dir="2700000" algn="tl" rotWithShape="0">
              <a:srgbClr val="000000">
                <a:alpha val="43000"/>
              </a:srgbClr>
            </a:outerShdw>
          </a:effectLst>
        </p:spPr>
        <p:txBody>
          <a:bodyPr>
            <a:prstTxWarp prst="textNoShape">
              <a:avLst/>
            </a:prstTxWarp>
          </a:bodyPr>
          <a:lstStyle/>
          <a:p>
            <a:pPr>
              <a:defRPr/>
            </a:pPr>
            <a:r>
              <a:rPr lang="en-US" sz="4000" b="1" i="1" kern="0" dirty="0">
                <a:solidFill>
                  <a:srgbClr val="FF0000"/>
                </a:solidFill>
                <a:latin typeface="Arial"/>
                <a:ea typeface="Capitals" pitchFamily="-111" charset="0"/>
                <a:cs typeface="Arial"/>
              </a:rPr>
              <a:t>CLAS12</a:t>
            </a:r>
            <a:endParaRPr lang="en-US" sz="4000" b="1" i="1" kern="0" dirty="0">
              <a:solidFill>
                <a:srgbClr val="FF0000"/>
              </a:solidFill>
              <a:latin typeface="Arial"/>
              <a:ea typeface="Garamond" pitchFamily="-111" charset="0"/>
              <a:cs typeface="Arial"/>
            </a:endParaRPr>
          </a:p>
        </p:txBody>
      </p:sp>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alphaModFix amt="98000"/>
                <a:lum bright="47000" contrast="9000"/>
              </a:blip>
              <a:srcRect r="5263" b="23077"/>
              <a:stretch>
                <a:fillRect/>
              </a:stretch>
            </p:blipFill>
          </mc:Choice>
          <mc:Fallback>
            <p:blipFill>
              <a:blip r:embed="rId3">
                <a:alphaModFix amt="98000"/>
                <a:lum bright="47000" contrast="9000"/>
              </a:blip>
              <a:srcRect r="5263" b="23077"/>
              <a:stretch>
                <a:fillRect/>
              </a:stretch>
            </p:blipFill>
          </mc:Fallback>
        </mc:AlternateContent>
        <p:spPr>
          <a:xfrm>
            <a:off x="2667000" y="4953000"/>
            <a:ext cx="457200" cy="1016000"/>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229600" cy="785818"/>
          </a:xfrm>
        </p:spPr>
        <p:txBody>
          <a:bodyPr/>
          <a:lstStyle/>
          <a:p>
            <a:r>
              <a:rPr lang="en-IE" smtClean="0"/>
              <a:t>GSI Helmholtz Center and FAIR</a:t>
            </a:r>
            <a:endParaRPr lang="it-IT"/>
          </a:p>
        </p:txBody>
      </p:sp>
      <p:pic>
        <p:nvPicPr>
          <p:cNvPr id="3" name="Picture 3" descr="c11"/>
          <p:cNvPicPr>
            <a:picLocks noChangeAspect="1" noChangeArrowheads="1"/>
          </p:cNvPicPr>
          <p:nvPr/>
        </p:nvPicPr>
        <p:blipFill>
          <a:blip r:embed="rId3"/>
          <a:srcRect t="7462" b="13292"/>
          <a:stretch>
            <a:fillRect/>
          </a:stretch>
        </p:blipFill>
        <p:spPr bwMode="auto">
          <a:xfrm>
            <a:off x="0" y="1068388"/>
            <a:ext cx="9144000" cy="5561012"/>
          </a:xfrm>
          <a:prstGeom prst="rect">
            <a:avLst/>
          </a:prstGeom>
          <a:noFill/>
        </p:spPr>
      </p:pic>
      <p:graphicFrame>
        <p:nvGraphicFramePr>
          <p:cNvPr id="4" name="Object 6"/>
          <p:cNvGraphicFramePr>
            <a:graphicFrameLocks noChangeAspect="1"/>
          </p:cNvGraphicFramePr>
          <p:nvPr/>
        </p:nvGraphicFramePr>
        <p:xfrm>
          <a:off x="0" y="1142984"/>
          <a:ext cx="1747838" cy="549275"/>
        </p:xfrm>
        <a:graphic>
          <a:graphicData uri="http://schemas.openxmlformats.org/presentationml/2006/ole">
            <p:oleObj spid="_x0000_s82946" name="Picture" r:id="rId4" imgW="3644726" imgH="1158839" progId="StaticMetafile">
              <p:embed/>
            </p:oleObj>
          </a:graphicData>
        </a:graphic>
      </p:graphicFrame>
      <p:pic>
        <p:nvPicPr>
          <p:cNvPr id="5" name="Picture 7" descr="FAIR_V1"/>
          <p:cNvPicPr>
            <a:picLocks noChangeAspect="1" noChangeArrowheads="1"/>
          </p:cNvPicPr>
          <p:nvPr/>
        </p:nvPicPr>
        <p:blipFill>
          <a:blip r:embed="rId5" cstate="print"/>
          <a:srcRect/>
          <a:stretch>
            <a:fillRect/>
          </a:stretch>
        </p:blipFill>
        <p:spPr bwMode="auto">
          <a:xfrm>
            <a:off x="7910513" y="1092200"/>
            <a:ext cx="1233487" cy="811213"/>
          </a:xfrm>
          <a:prstGeom prst="rect">
            <a:avLst/>
          </a:prstGeom>
          <a:noFill/>
        </p:spPr>
      </p:pic>
      <p:sp>
        <p:nvSpPr>
          <p:cNvPr id="8" name="TextBox 7"/>
          <p:cNvSpPr txBox="1"/>
          <p:nvPr/>
        </p:nvSpPr>
        <p:spPr>
          <a:xfrm>
            <a:off x="4724400" y="3352800"/>
            <a:ext cx="988284" cy="369332"/>
          </a:xfrm>
          <a:prstGeom prst="rect">
            <a:avLst/>
          </a:prstGeom>
          <a:noFill/>
        </p:spPr>
        <p:txBody>
          <a:bodyPr wrap="none" rtlCol="0">
            <a:spAutoFit/>
          </a:bodyPr>
          <a:lstStyle/>
          <a:p>
            <a:r>
              <a:rPr lang="en-US" b="1" dirty="0" smtClean="0">
                <a:solidFill>
                  <a:srgbClr val="FFFF00"/>
                </a:solidFill>
              </a:rPr>
              <a:t>PANDA</a:t>
            </a:r>
            <a:endParaRPr lang="en-US" b="1" dirty="0">
              <a:solidFill>
                <a:srgbClr val="FFFF00"/>
              </a:solidFill>
            </a:endParaRPr>
          </a:p>
        </p:txBody>
      </p:sp>
      <p:cxnSp>
        <p:nvCxnSpPr>
          <p:cNvPr id="10" name="Straight Arrow Connector 9"/>
          <p:cNvCxnSpPr>
            <a:stCxn id="8" idx="2"/>
          </p:cNvCxnSpPr>
          <p:nvPr/>
        </p:nvCxnSpPr>
        <p:spPr>
          <a:xfrm rot="16200000" flipH="1">
            <a:off x="5270437" y="3670237"/>
            <a:ext cx="164068" cy="267858"/>
          </a:xfrm>
          <a:prstGeom prst="straightConnector1">
            <a:avLst/>
          </a:prstGeom>
          <a:ln w="254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ate Placeholder 2"/>
          <p:cNvSpPr>
            <a:spLocks noGrp="1"/>
          </p:cNvSpPr>
          <p:nvPr>
            <p:ph type="dt" sz="quarter" idx="10"/>
          </p:nvPr>
        </p:nvSpPr>
        <p:spPr/>
        <p:txBody>
          <a:bodyPr/>
          <a:lstStyle/>
          <a:p>
            <a:r>
              <a:rPr lang="en-US"/>
              <a:t>05/01/2009</a:t>
            </a:r>
            <a:endParaRPr lang="en-US" sz="1400">
              <a:solidFill>
                <a:schemeClr val="tx1"/>
              </a:solidFill>
            </a:endParaRPr>
          </a:p>
        </p:txBody>
      </p:sp>
      <p:sp>
        <p:nvSpPr>
          <p:cNvPr id="91139" name="Footer Placeholder 3"/>
          <p:cNvSpPr>
            <a:spLocks noGrp="1"/>
          </p:cNvSpPr>
          <p:nvPr>
            <p:ph type="ftr" sz="quarter" idx="11"/>
          </p:nvPr>
        </p:nvSpPr>
        <p:spPr/>
        <p:txBody>
          <a:bodyPr/>
          <a:lstStyle/>
          <a:p>
            <a:r>
              <a:rPr lang="en-US"/>
              <a:t>APS/GHP Meeting, Denver, Colorado</a:t>
            </a:r>
            <a:endParaRPr lang="en-US" sz="1400">
              <a:solidFill>
                <a:schemeClr val="tx1"/>
              </a:solidFill>
              <a:latin typeface="Arial" charset="0"/>
            </a:endParaRPr>
          </a:p>
        </p:txBody>
      </p:sp>
      <p:pic>
        <p:nvPicPr>
          <p:cNvPr id="91140" name="Picture 2" descr="HESR"/>
          <p:cNvPicPr>
            <a:picLocks noChangeAspect="1" noChangeArrowheads="1"/>
          </p:cNvPicPr>
          <p:nvPr/>
        </p:nvPicPr>
        <p:blipFill>
          <a:blip r:embed="rId3">
            <a:lum contrast="12000"/>
          </a:blip>
          <a:srcRect l="13817" t="7953" r="14989" b="8122"/>
          <a:stretch>
            <a:fillRect/>
          </a:stretch>
        </p:blipFill>
        <p:spPr bwMode="auto">
          <a:xfrm>
            <a:off x="2987675" y="1873250"/>
            <a:ext cx="3960813" cy="3500438"/>
          </a:xfrm>
          <a:prstGeom prst="rect">
            <a:avLst/>
          </a:prstGeom>
          <a:noFill/>
          <a:ln w="9525">
            <a:noFill/>
            <a:miter lim="800000"/>
            <a:headEnd/>
            <a:tailEnd/>
          </a:ln>
        </p:spPr>
      </p:pic>
      <p:sp>
        <p:nvSpPr>
          <p:cNvPr id="91141" name="Rectangle 3"/>
          <p:cNvSpPr>
            <a:spLocks noChangeArrowheads="1"/>
          </p:cNvSpPr>
          <p:nvPr/>
        </p:nvSpPr>
        <p:spPr bwMode="auto">
          <a:xfrm>
            <a:off x="4859338" y="6081713"/>
            <a:ext cx="184150" cy="457200"/>
          </a:xfrm>
          <a:prstGeom prst="rect">
            <a:avLst/>
          </a:prstGeom>
          <a:noFill/>
          <a:ln w="9525">
            <a:noFill/>
            <a:miter lim="800000"/>
            <a:headEnd/>
            <a:tailEnd/>
          </a:ln>
        </p:spPr>
        <p:txBody>
          <a:bodyPr wrap="none">
            <a:spAutoFit/>
          </a:bodyPr>
          <a:lstStyle/>
          <a:p>
            <a:pPr eaLnBrk="1" hangingPunct="1">
              <a:spcBef>
                <a:spcPct val="50000"/>
              </a:spcBef>
            </a:pPr>
            <a:endParaRPr lang="en-US" b="1">
              <a:latin typeface="Times New Roman" pitchFamily="18" charset="0"/>
              <a:cs typeface="Times New Roman" pitchFamily="18" charset="0"/>
            </a:endParaRPr>
          </a:p>
        </p:txBody>
      </p:sp>
      <p:sp>
        <p:nvSpPr>
          <p:cNvPr id="2" name="Rectangle 4"/>
          <p:cNvSpPr>
            <a:spLocks noGrp="1" noChangeArrowheads="1"/>
          </p:cNvSpPr>
          <p:nvPr>
            <p:ph type="title"/>
          </p:nvPr>
        </p:nvSpPr>
        <p:spPr>
          <a:xfrm>
            <a:off x="381001" y="228600"/>
            <a:ext cx="8534400" cy="685800"/>
          </a:xfrm>
          <a:effectLst/>
        </p:spPr>
        <p:txBody>
          <a:bodyPr/>
          <a:lstStyle/>
          <a:p>
            <a:pPr eaLnBrk="1" hangingPunct="1"/>
            <a:r>
              <a:rPr lang="en-GB" sz="3200" dirty="0" smtClean="0">
                <a:latin typeface="Arial" pitchFamily="34" charset="0"/>
                <a:cs typeface="Arial" pitchFamily="34" charset="0"/>
              </a:rPr>
              <a:t>PANDA Physics Program  at the FAIR Facility in Germany</a:t>
            </a:r>
          </a:p>
        </p:txBody>
      </p:sp>
      <p:sp>
        <p:nvSpPr>
          <p:cNvPr id="91143" name="AutoShape 5"/>
          <p:cNvSpPr>
            <a:spLocks noChangeArrowheads="1"/>
          </p:cNvSpPr>
          <p:nvPr/>
        </p:nvSpPr>
        <p:spPr bwMode="auto">
          <a:xfrm>
            <a:off x="4162425" y="1341438"/>
            <a:ext cx="2930525" cy="384175"/>
          </a:xfrm>
          <a:prstGeom prst="roundRect">
            <a:avLst>
              <a:gd name="adj" fmla="val 16667"/>
            </a:avLst>
          </a:prstGeom>
          <a:solidFill>
            <a:srgbClr val="CCFF99"/>
          </a:solidFill>
          <a:ln w="19050">
            <a:solidFill>
              <a:srgbClr val="CCFF99"/>
            </a:solidFill>
            <a:round/>
            <a:headEnd/>
            <a:tailEnd/>
          </a:ln>
        </p:spPr>
        <p:txBody>
          <a:bodyPr anchor="ctr">
            <a:spAutoFit/>
          </a:bodyPr>
          <a:lstStyle/>
          <a:p>
            <a:pPr algn="ctr" eaLnBrk="1" hangingPunct="1">
              <a:spcBef>
                <a:spcPct val="50000"/>
              </a:spcBef>
            </a:pPr>
            <a:r>
              <a:rPr lang="en-GB" sz="1600" b="1">
                <a:cs typeface="Times New Roman" pitchFamily="18" charset="0"/>
              </a:rPr>
              <a:t>Charmonium spectroscopy</a:t>
            </a:r>
          </a:p>
        </p:txBody>
      </p:sp>
      <p:sp>
        <p:nvSpPr>
          <p:cNvPr id="91144" name="AutoShape 6"/>
          <p:cNvSpPr>
            <a:spLocks noChangeArrowheads="1"/>
          </p:cNvSpPr>
          <p:nvPr/>
        </p:nvSpPr>
        <p:spPr bwMode="auto">
          <a:xfrm>
            <a:off x="809625" y="2065338"/>
            <a:ext cx="3114675" cy="644525"/>
          </a:xfrm>
          <a:prstGeom prst="roundRect">
            <a:avLst>
              <a:gd name="adj" fmla="val 16667"/>
            </a:avLst>
          </a:prstGeom>
          <a:solidFill>
            <a:srgbClr val="CCFF99"/>
          </a:solidFill>
          <a:ln w="9525">
            <a:solidFill>
              <a:srgbClr val="CCFF99"/>
            </a:solidFill>
            <a:round/>
            <a:headEnd/>
            <a:tailEnd/>
          </a:ln>
        </p:spPr>
        <p:txBody>
          <a:bodyPr anchor="ctr">
            <a:spAutoFit/>
          </a:bodyPr>
          <a:lstStyle/>
          <a:p>
            <a:pPr algn="ctr" eaLnBrk="1" hangingPunct="1">
              <a:spcBef>
                <a:spcPct val="50000"/>
              </a:spcBef>
            </a:pPr>
            <a:r>
              <a:rPr lang="en-GB" sz="1600" b="1">
                <a:cs typeface="Times New Roman" pitchFamily="18" charset="0"/>
              </a:rPr>
              <a:t>Exotics: charmed hybrids &amp; heavy glueballs</a:t>
            </a:r>
          </a:p>
        </p:txBody>
      </p:sp>
      <p:sp>
        <p:nvSpPr>
          <p:cNvPr id="91145" name="AutoShape 7"/>
          <p:cNvSpPr>
            <a:spLocks noChangeArrowheads="1"/>
          </p:cNvSpPr>
          <p:nvPr/>
        </p:nvSpPr>
        <p:spPr bwMode="auto">
          <a:xfrm>
            <a:off x="7381875" y="2363788"/>
            <a:ext cx="1511300" cy="635000"/>
          </a:xfrm>
          <a:prstGeom prst="roundRect">
            <a:avLst>
              <a:gd name="adj" fmla="val 16667"/>
            </a:avLst>
          </a:prstGeom>
          <a:solidFill>
            <a:srgbClr val="FFFF66"/>
          </a:solidFill>
          <a:ln w="9525">
            <a:noFill/>
            <a:round/>
            <a:headEnd/>
            <a:tailEnd/>
          </a:ln>
        </p:spPr>
        <p:txBody>
          <a:bodyPr anchor="ctr">
            <a:spAutoFit/>
          </a:bodyPr>
          <a:lstStyle/>
          <a:p>
            <a:pPr algn="ctr" eaLnBrk="1" hangingPunct="1"/>
            <a:r>
              <a:rPr lang="en-GB" sz="1600" b="1">
                <a:cs typeface="Times New Roman" pitchFamily="18" charset="0"/>
              </a:rPr>
              <a:t>Time-like</a:t>
            </a:r>
          </a:p>
          <a:p>
            <a:pPr algn="ctr" eaLnBrk="1" hangingPunct="1"/>
            <a:r>
              <a:rPr lang="en-GB" sz="1600" b="1">
                <a:cs typeface="Times New Roman" pitchFamily="18" charset="0"/>
              </a:rPr>
              <a:t> form factors</a:t>
            </a:r>
          </a:p>
        </p:txBody>
      </p:sp>
      <p:sp>
        <p:nvSpPr>
          <p:cNvPr id="91146" name="AutoShape 8"/>
          <p:cNvSpPr>
            <a:spLocks noChangeArrowheads="1"/>
          </p:cNvSpPr>
          <p:nvPr/>
        </p:nvSpPr>
        <p:spPr bwMode="auto">
          <a:xfrm>
            <a:off x="171450" y="3379788"/>
            <a:ext cx="2384425" cy="904875"/>
          </a:xfrm>
          <a:prstGeom prst="roundRect">
            <a:avLst>
              <a:gd name="adj" fmla="val 16667"/>
            </a:avLst>
          </a:prstGeom>
          <a:solidFill>
            <a:srgbClr val="CCFF99"/>
          </a:solidFill>
          <a:ln w="9525">
            <a:noFill/>
            <a:round/>
            <a:headEnd/>
            <a:tailEnd/>
          </a:ln>
        </p:spPr>
        <p:txBody>
          <a:bodyPr anchor="ctr">
            <a:spAutoFit/>
          </a:bodyPr>
          <a:lstStyle/>
          <a:p>
            <a:pPr algn="ctr" eaLnBrk="1" hangingPunct="1">
              <a:spcBef>
                <a:spcPct val="50000"/>
              </a:spcBef>
            </a:pPr>
            <a:r>
              <a:rPr lang="en-GB" sz="1600" b="1">
                <a:cs typeface="Times New Roman" pitchFamily="18" charset="0"/>
              </a:rPr>
              <a:t>Medium modifications</a:t>
            </a:r>
            <a:br>
              <a:rPr lang="en-GB" sz="1600" b="1">
                <a:cs typeface="Times New Roman" pitchFamily="18" charset="0"/>
              </a:rPr>
            </a:br>
            <a:r>
              <a:rPr lang="en-GB" sz="1600" b="1">
                <a:cs typeface="Times New Roman" pitchFamily="18" charset="0"/>
              </a:rPr>
              <a:t>of charmed mesons</a:t>
            </a:r>
          </a:p>
        </p:txBody>
      </p:sp>
      <p:sp>
        <p:nvSpPr>
          <p:cNvPr id="91147" name="AutoShape 9"/>
          <p:cNvSpPr>
            <a:spLocks noChangeArrowheads="1"/>
          </p:cNvSpPr>
          <p:nvPr/>
        </p:nvSpPr>
        <p:spPr bwMode="auto">
          <a:xfrm>
            <a:off x="6357938" y="4849813"/>
            <a:ext cx="1670050" cy="904875"/>
          </a:xfrm>
          <a:prstGeom prst="roundRect">
            <a:avLst>
              <a:gd name="adj" fmla="val 16667"/>
            </a:avLst>
          </a:prstGeom>
          <a:solidFill>
            <a:srgbClr val="FFFF66"/>
          </a:solidFill>
          <a:ln w="9525">
            <a:noFill/>
            <a:round/>
            <a:headEnd/>
            <a:tailEnd/>
          </a:ln>
        </p:spPr>
        <p:txBody>
          <a:bodyPr anchor="ctr">
            <a:spAutoFit/>
          </a:bodyPr>
          <a:lstStyle/>
          <a:p>
            <a:pPr algn="ctr" eaLnBrk="1" hangingPunct="1">
              <a:spcBef>
                <a:spcPct val="50000"/>
              </a:spcBef>
            </a:pPr>
            <a:r>
              <a:rPr lang="en-GB" sz="1600" b="1">
                <a:cs typeface="Times New Roman" pitchFamily="18" charset="0"/>
              </a:rPr>
              <a:t>Hard exclusive</a:t>
            </a:r>
            <a:br>
              <a:rPr lang="en-GB" sz="1600" b="1">
                <a:cs typeface="Times New Roman" pitchFamily="18" charset="0"/>
              </a:rPr>
            </a:br>
            <a:r>
              <a:rPr lang="en-GB" sz="1600" b="1">
                <a:cs typeface="Times New Roman" pitchFamily="18" charset="0"/>
              </a:rPr>
              <a:t>processes</a:t>
            </a:r>
          </a:p>
        </p:txBody>
      </p:sp>
      <p:sp>
        <p:nvSpPr>
          <p:cNvPr id="91148" name="AutoShape 10"/>
          <p:cNvSpPr>
            <a:spLocks noChangeArrowheads="1"/>
          </p:cNvSpPr>
          <p:nvPr/>
        </p:nvSpPr>
        <p:spPr bwMode="auto">
          <a:xfrm>
            <a:off x="755650" y="4941888"/>
            <a:ext cx="2009775" cy="635000"/>
          </a:xfrm>
          <a:prstGeom prst="roundRect">
            <a:avLst>
              <a:gd name="adj" fmla="val 16667"/>
            </a:avLst>
          </a:prstGeom>
          <a:solidFill>
            <a:srgbClr val="CCFF99"/>
          </a:solidFill>
          <a:ln w="9525">
            <a:noFill/>
            <a:round/>
            <a:headEnd/>
            <a:tailEnd/>
          </a:ln>
        </p:spPr>
        <p:txBody>
          <a:bodyPr anchor="ctr">
            <a:spAutoFit/>
          </a:bodyPr>
          <a:lstStyle/>
          <a:p>
            <a:pPr algn="ctr" eaLnBrk="1" hangingPunct="1">
              <a:spcBef>
                <a:spcPct val="50000"/>
              </a:spcBef>
            </a:pPr>
            <a:r>
              <a:rPr lang="en-GB" sz="1600" b="1">
                <a:cs typeface="Times New Roman" pitchFamily="18" charset="0"/>
              </a:rPr>
              <a:t>CP-violation</a:t>
            </a:r>
            <a:br>
              <a:rPr lang="en-GB" sz="1600" b="1">
                <a:cs typeface="Times New Roman" pitchFamily="18" charset="0"/>
              </a:rPr>
            </a:br>
            <a:r>
              <a:rPr lang="en-GB" sz="1600" b="1">
                <a:cs typeface="Times New Roman" pitchFamily="18" charset="0"/>
              </a:rPr>
              <a:t>(D &amp;  </a:t>
            </a:r>
            <a:r>
              <a:rPr lang="en-GB" sz="1600" b="1">
                <a:cs typeface="Times New Roman" pitchFamily="18" charset="0"/>
                <a:sym typeface="Symbol" pitchFamily="19" charset="2"/>
              </a:rPr>
              <a:t></a:t>
            </a:r>
            <a:r>
              <a:rPr lang="en-GB" sz="1600" b="1">
                <a:cs typeface="Times New Roman" pitchFamily="18" charset="0"/>
              </a:rPr>
              <a:t> - sector)</a:t>
            </a:r>
          </a:p>
        </p:txBody>
      </p:sp>
      <p:sp>
        <p:nvSpPr>
          <p:cNvPr id="91149" name="AutoShape 11"/>
          <p:cNvSpPr>
            <a:spLocks noChangeArrowheads="1"/>
          </p:cNvSpPr>
          <p:nvPr/>
        </p:nvSpPr>
        <p:spPr bwMode="auto">
          <a:xfrm>
            <a:off x="3567113" y="5697538"/>
            <a:ext cx="1577975" cy="358775"/>
          </a:xfrm>
          <a:prstGeom prst="roundRect">
            <a:avLst>
              <a:gd name="adj" fmla="val 12500"/>
            </a:avLst>
          </a:prstGeom>
          <a:solidFill>
            <a:srgbClr val="CCFF99"/>
          </a:solidFill>
          <a:ln w="9525">
            <a:noFill/>
            <a:round/>
            <a:headEnd/>
            <a:tailEnd/>
          </a:ln>
        </p:spPr>
        <p:txBody>
          <a:bodyPr anchor="ctr">
            <a:spAutoFit/>
          </a:bodyPr>
          <a:lstStyle/>
          <a:p>
            <a:pPr marL="342900" indent="-342900" algn="ctr" eaLnBrk="1" hangingPunct="1">
              <a:spcBef>
                <a:spcPct val="20000"/>
              </a:spcBef>
              <a:buClr>
                <a:schemeClr val="accent1"/>
              </a:buClr>
              <a:buSzPct val="65000"/>
              <a:buFont typeface="Wingdings" pitchFamily="2" charset="2"/>
              <a:buNone/>
            </a:pPr>
            <a:r>
              <a:rPr lang="en-GB" sz="1600" b="1">
                <a:cs typeface="Times New Roman" pitchFamily="18" charset="0"/>
              </a:rPr>
              <a:t>Hypernuclei</a:t>
            </a:r>
          </a:p>
        </p:txBody>
      </p:sp>
      <p:sp>
        <p:nvSpPr>
          <p:cNvPr id="91150" name="AutoShape 12"/>
          <p:cNvSpPr>
            <a:spLocks noChangeArrowheads="1"/>
          </p:cNvSpPr>
          <p:nvPr/>
        </p:nvSpPr>
        <p:spPr bwMode="auto">
          <a:xfrm>
            <a:off x="7164388" y="3659188"/>
            <a:ext cx="1439862" cy="635000"/>
          </a:xfrm>
          <a:prstGeom prst="roundRect">
            <a:avLst>
              <a:gd name="adj" fmla="val 16667"/>
            </a:avLst>
          </a:prstGeom>
          <a:solidFill>
            <a:srgbClr val="FFFF66"/>
          </a:solidFill>
          <a:ln w="9525">
            <a:noFill/>
            <a:round/>
            <a:headEnd/>
            <a:tailEnd/>
          </a:ln>
        </p:spPr>
        <p:txBody>
          <a:bodyPr anchor="ctr">
            <a:spAutoFit/>
          </a:bodyPr>
          <a:lstStyle/>
          <a:p>
            <a:pPr algn="ctr" eaLnBrk="1" hangingPunct="1">
              <a:spcBef>
                <a:spcPct val="50000"/>
              </a:spcBef>
            </a:pPr>
            <a:r>
              <a:rPr lang="en-GB" sz="1600" b="1">
                <a:cs typeface="Times New Roman" pitchFamily="18" charset="0"/>
              </a:rPr>
              <a:t>Drell-Yan</a:t>
            </a:r>
            <a:br>
              <a:rPr lang="en-GB" sz="1600" b="1">
                <a:cs typeface="Times New Roman" pitchFamily="18" charset="0"/>
              </a:rPr>
            </a:br>
            <a:r>
              <a:rPr lang="en-GB" sz="1600" b="1">
                <a:cs typeface="Times New Roman" pitchFamily="18" charset="0"/>
              </a:rPr>
              <a:t>processes</a:t>
            </a:r>
          </a:p>
        </p:txBody>
      </p:sp>
      <p:sp>
        <p:nvSpPr>
          <p:cNvPr id="15" name="TextBox 14"/>
          <p:cNvSpPr txBox="1"/>
          <p:nvPr/>
        </p:nvSpPr>
        <p:spPr>
          <a:xfrm>
            <a:off x="228600" y="6172200"/>
            <a:ext cx="2399055" cy="369332"/>
          </a:xfrm>
          <a:prstGeom prst="rect">
            <a:avLst/>
          </a:prstGeom>
          <a:noFill/>
        </p:spPr>
        <p:txBody>
          <a:bodyPr wrap="none" rtlCol="0">
            <a:spAutoFit/>
          </a:bodyPr>
          <a:lstStyle/>
          <a:p>
            <a:r>
              <a:rPr lang="en-US" i="1" dirty="0" smtClean="0">
                <a:solidFill>
                  <a:srgbClr val="C00000"/>
                </a:solidFill>
              </a:rPr>
              <a:t>D. </a:t>
            </a:r>
            <a:r>
              <a:rPr lang="en-US" i="1" dirty="0" err="1" smtClean="0">
                <a:solidFill>
                  <a:srgbClr val="C00000"/>
                </a:solidFill>
              </a:rPr>
              <a:t>Bettoni</a:t>
            </a:r>
            <a:r>
              <a:rPr lang="en-US" i="1" dirty="0" smtClean="0">
                <a:solidFill>
                  <a:srgbClr val="C00000"/>
                </a:solidFill>
              </a:rPr>
              <a:t>, GHP 2009</a:t>
            </a:r>
            <a:endParaRPr lang="en-US" i="1" dirty="0">
              <a:solidFill>
                <a:srgbClr val="C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563562"/>
          </a:xfrm>
        </p:spPr>
        <p:txBody>
          <a:bodyPr/>
          <a:lstStyle/>
          <a:p>
            <a:pPr eaLnBrk="1" hangingPunct="1"/>
            <a:r>
              <a:rPr lang="en-US" dirty="0" smtClean="0"/>
              <a:t>some references</a:t>
            </a:r>
          </a:p>
        </p:txBody>
      </p:sp>
      <p:sp>
        <p:nvSpPr>
          <p:cNvPr id="3" name="TextBox 2"/>
          <p:cNvSpPr txBox="1"/>
          <p:nvPr/>
        </p:nvSpPr>
        <p:spPr>
          <a:xfrm>
            <a:off x="304800" y="914400"/>
            <a:ext cx="8610600" cy="3693319"/>
          </a:xfrm>
          <a:prstGeom prst="rect">
            <a:avLst/>
          </a:prstGeom>
          <a:noFill/>
        </p:spPr>
        <p:txBody>
          <a:bodyPr wrap="square" rtlCol="0">
            <a:spAutoFit/>
          </a:bodyPr>
          <a:lstStyle/>
          <a:p>
            <a:r>
              <a:rPr lang="en-US" dirty="0" err="1" smtClean="0"/>
              <a:t>Halzen</a:t>
            </a:r>
            <a:r>
              <a:rPr lang="en-US" dirty="0" smtClean="0"/>
              <a:t> &amp; Martin:  Quarks and Leptons</a:t>
            </a:r>
          </a:p>
          <a:p>
            <a:r>
              <a:rPr lang="en-US" dirty="0" smtClean="0"/>
              <a:t>F.E. Close:  An Introduction to Quarks and </a:t>
            </a:r>
            <a:r>
              <a:rPr lang="en-US" dirty="0" err="1" smtClean="0"/>
              <a:t>Partons</a:t>
            </a:r>
            <a:endParaRPr lang="en-US" dirty="0" smtClean="0"/>
          </a:p>
          <a:p>
            <a:r>
              <a:rPr lang="en-US" dirty="0" smtClean="0"/>
              <a:t>Perkins:  Introduction to High Energy Physics</a:t>
            </a:r>
          </a:p>
          <a:p>
            <a:r>
              <a:rPr lang="en-US" dirty="0" smtClean="0"/>
              <a:t>Cahn and </a:t>
            </a:r>
            <a:r>
              <a:rPr lang="en-US" dirty="0" err="1" smtClean="0"/>
              <a:t>Goldhaber</a:t>
            </a:r>
            <a:r>
              <a:rPr lang="en-US" dirty="0" smtClean="0"/>
              <a:t>: The Experimental Foundations of Particle Physics</a:t>
            </a:r>
          </a:p>
          <a:p>
            <a:endParaRPr lang="en-US" dirty="0" smtClean="0"/>
          </a:p>
          <a:p>
            <a:r>
              <a:rPr lang="en-US" dirty="0" err="1" smtClean="0"/>
              <a:t>Xiangdong</a:t>
            </a:r>
            <a:r>
              <a:rPr lang="en-US" dirty="0" smtClean="0"/>
              <a:t> </a:t>
            </a:r>
            <a:r>
              <a:rPr lang="en-US" dirty="0" err="1" smtClean="0"/>
              <a:t>Ji</a:t>
            </a:r>
            <a:r>
              <a:rPr lang="en-US" dirty="0" smtClean="0"/>
              <a:t>: Graduate nuclear physics lecture notes</a:t>
            </a:r>
          </a:p>
          <a:p>
            <a:r>
              <a:rPr lang="en-US" dirty="0" smtClean="0"/>
              <a:t>	</a:t>
            </a:r>
            <a:r>
              <a:rPr lang="en-US" dirty="0" smtClean="0">
                <a:hlinkClick r:id="rId2"/>
              </a:rPr>
              <a:t>http://www.physics.umd.edu/courses/Phys741/xji/lecture_notes.htm</a:t>
            </a:r>
            <a:endParaRPr lang="en-US" dirty="0" smtClean="0"/>
          </a:p>
          <a:p>
            <a:r>
              <a:rPr lang="en-US" dirty="0"/>
              <a:t>	</a:t>
            </a:r>
            <a:endParaRPr lang="en-US" dirty="0" smtClean="0"/>
          </a:p>
          <a:p>
            <a:r>
              <a:rPr lang="en-US" dirty="0" smtClean="0"/>
              <a:t>Lectures from the Hampton University Graduate School (HUGS</a:t>
            </a:r>
            <a:r>
              <a:rPr lang="en-US" dirty="0" smtClean="0"/>
              <a:t>):</a:t>
            </a:r>
            <a:r>
              <a:rPr lang="en-US" dirty="0" smtClean="0"/>
              <a:t>	</a:t>
            </a:r>
            <a:r>
              <a:rPr lang="en-US" dirty="0" smtClean="0">
                <a:hlinkClick r:id="rId3"/>
              </a:rPr>
              <a:t>http://www.jlab.org/hugs/archive/</a:t>
            </a:r>
            <a:endParaRPr lang="en-US" dirty="0" smtClean="0"/>
          </a:p>
          <a:p>
            <a:endParaRPr lang="en-US" dirty="0" smtClean="0"/>
          </a:p>
          <a:p>
            <a:r>
              <a:rPr lang="en-US" dirty="0" smtClean="0"/>
              <a:t>Lectures from past Nuclear Physics Summer Schools (most are available online)</a:t>
            </a:r>
          </a:p>
          <a:p>
            <a:r>
              <a:rPr lang="en-US" dirty="0" smtClean="0"/>
              <a:t>and I have shamelessly borrowed material from wherever I could find </a:t>
            </a:r>
            <a:r>
              <a:rPr lang="en-US" dirty="0" smtClean="0"/>
              <a:t>it.</a:t>
            </a:r>
            <a:endParaRPr lang="en-US" dirty="0" smtClean="0"/>
          </a:p>
        </p:txBody>
      </p:sp>
      <p:sp>
        <p:nvSpPr>
          <p:cNvPr id="4" name="TextBox 3"/>
          <p:cNvSpPr txBox="1"/>
          <p:nvPr/>
        </p:nvSpPr>
        <p:spPr>
          <a:xfrm>
            <a:off x="793234" y="4800600"/>
            <a:ext cx="6750566" cy="1477328"/>
          </a:xfrm>
          <a:prstGeom prst="rect">
            <a:avLst/>
          </a:prstGeom>
          <a:noFill/>
        </p:spPr>
        <p:txBody>
          <a:bodyPr wrap="none" rtlCol="0">
            <a:spAutoFit/>
          </a:bodyPr>
          <a:lstStyle/>
          <a:p>
            <a:r>
              <a:rPr lang="en-US" i="1" dirty="0" smtClean="0">
                <a:solidFill>
                  <a:srgbClr val="C00000"/>
                </a:solidFill>
              </a:rPr>
              <a:t>Special thanks to (for nice review slides)</a:t>
            </a:r>
          </a:p>
          <a:p>
            <a:r>
              <a:rPr lang="en-US" i="1" dirty="0">
                <a:solidFill>
                  <a:srgbClr val="C00000"/>
                </a:solidFill>
              </a:rPr>
              <a:t>	</a:t>
            </a:r>
            <a:r>
              <a:rPr lang="en-US" i="1" dirty="0" err="1" smtClean="0">
                <a:solidFill>
                  <a:srgbClr val="C00000"/>
                </a:solidFill>
              </a:rPr>
              <a:t>Zein-Eddine</a:t>
            </a:r>
            <a:r>
              <a:rPr lang="en-US" i="1" dirty="0" smtClean="0">
                <a:solidFill>
                  <a:srgbClr val="C00000"/>
                </a:solidFill>
              </a:rPr>
              <a:t> </a:t>
            </a:r>
            <a:r>
              <a:rPr lang="en-US" i="1" dirty="0" err="1" smtClean="0">
                <a:solidFill>
                  <a:srgbClr val="C00000"/>
                </a:solidFill>
              </a:rPr>
              <a:t>Meziani</a:t>
            </a:r>
            <a:r>
              <a:rPr lang="en-US" i="1" dirty="0" smtClean="0">
                <a:solidFill>
                  <a:srgbClr val="C00000"/>
                </a:solidFill>
              </a:rPr>
              <a:t>, Temple University (spin, DIS)</a:t>
            </a:r>
          </a:p>
          <a:p>
            <a:r>
              <a:rPr lang="en-US" i="1" dirty="0">
                <a:solidFill>
                  <a:srgbClr val="C00000"/>
                </a:solidFill>
              </a:rPr>
              <a:t>	</a:t>
            </a:r>
            <a:r>
              <a:rPr lang="en-US" i="1" dirty="0" smtClean="0">
                <a:solidFill>
                  <a:srgbClr val="C00000"/>
                </a:solidFill>
              </a:rPr>
              <a:t>Naomi </a:t>
            </a:r>
            <a:r>
              <a:rPr lang="en-US" i="1" dirty="0" err="1" smtClean="0">
                <a:solidFill>
                  <a:srgbClr val="C00000"/>
                </a:solidFill>
              </a:rPr>
              <a:t>Makins</a:t>
            </a:r>
            <a:r>
              <a:rPr lang="en-US" i="1" dirty="0" smtClean="0">
                <a:solidFill>
                  <a:srgbClr val="C00000"/>
                </a:solidFill>
              </a:rPr>
              <a:t>, University of </a:t>
            </a:r>
            <a:r>
              <a:rPr lang="en-US" i="1" dirty="0" err="1" smtClean="0">
                <a:solidFill>
                  <a:srgbClr val="C00000"/>
                </a:solidFill>
              </a:rPr>
              <a:t>Illinoisn</a:t>
            </a:r>
            <a:r>
              <a:rPr lang="en-US" i="1" dirty="0" smtClean="0">
                <a:solidFill>
                  <a:srgbClr val="C00000"/>
                </a:solidFill>
              </a:rPr>
              <a:t> (spin, </a:t>
            </a:r>
            <a:r>
              <a:rPr lang="en-US" i="1" dirty="0" err="1" smtClean="0">
                <a:solidFill>
                  <a:srgbClr val="C00000"/>
                </a:solidFill>
              </a:rPr>
              <a:t>transversity</a:t>
            </a:r>
            <a:r>
              <a:rPr lang="en-US" i="1" dirty="0" smtClean="0">
                <a:solidFill>
                  <a:srgbClr val="C00000"/>
                </a:solidFill>
              </a:rPr>
              <a:t>)</a:t>
            </a:r>
          </a:p>
          <a:p>
            <a:r>
              <a:rPr lang="en-US" i="1" dirty="0">
                <a:solidFill>
                  <a:srgbClr val="C00000"/>
                </a:solidFill>
              </a:rPr>
              <a:t>	</a:t>
            </a:r>
            <a:r>
              <a:rPr lang="en-US" i="1" dirty="0" smtClean="0">
                <a:solidFill>
                  <a:srgbClr val="C00000"/>
                </a:solidFill>
              </a:rPr>
              <a:t>Volker </a:t>
            </a:r>
            <a:r>
              <a:rPr lang="en-US" i="1" dirty="0" err="1" smtClean="0">
                <a:solidFill>
                  <a:srgbClr val="C00000"/>
                </a:solidFill>
              </a:rPr>
              <a:t>Burkert</a:t>
            </a:r>
            <a:r>
              <a:rPr lang="en-US" i="1" dirty="0" smtClean="0">
                <a:solidFill>
                  <a:srgbClr val="C00000"/>
                </a:solidFill>
              </a:rPr>
              <a:t>, Jefferson Lab  (N* physics)</a:t>
            </a:r>
          </a:p>
          <a:p>
            <a:r>
              <a:rPr lang="en-US" i="1" dirty="0">
                <a:solidFill>
                  <a:srgbClr val="C00000"/>
                </a:solidFill>
              </a:rPr>
              <a:t>	</a:t>
            </a:r>
            <a:r>
              <a:rPr lang="en-US" i="1" dirty="0" smtClean="0">
                <a:solidFill>
                  <a:srgbClr val="C00000"/>
                </a:solidFill>
              </a:rPr>
              <a:t>Volker </a:t>
            </a:r>
            <a:r>
              <a:rPr lang="en-US" i="1" dirty="0" err="1" smtClean="0">
                <a:solidFill>
                  <a:srgbClr val="C00000"/>
                </a:solidFill>
              </a:rPr>
              <a:t>Crede</a:t>
            </a:r>
            <a:r>
              <a:rPr lang="en-US" i="1" dirty="0" smtClean="0">
                <a:solidFill>
                  <a:srgbClr val="C00000"/>
                </a:solidFill>
              </a:rPr>
              <a:t>, Florida State University (</a:t>
            </a:r>
            <a:r>
              <a:rPr lang="en-US" i="1" dirty="0" err="1" smtClean="0">
                <a:solidFill>
                  <a:srgbClr val="C00000"/>
                </a:solidFill>
              </a:rPr>
              <a:t>glueballs</a:t>
            </a:r>
            <a:r>
              <a:rPr lang="en-US" i="1" dirty="0" smtClean="0">
                <a:solidFill>
                  <a:srgbClr val="C00000"/>
                </a:solidFill>
              </a:rPr>
              <a:t>)</a:t>
            </a:r>
          </a:p>
        </p:txBody>
      </p:sp>
      <p:sp>
        <p:nvSpPr>
          <p:cNvPr id="5" name="Date Placeholder 4"/>
          <p:cNvSpPr>
            <a:spLocks noGrp="1"/>
          </p:cNvSpPr>
          <p:nvPr>
            <p:ph type="dt" sz="half" idx="10"/>
          </p:nvPr>
        </p:nvSpPr>
        <p:spPr/>
        <p:txBody>
          <a:bodyPr/>
          <a:lstStyle/>
          <a:p>
            <a:pPr>
              <a:defRPr/>
            </a:pPr>
            <a:r>
              <a:rPr lang="en-US" smtClean="0"/>
              <a:t>NNPSS 2009</a:t>
            </a:r>
            <a:endParaRPr lang="en-US"/>
          </a:p>
        </p:txBody>
      </p:sp>
      <p:sp>
        <p:nvSpPr>
          <p:cNvPr id="6" name="Slide Number Placeholder 5"/>
          <p:cNvSpPr>
            <a:spLocks noGrp="1"/>
          </p:cNvSpPr>
          <p:nvPr>
            <p:ph type="sldNum" sz="quarter" idx="12"/>
          </p:nvPr>
        </p:nvSpPr>
        <p:spPr/>
        <p:txBody>
          <a:bodyPr/>
          <a:lstStyle/>
          <a:p>
            <a:pPr>
              <a:defRPr/>
            </a:pPr>
            <a:fld id="{59F88254-0BD6-4A15-8FF2-01A476DF7F4F}" type="slidenum">
              <a:rPr lang="en-US" smtClean="0"/>
              <a:pPr>
                <a:defRPr/>
              </a:pPr>
              <a:t>5</a:t>
            </a:fld>
            <a:endParaRPr lang="en-US"/>
          </a:p>
        </p:txBody>
      </p:sp>
      <p:sp>
        <p:nvSpPr>
          <p:cNvPr id="7" name="Footer Placeholder 6"/>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PANDA detector</a:t>
            </a:r>
            <a:endParaRPr lang="en-US"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50</a:t>
            </a:fld>
            <a:endParaRPr lang="en-US"/>
          </a:p>
        </p:txBody>
      </p:sp>
      <p:pic>
        <p:nvPicPr>
          <p:cNvPr id="6" name="Picture 3"/>
          <p:cNvPicPr>
            <a:picLocks noChangeAspect="1" noChangeArrowheads="1"/>
          </p:cNvPicPr>
          <p:nvPr/>
        </p:nvPicPr>
        <p:blipFill>
          <a:blip r:embed="rId2"/>
          <a:srcRect/>
          <a:stretch>
            <a:fillRect/>
          </a:stretch>
        </p:blipFill>
        <p:spPr bwMode="auto">
          <a:xfrm>
            <a:off x="1" y="838201"/>
            <a:ext cx="5943600" cy="3569230"/>
          </a:xfrm>
          <a:prstGeom prst="rect">
            <a:avLst/>
          </a:prstGeom>
          <a:noFill/>
          <a:ln w="9525">
            <a:noFill/>
            <a:miter lim="800000"/>
            <a:headEnd/>
            <a:tailEnd/>
          </a:ln>
          <a:effectLst/>
        </p:spPr>
      </p:pic>
      <p:sp>
        <p:nvSpPr>
          <p:cNvPr id="7" name="TextBox 6"/>
          <p:cNvSpPr txBox="1"/>
          <p:nvPr/>
        </p:nvSpPr>
        <p:spPr>
          <a:xfrm>
            <a:off x="5867400" y="2438400"/>
            <a:ext cx="3076548" cy="4108817"/>
          </a:xfrm>
          <a:prstGeom prst="rect">
            <a:avLst/>
          </a:prstGeom>
          <a:noFill/>
        </p:spPr>
        <p:txBody>
          <a:bodyPr wrap="none" rtlCol="0">
            <a:spAutoFit/>
          </a:bodyPr>
          <a:lstStyle/>
          <a:p>
            <a:pPr algn="ctr">
              <a:lnSpc>
                <a:spcPct val="90000"/>
              </a:lnSpc>
            </a:pPr>
            <a:r>
              <a:rPr lang="it-IT" dirty="0" smtClean="0">
                <a:solidFill>
                  <a:srgbClr val="FF0000"/>
                </a:solidFill>
              </a:rPr>
              <a:t>Detector Requirements</a:t>
            </a:r>
          </a:p>
          <a:p>
            <a:pPr algn="ctr">
              <a:lnSpc>
                <a:spcPct val="90000"/>
              </a:lnSpc>
            </a:pPr>
            <a:endParaRPr lang="it-IT" sz="1600" dirty="0" smtClean="0"/>
          </a:p>
          <a:p>
            <a:pPr>
              <a:lnSpc>
                <a:spcPct val="90000"/>
              </a:lnSpc>
              <a:buFont typeface="Arial" pitchFamily="34" charset="0"/>
              <a:buChar char="•"/>
            </a:pPr>
            <a:r>
              <a:rPr lang="it-IT" sz="1600" dirty="0" smtClean="0">
                <a:solidFill>
                  <a:schemeClr val="tx2">
                    <a:lumMod val="75000"/>
                  </a:schemeClr>
                </a:solidFill>
              </a:rPr>
              <a:t>(Nearly) 4</a:t>
            </a:r>
            <a:r>
              <a:rPr lang="it-IT" sz="1600" dirty="0" smtClean="0">
                <a:solidFill>
                  <a:schemeClr val="tx2">
                    <a:lumMod val="75000"/>
                  </a:schemeClr>
                </a:solidFill>
                <a:sym typeface="Symbol" pitchFamily="18" charset="2"/>
              </a:rPr>
              <a:t></a:t>
            </a:r>
            <a:r>
              <a:rPr lang="it-IT" sz="1600" dirty="0" smtClean="0">
                <a:solidFill>
                  <a:schemeClr val="tx2">
                    <a:lumMod val="75000"/>
                  </a:schemeClr>
                </a:solidFill>
              </a:rPr>
              <a:t> solid angle coverage </a:t>
            </a:r>
          </a:p>
          <a:p>
            <a:pPr>
              <a:lnSpc>
                <a:spcPct val="90000"/>
              </a:lnSpc>
            </a:pPr>
            <a:r>
              <a:rPr lang="it-IT" sz="1600" dirty="0" smtClean="0">
                <a:solidFill>
                  <a:schemeClr val="tx2">
                    <a:lumMod val="75000"/>
                  </a:schemeClr>
                </a:solidFill>
              </a:rPr>
              <a:t>  (partial wave analysis)</a:t>
            </a:r>
          </a:p>
          <a:p>
            <a:pPr>
              <a:lnSpc>
                <a:spcPct val="90000"/>
              </a:lnSpc>
              <a:buFont typeface="Arial" pitchFamily="34" charset="0"/>
              <a:buChar char="•"/>
            </a:pPr>
            <a:r>
              <a:rPr lang="it-IT" sz="1600" dirty="0" smtClean="0">
                <a:solidFill>
                  <a:schemeClr val="tx2">
                    <a:lumMod val="75000"/>
                  </a:schemeClr>
                </a:solidFill>
              </a:rPr>
              <a:t>High-rate capability   </a:t>
            </a:r>
          </a:p>
          <a:p>
            <a:pPr>
              <a:lnSpc>
                <a:spcPct val="90000"/>
              </a:lnSpc>
            </a:pPr>
            <a:r>
              <a:rPr lang="it-IT" sz="1600" dirty="0" smtClean="0">
                <a:solidFill>
                  <a:schemeClr val="tx2">
                    <a:lumMod val="75000"/>
                  </a:schemeClr>
                </a:solidFill>
              </a:rPr>
              <a:t>  (2</a:t>
            </a:r>
            <a:r>
              <a:rPr lang="en-US" sz="1600" dirty="0" smtClean="0">
                <a:solidFill>
                  <a:schemeClr val="tx2">
                    <a:lumMod val="75000"/>
                  </a:schemeClr>
                </a:solidFill>
                <a:ea typeface="Arial Unicode MS" pitchFamily="34" charset="-128"/>
                <a:cs typeface="Arial Unicode MS" pitchFamily="34" charset="-128"/>
              </a:rPr>
              <a:t>×10</a:t>
            </a:r>
            <a:r>
              <a:rPr lang="en-US" sz="1600" baseline="30000" dirty="0" smtClean="0">
                <a:solidFill>
                  <a:schemeClr val="tx2">
                    <a:lumMod val="75000"/>
                  </a:schemeClr>
                </a:solidFill>
                <a:ea typeface="Arial Unicode MS" pitchFamily="34" charset="-128"/>
                <a:cs typeface="Arial Unicode MS" pitchFamily="34" charset="-128"/>
              </a:rPr>
              <a:t>7</a:t>
            </a:r>
            <a:r>
              <a:rPr lang="en-US" sz="1600" dirty="0" smtClean="0">
                <a:solidFill>
                  <a:schemeClr val="tx2">
                    <a:lumMod val="75000"/>
                  </a:schemeClr>
                </a:solidFill>
                <a:ea typeface="Arial Unicode MS" pitchFamily="34" charset="-128"/>
                <a:cs typeface="Arial Unicode MS" pitchFamily="34" charset="-128"/>
              </a:rPr>
              <a:t> annihilations/s)</a:t>
            </a:r>
          </a:p>
          <a:p>
            <a:pPr>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rPr>
              <a:t>Good PID </a:t>
            </a:r>
            <a:r>
              <a:rPr lang="en-US" sz="1600" dirty="0" smtClean="0">
                <a:solidFill>
                  <a:srgbClr val="006600"/>
                </a:solidFill>
                <a:ea typeface="Arial Unicode MS" pitchFamily="34" charset="-128"/>
                <a:cs typeface="Arial Unicode MS" pitchFamily="34" charset="-128"/>
              </a:rPr>
              <a:t>(</a:t>
            </a:r>
            <a:r>
              <a:rPr lang="en-US" sz="1600" dirty="0" smtClean="0">
                <a:solidFill>
                  <a:srgbClr val="006600"/>
                </a:solidFill>
                <a:ea typeface="Arial Unicode MS" pitchFamily="34" charset="-128"/>
                <a:cs typeface="Arial Unicode MS" pitchFamily="34" charset="-128"/>
                <a:sym typeface="Symbol" pitchFamily="18" charset="2"/>
              </a:rPr>
              <a:t>, e, </a:t>
            </a:r>
            <a:r>
              <a:rPr lang="en-US" sz="1600" dirty="0" smtClean="0">
                <a:solidFill>
                  <a:srgbClr val="006600"/>
                </a:solidFill>
                <a:ea typeface="Arial Unicode MS" pitchFamily="34" charset="-128"/>
                <a:cs typeface="Arial Unicode MS" pitchFamily="34" charset="-128"/>
              </a:rPr>
              <a:t>µ, </a:t>
            </a:r>
            <a:r>
              <a:rPr lang="en-US" sz="1600" dirty="0" smtClean="0">
                <a:solidFill>
                  <a:srgbClr val="006600"/>
                </a:solidFill>
                <a:ea typeface="Arial Unicode MS" pitchFamily="34" charset="-128"/>
                <a:cs typeface="Arial Unicode MS" pitchFamily="34" charset="-128"/>
                <a:sym typeface="Symbol" pitchFamily="18" charset="2"/>
              </a:rPr>
              <a:t>, K, p)</a:t>
            </a:r>
          </a:p>
          <a:p>
            <a:pPr>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Momentum resolution </a:t>
            </a:r>
            <a:r>
              <a:rPr lang="en-US" sz="1600" dirty="0" smtClean="0">
                <a:solidFill>
                  <a:srgbClr val="006600"/>
                </a:solidFill>
                <a:ea typeface="Arial Unicode MS" pitchFamily="34" charset="-128"/>
                <a:cs typeface="Arial Unicode MS" pitchFamily="34" charset="-128"/>
                <a:sym typeface="Symbol" pitchFamily="18" charset="2"/>
              </a:rPr>
              <a:t>( 1 %)</a:t>
            </a:r>
          </a:p>
          <a:p>
            <a:pPr>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Vertex reconstruction for D, K</a:t>
            </a:r>
            <a:r>
              <a:rPr lang="en-US" sz="1600" baseline="30000" dirty="0" smtClean="0">
                <a:solidFill>
                  <a:schemeClr val="tx2">
                    <a:lumMod val="75000"/>
                  </a:schemeClr>
                </a:solidFill>
                <a:ea typeface="Arial Unicode MS" pitchFamily="34" charset="-128"/>
                <a:cs typeface="Arial Unicode MS" pitchFamily="34" charset="-128"/>
                <a:sym typeface="Symbol" pitchFamily="18" charset="2"/>
              </a:rPr>
              <a:t>0</a:t>
            </a:r>
            <a:r>
              <a:rPr lang="en-US" sz="1600" baseline="-25000" dirty="0" smtClean="0">
                <a:solidFill>
                  <a:schemeClr val="tx2">
                    <a:lumMod val="75000"/>
                  </a:schemeClr>
                </a:solidFill>
                <a:ea typeface="Arial Unicode MS" pitchFamily="34" charset="-128"/>
                <a:cs typeface="Arial Unicode MS" pitchFamily="34" charset="-128"/>
                <a:sym typeface="Symbol" pitchFamily="18" charset="2"/>
              </a:rPr>
              <a:t>s</a:t>
            </a:r>
            <a:r>
              <a:rPr lang="en-US" sz="1600" dirty="0" smtClean="0">
                <a:solidFill>
                  <a:schemeClr val="tx2">
                    <a:lumMod val="75000"/>
                  </a:schemeClr>
                </a:solidFill>
                <a:ea typeface="Arial Unicode MS" pitchFamily="34" charset="-128"/>
                <a:cs typeface="Arial Unicode MS" pitchFamily="34" charset="-128"/>
                <a:sym typeface="Symbol" pitchFamily="18" charset="2"/>
              </a:rPr>
              <a:t>, </a:t>
            </a:r>
          </a:p>
          <a:p>
            <a:pPr>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Efficient trigger</a:t>
            </a:r>
          </a:p>
          <a:p>
            <a:pPr>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Modular design</a:t>
            </a:r>
          </a:p>
          <a:p>
            <a:pPr>
              <a:lnSpc>
                <a:spcPct val="90000"/>
              </a:lnSpc>
              <a:buFont typeface="Arial" pitchFamily="34" charset="0"/>
              <a:buChar char="•"/>
            </a:pPr>
            <a:r>
              <a:rPr lang="en-US" sz="1600" dirty="0" err="1" smtClean="0">
                <a:solidFill>
                  <a:schemeClr val="tx2">
                    <a:lumMod val="75000"/>
                  </a:schemeClr>
                </a:solidFill>
                <a:ea typeface="Arial Unicode MS" pitchFamily="34" charset="-128"/>
                <a:cs typeface="Arial Unicode MS" pitchFamily="34" charset="-128"/>
                <a:sym typeface="Symbol" pitchFamily="18" charset="2"/>
              </a:rPr>
              <a:t>Pointlike</a:t>
            </a:r>
            <a:r>
              <a:rPr lang="en-US" sz="1600" dirty="0" smtClean="0">
                <a:solidFill>
                  <a:schemeClr val="tx2">
                    <a:lumMod val="75000"/>
                  </a:schemeClr>
                </a:solidFill>
                <a:ea typeface="Arial Unicode MS" pitchFamily="34" charset="-128"/>
                <a:cs typeface="Arial Unicode MS" pitchFamily="34" charset="-128"/>
                <a:sym typeface="Symbol" pitchFamily="18" charset="2"/>
              </a:rPr>
              <a:t> interaction region</a:t>
            </a:r>
          </a:p>
          <a:p>
            <a:pPr>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Lepton identification</a:t>
            </a:r>
          </a:p>
          <a:p>
            <a:pPr>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Excellent </a:t>
            </a:r>
            <a:r>
              <a:rPr lang="en-US" sz="1600" dirty="0" err="1" smtClean="0">
                <a:solidFill>
                  <a:schemeClr val="tx2">
                    <a:lumMod val="75000"/>
                  </a:schemeClr>
                </a:solidFill>
                <a:ea typeface="Arial Unicode MS" pitchFamily="34" charset="-128"/>
                <a:cs typeface="Arial Unicode MS" pitchFamily="34" charset="-128"/>
                <a:sym typeface="Symbol" pitchFamily="18" charset="2"/>
              </a:rPr>
              <a:t>calorimetry</a:t>
            </a:r>
            <a:endParaRPr lang="en-US" sz="1600" dirty="0" smtClean="0">
              <a:solidFill>
                <a:schemeClr val="tx2">
                  <a:lumMod val="75000"/>
                </a:schemeClr>
              </a:solidFill>
              <a:ea typeface="Arial Unicode MS" pitchFamily="34" charset="-128"/>
              <a:cs typeface="Arial Unicode MS" pitchFamily="34" charset="-128"/>
              <a:sym typeface="Symbol" pitchFamily="18" charset="2"/>
            </a:endParaRPr>
          </a:p>
          <a:p>
            <a:pPr lvl="1">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Energy resolution</a:t>
            </a:r>
          </a:p>
          <a:p>
            <a:pPr lvl="1">
              <a:lnSpc>
                <a:spcPct val="90000"/>
              </a:lnSpc>
              <a:buFont typeface="Arial" pitchFamily="34" charset="0"/>
              <a:buChar char="•"/>
            </a:pPr>
            <a:r>
              <a:rPr lang="en-US" sz="1600" dirty="0" smtClean="0">
                <a:solidFill>
                  <a:schemeClr val="tx2">
                    <a:lumMod val="75000"/>
                  </a:schemeClr>
                </a:solidFill>
                <a:ea typeface="Arial Unicode MS" pitchFamily="34" charset="-128"/>
                <a:cs typeface="Arial Unicode MS" pitchFamily="34" charset="-128"/>
                <a:sym typeface="Symbol" pitchFamily="18" charset="2"/>
              </a:rPr>
              <a:t>Sensitivity to low-energy </a:t>
            </a:r>
          </a:p>
          <a:p>
            <a:pPr lvl="1">
              <a:lnSpc>
                <a:spcPct val="90000"/>
              </a:lnSpc>
            </a:pPr>
            <a:r>
              <a:rPr lang="en-US" sz="1600" dirty="0" smtClean="0">
                <a:solidFill>
                  <a:schemeClr val="tx2">
                    <a:lumMod val="75000"/>
                  </a:schemeClr>
                </a:solidFill>
                <a:ea typeface="Arial Unicode MS" pitchFamily="34" charset="-128"/>
                <a:cs typeface="Arial Unicode MS" pitchFamily="34" charset="-128"/>
                <a:sym typeface="Symbol" pitchFamily="18" charset="2"/>
              </a:rPr>
              <a:t>  photons</a:t>
            </a:r>
          </a:p>
          <a:p>
            <a:pPr>
              <a:lnSpc>
                <a:spcPct val="90000"/>
              </a:lnSpc>
            </a:pPr>
            <a:endParaRPr lang="it-IT" sz="1600" dirty="0"/>
          </a:p>
        </p:txBody>
      </p:sp>
      <p:sp>
        <p:nvSpPr>
          <p:cNvPr id="8" name="Text Box 5"/>
          <p:cNvSpPr txBox="1">
            <a:spLocks noChangeArrowheads="1"/>
          </p:cNvSpPr>
          <p:nvPr/>
        </p:nvSpPr>
        <p:spPr bwMode="auto">
          <a:xfrm>
            <a:off x="457200" y="4495800"/>
            <a:ext cx="4191000" cy="282129"/>
          </a:xfrm>
          <a:prstGeom prst="rect">
            <a:avLst/>
          </a:prstGeom>
          <a:noFill/>
          <a:ln w="9525">
            <a:noFill/>
            <a:miter lim="800000"/>
            <a:headEnd/>
            <a:tailEnd/>
          </a:ln>
          <a:effectLst/>
        </p:spPr>
        <p:txBody>
          <a:bodyPr wrap="square" lIns="0" tIns="0" rIns="0" bIns="0">
            <a:spAutoFit/>
          </a:bodyPr>
          <a:lstStyle/>
          <a:p>
            <a:pPr algn="ctr">
              <a:lnSpc>
                <a:spcPts val="2200"/>
              </a:lnSpc>
              <a:tabLst>
                <a:tab pos="0" algn="l"/>
                <a:tab pos="914400" algn="l"/>
                <a:tab pos="1828800" algn="l"/>
                <a:tab pos="2743200" algn="l"/>
                <a:tab pos="3657600" algn="l"/>
                <a:tab pos="4572000" algn="l"/>
                <a:tab pos="5486400" algn="l"/>
                <a:tab pos="6400800" algn="l"/>
                <a:tab pos="7315200" algn="l"/>
              </a:tabLst>
            </a:pPr>
            <a:r>
              <a:rPr lang="en-US" i="1" dirty="0">
                <a:latin typeface="Verdana" pitchFamily="34" charset="0"/>
                <a:ea typeface="Arial Unicode MS" pitchFamily="34" charset="-128"/>
                <a:cs typeface="Arial Unicode MS" pitchFamily="34" charset="-128"/>
              </a:rPr>
              <a:t>http://www.gsi.de/panda</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this section</a:t>
            </a:r>
            <a:endParaRPr lang="en-US" dirty="0"/>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Footer Placeholder 3"/>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59F88254-0BD6-4A15-8FF2-01A476DF7F4F}" type="slidenum">
              <a:rPr lang="en-US" smtClean="0"/>
              <a:pPr>
                <a:defRPr/>
              </a:pPr>
              <a:t>51</a:t>
            </a:fld>
            <a:endParaRPr lang="en-US"/>
          </a:p>
        </p:txBody>
      </p:sp>
      <p:sp>
        <p:nvSpPr>
          <p:cNvPr id="6" name="TextBox 5"/>
          <p:cNvSpPr txBox="1"/>
          <p:nvPr/>
        </p:nvSpPr>
        <p:spPr>
          <a:xfrm>
            <a:off x="457200" y="1143000"/>
            <a:ext cx="8382000" cy="4893647"/>
          </a:xfrm>
          <a:prstGeom prst="rect">
            <a:avLst/>
          </a:prstGeom>
          <a:noFill/>
        </p:spPr>
        <p:txBody>
          <a:bodyPr wrap="square" rtlCol="0">
            <a:spAutoFit/>
          </a:bodyPr>
          <a:lstStyle/>
          <a:p>
            <a:r>
              <a:rPr lang="en-US" sz="2400" dirty="0" smtClean="0"/>
              <a:t>The quark model laid the groundwork for QCD.</a:t>
            </a:r>
          </a:p>
          <a:p>
            <a:endParaRPr lang="en-US" sz="2400" dirty="0" smtClean="0"/>
          </a:p>
          <a:p>
            <a:r>
              <a:rPr lang="en-US" sz="2400" dirty="0" smtClean="0"/>
              <a:t>The basic spectroscopy of the more easily identifiable</a:t>
            </a:r>
          </a:p>
          <a:p>
            <a:r>
              <a:rPr lang="en-US" sz="2400" dirty="0" smtClean="0"/>
              <a:t>bound states of meson and baryon can be characterized by</a:t>
            </a:r>
          </a:p>
          <a:p>
            <a:r>
              <a:rPr lang="en-US" sz="2400" dirty="0" smtClean="0"/>
              <a:t>a set of quantum #’s described by the quark model.</a:t>
            </a:r>
          </a:p>
          <a:p>
            <a:endParaRPr lang="en-US" sz="2400" dirty="0" smtClean="0"/>
          </a:p>
          <a:p>
            <a:r>
              <a:rPr lang="en-US" sz="2400" dirty="0" smtClean="0"/>
              <a:t>Searching for new bound states tests the limits, perhaps revealing something deeper about QCD and confinement.</a:t>
            </a:r>
          </a:p>
          <a:p>
            <a:endParaRPr lang="en-US" sz="2400" dirty="0" smtClean="0"/>
          </a:p>
          <a:p>
            <a:r>
              <a:rPr lang="en-US" sz="2400" dirty="0" smtClean="0"/>
              <a:t>Difficult task!  Need lots of data taken together with close</a:t>
            </a:r>
          </a:p>
          <a:p>
            <a:r>
              <a:rPr lang="en-US" sz="2400" dirty="0" smtClean="0"/>
              <a:t>connection to theory.</a:t>
            </a:r>
          </a:p>
          <a:p>
            <a:endParaRPr lang="en-US" sz="2400" dirty="0" smtClean="0"/>
          </a:p>
          <a:p>
            <a:r>
              <a:rPr lang="en-US" sz="2400" smtClean="0"/>
              <a:t>Opportunities are abundant</a:t>
            </a:r>
            <a:r>
              <a:rPr lang="en-US" sz="2400" dirty="0" smtClean="0"/>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pPr eaLnBrk="1" hangingPunct="1"/>
            <a:r>
              <a:rPr lang="en-US" dirty="0" err="1" smtClean="0"/>
              <a:t>Hadron</a:t>
            </a:r>
            <a:r>
              <a:rPr lang="en-US" dirty="0" smtClean="0"/>
              <a:t> Physics</a:t>
            </a:r>
          </a:p>
        </p:txBody>
      </p:sp>
      <p:sp>
        <p:nvSpPr>
          <p:cNvPr id="3" name="Date Placeholder 2"/>
          <p:cNvSpPr>
            <a:spLocks noGrp="1"/>
          </p:cNvSpPr>
          <p:nvPr>
            <p:ph type="dt" sz="half" idx="10"/>
          </p:nvPr>
        </p:nvSpPr>
        <p:spPr/>
        <p:txBody>
          <a:bodyPr/>
          <a:lstStyle/>
          <a:p>
            <a:pPr>
              <a:defRPr/>
            </a:pPr>
            <a:r>
              <a:rPr lang="en-US" smtClean="0"/>
              <a:t>NNPSS 2009</a:t>
            </a:r>
            <a:endParaRPr lang="en-US"/>
          </a:p>
        </p:txBody>
      </p:sp>
      <p:sp>
        <p:nvSpPr>
          <p:cNvPr id="4" name="Slide Number Placeholder 3"/>
          <p:cNvSpPr>
            <a:spLocks noGrp="1"/>
          </p:cNvSpPr>
          <p:nvPr>
            <p:ph type="sldNum" sz="quarter" idx="12"/>
          </p:nvPr>
        </p:nvSpPr>
        <p:spPr/>
        <p:txBody>
          <a:bodyPr/>
          <a:lstStyle/>
          <a:p>
            <a:pPr>
              <a:defRPr/>
            </a:pPr>
            <a:fld id="{59F88254-0BD6-4A15-8FF2-01A476DF7F4F}" type="slidenum">
              <a:rPr lang="en-US" smtClean="0"/>
              <a:pPr>
                <a:defRPr/>
              </a:pPr>
              <a:t>52</a:t>
            </a:fld>
            <a:endParaRPr lang="en-US" dirty="0"/>
          </a:p>
        </p:txBody>
      </p:sp>
      <p:sp>
        <p:nvSpPr>
          <p:cNvPr id="5" name="Footer Placeholder 4"/>
          <p:cNvSpPr>
            <a:spLocks noGrp="1"/>
          </p:cNvSpPr>
          <p:nvPr>
            <p:ph type="ftr" sz="quarter" idx="11"/>
          </p:nvPr>
        </p:nvSpPr>
        <p:spPr/>
        <p:txBody>
          <a:bodyPr/>
          <a:lstStyle/>
          <a:p>
            <a:pPr>
              <a:defRPr/>
            </a:pPr>
            <a:r>
              <a:rPr lang="en-US" smtClean="0"/>
              <a:t>E. Beise, U Maryland</a:t>
            </a:r>
            <a:endParaRPr lang="en-US"/>
          </a:p>
        </p:txBody>
      </p:sp>
      <p:sp>
        <p:nvSpPr>
          <p:cNvPr id="7" name="TextBox 6"/>
          <p:cNvSpPr txBox="1"/>
          <p:nvPr/>
        </p:nvSpPr>
        <p:spPr>
          <a:xfrm>
            <a:off x="152400" y="1114485"/>
            <a:ext cx="8915400" cy="3785652"/>
          </a:xfrm>
          <a:prstGeom prst="rect">
            <a:avLst/>
          </a:prstGeom>
          <a:noFill/>
        </p:spPr>
        <p:txBody>
          <a:bodyPr wrap="square" rtlCol="0">
            <a:spAutoFit/>
          </a:bodyPr>
          <a:lstStyle/>
          <a:p>
            <a:endParaRPr lang="en-US" sz="2400" dirty="0" smtClean="0">
              <a:latin typeface="+mn-lt"/>
            </a:endParaRPr>
          </a:p>
          <a:p>
            <a:pPr marL="342900" indent="-342900"/>
            <a:r>
              <a:rPr lang="en-US" sz="2400" dirty="0" smtClean="0">
                <a:latin typeface="+mn-lt"/>
              </a:rPr>
              <a:t>Lecture #1:    The quark model, QCD, and </a:t>
            </a:r>
            <a:r>
              <a:rPr lang="en-US" sz="2400" dirty="0" err="1" smtClean="0">
                <a:latin typeface="+mn-lt"/>
              </a:rPr>
              <a:t>hadron</a:t>
            </a:r>
            <a:r>
              <a:rPr lang="en-US" sz="2400" dirty="0" smtClean="0">
                <a:latin typeface="+mn-lt"/>
              </a:rPr>
              <a:t> spectroscopy</a:t>
            </a:r>
          </a:p>
          <a:p>
            <a:pPr marL="342900" indent="-342900"/>
            <a:endParaRPr lang="en-US" sz="2400" dirty="0" smtClean="0">
              <a:latin typeface="+mn-lt"/>
            </a:endParaRPr>
          </a:p>
          <a:p>
            <a:pPr marL="342900" indent="-342900"/>
            <a:r>
              <a:rPr lang="en-US" sz="2400" dirty="0" smtClean="0">
                <a:solidFill>
                  <a:srgbClr val="C00000"/>
                </a:solidFill>
                <a:latin typeface="+mn-lt"/>
              </a:rPr>
              <a:t>Lecture #2:   Internal structure of hadrons:  momentum and spin</a:t>
            </a:r>
          </a:p>
          <a:p>
            <a:pPr marL="342900" indent="-342900"/>
            <a:endParaRPr lang="en-US" sz="2400" dirty="0" smtClean="0">
              <a:latin typeface="+mn-lt"/>
            </a:endParaRPr>
          </a:p>
          <a:p>
            <a:pPr marL="342900" indent="-342900"/>
            <a:r>
              <a:rPr lang="en-US" sz="2400" dirty="0" smtClean="0">
                <a:latin typeface="+mn-lt"/>
              </a:rPr>
              <a:t>Lecture #3:    Internal structure of hadrons:  charge, magnetism, </a:t>
            </a:r>
            <a:r>
              <a:rPr lang="en-US" sz="2400" dirty="0" err="1" smtClean="0">
                <a:latin typeface="+mn-lt"/>
              </a:rPr>
              <a:t>polarizability</a:t>
            </a:r>
            <a:endParaRPr lang="en-US" sz="2400" dirty="0" smtClean="0">
              <a:latin typeface="+mn-lt"/>
            </a:endParaRPr>
          </a:p>
          <a:p>
            <a:pPr marL="342900" indent="-342900"/>
            <a:endParaRPr lang="en-US" sz="2400" dirty="0" smtClean="0">
              <a:latin typeface="+mn-lt"/>
            </a:endParaRPr>
          </a:p>
          <a:p>
            <a:pPr marL="342900" indent="-342900"/>
            <a:r>
              <a:rPr lang="en-US" sz="2400" dirty="0" smtClean="0">
                <a:latin typeface="+mn-lt"/>
              </a:rPr>
              <a:t>Lecture #4:   </a:t>
            </a:r>
            <a:r>
              <a:rPr lang="en-US" sz="2400" dirty="0" smtClean="0">
                <a:latin typeface="+mn-lt"/>
              </a:rPr>
              <a:t>Hadrons as laboratories (</a:t>
            </a:r>
            <a:r>
              <a:rPr lang="en-US" sz="2400" dirty="0" smtClean="0">
                <a:latin typeface="+mn-lt"/>
              </a:rPr>
              <a:t>and </a:t>
            </a:r>
            <a:r>
              <a:rPr lang="en-US" sz="2400" dirty="0" smtClean="0">
                <a:latin typeface="+mn-lt"/>
              </a:rPr>
              <a:t>other miscellaneous </a:t>
            </a:r>
            <a:r>
              <a:rPr lang="en-US" sz="2400" dirty="0" smtClean="0">
                <a:latin typeface="+mn-lt"/>
              </a:rPr>
              <a:t>topics)</a:t>
            </a:r>
          </a:p>
          <a:p>
            <a:pPr marL="342900" indent="-342900"/>
            <a:endParaRPr lang="en-US" sz="2400" dirty="0" smtClean="0">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05000" y="-38100"/>
            <a:ext cx="6934200" cy="952500"/>
          </a:xfrm>
        </p:spPr>
        <p:txBody>
          <a:bodyPr>
            <a:normAutofit fontScale="90000"/>
          </a:bodyPr>
          <a:lstStyle/>
          <a:p>
            <a:pPr eaLnBrk="1" hangingPunct="1"/>
            <a:r>
              <a:rPr lang="en-US" sz="3200" dirty="0" smtClean="0">
                <a:ea typeface="ＭＳ Ｐゴシック" pitchFamily="-112" charset="-128"/>
                <a:cs typeface="ＭＳ Ｐゴシック" pitchFamily="-112" charset="-128"/>
              </a:rPr>
              <a:t>Differential &amp; total cross section </a:t>
            </a:r>
            <a:r>
              <a:rPr lang="en-US" sz="3200" dirty="0">
                <a:ea typeface="ＭＳ Ｐゴシック" pitchFamily="-112" charset="-128"/>
                <a:cs typeface="ＭＳ Ｐゴシック" pitchFamily="-112" charset="-128"/>
              </a:rPr>
              <a:t>of</a:t>
            </a:r>
            <a:r>
              <a:rPr lang="en-US" sz="3200" dirty="0" err="1" smtClean="0">
                <a:solidFill>
                  <a:srgbClr val="FF0000"/>
                </a:solidFill>
                <a:latin typeface="Arial"/>
                <a:ea typeface="ＭＳ Ｐゴシック" pitchFamily="-112" charset="-128"/>
                <a:cs typeface="Arial"/>
              </a:rPr>
              <a:t>γp→K</a:t>
            </a:r>
            <a:r>
              <a:rPr lang="en-US" sz="3200" baseline="30000" dirty="0">
                <a:solidFill>
                  <a:srgbClr val="FF0000"/>
                </a:solidFill>
                <a:latin typeface="Arial"/>
                <a:ea typeface="ＭＳ Ｐゴシック" pitchFamily="-112" charset="-128"/>
                <a:cs typeface="Arial"/>
              </a:rPr>
              <a:t>+</a:t>
            </a:r>
            <a:r>
              <a:rPr lang="el-GR" sz="3200" dirty="0" smtClean="0">
                <a:solidFill>
                  <a:srgbClr val="FF0000"/>
                </a:solidFill>
                <a:latin typeface="Arial"/>
                <a:ea typeface="ＭＳ Ｐゴシック" pitchFamily="-112" charset="-128"/>
                <a:cs typeface="Arial"/>
              </a:rPr>
              <a:t>Λ</a:t>
            </a:r>
            <a:endParaRPr lang="el-GR" sz="3200" baseline="30000" dirty="0">
              <a:solidFill>
                <a:srgbClr val="FF0000"/>
              </a:solidFill>
              <a:latin typeface="Arial"/>
              <a:ea typeface="ＭＳ Ｐゴシック" pitchFamily="-112" charset="-128"/>
              <a:cs typeface="Arial"/>
            </a:endParaRPr>
          </a:p>
        </p:txBody>
      </p:sp>
      <p:sp>
        <p:nvSpPr>
          <p:cNvPr id="22" name="Slide Number Placeholder 21"/>
          <p:cNvSpPr>
            <a:spLocks noGrp="1"/>
          </p:cNvSpPr>
          <p:nvPr>
            <p:ph type="sldNum" sz="quarter" idx="12"/>
          </p:nvPr>
        </p:nvSpPr>
        <p:spPr/>
        <p:txBody>
          <a:bodyPr/>
          <a:lstStyle/>
          <a:p>
            <a:pPr>
              <a:defRPr/>
            </a:pPr>
            <a:fld id="{ABA05C40-FF3F-BE42-91B6-73550BB13C4E}" type="slidenum">
              <a:rPr lang="en-US" smtClean="0"/>
              <a:pPr>
                <a:defRPr/>
              </a:pPr>
              <a:t>53</a:t>
            </a:fld>
            <a:endParaRPr lang="en-US"/>
          </a:p>
        </p:txBody>
      </p:sp>
      <p:grpSp>
        <p:nvGrpSpPr>
          <p:cNvPr id="2" name="Group 20"/>
          <p:cNvGrpSpPr>
            <a:grpSpLocks/>
          </p:cNvGrpSpPr>
          <p:nvPr/>
        </p:nvGrpSpPr>
        <p:grpSpPr bwMode="auto">
          <a:xfrm>
            <a:off x="5105400" y="5548313"/>
            <a:ext cx="1143000" cy="366713"/>
            <a:chOff x="2736" y="720"/>
            <a:chExt cx="720" cy="231"/>
          </a:xfrm>
        </p:grpSpPr>
        <p:sp>
          <p:nvSpPr>
            <p:cNvPr id="70675" name="Text Box 9"/>
            <p:cNvSpPr txBox="1">
              <a:spLocks noChangeArrowheads="1"/>
            </p:cNvSpPr>
            <p:nvPr/>
          </p:nvSpPr>
          <p:spPr bwMode="auto">
            <a:xfrm>
              <a:off x="3138" y="720"/>
              <a:ext cx="318" cy="231"/>
            </a:xfrm>
            <a:prstGeom prst="rect">
              <a:avLst/>
            </a:prstGeom>
            <a:noFill/>
            <a:ln w="9525">
              <a:noFill/>
              <a:miter lim="800000"/>
              <a:headEnd/>
              <a:tailEnd/>
            </a:ln>
          </p:spPr>
          <p:txBody>
            <a:bodyPr wrap="none">
              <a:prstTxWarp prst="textNoShape">
                <a:avLst/>
              </a:prstTxWarp>
              <a:spAutoFit/>
            </a:bodyPr>
            <a:lstStyle/>
            <a:p>
              <a:r>
                <a:rPr lang="en-US"/>
                <a:t>P</a:t>
              </a:r>
              <a:r>
                <a:rPr lang="en-US" baseline="-25000"/>
                <a:t>13</a:t>
              </a:r>
            </a:p>
          </p:txBody>
        </p:sp>
        <p:sp>
          <p:nvSpPr>
            <p:cNvPr id="70676" name="Line 11"/>
            <p:cNvSpPr>
              <a:spLocks noChangeShapeType="1"/>
            </p:cNvSpPr>
            <p:nvPr/>
          </p:nvSpPr>
          <p:spPr bwMode="auto">
            <a:xfrm>
              <a:off x="2736" y="816"/>
              <a:ext cx="390" cy="0"/>
            </a:xfrm>
            <a:prstGeom prst="line">
              <a:avLst/>
            </a:prstGeom>
            <a:noFill/>
            <a:ln w="12700">
              <a:solidFill>
                <a:schemeClr val="tx1"/>
              </a:solidFill>
              <a:prstDash val="dash"/>
              <a:round/>
              <a:headEnd/>
              <a:tailEnd/>
            </a:ln>
          </p:spPr>
          <p:txBody>
            <a:bodyPr>
              <a:prstTxWarp prst="textNoShape">
                <a:avLst/>
              </a:prstTxWarp>
            </a:bodyPr>
            <a:lstStyle/>
            <a:p>
              <a:endParaRPr lang="en-US"/>
            </a:p>
          </p:txBody>
        </p:sp>
      </p:grpSp>
      <p:sp>
        <p:nvSpPr>
          <p:cNvPr id="21" name="Text Box 165"/>
          <p:cNvSpPr txBox="1">
            <a:spLocks noChangeArrowheads="1"/>
          </p:cNvSpPr>
          <p:nvPr/>
        </p:nvSpPr>
        <p:spPr bwMode="auto">
          <a:xfrm>
            <a:off x="76200" y="76200"/>
            <a:ext cx="1480589" cy="707886"/>
          </a:xfrm>
          <a:prstGeom prst="rect">
            <a:avLst/>
          </a:prstGeom>
          <a:noFill/>
          <a:ln w="9525">
            <a:noFill/>
            <a:miter lim="800000"/>
            <a:headEnd/>
            <a:tailEnd/>
          </a:ln>
        </p:spPr>
        <p:txBody>
          <a:bodyPr wrap="none">
            <a:prstTxWarp prst="textNoShape">
              <a:avLst/>
            </a:prstTxWarp>
            <a:spAutoFit/>
          </a:bodyPr>
          <a:lstStyle/>
          <a:p>
            <a:r>
              <a:rPr lang="en-US" sz="4000" b="1" i="1" dirty="0">
                <a:solidFill>
                  <a:srgbClr val="FF0000"/>
                </a:solidFill>
                <a:effectLst>
                  <a:outerShdw blurRad="50800" dist="38100" dir="2700000" algn="tl" rotWithShape="0">
                    <a:srgbClr val="000000">
                      <a:alpha val="43000"/>
                    </a:srgbClr>
                  </a:outerShdw>
                </a:effectLst>
              </a:rPr>
              <a:t>CLAS</a:t>
            </a:r>
          </a:p>
        </p:txBody>
      </p:sp>
      <p:cxnSp>
        <p:nvCxnSpPr>
          <p:cNvPr id="20" name="Straight Connector 19"/>
          <p:cNvCxnSpPr/>
          <p:nvPr/>
        </p:nvCxnSpPr>
        <p:spPr>
          <a:xfrm>
            <a:off x="0" y="914400"/>
            <a:ext cx="9144000" cy="4763"/>
          </a:xfrm>
          <a:prstGeom prst="line">
            <a:avLst/>
          </a:prstGeom>
          <a:ln w="285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 Box 20"/>
          <p:cNvSpPr txBox="1">
            <a:spLocks noChangeArrowheads="1"/>
          </p:cNvSpPr>
          <p:nvPr/>
        </p:nvSpPr>
        <p:spPr bwMode="auto">
          <a:xfrm>
            <a:off x="76200" y="5725180"/>
            <a:ext cx="5029200" cy="584776"/>
          </a:xfrm>
          <a:prstGeom prst="rect">
            <a:avLst/>
          </a:prstGeom>
          <a:noFill/>
          <a:ln w="9525">
            <a:noFill/>
            <a:miter lim="800000"/>
            <a:headEnd/>
            <a:tailEnd/>
          </a:ln>
        </p:spPr>
        <p:txBody>
          <a:bodyPr wrap="square">
            <a:prstTxWarp prst="textNoShape">
              <a:avLst/>
            </a:prstTxWarp>
            <a:spAutoFit/>
          </a:bodyPr>
          <a:lstStyle/>
          <a:p>
            <a:r>
              <a:rPr lang="en-US" sz="1600" i="1" dirty="0" smtClean="0">
                <a:latin typeface="Arial"/>
                <a:cs typeface="Arial"/>
              </a:rPr>
              <a:t>Needs polarization observables and measurement in other channels for more definite conclusions.</a:t>
            </a:r>
            <a:endParaRPr lang="en-US" sz="1600" i="1" dirty="0">
              <a:latin typeface="Arial"/>
              <a:cs typeface="Arial"/>
            </a:endParaRPr>
          </a:p>
        </p:txBody>
      </p:sp>
      <p:grpSp>
        <p:nvGrpSpPr>
          <p:cNvPr id="3" name="Group 27"/>
          <p:cNvGrpSpPr/>
          <p:nvPr/>
        </p:nvGrpSpPr>
        <p:grpSpPr>
          <a:xfrm>
            <a:off x="4724400" y="1066800"/>
            <a:ext cx="4172131" cy="4557712"/>
            <a:chOff x="4724400" y="1066800"/>
            <a:chExt cx="4172131" cy="4557712"/>
          </a:xfrm>
        </p:grpSpPr>
        <p:pic>
          <p:nvPicPr>
            <p:cNvPr id="70659" name="Picture 4"/>
            <p:cNvPicPr>
              <a:picLocks noChangeAspect="1" noChangeArrowheads="1"/>
            </p:cNvPicPr>
            <p:nvPr/>
          </p:nvPicPr>
          <p:blipFill>
            <a:blip r:embed="rId3"/>
            <a:srcRect l="877" r="49123"/>
            <a:stretch>
              <a:fillRect/>
            </a:stretch>
          </p:blipFill>
          <p:spPr bwMode="auto">
            <a:xfrm>
              <a:off x="4724400" y="1066800"/>
              <a:ext cx="4122738" cy="4260850"/>
            </a:xfrm>
            <a:prstGeom prst="rect">
              <a:avLst/>
            </a:prstGeom>
            <a:noFill/>
            <a:ln w="9525">
              <a:noFill/>
              <a:miter lim="800000"/>
              <a:headEnd/>
              <a:tailEnd/>
            </a:ln>
          </p:spPr>
        </p:pic>
        <p:grpSp>
          <p:nvGrpSpPr>
            <p:cNvPr id="4" name="Group 14"/>
            <p:cNvGrpSpPr>
              <a:grpSpLocks/>
            </p:cNvGrpSpPr>
            <p:nvPr/>
          </p:nvGrpSpPr>
          <p:grpSpPr bwMode="auto">
            <a:xfrm>
              <a:off x="5073650" y="5257800"/>
              <a:ext cx="1174750" cy="366712"/>
              <a:chOff x="3648" y="647"/>
              <a:chExt cx="740" cy="231"/>
            </a:xfrm>
          </p:grpSpPr>
          <p:sp>
            <p:nvSpPr>
              <p:cNvPr id="70673" name="Line 12"/>
              <p:cNvSpPr>
                <a:spLocks noChangeShapeType="1"/>
              </p:cNvSpPr>
              <p:nvPr/>
            </p:nvSpPr>
            <p:spPr bwMode="auto">
              <a:xfrm>
                <a:off x="3648" y="768"/>
                <a:ext cx="384" cy="0"/>
              </a:xfrm>
              <a:prstGeom prst="line">
                <a:avLst/>
              </a:prstGeom>
              <a:noFill/>
              <a:ln w="12700">
                <a:solidFill>
                  <a:schemeClr val="tx1"/>
                </a:solidFill>
                <a:prstDash val="dashDot"/>
                <a:round/>
                <a:headEnd/>
                <a:tailEnd/>
              </a:ln>
            </p:spPr>
            <p:txBody>
              <a:bodyPr>
                <a:prstTxWarp prst="textNoShape">
                  <a:avLst/>
                </a:prstTxWarp>
              </a:bodyPr>
              <a:lstStyle/>
              <a:p>
                <a:endParaRPr lang="en-US"/>
              </a:p>
            </p:txBody>
          </p:sp>
          <p:sp>
            <p:nvSpPr>
              <p:cNvPr id="70674" name="Text Box 13"/>
              <p:cNvSpPr txBox="1">
                <a:spLocks noChangeArrowheads="1"/>
              </p:cNvSpPr>
              <p:nvPr/>
            </p:nvSpPr>
            <p:spPr bwMode="auto">
              <a:xfrm>
                <a:off x="4070" y="647"/>
                <a:ext cx="318" cy="231"/>
              </a:xfrm>
              <a:prstGeom prst="rect">
                <a:avLst/>
              </a:prstGeom>
              <a:noFill/>
              <a:ln w="9525">
                <a:noFill/>
                <a:miter lim="800000"/>
                <a:headEnd/>
                <a:tailEnd/>
              </a:ln>
            </p:spPr>
            <p:txBody>
              <a:bodyPr wrap="none">
                <a:prstTxWarp prst="textNoShape">
                  <a:avLst/>
                </a:prstTxWarp>
                <a:spAutoFit/>
              </a:bodyPr>
              <a:lstStyle/>
              <a:p>
                <a:r>
                  <a:rPr lang="en-US"/>
                  <a:t>P</a:t>
                </a:r>
                <a:r>
                  <a:rPr lang="en-US" baseline="-25000"/>
                  <a:t>11</a:t>
                </a:r>
              </a:p>
            </p:txBody>
          </p:sp>
        </p:grpSp>
        <p:grpSp>
          <p:nvGrpSpPr>
            <p:cNvPr id="5" name="Group 19"/>
            <p:cNvGrpSpPr>
              <a:grpSpLocks/>
            </p:cNvGrpSpPr>
            <p:nvPr/>
          </p:nvGrpSpPr>
          <p:grpSpPr bwMode="auto">
            <a:xfrm>
              <a:off x="5105400" y="5029200"/>
              <a:ext cx="2060575" cy="400049"/>
              <a:chOff x="3600" y="695"/>
              <a:chExt cx="1298" cy="252"/>
            </a:xfrm>
          </p:grpSpPr>
          <p:sp>
            <p:nvSpPr>
              <p:cNvPr id="70671" name="Line 17"/>
              <p:cNvSpPr>
                <a:spLocks noChangeShapeType="1"/>
              </p:cNvSpPr>
              <p:nvPr/>
            </p:nvSpPr>
            <p:spPr bwMode="auto">
              <a:xfrm>
                <a:off x="3600" y="816"/>
                <a:ext cx="384" cy="0"/>
              </a:xfrm>
              <a:prstGeom prst="line">
                <a:avLst/>
              </a:prstGeom>
              <a:noFill/>
              <a:ln w="28575" cap="rnd">
                <a:solidFill>
                  <a:schemeClr val="tx1"/>
                </a:solidFill>
                <a:prstDash val="sysDot"/>
                <a:round/>
                <a:headEnd/>
                <a:tailEnd/>
              </a:ln>
            </p:spPr>
            <p:txBody>
              <a:bodyPr>
                <a:prstTxWarp prst="textNoShape">
                  <a:avLst/>
                </a:prstTxWarp>
              </a:bodyPr>
              <a:lstStyle/>
              <a:p>
                <a:endParaRPr lang="en-US"/>
              </a:p>
            </p:txBody>
          </p:sp>
          <p:sp>
            <p:nvSpPr>
              <p:cNvPr id="70672" name="Text Box 18"/>
              <p:cNvSpPr txBox="1">
                <a:spLocks noChangeArrowheads="1"/>
              </p:cNvSpPr>
              <p:nvPr/>
            </p:nvSpPr>
            <p:spPr bwMode="auto">
              <a:xfrm>
                <a:off x="3974" y="695"/>
                <a:ext cx="924" cy="252"/>
              </a:xfrm>
              <a:prstGeom prst="rect">
                <a:avLst/>
              </a:prstGeom>
              <a:noFill/>
              <a:ln w="9525">
                <a:noFill/>
                <a:miter lim="800000"/>
                <a:headEnd/>
                <a:tailEnd/>
              </a:ln>
            </p:spPr>
            <p:txBody>
              <a:bodyPr wrap="none">
                <a:prstTxWarp prst="textNoShape">
                  <a:avLst/>
                </a:prstTxWarp>
                <a:spAutoFit/>
              </a:bodyPr>
              <a:lstStyle/>
              <a:p>
                <a:r>
                  <a:rPr lang="en-US" dirty="0" smtClean="0"/>
                  <a:t> K </a:t>
                </a:r>
                <a:r>
                  <a:rPr lang="en-US" dirty="0"/>
                  <a:t>exchange</a:t>
                </a:r>
              </a:p>
            </p:txBody>
          </p:sp>
        </p:grpSp>
        <p:sp>
          <p:nvSpPr>
            <p:cNvPr id="17" name="TextBox 16"/>
            <p:cNvSpPr txBox="1"/>
            <p:nvPr/>
          </p:nvSpPr>
          <p:spPr>
            <a:xfrm>
              <a:off x="8075612" y="1828800"/>
              <a:ext cx="687388" cy="369332"/>
            </a:xfrm>
            <a:prstGeom prst="rect">
              <a:avLst/>
            </a:prstGeom>
            <a:solidFill>
              <a:srgbClr val="FFFFFF"/>
            </a:solidFill>
          </p:spPr>
          <p:txBody>
            <a:bodyPr wrap="square" rtlCol="0">
              <a:spAutoFit/>
            </a:bodyPr>
            <a:lstStyle/>
            <a:p>
              <a:endParaRPr lang="en-US" dirty="0">
                <a:solidFill>
                  <a:srgbClr val="FFFFFF"/>
                </a:solidFill>
              </a:endParaRPr>
            </a:p>
          </p:txBody>
        </p:sp>
        <p:sp>
          <p:nvSpPr>
            <p:cNvPr id="18" name="TextBox 17"/>
            <p:cNvSpPr txBox="1"/>
            <p:nvPr/>
          </p:nvSpPr>
          <p:spPr>
            <a:xfrm>
              <a:off x="7847012" y="1383268"/>
              <a:ext cx="687388" cy="369332"/>
            </a:xfrm>
            <a:prstGeom prst="rect">
              <a:avLst/>
            </a:prstGeom>
            <a:solidFill>
              <a:srgbClr val="FFFFFF"/>
            </a:solidFill>
          </p:spPr>
          <p:txBody>
            <a:bodyPr wrap="square" rtlCol="0">
              <a:spAutoFit/>
            </a:bodyPr>
            <a:lstStyle/>
            <a:p>
              <a:endParaRPr lang="en-US" dirty="0">
                <a:solidFill>
                  <a:srgbClr val="FFFFFF"/>
                </a:solidFill>
              </a:endParaRPr>
            </a:p>
          </p:txBody>
        </p:sp>
        <p:sp>
          <p:nvSpPr>
            <p:cNvPr id="23" name="TextBox 22"/>
            <p:cNvSpPr txBox="1"/>
            <p:nvPr/>
          </p:nvSpPr>
          <p:spPr>
            <a:xfrm>
              <a:off x="7246938" y="2438400"/>
              <a:ext cx="1649593" cy="307777"/>
            </a:xfrm>
            <a:prstGeom prst="rect">
              <a:avLst/>
            </a:prstGeom>
            <a:noFill/>
            <a:ln>
              <a:solidFill>
                <a:srgbClr val="FF0000"/>
              </a:solidFill>
            </a:ln>
          </p:spPr>
          <p:txBody>
            <a:bodyPr wrap="none" rtlCol="0">
              <a:spAutoFit/>
            </a:bodyPr>
            <a:lstStyle/>
            <a:p>
              <a:r>
                <a:rPr lang="en-US" sz="1400" dirty="0" smtClean="0">
                  <a:latin typeface="Arial"/>
                  <a:cs typeface="Arial"/>
                </a:rPr>
                <a:t>P</a:t>
              </a:r>
              <a:r>
                <a:rPr lang="en-US" sz="1400" baseline="-25000" dirty="0" smtClean="0">
                  <a:latin typeface="Arial"/>
                  <a:cs typeface="Arial"/>
                </a:rPr>
                <a:t>11</a:t>
              </a:r>
              <a:r>
                <a:rPr lang="en-US" sz="1400" dirty="0" smtClean="0">
                  <a:latin typeface="Arial"/>
                  <a:cs typeface="Arial"/>
                </a:rPr>
                <a:t>, P</a:t>
              </a:r>
              <a:r>
                <a:rPr lang="en-US" sz="1400" baseline="-25000" dirty="0" smtClean="0">
                  <a:latin typeface="Arial"/>
                  <a:cs typeface="Arial"/>
                </a:rPr>
                <a:t>13</a:t>
              </a:r>
              <a:r>
                <a:rPr lang="en-US" sz="1400" dirty="0" smtClean="0">
                  <a:latin typeface="Arial"/>
                  <a:cs typeface="Arial"/>
                </a:rPr>
                <a:t>, D</a:t>
              </a:r>
              <a:r>
                <a:rPr lang="en-US" sz="1400" baseline="-25000" dirty="0" smtClean="0">
                  <a:latin typeface="Arial"/>
                  <a:cs typeface="Arial"/>
                </a:rPr>
                <a:t>13</a:t>
              </a:r>
              <a:r>
                <a:rPr lang="en-US" sz="1400" dirty="0" smtClean="0">
                  <a:latin typeface="Arial"/>
                  <a:cs typeface="Arial"/>
                </a:rPr>
                <a:t>, S</a:t>
              </a:r>
              <a:r>
                <a:rPr lang="en-US" sz="1400" baseline="-25000" dirty="0" smtClean="0">
                  <a:latin typeface="Arial"/>
                  <a:cs typeface="Arial"/>
                </a:rPr>
                <a:t>11</a:t>
              </a:r>
              <a:r>
                <a:rPr lang="en-US" sz="1400" dirty="0" smtClean="0">
                  <a:latin typeface="Arial"/>
                  <a:cs typeface="Arial"/>
                </a:rPr>
                <a:t>?</a:t>
              </a:r>
              <a:endParaRPr lang="en-US" sz="1400" dirty="0">
                <a:latin typeface="Arial"/>
                <a:cs typeface="Arial"/>
              </a:endParaRPr>
            </a:p>
          </p:txBody>
        </p:sp>
        <p:cxnSp>
          <p:nvCxnSpPr>
            <p:cNvPr id="25" name="Straight Arrow Connector 24"/>
            <p:cNvCxnSpPr>
              <a:stCxn id="23" idx="1"/>
            </p:cNvCxnSpPr>
            <p:nvPr/>
          </p:nvCxnSpPr>
          <p:spPr>
            <a:xfrm rot="10800000">
              <a:off x="6332538" y="2286013"/>
              <a:ext cx="914400" cy="30627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27" name="Picture 2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srcRect l="9091" t="8969" r="9091" b="48092"/>
              <a:stretch>
                <a:fillRect/>
              </a:stretch>
            </p:blipFill>
          </mc:Choice>
          <mc:Fallback>
            <p:blipFill>
              <a:blip r:embed="rId4"/>
              <a:srcRect l="9091" t="8969" r="9091" b="48092"/>
              <a:stretch>
                <a:fillRect/>
              </a:stretch>
            </p:blipFill>
          </mc:Fallback>
        </mc:AlternateContent>
        <p:spPr>
          <a:xfrm>
            <a:off x="-665" y="1066799"/>
            <a:ext cx="4725065" cy="4711359"/>
          </a:xfrm>
          <a:prstGeom prst="rect">
            <a:avLst/>
          </a:prstGeo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54" name="Text Box 14"/>
          <p:cNvSpPr txBox="1">
            <a:spLocks noChangeArrowheads="1"/>
          </p:cNvSpPr>
          <p:nvPr/>
        </p:nvSpPr>
        <p:spPr bwMode="auto">
          <a:xfrm>
            <a:off x="1066800" y="5562600"/>
            <a:ext cx="7772400" cy="707886"/>
          </a:xfrm>
          <a:prstGeom prst="rect">
            <a:avLst/>
          </a:prstGeom>
          <a:noFill/>
          <a:ln w="9525">
            <a:solidFill>
              <a:srgbClr val="FF0000"/>
            </a:solidFill>
            <a:miter lim="800000"/>
            <a:headEnd/>
            <a:tailEnd/>
          </a:ln>
        </p:spPr>
        <p:txBody>
          <a:bodyPr wrap="square">
            <a:prstTxWarp prst="textNoShape">
              <a:avLst/>
            </a:prstTxWarp>
            <a:spAutoFit/>
          </a:bodyPr>
          <a:lstStyle/>
          <a:p>
            <a:pPr>
              <a:buClr>
                <a:srgbClr val="FF0000"/>
              </a:buClr>
              <a:buFont typeface="Wingdings" charset="2"/>
              <a:buChar char="§"/>
            </a:pPr>
            <a:r>
              <a:rPr lang="en-US" dirty="0" smtClean="0">
                <a:latin typeface="+mn-lt"/>
                <a:cs typeface="Arial"/>
              </a:rPr>
              <a:t> Fit </a:t>
            </a:r>
            <a:r>
              <a:rPr lang="en-US" dirty="0">
                <a:latin typeface="+mn-lt"/>
                <a:cs typeface="Arial"/>
              </a:rPr>
              <a:t>shows</a:t>
            </a:r>
            <a:r>
              <a:rPr lang="en-US" dirty="0" smtClean="0">
                <a:latin typeface="+mn-lt"/>
                <a:cs typeface="Arial"/>
              </a:rPr>
              <a:t> preference for</a:t>
            </a:r>
            <a:r>
              <a:rPr lang="en-US" dirty="0" smtClean="0">
                <a:solidFill>
                  <a:srgbClr val="FF0000"/>
                </a:solidFill>
                <a:latin typeface="+mn-lt"/>
                <a:cs typeface="Arial"/>
              </a:rPr>
              <a:t> P</a:t>
            </a:r>
            <a:r>
              <a:rPr lang="en-US" baseline="-25000" dirty="0" smtClean="0">
                <a:solidFill>
                  <a:srgbClr val="FF0000"/>
                </a:solidFill>
                <a:latin typeface="+mn-lt"/>
                <a:cs typeface="Arial"/>
              </a:rPr>
              <a:t>13</a:t>
            </a:r>
            <a:r>
              <a:rPr lang="en-US" dirty="0" smtClean="0">
                <a:solidFill>
                  <a:srgbClr val="FF0000"/>
                </a:solidFill>
                <a:latin typeface="+mn-lt"/>
                <a:cs typeface="Arial"/>
              </a:rPr>
              <a:t>(1900) </a:t>
            </a:r>
            <a:r>
              <a:rPr lang="en-US" dirty="0" smtClean="0">
                <a:latin typeface="+mn-lt"/>
                <a:cs typeface="Arial"/>
              </a:rPr>
              <a:t>state, needs confirmation.</a:t>
            </a:r>
          </a:p>
          <a:p>
            <a:pPr>
              <a:buClr>
                <a:srgbClr val="FF0000"/>
              </a:buClr>
              <a:buFont typeface="Wingdings" charset="2"/>
              <a:buChar char="§"/>
            </a:pPr>
            <a:r>
              <a:rPr lang="en-US" dirty="0" smtClean="0">
                <a:latin typeface="+mn-lt"/>
                <a:cs typeface="Arial"/>
              </a:rPr>
              <a:t> Existence </a:t>
            </a:r>
            <a:r>
              <a:rPr lang="en-US" dirty="0">
                <a:latin typeface="+mn-lt"/>
                <a:cs typeface="Arial"/>
              </a:rPr>
              <a:t>of</a:t>
            </a:r>
            <a:r>
              <a:rPr lang="en-US" dirty="0" smtClean="0">
                <a:latin typeface="+mn-lt"/>
                <a:cs typeface="Arial"/>
              </a:rPr>
              <a:t> state would be </a:t>
            </a:r>
            <a:r>
              <a:rPr lang="en-US" dirty="0">
                <a:latin typeface="+mn-lt"/>
                <a:cs typeface="Arial"/>
              </a:rPr>
              <a:t>evidence against the quark-</a:t>
            </a:r>
            <a:r>
              <a:rPr lang="en-US" dirty="0" err="1">
                <a:latin typeface="+mn-lt"/>
                <a:cs typeface="Arial"/>
              </a:rPr>
              <a:t>diquark</a:t>
            </a:r>
            <a:r>
              <a:rPr lang="en-US" dirty="0">
                <a:latin typeface="+mn-lt"/>
                <a:cs typeface="Arial"/>
              </a:rPr>
              <a:t> model</a:t>
            </a:r>
            <a:r>
              <a:rPr lang="en-US" sz="1600" dirty="0">
                <a:latin typeface="Comic Sans MS" pitchFamily="-112" charset="0"/>
              </a:rPr>
              <a:t>.</a:t>
            </a:r>
          </a:p>
        </p:txBody>
      </p:sp>
      <p:grpSp>
        <p:nvGrpSpPr>
          <p:cNvPr id="2" name="Group 21"/>
          <p:cNvGrpSpPr>
            <a:grpSpLocks/>
          </p:cNvGrpSpPr>
          <p:nvPr/>
        </p:nvGrpSpPr>
        <p:grpSpPr bwMode="auto">
          <a:xfrm>
            <a:off x="5943600" y="1066800"/>
            <a:ext cx="3048000" cy="3806825"/>
            <a:chOff x="3552" y="844"/>
            <a:chExt cx="1920" cy="2398"/>
          </a:xfrm>
        </p:grpSpPr>
        <p:pic>
          <p:nvPicPr>
            <p:cNvPr id="72726" name="Picture 16"/>
            <p:cNvPicPr>
              <a:picLocks noChangeAspect="1" noChangeArrowheads="1"/>
            </p:cNvPicPr>
            <p:nvPr/>
          </p:nvPicPr>
          <p:blipFill>
            <a:blip r:embed="rId3"/>
            <a:srcRect b="5756"/>
            <a:stretch>
              <a:fillRect/>
            </a:stretch>
          </p:blipFill>
          <p:spPr bwMode="auto">
            <a:xfrm>
              <a:off x="3552" y="1392"/>
              <a:ext cx="1872" cy="1556"/>
            </a:xfrm>
            <a:prstGeom prst="rect">
              <a:avLst/>
            </a:prstGeom>
            <a:noFill/>
            <a:ln w="9525">
              <a:noFill/>
              <a:miter lim="800000"/>
              <a:headEnd/>
              <a:tailEnd/>
            </a:ln>
          </p:spPr>
        </p:pic>
        <p:sp>
          <p:nvSpPr>
            <p:cNvPr id="72727" name="Text Box 17"/>
            <p:cNvSpPr txBox="1">
              <a:spLocks noChangeArrowheads="1"/>
            </p:cNvSpPr>
            <p:nvPr/>
          </p:nvSpPr>
          <p:spPr bwMode="auto">
            <a:xfrm>
              <a:off x="3764" y="3024"/>
              <a:ext cx="1708" cy="218"/>
            </a:xfrm>
            <a:prstGeom prst="rect">
              <a:avLst/>
            </a:prstGeom>
            <a:noFill/>
            <a:ln w="9525">
              <a:solidFill>
                <a:srgbClr val="FF0000"/>
              </a:solidFill>
              <a:miter lim="800000"/>
              <a:headEnd/>
              <a:tailEnd/>
            </a:ln>
          </p:spPr>
          <p:txBody>
            <a:bodyPr wrap="none">
              <a:prstTxWarp prst="textNoShape">
                <a:avLst/>
              </a:prstTxWarp>
              <a:spAutoFit/>
            </a:bodyPr>
            <a:lstStyle/>
            <a:p>
              <a:r>
                <a:rPr lang="en-US" sz="1600">
                  <a:latin typeface="Comic Sans MS" pitchFamily="-112" charset="0"/>
                </a:rPr>
                <a:t>Includes *** / **** states</a:t>
              </a:r>
            </a:p>
          </p:txBody>
        </p:sp>
        <p:sp>
          <p:nvSpPr>
            <p:cNvPr id="72728" name="Text Box 18"/>
            <p:cNvSpPr txBox="1">
              <a:spLocks noChangeArrowheads="1"/>
            </p:cNvSpPr>
            <p:nvPr/>
          </p:nvSpPr>
          <p:spPr bwMode="auto">
            <a:xfrm>
              <a:off x="3837" y="1056"/>
              <a:ext cx="1392" cy="212"/>
            </a:xfrm>
            <a:prstGeom prst="rect">
              <a:avLst/>
            </a:prstGeom>
            <a:noFill/>
            <a:ln w="9525">
              <a:noFill/>
              <a:miter lim="800000"/>
              <a:headEnd/>
              <a:tailEnd/>
            </a:ln>
          </p:spPr>
          <p:txBody>
            <a:bodyPr wrap="none">
              <a:prstTxWarp prst="textNoShape">
                <a:avLst/>
              </a:prstTxWarp>
              <a:spAutoFit/>
            </a:bodyPr>
            <a:lstStyle/>
            <a:p>
              <a:r>
                <a:rPr lang="en-US" sz="1600" dirty="0">
                  <a:latin typeface="Comic Sans MS" pitchFamily="-112" charset="0"/>
                </a:rPr>
                <a:t>(E. </a:t>
              </a:r>
              <a:r>
                <a:rPr lang="en-US" sz="1600" dirty="0" err="1">
                  <a:latin typeface="Comic Sans MS" pitchFamily="-112" charset="0"/>
                </a:rPr>
                <a:t>Santopinto</a:t>
              </a:r>
              <a:r>
                <a:rPr lang="en-US" sz="1600" dirty="0">
                  <a:latin typeface="Comic Sans MS" pitchFamily="-112" charset="0"/>
                </a:rPr>
                <a:t>, 2005)</a:t>
              </a:r>
            </a:p>
          </p:txBody>
        </p:sp>
        <p:sp>
          <p:nvSpPr>
            <p:cNvPr id="72729" name="Text Box 19"/>
            <p:cNvSpPr txBox="1">
              <a:spLocks noChangeArrowheads="1"/>
            </p:cNvSpPr>
            <p:nvPr/>
          </p:nvSpPr>
          <p:spPr bwMode="auto">
            <a:xfrm>
              <a:off x="3830" y="844"/>
              <a:ext cx="1336" cy="213"/>
            </a:xfrm>
            <a:prstGeom prst="rect">
              <a:avLst/>
            </a:prstGeom>
            <a:noFill/>
            <a:ln w="9525">
              <a:noFill/>
              <a:miter lim="800000"/>
              <a:headEnd/>
              <a:tailEnd/>
            </a:ln>
          </p:spPr>
          <p:txBody>
            <a:bodyPr wrap="none">
              <a:prstTxWarp prst="textNoShape">
                <a:avLst/>
              </a:prstTxWarp>
              <a:spAutoFit/>
            </a:bodyPr>
            <a:lstStyle/>
            <a:p>
              <a:r>
                <a:rPr lang="en-US" sz="1600" dirty="0">
                  <a:latin typeface="Comic Sans MS" pitchFamily="-112" charset="0"/>
                </a:rPr>
                <a:t>q</a:t>
              </a:r>
              <a:r>
                <a:rPr lang="en-US" sz="1600" dirty="0" smtClean="0">
                  <a:latin typeface="Comic Sans MS" pitchFamily="-112" charset="0"/>
                </a:rPr>
                <a:t>uark-</a:t>
              </a:r>
              <a:r>
                <a:rPr lang="en-US" sz="1600" dirty="0" err="1">
                  <a:latin typeface="Comic Sans MS" pitchFamily="-112" charset="0"/>
                </a:rPr>
                <a:t>d</a:t>
              </a:r>
              <a:r>
                <a:rPr lang="en-US" sz="1600" dirty="0" err="1" smtClean="0">
                  <a:latin typeface="Comic Sans MS" pitchFamily="-112" charset="0"/>
                </a:rPr>
                <a:t>iquark</a:t>
              </a:r>
              <a:r>
                <a:rPr lang="en-US" sz="1600" dirty="0">
                  <a:latin typeface="Comic Sans MS" pitchFamily="-112" charset="0"/>
                </a:rPr>
                <a:t>m</a:t>
              </a:r>
              <a:r>
                <a:rPr lang="en-US" sz="1600" dirty="0" smtClean="0">
                  <a:latin typeface="Comic Sans MS" pitchFamily="-112" charset="0"/>
                </a:rPr>
                <a:t>odel</a:t>
              </a:r>
              <a:endParaRPr lang="en-US" sz="1600" dirty="0">
                <a:latin typeface="Comic Sans MS" pitchFamily="-112" charset="0"/>
              </a:endParaRPr>
            </a:p>
          </p:txBody>
        </p:sp>
      </p:grpSp>
      <p:sp>
        <p:nvSpPr>
          <p:cNvPr id="72715" name="Text Box 20"/>
          <p:cNvSpPr txBox="1">
            <a:spLocks noChangeArrowheads="1"/>
          </p:cNvSpPr>
          <p:nvPr/>
        </p:nvSpPr>
        <p:spPr bwMode="auto">
          <a:xfrm>
            <a:off x="2209800" y="5254823"/>
            <a:ext cx="5129221" cy="307777"/>
          </a:xfrm>
          <a:prstGeom prst="rect">
            <a:avLst/>
          </a:prstGeom>
          <a:noFill/>
          <a:ln w="9525">
            <a:noFill/>
            <a:miter lim="800000"/>
            <a:headEnd/>
            <a:tailEnd/>
          </a:ln>
        </p:spPr>
        <p:txBody>
          <a:bodyPr wrap="none">
            <a:prstTxWarp prst="textNoShape">
              <a:avLst/>
            </a:prstTxWarp>
            <a:spAutoFit/>
          </a:bodyPr>
          <a:lstStyle/>
          <a:p>
            <a:r>
              <a:rPr lang="en-US" sz="1400" i="1" dirty="0" smtClean="0">
                <a:latin typeface="Arial"/>
                <a:cs typeface="Arial"/>
              </a:rPr>
              <a:t>Fit: BG Model - A.K. </a:t>
            </a:r>
            <a:r>
              <a:rPr lang="en-US" sz="1400" i="1" dirty="0" err="1" smtClean="0">
                <a:latin typeface="Arial"/>
                <a:cs typeface="Arial"/>
              </a:rPr>
              <a:t>Nikonov</a:t>
            </a:r>
            <a:r>
              <a:rPr lang="en-US" sz="1400" i="1" dirty="0" smtClean="0">
                <a:latin typeface="Arial"/>
                <a:cs typeface="Arial"/>
              </a:rPr>
              <a:t>  et al.. </a:t>
            </a:r>
            <a:r>
              <a:rPr lang="en-US" sz="1400" i="1" dirty="0" smtClean="0"/>
              <a:t>Phys.Lett.B662:245-251,2008</a:t>
            </a:r>
            <a:r>
              <a:rPr lang="en-US" sz="1400" b="1" i="1" dirty="0" smtClean="0"/>
              <a:t>. </a:t>
            </a:r>
            <a:endParaRPr lang="en-US" sz="1400" i="1" dirty="0">
              <a:latin typeface="Arial"/>
              <a:cs typeface="Arial"/>
            </a:endParaRPr>
          </a:p>
        </p:txBody>
      </p:sp>
      <p:cxnSp>
        <p:nvCxnSpPr>
          <p:cNvPr id="26" name="Straight Connector 25"/>
          <p:cNvCxnSpPr/>
          <p:nvPr/>
        </p:nvCxnSpPr>
        <p:spPr>
          <a:xfrm>
            <a:off x="0" y="914400"/>
            <a:ext cx="9144000" cy="4763"/>
          </a:xfrm>
          <a:prstGeom prst="line">
            <a:avLst/>
          </a:prstGeom>
          <a:ln w="285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srcRect l="17323" t="13839" r="9924" b="20921"/>
              <a:stretch>
                <a:fillRect/>
              </a:stretch>
            </p:blipFill>
          </mc:Choice>
          <mc:Fallback>
            <p:blipFill>
              <a:blip r:embed="rId4"/>
              <a:srcRect l="17323" t="13839" r="9924" b="20921"/>
              <a:stretch>
                <a:fillRect/>
              </a:stretch>
            </p:blipFill>
          </mc:Fallback>
        </mc:AlternateContent>
        <p:spPr>
          <a:xfrm>
            <a:off x="990600" y="1618440"/>
            <a:ext cx="4942563" cy="3715560"/>
          </a:xfrm>
          <a:prstGeom prst="rect">
            <a:avLst/>
          </a:prstGeom>
          <a:solidFill>
            <a:srgbClr val="FFFFFF"/>
          </a:solidFill>
        </p:spPr>
      </p:pic>
      <p:sp>
        <p:nvSpPr>
          <p:cNvPr id="189464" name="Oval 24"/>
          <p:cNvSpPr>
            <a:spLocks noChangeArrowheads="1"/>
          </p:cNvSpPr>
          <p:nvPr/>
        </p:nvSpPr>
        <p:spPr bwMode="auto">
          <a:xfrm>
            <a:off x="-228600" y="1600200"/>
            <a:ext cx="3962400" cy="160020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
        <p:nvSpPr>
          <p:cNvPr id="189465" name="Oval 25"/>
          <p:cNvSpPr>
            <a:spLocks noChangeArrowheads="1"/>
          </p:cNvSpPr>
          <p:nvPr/>
        </p:nvSpPr>
        <p:spPr bwMode="auto">
          <a:xfrm>
            <a:off x="3505200" y="1600200"/>
            <a:ext cx="3657600" cy="1625382"/>
          </a:xfrm>
          <a:prstGeom prst="ellipse">
            <a:avLst/>
          </a:prstGeom>
          <a:noFill/>
          <a:ln w="28575">
            <a:solidFill>
              <a:srgbClr val="3333FF"/>
            </a:solidFill>
            <a:round/>
            <a:headEnd/>
            <a:tailEnd/>
          </a:ln>
        </p:spPr>
        <p:txBody>
          <a:bodyPr wrap="none" anchor="ctr">
            <a:prstTxWarp prst="textNoShape">
              <a:avLst/>
            </a:prstTxWarp>
          </a:bodyPr>
          <a:lstStyle/>
          <a:p>
            <a:endParaRPr lang="en-US" dirty="0" smtClean="0"/>
          </a:p>
          <a:p>
            <a:endParaRPr lang="en-US" dirty="0" smtClean="0"/>
          </a:p>
          <a:p>
            <a:endParaRPr lang="en-US" dirty="0"/>
          </a:p>
        </p:txBody>
      </p:sp>
      <p:sp>
        <p:nvSpPr>
          <p:cNvPr id="72707" name="Text Box 5"/>
          <p:cNvSpPr txBox="1">
            <a:spLocks noChangeArrowheads="1"/>
          </p:cNvSpPr>
          <p:nvPr/>
        </p:nvSpPr>
        <p:spPr bwMode="auto">
          <a:xfrm>
            <a:off x="1329256" y="990600"/>
            <a:ext cx="1642544" cy="400110"/>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a:latin typeface="+mn-lt"/>
              </a:rPr>
              <a:t>w/o P</a:t>
            </a:r>
            <a:r>
              <a:rPr lang="en-US" baseline="-25000" dirty="0">
                <a:latin typeface="+mn-lt"/>
              </a:rPr>
              <a:t>13</a:t>
            </a:r>
            <a:r>
              <a:rPr lang="en-US" dirty="0">
                <a:latin typeface="+mn-lt"/>
              </a:rPr>
              <a:t>(1900)</a:t>
            </a:r>
          </a:p>
        </p:txBody>
      </p:sp>
      <p:sp>
        <p:nvSpPr>
          <p:cNvPr id="72708" name="Text Box 6"/>
          <p:cNvSpPr txBox="1">
            <a:spLocks noChangeArrowheads="1"/>
          </p:cNvSpPr>
          <p:nvPr/>
        </p:nvSpPr>
        <p:spPr bwMode="auto">
          <a:xfrm>
            <a:off x="3886200" y="990600"/>
            <a:ext cx="1763810" cy="400110"/>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a:latin typeface="+mn-lt"/>
              </a:rPr>
              <a:t>with P</a:t>
            </a:r>
            <a:r>
              <a:rPr lang="en-US" baseline="-25000" dirty="0">
                <a:latin typeface="+mn-lt"/>
              </a:rPr>
              <a:t>13</a:t>
            </a:r>
            <a:r>
              <a:rPr lang="en-US" dirty="0">
                <a:latin typeface="+mn-lt"/>
              </a:rPr>
              <a:t>(1900)</a:t>
            </a:r>
          </a:p>
        </p:txBody>
      </p:sp>
      <p:grpSp>
        <p:nvGrpSpPr>
          <p:cNvPr id="3" name="Group 29"/>
          <p:cNvGrpSpPr/>
          <p:nvPr/>
        </p:nvGrpSpPr>
        <p:grpSpPr>
          <a:xfrm>
            <a:off x="6705600" y="1752600"/>
            <a:ext cx="1456433" cy="914400"/>
            <a:chOff x="6705600" y="1752600"/>
            <a:chExt cx="1456433" cy="914400"/>
          </a:xfrm>
        </p:grpSpPr>
        <p:sp>
          <p:nvSpPr>
            <p:cNvPr id="189462" name="Oval 22"/>
            <p:cNvSpPr>
              <a:spLocks noChangeArrowheads="1"/>
            </p:cNvSpPr>
            <p:nvPr/>
          </p:nvSpPr>
          <p:spPr bwMode="auto">
            <a:xfrm>
              <a:off x="6705600" y="2286000"/>
              <a:ext cx="228600" cy="381000"/>
            </a:xfrm>
            <a:prstGeom prst="ellipse">
              <a:avLst/>
            </a:prstGeom>
            <a:solidFill>
              <a:srgbClr val="FFFF00"/>
            </a:solidFill>
            <a:ln w="28575">
              <a:solidFill>
                <a:srgbClr val="00CC00"/>
              </a:solidFill>
              <a:round/>
              <a:headEnd/>
              <a:tailEnd/>
            </a:ln>
          </p:spPr>
          <p:txBody>
            <a:bodyPr wrap="none" anchor="ctr">
              <a:prstTxWarp prst="textNoShape">
                <a:avLst/>
              </a:prstTxWarp>
            </a:bodyPr>
            <a:lstStyle/>
            <a:p>
              <a:endParaRPr lang="en-US"/>
            </a:p>
          </p:txBody>
        </p:sp>
        <p:cxnSp>
          <p:nvCxnSpPr>
            <p:cNvPr id="23" name="Straight Arrow Connector 22"/>
            <p:cNvCxnSpPr>
              <a:stCxn id="24" idx="1"/>
            </p:cNvCxnSpPr>
            <p:nvPr/>
          </p:nvCxnSpPr>
          <p:spPr>
            <a:xfrm rot="10800000" flipV="1">
              <a:off x="6934200" y="1906488"/>
              <a:ext cx="533400" cy="531911"/>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467600" y="1752600"/>
              <a:ext cx="694433" cy="307777"/>
            </a:xfrm>
            <a:prstGeom prst="rect">
              <a:avLst/>
            </a:prstGeom>
            <a:noFill/>
            <a:ln>
              <a:solidFill>
                <a:schemeClr val="tx1"/>
              </a:solidFill>
            </a:ln>
          </p:spPr>
          <p:txBody>
            <a:bodyPr wrap="none" rtlCol="0">
              <a:spAutoFit/>
            </a:bodyPr>
            <a:lstStyle/>
            <a:p>
              <a:r>
                <a:rPr lang="en-US" sz="1400" dirty="0" smtClean="0"/>
                <a:t>no P13</a:t>
              </a:r>
              <a:endParaRPr lang="en-US" sz="1400" dirty="0"/>
            </a:p>
          </p:txBody>
        </p:sp>
      </p:grpSp>
      <p:sp>
        <p:nvSpPr>
          <p:cNvPr id="29" name="Title 28"/>
          <p:cNvSpPr>
            <a:spLocks noGrp="1"/>
          </p:cNvSpPr>
          <p:nvPr>
            <p:ph type="title"/>
          </p:nvPr>
        </p:nvSpPr>
        <p:spPr>
          <a:xfrm>
            <a:off x="1828800" y="152400"/>
            <a:ext cx="7010400" cy="685800"/>
          </a:xfrm>
        </p:spPr>
        <p:txBody>
          <a:bodyPr>
            <a:normAutofit/>
          </a:bodyPr>
          <a:lstStyle/>
          <a:p>
            <a:r>
              <a:rPr lang="en-US" sz="3200" dirty="0" smtClean="0"/>
              <a:t>Coupled channel fit including </a:t>
            </a:r>
            <a:r>
              <a:rPr lang="en-US" sz="3200" dirty="0" err="1" smtClean="0">
                <a:solidFill>
                  <a:srgbClr val="FF0000"/>
                </a:solidFill>
                <a:latin typeface="Arial"/>
                <a:ea typeface="ＭＳ Ｐゴシック" pitchFamily="-112" charset="-128"/>
                <a:cs typeface="Arial"/>
              </a:rPr>
              <a:t>γp→K</a:t>
            </a:r>
            <a:r>
              <a:rPr lang="en-US" sz="3200" baseline="30000" dirty="0" smtClean="0">
                <a:solidFill>
                  <a:srgbClr val="FF0000"/>
                </a:solidFill>
                <a:latin typeface="Arial"/>
                <a:ea typeface="ＭＳ Ｐゴシック" pitchFamily="-112" charset="-128"/>
                <a:cs typeface="Arial"/>
              </a:rPr>
              <a:t>+</a:t>
            </a:r>
            <a:r>
              <a:rPr lang="el-GR" sz="3200" dirty="0" smtClean="0">
                <a:solidFill>
                  <a:srgbClr val="FF0000"/>
                </a:solidFill>
                <a:latin typeface="Arial"/>
                <a:ea typeface="ＭＳ Ｐゴシック" pitchFamily="-112" charset="-128"/>
                <a:cs typeface="Arial"/>
              </a:rPr>
              <a:t>Λ</a:t>
            </a:r>
            <a:endParaRPr lang="en-US" sz="3200" dirty="0"/>
          </a:p>
        </p:txBody>
      </p:sp>
      <p:sp>
        <p:nvSpPr>
          <p:cNvPr id="22" name="Slide Number Placeholder 21"/>
          <p:cNvSpPr>
            <a:spLocks noGrp="1"/>
          </p:cNvSpPr>
          <p:nvPr>
            <p:ph type="sldNum" sz="quarter" idx="12"/>
          </p:nvPr>
        </p:nvSpPr>
        <p:spPr/>
        <p:txBody>
          <a:bodyPr/>
          <a:lstStyle/>
          <a:p>
            <a:pPr>
              <a:defRPr/>
            </a:pPr>
            <a:fld id="{ABA05C40-FF3F-BE42-91B6-73550BB13C4E}" type="slidenum">
              <a:rPr lang="en-US" smtClean="0"/>
              <a:pPr>
                <a:defRPr/>
              </a:pPr>
              <a:t>54</a:t>
            </a:fld>
            <a:endParaRPr lang="en-US"/>
          </a:p>
        </p:txBody>
      </p:sp>
      <p:sp>
        <p:nvSpPr>
          <p:cNvPr id="30" name="Text Box 165"/>
          <p:cNvSpPr txBox="1">
            <a:spLocks noChangeArrowheads="1"/>
          </p:cNvSpPr>
          <p:nvPr/>
        </p:nvSpPr>
        <p:spPr bwMode="auto">
          <a:xfrm>
            <a:off x="152400" y="76200"/>
            <a:ext cx="1480589" cy="707886"/>
          </a:xfrm>
          <a:prstGeom prst="rect">
            <a:avLst/>
          </a:prstGeom>
          <a:noFill/>
          <a:ln w="9525">
            <a:noFill/>
            <a:miter lim="800000"/>
            <a:headEnd/>
            <a:tailEnd/>
          </a:ln>
        </p:spPr>
        <p:txBody>
          <a:bodyPr wrap="none">
            <a:prstTxWarp prst="textNoShape">
              <a:avLst/>
            </a:prstTxWarp>
            <a:spAutoFit/>
          </a:bodyPr>
          <a:lstStyle/>
          <a:p>
            <a:r>
              <a:rPr lang="en-US" sz="4000" b="1" i="1" dirty="0">
                <a:solidFill>
                  <a:srgbClr val="FF0000"/>
                </a:solidFill>
                <a:effectLst>
                  <a:outerShdw blurRad="50800" dist="38100" dir="2700000" algn="tl" rotWithShape="0">
                    <a:srgbClr val="000000">
                      <a:alpha val="43000"/>
                    </a:srgbClr>
                  </a:outerShdw>
                </a:effectLst>
              </a:rPr>
              <a:t>CLAS</a:t>
            </a:r>
          </a:p>
        </p:txBody>
      </p:sp>
      <p:grpSp>
        <p:nvGrpSpPr>
          <p:cNvPr id="4" name="Group 27"/>
          <p:cNvGrpSpPr/>
          <p:nvPr/>
        </p:nvGrpSpPr>
        <p:grpSpPr>
          <a:xfrm>
            <a:off x="6934200" y="76200"/>
            <a:ext cx="1676400" cy="400110"/>
            <a:chOff x="6172200" y="0"/>
            <a:chExt cx="1676400" cy="400110"/>
          </a:xfrm>
        </p:grpSpPr>
        <p:sp>
          <p:nvSpPr>
            <p:cNvPr id="25" name="TextBox 24"/>
            <p:cNvSpPr txBox="1"/>
            <p:nvPr/>
          </p:nvSpPr>
          <p:spPr>
            <a:xfrm>
              <a:off x="6172200" y="0"/>
              <a:ext cx="441146" cy="400110"/>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27" name="TextBox 26"/>
            <p:cNvSpPr txBox="1"/>
            <p:nvPr/>
          </p:nvSpPr>
          <p:spPr>
            <a:xfrm>
              <a:off x="7407454" y="0"/>
              <a:ext cx="441146" cy="400110"/>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2000" fill="hold"/>
                                        <p:tgtEl>
                                          <p:spTgt spid="21"/>
                                        </p:tgtEl>
                                      </p:cBhvr>
                                      <p:by x="150000" y="150000"/>
                                    </p:animScale>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8946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8946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8946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89465"/>
                                        </p:tgtEl>
                                        <p:attrNameLst>
                                          <p:attrName>style.visibility</p:attrName>
                                        </p:attrNameLst>
                                      </p:cBhvr>
                                      <p:to>
                                        <p:strVal val="hidden"/>
                                      </p:to>
                                    </p:set>
                                  </p:childTnLst>
                                </p:cTn>
                              </p:par>
                              <p:par>
                                <p:cTn id="18" presetID="6" presetClass="emph" presetSubtype="0" accel="50000" decel="50000" fill="hold" nodeType="withEffect">
                                  <p:stCondLst>
                                    <p:cond delay="0"/>
                                  </p:stCondLst>
                                  <p:childTnLst>
                                    <p:animScale>
                                      <p:cBhvr>
                                        <p:cTn id="19" dur="2000" fill="hold"/>
                                        <p:tgtEl>
                                          <p:spTgt spid="21"/>
                                        </p:tgtEl>
                                      </p:cBhvr>
                                      <p:by x="50000" y="5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945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animBg="1"/>
      <p:bldP spid="189464" grpId="0" animBg="1"/>
      <p:bldP spid="18946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0314"/>
            <a:ext cx="6553200" cy="707886"/>
          </a:xfrm>
        </p:spPr>
        <p:txBody>
          <a:bodyPr>
            <a:normAutofit/>
          </a:bodyPr>
          <a:lstStyle/>
          <a:p>
            <a:r>
              <a:rPr lang="en-US" sz="3600" dirty="0" smtClean="0">
                <a:latin typeface="Arial"/>
                <a:cs typeface="Arial"/>
              </a:rPr>
              <a:t>Complete experiment </a:t>
            </a:r>
            <a:r>
              <a:rPr lang="en-US" sz="3600" dirty="0" err="1" smtClean="0">
                <a:solidFill>
                  <a:srgbClr val="FF0000"/>
                </a:solidFill>
                <a:latin typeface="Arial"/>
                <a:cs typeface="Arial"/>
              </a:rPr>
              <a:t>γp→K</a:t>
            </a:r>
            <a:r>
              <a:rPr lang="en-US" sz="3600" baseline="30000" dirty="0" err="1" smtClean="0">
                <a:solidFill>
                  <a:srgbClr val="FF0000"/>
                </a:solidFill>
                <a:latin typeface="Arial"/>
                <a:cs typeface="Arial"/>
              </a:rPr>
              <a:t>+</a:t>
            </a:r>
            <a:r>
              <a:rPr lang="en-US" sz="3600" dirty="0" err="1" smtClean="0">
                <a:solidFill>
                  <a:srgbClr val="FF0000"/>
                </a:solidFill>
                <a:latin typeface="Arial"/>
                <a:cs typeface="Arial"/>
              </a:rPr>
              <a:t>Λ</a:t>
            </a:r>
            <a:endParaRPr lang="en-US" sz="3600" dirty="0">
              <a:solidFill>
                <a:srgbClr val="FF0000"/>
              </a:solidFill>
              <a:latin typeface="Arial"/>
              <a:cs typeface="Arial"/>
            </a:endParaRPr>
          </a:p>
        </p:txBody>
      </p:sp>
      <p:sp>
        <p:nvSpPr>
          <p:cNvPr id="11" name="Slide Number Placeholder 10"/>
          <p:cNvSpPr>
            <a:spLocks noGrp="1"/>
          </p:cNvSpPr>
          <p:nvPr>
            <p:ph type="sldNum" sz="quarter" idx="12"/>
          </p:nvPr>
        </p:nvSpPr>
        <p:spPr/>
        <p:txBody>
          <a:bodyPr/>
          <a:lstStyle/>
          <a:p>
            <a:pPr>
              <a:defRPr/>
            </a:pPr>
            <a:fld id="{ABA05C40-FF3F-BE42-91B6-73550BB13C4E}" type="slidenum">
              <a:rPr lang="en-US" smtClean="0"/>
              <a:pPr>
                <a:defRPr/>
              </a:pPr>
              <a:t>55</a:t>
            </a:fld>
            <a:endParaRPr lang="en-US"/>
          </a:p>
        </p:txBody>
      </p:sp>
      <p:sp>
        <p:nvSpPr>
          <p:cNvPr id="5" name="Text Box 165"/>
          <p:cNvSpPr txBox="1">
            <a:spLocks noChangeArrowheads="1"/>
          </p:cNvSpPr>
          <p:nvPr/>
        </p:nvSpPr>
        <p:spPr bwMode="auto">
          <a:xfrm>
            <a:off x="304800" y="130314"/>
            <a:ext cx="1480589" cy="707886"/>
          </a:xfrm>
          <a:prstGeom prst="rect">
            <a:avLst/>
          </a:prstGeom>
          <a:noFill/>
          <a:ln w="9525">
            <a:noFill/>
            <a:miter lim="800000"/>
            <a:headEnd/>
            <a:tailEnd/>
          </a:ln>
        </p:spPr>
        <p:txBody>
          <a:bodyPr wrap="none">
            <a:prstTxWarp prst="textNoShape">
              <a:avLst/>
            </a:prstTxWarp>
            <a:spAutoFit/>
          </a:bodyPr>
          <a:lstStyle/>
          <a:p>
            <a:r>
              <a:rPr lang="en-US" sz="4000" b="1" i="1" dirty="0">
                <a:solidFill>
                  <a:srgbClr val="FF0000"/>
                </a:solidFill>
                <a:effectLst>
                  <a:outerShdw blurRad="50800" dist="38100" dir="2700000" algn="tl" rotWithShape="0">
                    <a:srgbClr val="000000">
                      <a:alpha val="43000"/>
                    </a:srgbClr>
                  </a:outerShdw>
                </a:effectLst>
              </a:rPr>
              <a:t>CLAS</a:t>
            </a:r>
          </a:p>
        </p:txBody>
      </p:sp>
      <p:cxnSp>
        <p:nvCxnSpPr>
          <p:cNvPr id="6" name="Straight Connector 5"/>
          <p:cNvCxnSpPr/>
          <p:nvPr/>
        </p:nvCxnSpPr>
        <p:spPr>
          <a:xfrm flipV="1">
            <a:off x="0" y="958632"/>
            <a:ext cx="9144000" cy="319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srcRect l="3061" t="14579" r="3061" b="50962"/>
              <a:stretch>
                <a:fillRect/>
              </a:stretch>
            </p:blipFill>
          </mc:Choice>
          <mc:Fallback>
            <p:blipFill>
              <a:blip r:embed="rId3"/>
              <a:srcRect l="3061" t="14579" r="3061" b="50962"/>
              <a:stretch>
                <a:fillRect/>
              </a:stretch>
            </p:blipFill>
          </mc:Fallback>
        </mc:AlternateContent>
        <p:spPr>
          <a:xfrm>
            <a:off x="990600" y="4267200"/>
            <a:ext cx="7239000" cy="2045804"/>
          </a:xfrm>
          <a:prstGeom prst="rect">
            <a:avLst/>
          </a:prstGeom>
          <a:solidFill>
            <a:srgbClr val="FFFFFF"/>
          </a:solidFill>
          <a:ln>
            <a:solidFill>
              <a:srgbClr val="000000"/>
            </a:solidFill>
          </a:ln>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
              <a:srcRect l="5405" t="6218" r="50000" b="68655"/>
              <a:stretch>
                <a:fillRect/>
              </a:stretch>
            </p:blipFill>
          </mc:Choice>
          <mc:Fallback>
            <p:blipFill>
              <a:blip r:embed="rId4"/>
              <a:srcRect l="5405" t="6218" r="50000" b="68655"/>
              <a:stretch>
                <a:fillRect/>
              </a:stretch>
            </p:blipFill>
          </mc:Fallback>
        </mc:AlternateContent>
        <p:spPr>
          <a:xfrm>
            <a:off x="838200" y="1143000"/>
            <a:ext cx="3860800" cy="2895600"/>
          </a:xfrm>
          <a:prstGeom prst="rect">
            <a:avLst/>
          </a:prstGeom>
          <a:solidFill>
            <a:srgbClr val="FFFFFF"/>
          </a:solidFill>
          <a:ln>
            <a:solidFill>
              <a:srgbClr val="000000"/>
            </a:solidFill>
          </a:ln>
        </p:spPr>
      </p:pic>
      <p:sp>
        <p:nvSpPr>
          <p:cNvPr id="9" name="TextBox 8"/>
          <p:cNvSpPr txBox="1"/>
          <p:nvPr/>
        </p:nvSpPr>
        <p:spPr>
          <a:xfrm>
            <a:off x="5029200" y="1085434"/>
            <a:ext cx="3733800" cy="3046988"/>
          </a:xfrm>
          <a:prstGeom prst="rect">
            <a:avLst/>
          </a:prstGeom>
          <a:noFill/>
        </p:spPr>
        <p:txBody>
          <a:bodyPr wrap="square" rtlCol="0">
            <a:spAutoFit/>
          </a:bodyPr>
          <a:lstStyle/>
          <a:p>
            <a:pPr>
              <a:buClr>
                <a:srgbClr val="FF0000"/>
              </a:buClr>
              <a:buFont typeface="Wingdings" charset="2"/>
              <a:buChar char="§"/>
            </a:pPr>
            <a:r>
              <a:rPr lang="en-US" sz="1600" dirty="0" err="1" smtClean="0">
                <a:latin typeface="+mn-lt"/>
              </a:rPr>
              <a:t>Pseudoscalar</a:t>
            </a:r>
            <a:r>
              <a:rPr lang="en-US" sz="1600" dirty="0" smtClean="0">
                <a:latin typeface="+mn-lt"/>
              </a:rPr>
              <a:t> meson production is described by 4 complex amplitudes </a:t>
            </a:r>
          </a:p>
          <a:p>
            <a:pPr>
              <a:buClr>
                <a:srgbClr val="FF0000"/>
              </a:buClr>
              <a:buFont typeface="Wingdings" charset="2"/>
              <a:buChar char="§"/>
            </a:pPr>
            <a:endParaRPr lang="en-US" sz="1600" dirty="0" smtClean="0">
              <a:latin typeface="+mn-lt"/>
            </a:endParaRPr>
          </a:p>
          <a:p>
            <a:pPr>
              <a:buClr>
                <a:srgbClr val="FF0000"/>
              </a:buClr>
              <a:buFont typeface="Wingdings" charset="2"/>
              <a:buChar char="§"/>
            </a:pPr>
            <a:r>
              <a:rPr lang="en-US" sz="1600" dirty="0" smtClean="0">
                <a:latin typeface="+mn-lt"/>
              </a:rPr>
              <a:t> 8 measurements are needed to determine amplitudes.</a:t>
            </a:r>
          </a:p>
          <a:p>
            <a:pPr>
              <a:buClr>
                <a:srgbClr val="FF0000"/>
              </a:buClr>
              <a:buFont typeface="Wingdings" charset="2"/>
              <a:buChar char="§"/>
            </a:pPr>
            <a:endParaRPr lang="en-US" sz="1600" dirty="0" smtClean="0">
              <a:latin typeface="+mn-lt"/>
            </a:endParaRPr>
          </a:p>
          <a:p>
            <a:pPr>
              <a:buClr>
                <a:srgbClr val="FF0000"/>
              </a:buClr>
              <a:buFont typeface="Wingdings" charset="2"/>
              <a:buChar char="§"/>
            </a:pPr>
            <a:r>
              <a:rPr lang="en-US" sz="1600" dirty="0" smtClean="0">
                <a:latin typeface="+mn-lt"/>
              </a:rPr>
              <a:t> 16 observables will be measured in CLAS for </a:t>
            </a:r>
            <a:r>
              <a:rPr lang="en-US" sz="1600" dirty="0" err="1" smtClean="0">
                <a:latin typeface="+mn-lt"/>
              </a:rPr>
              <a:t>hyperon</a:t>
            </a:r>
            <a:r>
              <a:rPr lang="en-US" sz="1600" dirty="0" smtClean="0">
                <a:latin typeface="+mn-lt"/>
              </a:rPr>
              <a:t> production allowing many cross checks.</a:t>
            </a:r>
          </a:p>
          <a:p>
            <a:pPr>
              <a:buClr>
                <a:srgbClr val="FF0000"/>
              </a:buClr>
              <a:buFont typeface="Wingdings" charset="2"/>
              <a:buChar char="§"/>
            </a:pPr>
            <a:endParaRPr lang="en-US" sz="1600" dirty="0" smtClean="0">
              <a:latin typeface="+mn-lt"/>
            </a:endParaRPr>
          </a:p>
          <a:p>
            <a:pPr>
              <a:buClr>
                <a:srgbClr val="FF0000"/>
              </a:buClr>
              <a:buFont typeface="Wingdings" charset="2"/>
              <a:buChar char="§"/>
            </a:pPr>
            <a:r>
              <a:rPr lang="en-US" sz="1600" dirty="0" smtClean="0">
                <a:latin typeface="+mn-lt"/>
              </a:rPr>
              <a:t> 8 observables measured in reactions without recoil polarization.  </a:t>
            </a:r>
            <a:endParaRPr lang="en-US" sz="1600" dirty="0">
              <a:latin typeface="+mn-lt"/>
            </a:endParaRPr>
          </a:p>
        </p:txBody>
      </p:sp>
      <p:sp>
        <p:nvSpPr>
          <p:cNvPr id="10" name="TextBox 9"/>
          <p:cNvSpPr txBox="1"/>
          <p:nvPr/>
        </p:nvSpPr>
        <p:spPr>
          <a:xfrm>
            <a:off x="2791261" y="3362980"/>
            <a:ext cx="1907739" cy="523220"/>
          </a:xfrm>
          <a:prstGeom prst="rect">
            <a:avLst/>
          </a:prstGeom>
          <a:noFill/>
          <a:ln>
            <a:solidFill>
              <a:schemeClr val="tx1"/>
            </a:solidFill>
          </a:ln>
        </p:spPr>
        <p:txBody>
          <a:bodyPr wrap="square" rtlCol="0">
            <a:spAutoFit/>
          </a:bodyPr>
          <a:lstStyle/>
          <a:p>
            <a:r>
              <a:rPr lang="en-US" sz="1400" dirty="0" err="1" smtClean="0">
                <a:latin typeface="Arial"/>
                <a:cs typeface="Arial"/>
              </a:rPr>
              <a:t>Λ</a:t>
            </a:r>
            <a:r>
              <a:rPr lang="en-US" sz="1400" dirty="0" smtClean="0">
                <a:latin typeface="Arial"/>
                <a:cs typeface="Arial"/>
              </a:rPr>
              <a:t> weak decay has large analyzing power</a:t>
            </a:r>
            <a:endParaRPr lang="en-US" sz="1400" dirty="0">
              <a:latin typeface="Arial"/>
              <a:cs typeface="Aria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010400" cy="609600"/>
          </a:xfrm>
        </p:spPr>
        <p:txBody>
          <a:bodyPr>
            <a:noAutofit/>
          </a:bodyPr>
          <a:lstStyle/>
          <a:p>
            <a:r>
              <a:rPr lang="en-US" sz="3200" dirty="0" smtClean="0"/>
              <a:t>Examples of polarization observables</a:t>
            </a:r>
            <a:endParaRPr lang="en-US" sz="3200" dirty="0"/>
          </a:p>
        </p:txBody>
      </p:sp>
      <p:sp>
        <p:nvSpPr>
          <p:cNvPr id="4" name="Slide Number Placeholder 3"/>
          <p:cNvSpPr>
            <a:spLocks noGrp="1"/>
          </p:cNvSpPr>
          <p:nvPr>
            <p:ph type="sldNum" sz="quarter" idx="12"/>
          </p:nvPr>
        </p:nvSpPr>
        <p:spPr/>
        <p:txBody>
          <a:bodyPr/>
          <a:lstStyle/>
          <a:p>
            <a:pPr>
              <a:defRPr/>
            </a:pPr>
            <a:fld id="{ABA05C40-FF3F-BE42-91B6-73550BB13C4E}" type="slidenum">
              <a:rPr lang="en-US" smtClean="0"/>
              <a:pPr>
                <a:defRPr/>
              </a:pPr>
              <a:t>56</a:t>
            </a:fld>
            <a:endParaRPr lang="en-US"/>
          </a:p>
        </p:txBody>
      </p:sp>
      <p:sp>
        <p:nvSpPr>
          <p:cNvPr id="7" name="TextBox 6"/>
          <p:cNvSpPr txBox="1"/>
          <p:nvPr/>
        </p:nvSpPr>
        <p:spPr>
          <a:xfrm>
            <a:off x="4419600" y="5602069"/>
            <a:ext cx="4343400" cy="646331"/>
          </a:xfrm>
          <a:prstGeom prst="rect">
            <a:avLst/>
          </a:prstGeom>
          <a:noFill/>
        </p:spPr>
        <p:txBody>
          <a:bodyPr wrap="square" rtlCol="0">
            <a:spAutoFit/>
          </a:bodyPr>
          <a:lstStyle/>
          <a:p>
            <a:r>
              <a:rPr lang="en-US" sz="1800" dirty="0" smtClean="0">
                <a:latin typeface="+mn-lt"/>
                <a:cs typeface="Arial"/>
              </a:rPr>
              <a:t>New data are much more precise and have more complete angle &amp; energy coverage. </a:t>
            </a:r>
            <a:endParaRPr lang="en-US" sz="1800" dirty="0">
              <a:latin typeface="+mn-lt"/>
              <a:cs typeface="Arial"/>
            </a:endParaRPr>
          </a:p>
        </p:txBody>
      </p:sp>
      <p:cxnSp>
        <p:nvCxnSpPr>
          <p:cNvPr id="20" name="Straight Connector 19"/>
          <p:cNvCxnSpPr/>
          <p:nvPr/>
        </p:nvCxnSpPr>
        <p:spPr>
          <a:xfrm>
            <a:off x="0" y="914400"/>
            <a:ext cx="9144000" cy="4763"/>
          </a:xfrm>
          <a:prstGeom prst="line">
            <a:avLst/>
          </a:prstGeom>
          <a:ln w="285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0" name="Text Box 165"/>
          <p:cNvSpPr txBox="1">
            <a:spLocks noChangeArrowheads="1"/>
          </p:cNvSpPr>
          <p:nvPr/>
        </p:nvSpPr>
        <p:spPr bwMode="auto">
          <a:xfrm>
            <a:off x="76200" y="76200"/>
            <a:ext cx="1480589" cy="707886"/>
          </a:xfrm>
          <a:prstGeom prst="rect">
            <a:avLst/>
          </a:prstGeom>
          <a:noFill/>
          <a:ln w="9525">
            <a:noFill/>
            <a:miter lim="800000"/>
            <a:headEnd/>
            <a:tailEnd/>
          </a:ln>
        </p:spPr>
        <p:txBody>
          <a:bodyPr wrap="none">
            <a:prstTxWarp prst="textNoShape">
              <a:avLst/>
            </a:prstTxWarp>
            <a:spAutoFit/>
          </a:bodyPr>
          <a:lstStyle/>
          <a:p>
            <a:r>
              <a:rPr lang="en-US" sz="4000" b="1" i="1" dirty="0">
                <a:solidFill>
                  <a:srgbClr val="FF0000"/>
                </a:solidFill>
                <a:effectLst>
                  <a:outerShdw blurRad="50800" dist="38100" dir="2700000" algn="tl" rotWithShape="0">
                    <a:srgbClr val="000000">
                      <a:alpha val="43000"/>
                    </a:srgbClr>
                  </a:outerShdw>
                </a:effectLst>
              </a:rPr>
              <a:t>CLAS</a:t>
            </a:r>
          </a:p>
        </p:txBody>
      </p:sp>
      <p:pic>
        <p:nvPicPr>
          <p:cNvPr id="18" name="Picture 17"/>
          <p:cNvPicPr>
            <a:picLocks noChangeAspect="1"/>
          </p:cNvPicPr>
          <p:nvPr/>
        </p:nvPicPr>
        <p:blipFill>
          <a:blip r:embed="rId2"/>
          <a:stretch>
            <a:fillRect/>
          </a:stretch>
        </p:blipFill>
        <p:spPr>
          <a:xfrm>
            <a:off x="4437997" y="1542275"/>
            <a:ext cx="4172603" cy="4096525"/>
          </a:xfrm>
          <a:prstGeom prst="rect">
            <a:avLst/>
          </a:prstGeom>
        </p:spPr>
      </p:pic>
      <p:grpSp>
        <p:nvGrpSpPr>
          <p:cNvPr id="3" name="Group 18"/>
          <p:cNvGrpSpPr/>
          <p:nvPr/>
        </p:nvGrpSpPr>
        <p:grpSpPr>
          <a:xfrm>
            <a:off x="5715000" y="762000"/>
            <a:ext cx="1752600" cy="751820"/>
            <a:chOff x="3810000" y="988872"/>
            <a:chExt cx="1752600" cy="751820"/>
          </a:xfrm>
        </p:grpSpPr>
        <p:sp>
          <p:nvSpPr>
            <p:cNvPr id="21" name="TextBox 20"/>
            <p:cNvSpPr txBox="1"/>
            <p:nvPr/>
          </p:nvSpPr>
          <p:spPr>
            <a:xfrm>
              <a:off x="3810000" y="1217472"/>
              <a:ext cx="1749197" cy="523220"/>
            </a:xfrm>
            <a:prstGeom prst="rect">
              <a:avLst/>
            </a:prstGeom>
            <a:noFill/>
          </p:spPr>
          <p:txBody>
            <a:bodyPr wrap="none" rtlCol="0">
              <a:spAutoFit/>
            </a:bodyPr>
            <a:lstStyle/>
            <a:p>
              <a:r>
                <a:rPr lang="en-US" sz="2800" dirty="0" err="1" smtClean="0">
                  <a:solidFill>
                    <a:srgbClr val="FF0000"/>
                  </a:solidFill>
                  <a:latin typeface="Arial"/>
                  <a:cs typeface="Arial"/>
                </a:rPr>
                <a:t>γp</a:t>
              </a:r>
              <a:r>
                <a:rPr lang="en-US" sz="2800" dirty="0" smtClean="0">
                  <a:solidFill>
                    <a:srgbClr val="FF0000"/>
                  </a:solidFill>
                  <a:latin typeface="Arial"/>
                  <a:cs typeface="Arial"/>
                </a:rPr>
                <a:t> → K</a:t>
              </a:r>
              <a:r>
                <a:rPr lang="en-US" sz="2800" baseline="30000" dirty="0" smtClean="0">
                  <a:solidFill>
                    <a:srgbClr val="FF0000"/>
                  </a:solidFill>
                  <a:latin typeface="Arial"/>
                  <a:cs typeface="Arial"/>
                </a:rPr>
                <a:t>+</a:t>
              </a:r>
              <a:r>
                <a:rPr lang="en-US" sz="2800" dirty="0" smtClean="0">
                  <a:solidFill>
                    <a:srgbClr val="FF0000"/>
                  </a:solidFill>
                  <a:latin typeface="Arial"/>
                  <a:cs typeface="Arial"/>
                </a:rPr>
                <a:t>Λ</a:t>
              </a:r>
              <a:endParaRPr lang="en-US" sz="2800" dirty="0">
                <a:solidFill>
                  <a:srgbClr val="FF0000"/>
                </a:solidFill>
                <a:latin typeface="Arial"/>
                <a:cs typeface="Arial"/>
              </a:endParaRPr>
            </a:p>
          </p:txBody>
        </p:sp>
        <p:sp>
          <p:nvSpPr>
            <p:cNvPr id="22" name="TextBox 21"/>
            <p:cNvSpPr txBox="1"/>
            <p:nvPr/>
          </p:nvSpPr>
          <p:spPr>
            <a:xfrm>
              <a:off x="3810000" y="988872"/>
              <a:ext cx="457176" cy="584776"/>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sp>
          <p:nvSpPr>
            <p:cNvPr id="23" name="TextBox 22"/>
            <p:cNvSpPr txBox="1"/>
            <p:nvPr/>
          </p:nvSpPr>
          <p:spPr>
            <a:xfrm>
              <a:off x="5070157" y="988872"/>
              <a:ext cx="49244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grpSp>
      <p:grpSp>
        <p:nvGrpSpPr>
          <p:cNvPr id="8" name="Group 24"/>
          <p:cNvGrpSpPr/>
          <p:nvPr/>
        </p:nvGrpSpPr>
        <p:grpSpPr>
          <a:xfrm>
            <a:off x="914400" y="710624"/>
            <a:ext cx="2096071" cy="751821"/>
            <a:chOff x="914400" y="710624"/>
            <a:chExt cx="2096071" cy="751821"/>
          </a:xfrm>
        </p:grpSpPr>
        <p:grpSp>
          <p:nvGrpSpPr>
            <p:cNvPr id="9" name="Group 14"/>
            <p:cNvGrpSpPr/>
            <p:nvPr/>
          </p:nvGrpSpPr>
          <p:grpSpPr>
            <a:xfrm>
              <a:off x="990600" y="762000"/>
              <a:ext cx="2019871" cy="700445"/>
              <a:chOff x="3574553" y="1219200"/>
              <a:chExt cx="2019871" cy="700445"/>
            </a:xfrm>
          </p:grpSpPr>
          <p:sp>
            <p:nvSpPr>
              <p:cNvPr id="11" name="TextBox 10"/>
              <p:cNvSpPr txBox="1"/>
              <p:nvPr/>
            </p:nvSpPr>
            <p:spPr>
              <a:xfrm>
                <a:off x="3581400" y="1334869"/>
                <a:ext cx="2013024" cy="584776"/>
              </a:xfrm>
              <a:prstGeom prst="rect">
                <a:avLst/>
              </a:prstGeom>
              <a:noFill/>
              <a:ln>
                <a:noFill/>
              </a:ln>
            </p:spPr>
            <p:txBody>
              <a:bodyPr wrap="none" rtlCol="0">
                <a:spAutoFit/>
              </a:bodyPr>
              <a:lstStyle/>
              <a:p>
                <a:r>
                  <a:rPr lang="en-US" sz="3200" dirty="0" err="1" smtClean="0">
                    <a:solidFill>
                      <a:srgbClr val="FF0000"/>
                    </a:solidFill>
                  </a:rPr>
                  <a:t>γp</a:t>
                </a:r>
                <a:r>
                  <a:rPr lang="en-US" sz="3200" dirty="0" smtClean="0">
                    <a:solidFill>
                      <a:srgbClr val="FF0000"/>
                    </a:solidFill>
                  </a:rPr>
                  <a:t> → K</a:t>
                </a:r>
                <a:r>
                  <a:rPr lang="en-US" sz="3200" baseline="30000" dirty="0" smtClean="0">
                    <a:solidFill>
                      <a:srgbClr val="FF0000"/>
                    </a:solidFill>
                  </a:rPr>
                  <a:t>+</a:t>
                </a:r>
                <a:r>
                  <a:rPr lang="en-US" sz="3200" dirty="0" smtClean="0">
                    <a:solidFill>
                      <a:srgbClr val="FF0000"/>
                    </a:solidFill>
                  </a:rPr>
                  <a:t>Σ</a:t>
                </a:r>
                <a:r>
                  <a:rPr lang="en-US" sz="3200" baseline="30000" dirty="0" smtClean="0">
                    <a:solidFill>
                      <a:srgbClr val="FF0000"/>
                    </a:solidFill>
                  </a:rPr>
                  <a:t>0</a:t>
                </a:r>
                <a:endParaRPr lang="en-US" sz="3200" baseline="30000" dirty="0">
                  <a:solidFill>
                    <a:srgbClr val="FF0000"/>
                  </a:solidFill>
                </a:endParaRPr>
              </a:p>
            </p:txBody>
          </p:sp>
          <p:sp>
            <p:nvSpPr>
              <p:cNvPr id="14" name="TextBox 13"/>
              <p:cNvSpPr txBox="1"/>
              <p:nvPr/>
            </p:nvSpPr>
            <p:spPr>
              <a:xfrm>
                <a:off x="3574553" y="1219200"/>
                <a:ext cx="184666" cy="461665"/>
              </a:xfrm>
              <a:prstGeom prst="rect">
                <a:avLst/>
              </a:prstGeom>
              <a:noFill/>
            </p:spPr>
            <p:txBody>
              <a:bodyPr wrap="none" rtlCol="0">
                <a:spAutoFit/>
              </a:bodyPr>
              <a:lstStyle/>
              <a:p>
                <a:endParaRPr lang="en-US" sz="2400" dirty="0">
                  <a:solidFill>
                    <a:srgbClr val="FF0000"/>
                  </a:solidFill>
                </a:endParaRPr>
              </a:p>
            </p:txBody>
          </p:sp>
        </p:grpSp>
        <p:sp>
          <p:nvSpPr>
            <p:cNvPr id="24" name="TextBox 23"/>
            <p:cNvSpPr txBox="1"/>
            <p:nvPr/>
          </p:nvSpPr>
          <p:spPr>
            <a:xfrm>
              <a:off x="914400" y="710624"/>
              <a:ext cx="457176" cy="584776"/>
            </a:xfrm>
            <a:prstGeom prst="rect">
              <a:avLst/>
            </a:prstGeom>
            <a:noFill/>
          </p:spPr>
          <p:txBody>
            <a:bodyPr wrap="none" rtlCol="0">
              <a:spAutoFit/>
            </a:bodyPr>
            <a:lstStyle/>
            <a:p>
              <a:r>
                <a:rPr lang="en-US" sz="3200" dirty="0" smtClean="0">
                  <a:solidFill>
                    <a:srgbClr val="FF0000"/>
                  </a:solidFill>
                </a:rPr>
                <a:t>↝</a:t>
              </a:r>
              <a:endParaRPr lang="en-US" sz="3200" dirty="0">
                <a:solidFill>
                  <a:srgbClr val="FF0000"/>
                </a:solidFill>
              </a:endParaRPr>
            </a:p>
          </p:txBody>
        </p:sp>
      </p:grpSp>
      <p:pic>
        <p:nvPicPr>
          <p:cNvPr id="5" name="Picture 4"/>
          <p:cNvPicPr>
            <a:picLocks noChangeAspect="1"/>
          </p:cNvPicPr>
          <p:nvPr/>
        </p:nvPicPr>
        <p:blipFill>
          <a:blip r:embed="rId3"/>
          <a:srcRect t="8206"/>
          <a:stretch>
            <a:fillRect/>
          </a:stretch>
        </p:blipFill>
        <p:spPr>
          <a:xfrm>
            <a:off x="0" y="1495012"/>
            <a:ext cx="4267200" cy="2619788"/>
          </a:xfrm>
          <a:prstGeom prst="rect">
            <a:avLst/>
          </a:prstGeom>
        </p:spPr>
      </p:pic>
      <p:pic>
        <p:nvPicPr>
          <p:cNvPr id="6" name="Picture 5"/>
          <p:cNvPicPr>
            <a:picLocks noChangeAspect="1"/>
          </p:cNvPicPr>
          <p:nvPr/>
        </p:nvPicPr>
        <p:blipFill>
          <a:blip r:embed="rId4"/>
          <a:srcRect t="8668"/>
          <a:stretch>
            <a:fillRect/>
          </a:stretch>
        </p:blipFill>
        <p:spPr>
          <a:xfrm>
            <a:off x="0" y="3733800"/>
            <a:ext cx="4267199" cy="2608807"/>
          </a:xfrm>
          <a:prstGeom prst="rect">
            <a:avLst/>
          </a:prstGeom>
        </p:spPr>
      </p:pic>
      <p:sp>
        <p:nvSpPr>
          <p:cNvPr id="12" name="TextBox 11"/>
          <p:cNvSpPr txBox="1"/>
          <p:nvPr/>
        </p:nvSpPr>
        <p:spPr>
          <a:xfrm>
            <a:off x="1705546" y="3733800"/>
            <a:ext cx="1300356" cy="338554"/>
          </a:xfrm>
          <a:prstGeom prst="rect">
            <a:avLst/>
          </a:prstGeom>
          <a:solidFill>
            <a:srgbClr val="FFFFFF"/>
          </a:solidFill>
          <a:ln>
            <a:solidFill>
              <a:srgbClr val="FF0000"/>
            </a:solidFill>
          </a:ln>
        </p:spPr>
        <p:txBody>
          <a:bodyPr wrap="none" rtlCol="0">
            <a:spAutoFit/>
          </a:bodyPr>
          <a:lstStyle/>
          <a:p>
            <a:r>
              <a:rPr lang="en-US" sz="1600" dirty="0" smtClean="0">
                <a:latin typeface="+mj-lt"/>
              </a:rPr>
              <a:t>Eγ=1.475GeV</a:t>
            </a:r>
            <a:endParaRPr lang="en-US" sz="1600" dirty="0">
              <a:latin typeface="+mj-lt"/>
            </a:endParaRPr>
          </a:p>
        </p:txBody>
      </p:sp>
      <p:sp>
        <p:nvSpPr>
          <p:cNvPr id="13" name="TextBox 12"/>
          <p:cNvSpPr txBox="1"/>
          <p:nvPr/>
        </p:nvSpPr>
        <p:spPr>
          <a:xfrm>
            <a:off x="1752600" y="1447800"/>
            <a:ext cx="1197764" cy="338554"/>
          </a:xfrm>
          <a:prstGeom prst="rect">
            <a:avLst/>
          </a:prstGeom>
          <a:solidFill>
            <a:srgbClr val="FFFFFF"/>
          </a:solidFill>
          <a:ln>
            <a:solidFill>
              <a:srgbClr val="FF0000"/>
            </a:solidFill>
          </a:ln>
        </p:spPr>
        <p:txBody>
          <a:bodyPr wrap="none" rtlCol="0">
            <a:spAutoFit/>
          </a:bodyPr>
          <a:lstStyle/>
          <a:p>
            <a:r>
              <a:rPr lang="en-US" sz="1600" dirty="0" smtClean="0">
                <a:latin typeface="+mj-lt"/>
              </a:rPr>
              <a:t>Eγ=1.95GeV</a:t>
            </a:r>
            <a:endParaRPr lang="en-US" sz="1600" dirty="0">
              <a:latin typeface="+mj-lt"/>
            </a:endParaRPr>
          </a:p>
        </p:txBody>
      </p:sp>
      <p:sp>
        <p:nvSpPr>
          <p:cNvPr id="37" name="TextBox 36"/>
          <p:cNvSpPr txBox="1"/>
          <p:nvPr/>
        </p:nvSpPr>
        <p:spPr>
          <a:xfrm>
            <a:off x="76200" y="1485780"/>
            <a:ext cx="333946" cy="400110"/>
          </a:xfrm>
          <a:prstGeom prst="rect">
            <a:avLst/>
          </a:prstGeom>
          <a:solidFill>
            <a:schemeClr val="bg1"/>
          </a:solidFill>
        </p:spPr>
        <p:txBody>
          <a:bodyPr wrap="square" rtlCol="0">
            <a:spAutoFit/>
          </a:bodyPr>
          <a:lstStyle/>
          <a:p>
            <a:r>
              <a:rPr lang="en-US" dirty="0" err="1" smtClean="0"/>
              <a:t>Σ</a:t>
            </a:r>
            <a:endParaRPr lang="en-US" dirty="0"/>
          </a:p>
        </p:txBody>
      </p:sp>
      <p:sp>
        <p:nvSpPr>
          <p:cNvPr id="39" name="TextBox 38"/>
          <p:cNvSpPr txBox="1"/>
          <p:nvPr/>
        </p:nvSpPr>
        <p:spPr>
          <a:xfrm>
            <a:off x="76200" y="3790890"/>
            <a:ext cx="333946" cy="400110"/>
          </a:xfrm>
          <a:prstGeom prst="rect">
            <a:avLst/>
          </a:prstGeom>
          <a:solidFill>
            <a:schemeClr val="bg1"/>
          </a:solidFill>
        </p:spPr>
        <p:txBody>
          <a:bodyPr wrap="square" rtlCol="0">
            <a:spAutoFit/>
          </a:bodyPr>
          <a:lstStyle/>
          <a:p>
            <a:r>
              <a:rPr lang="en-US" dirty="0" err="1" smtClean="0"/>
              <a:t>Σ</a:t>
            </a:r>
            <a:endParaRPr lang="en-US" dirty="0"/>
          </a:p>
        </p:txBody>
      </p:sp>
      <p:sp>
        <p:nvSpPr>
          <p:cNvPr id="17" name="TextBox 16"/>
          <p:cNvSpPr txBox="1"/>
          <p:nvPr/>
        </p:nvSpPr>
        <p:spPr>
          <a:xfrm rot="20530999">
            <a:off x="2077054" y="2548856"/>
            <a:ext cx="3313728" cy="646331"/>
          </a:xfrm>
          <a:prstGeom prst="rect">
            <a:avLst/>
          </a:prstGeom>
          <a:solidFill>
            <a:srgbClr val="FFFFFF"/>
          </a:solidFill>
          <a:ln>
            <a:solidFill>
              <a:srgbClr val="0000DC"/>
            </a:solidFill>
          </a:ln>
        </p:spPr>
        <p:txBody>
          <a:bodyPr wrap="none" rtlCol="0">
            <a:spAutoFit/>
          </a:bodyPr>
          <a:lstStyle/>
          <a:p>
            <a:r>
              <a:rPr lang="en-US" sz="3600" dirty="0" smtClean="0">
                <a:solidFill>
                  <a:schemeClr val="accent1">
                    <a:lumMod val="40000"/>
                    <a:lumOff val="60000"/>
                  </a:schemeClr>
                </a:solidFill>
              </a:rPr>
              <a:t>PRELIMINARY</a:t>
            </a:r>
            <a:endParaRPr lang="en-US" sz="3600" dirty="0">
              <a:solidFill>
                <a:schemeClr val="accent1">
                  <a:lumMod val="40000"/>
                  <a:lumOff val="60000"/>
                </a:schemeClr>
              </a:solidFill>
            </a:endParaRPr>
          </a:p>
        </p:txBody>
      </p:sp>
      <p:sp>
        <p:nvSpPr>
          <p:cNvPr id="26" name="TextBox 25"/>
          <p:cNvSpPr txBox="1"/>
          <p:nvPr/>
        </p:nvSpPr>
        <p:spPr>
          <a:xfrm>
            <a:off x="4027935" y="1595735"/>
            <a:ext cx="547353" cy="400110"/>
          </a:xfrm>
          <a:prstGeom prst="rect">
            <a:avLst/>
          </a:prstGeom>
          <a:solidFill>
            <a:schemeClr val="bg1"/>
          </a:solidFill>
          <a:ln>
            <a:noFill/>
          </a:ln>
        </p:spPr>
        <p:txBody>
          <a:bodyPr wrap="none" rtlCol="0">
            <a:spAutoFit/>
          </a:bodyPr>
          <a:lstStyle/>
          <a:p>
            <a:r>
              <a:rPr lang="en-US" i="1" dirty="0" smtClean="0">
                <a:solidFill>
                  <a:srgbClr val="000000"/>
                </a:solidFill>
              </a:rPr>
              <a:t>O</a:t>
            </a:r>
            <a:r>
              <a:rPr lang="en-US" i="1" baseline="-25000" dirty="0" smtClean="0">
                <a:solidFill>
                  <a:srgbClr val="000000"/>
                </a:solidFill>
              </a:rPr>
              <a:t>x’</a:t>
            </a:r>
            <a:endParaRPr lang="en-US" i="1" baseline="-25000" dirty="0">
              <a:solidFill>
                <a:srgbClr val="000000"/>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057400" y="990600"/>
            <a:ext cx="6858000" cy="1600200"/>
          </a:xfrm>
          <a:prstGeom prst="rect">
            <a:avLst/>
          </a:prstGeom>
          <a:noFill/>
          <a:ln w="9525">
            <a:solidFill>
              <a:schemeClr val="tx1"/>
            </a:solidFill>
            <a:miter lim="800000"/>
            <a:headEnd/>
            <a:tailEnd/>
          </a:ln>
          <a:effectLst/>
        </p:spPr>
        <p:txBody>
          <a:bodyPr wrap="none" anchor="ctr"/>
          <a:lstStyle/>
          <a:p>
            <a:endParaRPr lang="en-US"/>
          </a:p>
        </p:txBody>
      </p:sp>
      <p:pic>
        <p:nvPicPr>
          <p:cNvPr id="22533" name="Picture 5"/>
          <p:cNvPicPr>
            <a:picLocks noChangeAspect="1" noChangeArrowheads="1"/>
          </p:cNvPicPr>
          <p:nvPr/>
        </p:nvPicPr>
        <p:blipFill>
          <a:blip r:embed="rId2"/>
          <a:srcRect l="20348" t="10533" r="8653" b="13364"/>
          <a:stretch>
            <a:fillRect/>
          </a:stretch>
        </p:blipFill>
        <p:spPr bwMode="auto">
          <a:xfrm>
            <a:off x="457200" y="2192338"/>
            <a:ext cx="6229350" cy="4267200"/>
          </a:xfrm>
          <a:prstGeom prst="rect">
            <a:avLst/>
          </a:prstGeom>
          <a:noFill/>
          <a:ln w="9525">
            <a:noFill/>
            <a:miter lim="800000"/>
            <a:headEnd/>
            <a:tailEnd/>
          </a:ln>
          <a:effectLst/>
        </p:spPr>
      </p:pic>
      <p:grpSp>
        <p:nvGrpSpPr>
          <p:cNvPr id="2" name="Group 6"/>
          <p:cNvGrpSpPr>
            <a:grpSpLocks/>
          </p:cNvGrpSpPr>
          <p:nvPr/>
        </p:nvGrpSpPr>
        <p:grpSpPr bwMode="auto">
          <a:xfrm>
            <a:off x="3124200" y="3657600"/>
            <a:ext cx="2971800" cy="228600"/>
            <a:chOff x="240" y="2112"/>
            <a:chExt cx="1488" cy="144"/>
          </a:xfrm>
        </p:grpSpPr>
        <p:sp>
          <p:nvSpPr>
            <p:cNvPr id="22535" name="Line 7"/>
            <p:cNvSpPr>
              <a:spLocks noChangeShapeType="1"/>
            </p:cNvSpPr>
            <p:nvPr/>
          </p:nvSpPr>
          <p:spPr bwMode="auto">
            <a:xfrm>
              <a:off x="240" y="2112"/>
              <a:ext cx="1488" cy="0"/>
            </a:xfrm>
            <a:prstGeom prst="line">
              <a:avLst/>
            </a:prstGeom>
            <a:noFill/>
            <a:ln w="9525">
              <a:noFill/>
              <a:round/>
              <a:headEnd/>
              <a:tailEnd/>
            </a:ln>
            <a:effectLst/>
          </p:spPr>
          <p:txBody>
            <a:bodyPr/>
            <a:lstStyle/>
            <a:p>
              <a:endParaRPr lang="en-US"/>
            </a:p>
          </p:txBody>
        </p:sp>
        <p:sp>
          <p:nvSpPr>
            <p:cNvPr id="22536" name="Line 8"/>
            <p:cNvSpPr>
              <a:spLocks noChangeShapeType="1"/>
            </p:cNvSpPr>
            <p:nvPr/>
          </p:nvSpPr>
          <p:spPr bwMode="auto">
            <a:xfrm>
              <a:off x="240" y="2256"/>
              <a:ext cx="1488" cy="0"/>
            </a:xfrm>
            <a:prstGeom prst="line">
              <a:avLst/>
            </a:prstGeom>
            <a:noFill/>
            <a:ln w="9525">
              <a:noFill/>
              <a:round/>
              <a:headEnd/>
              <a:tailEnd/>
            </a:ln>
            <a:effectLst/>
          </p:spPr>
          <p:txBody>
            <a:bodyPr/>
            <a:lstStyle/>
            <a:p>
              <a:endParaRPr lang="en-US"/>
            </a:p>
          </p:txBody>
        </p:sp>
      </p:grpSp>
      <p:grpSp>
        <p:nvGrpSpPr>
          <p:cNvPr id="3" name="Group 9"/>
          <p:cNvGrpSpPr>
            <a:grpSpLocks/>
          </p:cNvGrpSpPr>
          <p:nvPr/>
        </p:nvGrpSpPr>
        <p:grpSpPr bwMode="auto">
          <a:xfrm>
            <a:off x="4051300" y="2878138"/>
            <a:ext cx="3722688" cy="2289175"/>
            <a:chOff x="2383" y="1872"/>
            <a:chExt cx="2345" cy="1442"/>
          </a:xfrm>
        </p:grpSpPr>
        <p:sp>
          <p:nvSpPr>
            <p:cNvPr id="22538" name="Rectangle 10"/>
            <p:cNvSpPr>
              <a:spLocks noChangeArrowheads="1"/>
            </p:cNvSpPr>
            <p:nvPr/>
          </p:nvSpPr>
          <p:spPr bwMode="auto">
            <a:xfrm>
              <a:off x="2383" y="2546"/>
              <a:ext cx="144" cy="768"/>
            </a:xfrm>
            <a:prstGeom prst="rect">
              <a:avLst/>
            </a:prstGeom>
            <a:gradFill rotWithShape="1">
              <a:gsLst>
                <a:gs pos="0">
                  <a:srgbClr val="B2B2B2">
                    <a:alpha val="89999"/>
                  </a:srgbClr>
                </a:gs>
                <a:gs pos="50000">
                  <a:srgbClr val="B2B2B2">
                    <a:gamma/>
                    <a:shade val="46275"/>
                    <a:invGamma/>
                    <a:alpha val="60001"/>
                  </a:srgbClr>
                </a:gs>
                <a:gs pos="100000">
                  <a:srgbClr val="B2B2B2">
                    <a:alpha val="89999"/>
                  </a:srgbClr>
                </a:gs>
              </a:gsLst>
              <a:lin ang="0" scaled="1"/>
            </a:gradFill>
            <a:ln w="9525">
              <a:noFill/>
              <a:miter lim="800000"/>
              <a:headEnd/>
              <a:tailEnd/>
            </a:ln>
            <a:effectLst/>
          </p:spPr>
          <p:txBody>
            <a:bodyPr wrap="none" anchor="ctr"/>
            <a:lstStyle/>
            <a:p>
              <a:endParaRPr lang="en-US"/>
            </a:p>
          </p:txBody>
        </p:sp>
        <p:sp>
          <p:nvSpPr>
            <p:cNvPr id="22539" name="Text Box 11"/>
            <p:cNvSpPr txBox="1">
              <a:spLocks noChangeArrowheads="1"/>
            </p:cNvSpPr>
            <p:nvPr/>
          </p:nvSpPr>
          <p:spPr bwMode="auto">
            <a:xfrm>
              <a:off x="3727" y="2112"/>
              <a:ext cx="1001" cy="231"/>
            </a:xfrm>
            <a:prstGeom prst="rect">
              <a:avLst/>
            </a:prstGeom>
            <a:noFill/>
            <a:ln w="9525">
              <a:noFill/>
              <a:miter lim="800000"/>
              <a:headEnd/>
              <a:tailEnd/>
            </a:ln>
            <a:effectLst/>
          </p:spPr>
          <p:txBody>
            <a:bodyPr wrap="none">
              <a:spAutoFit/>
            </a:bodyPr>
            <a:lstStyle/>
            <a:p>
              <a:r>
                <a:rPr lang="en-US" sz="1800"/>
                <a:t> m</a:t>
              </a:r>
              <a:r>
                <a:rPr lang="en-US" sz="1800" baseline="-25000"/>
                <a:t>12</a:t>
              </a:r>
              <a:r>
                <a:rPr lang="en-US" sz="1800"/>
                <a:t> = 1.8 GeV</a:t>
              </a:r>
            </a:p>
          </p:txBody>
        </p:sp>
        <p:sp>
          <p:nvSpPr>
            <p:cNvPr id="22540" name="Text Box 12"/>
            <p:cNvSpPr txBox="1">
              <a:spLocks noChangeArrowheads="1"/>
            </p:cNvSpPr>
            <p:nvPr/>
          </p:nvSpPr>
          <p:spPr bwMode="auto">
            <a:xfrm>
              <a:off x="3741" y="1872"/>
              <a:ext cx="920" cy="231"/>
            </a:xfrm>
            <a:prstGeom prst="rect">
              <a:avLst/>
            </a:prstGeom>
            <a:noFill/>
            <a:ln w="9525">
              <a:noFill/>
              <a:miter lim="800000"/>
              <a:headEnd/>
              <a:tailEnd/>
            </a:ln>
            <a:effectLst/>
          </p:spPr>
          <p:txBody>
            <a:bodyPr wrap="none">
              <a:spAutoFit/>
            </a:bodyPr>
            <a:lstStyle/>
            <a:p>
              <a:r>
                <a:rPr lang="en-US" sz="1800"/>
                <a:t>Resonance at:</a:t>
              </a:r>
            </a:p>
          </p:txBody>
        </p:sp>
        <p:sp>
          <p:nvSpPr>
            <p:cNvPr id="22541" name="Line 13"/>
            <p:cNvSpPr>
              <a:spLocks noChangeShapeType="1"/>
            </p:cNvSpPr>
            <p:nvPr/>
          </p:nvSpPr>
          <p:spPr bwMode="auto">
            <a:xfrm flipH="1">
              <a:off x="2527" y="2114"/>
              <a:ext cx="1152" cy="432"/>
            </a:xfrm>
            <a:prstGeom prst="line">
              <a:avLst/>
            </a:prstGeom>
            <a:noFill/>
            <a:ln w="28575">
              <a:solidFill>
                <a:srgbClr val="FF0000"/>
              </a:solidFill>
              <a:round/>
              <a:headEnd/>
              <a:tailEnd type="arrow" w="med" len="med"/>
            </a:ln>
            <a:effectLst/>
          </p:spPr>
          <p:txBody>
            <a:bodyPr/>
            <a:lstStyle/>
            <a:p>
              <a:endParaRPr lang="en-US"/>
            </a:p>
          </p:txBody>
        </p:sp>
      </p:grpSp>
      <p:grpSp>
        <p:nvGrpSpPr>
          <p:cNvPr id="4" name="Group 14"/>
          <p:cNvGrpSpPr>
            <a:grpSpLocks/>
          </p:cNvGrpSpPr>
          <p:nvPr/>
        </p:nvGrpSpPr>
        <p:grpSpPr bwMode="auto">
          <a:xfrm>
            <a:off x="1774825" y="4246563"/>
            <a:ext cx="6073775" cy="747712"/>
            <a:chOff x="974" y="2734"/>
            <a:chExt cx="3826" cy="471"/>
          </a:xfrm>
        </p:grpSpPr>
        <p:sp>
          <p:nvSpPr>
            <p:cNvPr id="22543" name="Rectangle 15"/>
            <p:cNvSpPr>
              <a:spLocks noChangeArrowheads="1"/>
            </p:cNvSpPr>
            <p:nvPr/>
          </p:nvSpPr>
          <p:spPr bwMode="auto">
            <a:xfrm>
              <a:off x="974" y="2784"/>
              <a:ext cx="1924" cy="144"/>
            </a:xfrm>
            <a:prstGeom prst="rect">
              <a:avLst/>
            </a:prstGeom>
            <a:gradFill rotWithShape="1">
              <a:gsLst>
                <a:gs pos="0">
                  <a:srgbClr val="CCCCFF">
                    <a:alpha val="60001"/>
                  </a:srgbClr>
                </a:gs>
                <a:gs pos="50000">
                  <a:srgbClr val="CCCCFF">
                    <a:gamma/>
                    <a:shade val="46275"/>
                    <a:invGamma/>
                    <a:alpha val="60001"/>
                  </a:srgbClr>
                </a:gs>
                <a:gs pos="100000">
                  <a:srgbClr val="CCCCFF">
                    <a:alpha val="60001"/>
                  </a:srgbClr>
                </a:gs>
              </a:gsLst>
              <a:lin ang="5400000" scaled="1"/>
            </a:gradFill>
            <a:ln w="9525">
              <a:noFill/>
              <a:miter lim="800000"/>
              <a:headEnd/>
              <a:tailEnd/>
            </a:ln>
            <a:effectLst/>
          </p:spPr>
          <p:txBody>
            <a:bodyPr wrap="none" anchor="ctr"/>
            <a:lstStyle/>
            <a:p>
              <a:endParaRPr lang="en-US"/>
            </a:p>
          </p:txBody>
        </p:sp>
        <p:sp>
          <p:nvSpPr>
            <p:cNvPr id="22544" name="Text Box 16"/>
            <p:cNvSpPr txBox="1">
              <a:spLocks noChangeArrowheads="1"/>
            </p:cNvSpPr>
            <p:nvPr/>
          </p:nvSpPr>
          <p:spPr bwMode="auto">
            <a:xfrm>
              <a:off x="3835" y="2974"/>
              <a:ext cx="965" cy="231"/>
            </a:xfrm>
            <a:prstGeom prst="rect">
              <a:avLst/>
            </a:prstGeom>
            <a:noFill/>
            <a:ln w="9525">
              <a:noFill/>
              <a:miter lim="800000"/>
              <a:headEnd/>
              <a:tailEnd/>
            </a:ln>
            <a:effectLst/>
          </p:spPr>
          <p:txBody>
            <a:bodyPr wrap="none">
              <a:spAutoFit/>
            </a:bodyPr>
            <a:lstStyle/>
            <a:p>
              <a:r>
                <a:rPr lang="en-US" sz="1800"/>
                <a:t>m</a:t>
              </a:r>
              <a:r>
                <a:rPr lang="en-US" sz="1800" baseline="-25000"/>
                <a:t>23</a:t>
              </a:r>
              <a:r>
                <a:rPr lang="en-US" sz="1800"/>
                <a:t> = 2.0 GeV</a:t>
              </a:r>
            </a:p>
          </p:txBody>
        </p:sp>
        <p:sp>
          <p:nvSpPr>
            <p:cNvPr id="22545" name="Text Box 17"/>
            <p:cNvSpPr txBox="1">
              <a:spLocks noChangeArrowheads="1"/>
            </p:cNvSpPr>
            <p:nvPr/>
          </p:nvSpPr>
          <p:spPr bwMode="auto">
            <a:xfrm>
              <a:off x="3825" y="2734"/>
              <a:ext cx="920" cy="231"/>
            </a:xfrm>
            <a:prstGeom prst="rect">
              <a:avLst/>
            </a:prstGeom>
            <a:noFill/>
            <a:ln w="9525">
              <a:noFill/>
              <a:miter lim="800000"/>
              <a:headEnd/>
              <a:tailEnd/>
            </a:ln>
            <a:effectLst/>
          </p:spPr>
          <p:txBody>
            <a:bodyPr wrap="none">
              <a:spAutoFit/>
            </a:bodyPr>
            <a:lstStyle/>
            <a:p>
              <a:r>
                <a:rPr lang="en-US" sz="1800"/>
                <a:t>Resonance at:</a:t>
              </a:r>
            </a:p>
          </p:txBody>
        </p:sp>
        <p:sp>
          <p:nvSpPr>
            <p:cNvPr id="22546" name="Line 18"/>
            <p:cNvSpPr>
              <a:spLocks noChangeShapeType="1"/>
            </p:cNvSpPr>
            <p:nvPr/>
          </p:nvSpPr>
          <p:spPr bwMode="auto">
            <a:xfrm flipH="1">
              <a:off x="3095" y="2832"/>
              <a:ext cx="641" cy="0"/>
            </a:xfrm>
            <a:prstGeom prst="line">
              <a:avLst/>
            </a:prstGeom>
            <a:noFill/>
            <a:ln w="28575">
              <a:solidFill>
                <a:srgbClr val="FF0000"/>
              </a:solidFill>
              <a:round/>
              <a:headEnd/>
              <a:tailEnd type="arrow" w="med" len="med"/>
            </a:ln>
            <a:effectLst/>
          </p:spPr>
          <p:txBody>
            <a:bodyPr/>
            <a:lstStyle/>
            <a:p>
              <a:endParaRPr lang="en-US"/>
            </a:p>
          </p:txBody>
        </p:sp>
      </p:grpSp>
      <p:grpSp>
        <p:nvGrpSpPr>
          <p:cNvPr id="5" name="Group 19"/>
          <p:cNvGrpSpPr>
            <a:grpSpLocks/>
          </p:cNvGrpSpPr>
          <p:nvPr/>
        </p:nvGrpSpPr>
        <p:grpSpPr bwMode="auto">
          <a:xfrm>
            <a:off x="4705350" y="4402138"/>
            <a:ext cx="4070350" cy="2151062"/>
            <a:chOff x="2820" y="2832"/>
            <a:chExt cx="2564" cy="1355"/>
          </a:xfrm>
        </p:grpSpPr>
        <p:sp>
          <p:nvSpPr>
            <p:cNvPr id="22548" name="Rectangle 20"/>
            <p:cNvSpPr>
              <a:spLocks noChangeArrowheads="1"/>
            </p:cNvSpPr>
            <p:nvPr/>
          </p:nvSpPr>
          <p:spPr bwMode="auto">
            <a:xfrm>
              <a:off x="2820" y="2832"/>
              <a:ext cx="144" cy="370"/>
            </a:xfrm>
            <a:prstGeom prst="rect">
              <a:avLst/>
            </a:prstGeom>
            <a:gradFill rotWithShape="1">
              <a:gsLst>
                <a:gs pos="0">
                  <a:srgbClr val="B2B2B2">
                    <a:alpha val="89999"/>
                  </a:srgbClr>
                </a:gs>
                <a:gs pos="50000">
                  <a:srgbClr val="B2B2B2">
                    <a:gamma/>
                    <a:shade val="46275"/>
                    <a:invGamma/>
                    <a:alpha val="60001"/>
                  </a:srgbClr>
                </a:gs>
                <a:gs pos="100000">
                  <a:srgbClr val="B2B2B2">
                    <a:alpha val="89999"/>
                  </a:srgbClr>
                </a:gs>
              </a:gsLst>
              <a:lin ang="0" scaled="1"/>
            </a:gradFill>
            <a:ln w="9525">
              <a:noFill/>
              <a:miter lim="800000"/>
              <a:headEnd/>
              <a:tailEnd/>
            </a:ln>
            <a:effectLst/>
          </p:spPr>
          <p:txBody>
            <a:bodyPr wrap="none" anchor="ctr"/>
            <a:lstStyle/>
            <a:p>
              <a:endParaRPr lang="en-US"/>
            </a:p>
          </p:txBody>
        </p:sp>
        <p:sp>
          <p:nvSpPr>
            <p:cNvPr id="22549" name="Text Box 21"/>
            <p:cNvSpPr txBox="1">
              <a:spLocks noChangeArrowheads="1"/>
            </p:cNvSpPr>
            <p:nvPr/>
          </p:nvSpPr>
          <p:spPr bwMode="auto">
            <a:xfrm>
              <a:off x="3876" y="3264"/>
              <a:ext cx="1508" cy="923"/>
            </a:xfrm>
            <a:prstGeom prst="rect">
              <a:avLst/>
            </a:prstGeom>
            <a:noFill/>
            <a:ln w="9525">
              <a:noFill/>
              <a:miter lim="800000"/>
              <a:headEnd/>
              <a:tailEnd/>
            </a:ln>
            <a:effectLst/>
          </p:spPr>
          <p:txBody>
            <a:bodyPr wrap="none">
              <a:spAutoFit/>
            </a:bodyPr>
            <a:lstStyle/>
            <a:p>
              <a:r>
                <a:rPr lang="en-US" sz="1800"/>
                <a:t>A narrow resonance at </a:t>
              </a:r>
            </a:p>
            <a:p>
              <a:r>
                <a:rPr lang="en-US" sz="1800"/>
                <a:t>m</a:t>
              </a:r>
              <a:r>
                <a:rPr lang="en-US" sz="1800" baseline="-25000"/>
                <a:t>12</a:t>
              </a:r>
              <a:r>
                <a:rPr lang="en-US" sz="1800"/>
                <a:t> = 2.0 GeV may </a:t>
              </a:r>
            </a:p>
            <a:p>
              <a:r>
                <a:rPr lang="en-US" sz="1800"/>
                <a:t>appear like a broad </a:t>
              </a:r>
            </a:p>
            <a:p>
              <a:r>
                <a:rPr lang="en-US" sz="1800"/>
                <a:t>enhancement in m</a:t>
              </a:r>
              <a:r>
                <a:rPr lang="en-US" sz="1800" baseline="-25000"/>
                <a:t>23 </a:t>
              </a:r>
            </a:p>
            <a:p>
              <a:r>
                <a:rPr lang="en-US" sz="1800"/>
                <a:t>(kinematical reflection).</a:t>
              </a:r>
            </a:p>
          </p:txBody>
        </p:sp>
        <p:sp>
          <p:nvSpPr>
            <p:cNvPr id="22550" name="Line 22"/>
            <p:cNvSpPr>
              <a:spLocks noChangeShapeType="1"/>
            </p:cNvSpPr>
            <p:nvPr/>
          </p:nvSpPr>
          <p:spPr bwMode="auto">
            <a:xfrm flipH="1" flipV="1">
              <a:off x="2964" y="3043"/>
              <a:ext cx="912" cy="581"/>
            </a:xfrm>
            <a:prstGeom prst="line">
              <a:avLst/>
            </a:prstGeom>
            <a:noFill/>
            <a:ln w="28575">
              <a:solidFill>
                <a:srgbClr val="FF0000"/>
              </a:solidFill>
              <a:round/>
              <a:headEnd/>
              <a:tailEnd type="arrow" w="med" len="med"/>
            </a:ln>
            <a:effectLst/>
          </p:spPr>
          <p:txBody>
            <a:bodyPr/>
            <a:lstStyle/>
            <a:p>
              <a:endParaRPr lang="en-US"/>
            </a:p>
          </p:txBody>
        </p:sp>
      </p:grpSp>
      <p:grpSp>
        <p:nvGrpSpPr>
          <p:cNvPr id="6" name="Group 23"/>
          <p:cNvGrpSpPr>
            <a:grpSpLocks/>
          </p:cNvGrpSpPr>
          <p:nvPr/>
        </p:nvGrpSpPr>
        <p:grpSpPr bwMode="auto">
          <a:xfrm>
            <a:off x="4800600" y="990600"/>
            <a:ext cx="4114800" cy="1538288"/>
            <a:chOff x="2544" y="711"/>
            <a:chExt cx="2592" cy="969"/>
          </a:xfrm>
        </p:grpSpPr>
        <p:sp>
          <p:nvSpPr>
            <p:cNvPr id="22552" name="Text Box 24"/>
            <p:cNvSpPr txBox="1">
              <a:spLocks noChangeArrowheads="1"/>
            </p:cNvSpPr>
            <p:nvPr/>
          </p:nvSpPr>
          <p:spPr bwMode="auto">
            <a:xfrm>
              <a:off x="2544" y="1036"/>
              <a:ext cx="537" cy="288"/>
            </a:xfrm>
            <a:prstGeom prst="rect">
              <a:avLst/>
            </a:prstGeom>
            <a:noFill/>
            <a:ln w="9525">
              <a:noFill/>
              <a:miter lim="800000"/>
              <a:headEnd/>
              <a:tailEnd/>
            </a:ln>
            <a:effectLst/>
          </p:spPr>
          <p:txBody>
            <a:bodyPr wrap="none">
              <a:spAutoFit/>
            </a:bodyPr>
            <a:lstStyle/>
            <a:p>
              <a:r>
                <a:rPr lang="en-US" b="1" i="1"/>
                <a:t>P</a:t>
              </a:r>
              <a:r>
                <a:rPr lang="en-US" i="1"/>
                <a:t>, M</a:t>
              </a:r>
              <a:r>
                <a:rPr lang="en-US"/>
                <a:t> </a:t>
              </a:r>
            </a:p>
          </p:txBody>
        </p:sp>
        <p:sp>
          <p:nvSpPr>
            <p:cNvPr id="22553" name="Line 25"/>
            <p:cNvSpPr>
              <a:spLocks noChangeShapeType="1"/>
            </p:cNvSpPr>
            <p:nvPr/>
          </p:nvSpPr>
          <p:spPr bwMode="auto">
            <a:xfrm flipV="1">
              <a:off x="3992" y="844"/>
              <a:ext cx="414" cy="231"/>
            </a:xfrm>
            <a:prstGeom prst="line">
              <a:avLst/>
            </a:prstGeom>
            <a:noFill/>
            <a:ln w="19050">
              <a:solidFill>
                <a:schemeClr val="tx1"/>
              </a:solidFill>
              <a:round/>
              <a:headEnd/>
              <a:tailEnd type="arrow" w="med" len="med"/>
            </a:ln>
            <a:effectLst/>
          </p:spPr>
          <p:txBody>
            <a:bodyPr/>
            <a:lstStyle/>
            <a:p>
              <a:endParaRPr lang="en-US"/>
            </a:p>
          </p:txBody>
        </p:sp>
        <p:sp>
          <p:nvSpPr>
            <p:cNvPr id="22554" name="Line 26"/>
            <p:cNvSpPr>
              <a:spLocks noChangeShapeType="1"/>
            </p:cNvSpPr>
            <p:nvPr/>
          </p:nvSpPr>
          <p:spPr bwMode="auto">
            <a:xfrm flipV="1">
              <a:off x="4032" y="1200"/>
              <a:ext cx="480" cy="0"/>
            </a:xfrm>
            <a:prstGeom prst="line">
              <a:avLst/>
            </a:prstGeom>
            <a:noFill/>
            <a:ln w="19050">
              <a:solidFill>
                <a:schemeClr val="tx1"/>
              </a:solidFill>
              <a:round/>
              <a:headEnd/>
              <a:tailEnd type="arrow" w="med" len="med"/>
            </a:ln>
            <a:effectLst/>
          </p:spPr>
          <p:txBody>
            <a:bodyPr/>
            <a:lstStyle/>
            <a:p>
              <a:endParaRPr lang="en-US"/>
            </a:p>
          </p:txBody>
        </p:sp>
        <p:sp>
          <p:nvSpPr>
            <p:cNvPr id="22555" name="Oval 27"/>
            <p:cNvSpPr>
              <a:spLocks noChangeArrowheads="1"/>
            </p:cNvSpPr>
            <p:nvPr/>
          </p:nvSpPr>
          <p:spPr bwMode="auto">
            <a:xfrm>
              <a:off x="3620" y="998"/>
              <a:ext cx="413" cy="385"/>
            </a:xfrm>
            <a:prstGeom prst="ellipse">
              <a:avLst/>
            </a:prstGeom>
            <a:gradFill rotWithShape="1">
              <a:gsLst>
                <a:gs pos="0">
                  <a:srgbClr val="FFFF99"/>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en-US"/>
            </a:p>
          </p:txBody>
        </p:sp>
        <p:sp>
          <p:nvSpPr>
            <p:cNvPr id="22556" name="Line 28"/>
            <p:cNvSpPr>
              <a:spLocks noChangeShapeType="1"/>
            </p:cNvSpPr>
            <p:nvPr/>
          </p:nvSpPr>
          <p:spPr bwMode="auto">
            <a:xfrm flipV="1">
              <a:off x="3040" y="1190"/>
              <a:ext cx="580" cy="0"/>
            </a:xfrm>
            <a:prstGeom prst="line">
              <a:avLst/>
            </a:prstGeom>
            <a:noFill/>
            <a:ln w="19050">
              <a:solidFill>
                <a:schemeClr val="tx1"/>
              </a:solidFill>
              <a:round/>
              <a:headEnd/>
              <a:tailEnd type="arrow" w="med" len="med"/>
            </a:ln>
            <a:effectLst/>
          </p:spPr>
          <p:txBody>
            <a:bodyPr/>
            <a:lstStyle/>
            <a:p>
              <a:endParaRPr lang="en-US"/>
            </a:p>
          </p:txBody>
        </p:sp>
        <p:sp>
          <p:nvSpPr>
            <p:cNvPr id="22557" name="Text Box 29"/>
            <p:cNvSpPr txBox="1">
              <a:spLocks noChangeArrowheads="1"/>
            </p:cNvSpPr>
            <p:nvPr/>
          </p:nvSpPr>
          <p:spPr bwMode="auto">
            <a:xfrm>
              <a:off x="4438" y="711"/>
              <a:ext cx="575" cy="288"/>
            </a:xfrm>
            <a:prstGeom prst="rect">
              <a:avLst/>
            </a:prstGeom>
            <a:noFill/>
            <a:ln w="9525">
              <a:noFill/>
              <a:miter lim="800000"/>
              <a:headEnd/>
              <a:tailEnd/>
            </a:ln>
            <a:effectLst/>
          </p:spPr>
          <p:txBody>
            <a:bodyPr wrap="none">
              <a:spAutoFit/>
            </a:bodyPr>
            <a:lstStyle/>
            <a:p>
              <a:r>
                <a:rPr lang="en-US" b="1" i="1"/>
                <a:t>p</a:t>
              </a:r>
              <a:r>
                <a:rPr lang="en-US" i="1" baseline="-25000"/>
                <a:t>1</a:t>
              </a:r>
              <a:r>
                <a:rPr lang="en-US" i="1"/>
                <a:t>, m</a:t>
              </a:r>
              <a:r>
                <a:rPr lang="en-US" i="1" baseline="-25000"/>
                <a:t>1</a:t>
              </a:r>
            </a:p>
          </p:txBody>
        </p:sp>
        <p:sp>
          <p:nvSpPr>
            <p:cNvPr id="22558" name="Text Box 30"/>
            <p:cNvSpPr txBox="1">
              <a:spLocks noChangeArrowheads="1"/>
            </p:cNvSpPr>
            <p:nvPr/>
          </p:nvSpPr>
          <p:spPr bwMode="auto">
            <a:xfrm>
              <a:off x="4561" y="1008"/>
              <a:ext cx="575" cy="288"/>
            </a:xfrm>
            <a:prstGeom prst="rect">
              <a:avLst/>
            </a:prstGeom>
            <a:noFill/>
            <a:ln w="9525">
              <a:noFill/>
              <a:miter lim="800000"/>
              <a:headEnd/>
              <a:tailEnd/>
            </a:ln>
            <a:effectLst/>
          </p:spPr>
          <p:txBody>
            <a:bodyPr wrap="none">
              <a:spAutoFit/>
            </a:bodyPr>
            <a:lstStyle/>
            <a:p>
              <a:r>
                <a:rPr lang="en-US" b="1" i="1"/>
                <a:t>p</a:t>
              </a:r>
              <a:r>
                <a:rPr lang="en-US" i="1" baseline="-25000"/>
                <a:t>2</a:t>
              </a:r>
              <a:r>
                <a:rPr lang="en-US" i="1"/>
                <a:t>, m</a:t>
              </a:r>
              <a:r>
                <a:rPr lang="en-US" i="1" baseline="-25000"/>
                <a:t>2</a:t>
              </a:r>
            </a:p>
          </p:txBody>
        </p:sp>
        <p:sp>
          <p:nvSpPr>
            <p:cNvPr id="22559" name="Line 31"/>
            <p:cNvSpPr>
              <a:spLocks noChangeShapeType="1"/>
            </p:cNvSpPr>
            <p:nvPr/>
          </p:nvSpPr>
          <p:spPr bwMode="auto">
            <a:xfrm>
              <a:off x="3984" y="1296"/>
              <a:ext cx="480" cy="192"/>
            </a:xfrm>
            <a:prstGeom prst="line">
              <a:avLst/>
            </a:prstGeom>
            <a:noFill/>
            <a:ln w="19050">
              <a:solidFill>
                <a:schemeClr val="tx1"/>
              </a:solidFill>
              <a:round/>
              <a:headEnd/>
              <a:tailEnd type="arrow" w="med" len="med"/>
            </a:ln>
            <a:effectLst/>
          </p:spPr>
          <p:txBody>
            <a:bodyPr/>
            <a:lstStyle/>
            <a:p>
              <a:endParaRPr lang="en-US"/>
            </a:p>
          </p:txBody>
        </p:sp>
        <p:sp>
          <p:nvSpPr>
            <p:cNvPr id="22560" name="Text Box 32"/>
            <p:cNvSpPr txBox="1">
              <a:spLocks noChangeArrowheads="1"/>
            </p:cNvSpPr>
            <p:nvPr/>
          </p:nvSpPr>
          <p:spPr bwMode="auto">
            <a:xfrm>
              <a:off x="4512" y="1392"/>
              <a:ext cx="575" cy="288"/>
            </a:xfrm>
            <a:prstGeom prst="rect">
              <a:avLst/>
            </a:prstGeom>
            <a:noFill/>
            <a:ln w="9525">
              <a:noFill/>
              <a:miter lim="800000"/>
              <a:headEnd/>
              <a:tailEnd/>
            </a:ln>
            <a:effectLst/>
          </p:spPr>
          <p:txBody>
            <a:bodyPr wrap="none">
              <a:spAutoFit/>
            </a:bodyPr>
            <a:lstStyle/>
            <a:p>
              <a:r>
                <a:rPr lang="en-US" b="1" i="1"/>
                <a:t>p</a:t>
              </a:r>
              <a:r>
                <a:rPr lang="en-US" i="1" baseline="-25000"/>
                <a:t>3</a:t>
              </a:r>
              <a:r>
                <a:rPr lang="en-US" i="1"/>
                <a:t>, m</a:t>
              </a:r>
              <a:r>
                <a:rPr lang="en-US" i="1" baseline="-25000"/>
                <a:t>3</a:t>
              </a:r>
            </a:p>
          </p:txBody>
        </p:sp>
      </p:grpSp>
      <p:grpSp>
        <p:nvGrpSpPr>
          <p:cNvPr id="7" name="Group 35"/>
          <p:cNvGrpSpPr>
            <a:grpSpLocks/>
          </p:cNvGrpSpPr>
          <p:nvPr/>
        </p:nvGrpSpPr>
        <p:grpSpPr bwMode="auto">
          <a:xfrm>
            <a:off x="0" y="82550"/>
            <a:ext cx="9144000" cy="831850"/>
            <a:chOff x="0" y="52"/>
            <a:chExt cx="5760" cy="524"/>
          </a:xfrm>
        </p:grpSpPr>
        <p:sp>
          <p:nvSpPr>
            <p:cNvPr id="22531" name="Text Box 3"/>
            <p:cNvSpPr txBox="1">
              <a:spLocks noChangeArrowheads="1"/>
            </p:cNvSpPr>
            <p:nvPr/>
          </p:nvSpPr>
          <p:spPr bwMode="auto">
            <a:xfrm>
              <a:off x="431" y="52"/>
              <a:ext cx="4934" cy="404"/>
            </a:xfrm>
            <a:prstGeom prst="rect">
              <a:avLst/>
            </a:prstGeom>
            <a:noFill/>
            <a:ln w="9525">
              <a:noFill/>
              <a:miter lim="800000"/>
              <a:headEnd/>
              <a:tailEnd/>
            </a:ln>
            <a:effectLst/>
          </p:spPr>
          <p:txBody>
            <a:bodyPr wrap="none">
              <a:spAutoFit/>
            </a:bodyPr>
            <a:lstStyle/>
            <a:p>
              <a:r>
                <a:rPr lang="en-US" sz="3600"/>
                <a:t>Dalitz Plot for 3-body decay (e.g. p</a:t>
              </a:r>
              <a:r>
                <a:rPr lang="en-US" sz="3600">
                  <a:latin typeface="Symbol" pitchFamily="18" charset="2"/>
                </a:rPr>
                <a:t>p</a:t>
              </a:r>
              <a:r>
                <a:rPr lang="en-US" sz="3600" baseline="30000"/>
                <a:t>+</a:t>
              </a:r>
              <a:r>
                <a:rPr lang="en-US" sz="3600"/>
                <a:t>K</a:t>
              </a:r>
              <a:r>
                <a:rPr lang="en-US" sz="3600" baseline="30000"/>
                <a:t>0</a:t>
              </a:r>
              <a:r>
                <a:rPr lang="en-US" sz="3600"/>
                <a:t>) </a:t>
              </a:r>
            </a:p>
          </p:txBody>
        </p:sp>
        <p:sp>
          <p:nvSpPr>
            <p:cNvPr id="22532" name="Line 4"/>
            <p:cNvSpPr>
              <a:spLocks noChangeShapeType="1"/>
            </p:cNvSpPr>
            <p:nvPr/>
          </p:nvSpPr>
          <p:spPr bwMode="auto">
            <a:xfrm>
              <a:off x="0" y="576"/>
              <a:ext cx="5760" cy="0"/>
            </a:xfrm>
            <a:prstGeom prst="line">
              <a:avLst/>
            </a:prstGeom>
            <a:noFill/>
            <a:ln w="28575">
              <a:solidFill>
                <a:schemeClr val="tx1"/>
              </a:solidFill>
              <a:round/>
              <a:headEnd/>
              <a:tailEnd/>
            </a:ln>
            <a:effectLst/>
          </p:spPr>
          <p:txBody>
            <a:bodyPr/>
            <a:lstStyle/>
            <a:p>
              <a:endParaRPr lang="en-US"/>
            </a:p>
          </p:txBody>
        </p:sp>
        <p:sp>
          <p:nvSpPr>
            <p:cNvPr id="22561" name="Line 33"/>
            <p:cNvSpPr>
              <a:spLocks noChangeShapeType="1"/>
            </p:cNvSpPr>
            <p:nvPr/>
          </p:nvSpPr>
          <p:spPr bwMode="auto">
            <a:xfrm>
              <a:off x="4848" y="96"/>
              <a:ext cx="240" cy="0"/>
            </a:xfrm>
            <a:prstGeom prst="line">
              <a:avLst/>
            </a:prstGeom>
            <a:noFill/>
            <a:ln w="19050">
              <a:solidFill>
                <a:schemeClr val="tx1"/>
              </a:solidFill>
              <a:round/>
              <a:headEnd/>
              <a:tailEnd/>
            </a:ln>
            <a:effectLst/>
          </p:spPr>
          <p:txBody>
            <a:bodyPr/>
            <a:lstStyle/>
            <a:p>
              <a:endParaRPr lang="en-US"/>
            </a:p>
          </p:txBody>
        </p:sp>
      </p:grpSp>
      <p:sp>
        <p:nvSpPr>
          <p:cNvPr id="22562" name="Text Box 34"/>
          <p:cNvSpPr txBox="1">
            <a:spLocks noChangeArrowheads="1"/>
          </p:cNvSpPr>
          <p:nvPr/>
        </p:nvSpPr>
        <p:spPr bwMode="auto">
          <a:xfrm>
            <a:off x="2662238" y="1447800"/>
            <a:ext cx="1833562" cy="457200"/>
          </a:xfrm>
          <a:prstGeom prst="rect">
            <a:avLst/>
          </a:prstGeom>
          <a:noFill/>
          <a:ln w="9525">
            <a:noFill/>
            <a:miter lim="800000"/>
            <a:headEnd/>
            <a:tailEnd/>
          </a:ln>
          <a:effectLst/>
        </p:spPr>
        <p:txBody>
          <a:bodyPr wrap="none">
            <a:spAutoFit/>
          </a:bodyPr>
          <a:lstStyle/>
          <a:p>
            <a:r>
              <a:rPr lang="en-US" dirty="0"/>
              <a:t>3-body decay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0" y="228600"/>
            <a:ext cx="9144000" cy="609600"/>
          </a:xfrm>
          <a:prstGeom prst="rect">
            <a:avLst/>
          </a:prstGeom>
          <a:noFill/>
          <a:ln w="9525">
            <a:noFill/>
            <a:miter lim="800000"/>
            <a:headEnd/>
            <a:tailEnd/>
          </a:ln>
          <a:effectLst/>
        </p:spPr>
        <p:txBody>
          <a:bodyPr anchor="ctr"/>
          <a:lstStyle/>
          <a:p>
            <a:pPr algn="ctr"/>
            <a:r>
              <a:rPr lang="en-US" sz="3600">
                <a:solidFill>
                  <a:srgbClr val="FF0000"/>
                </a:solidFill>
              </a:rPr>
              <a:t>C</a:t>
            </a:r>
            <a:r>
              <a:rPr lang="en-US" sz="3600"/>
              <a:t>EBAF</a:t>
            </a:r>
            <a:r>
              <a:rPr lang="en-US" sz="3600">
                <a:solidFill>
                  <a:schemeClr val="tx2"/>
                </a:solidFill>
              </a:rPr>
              <a:t> </a:t>
            </a:r>
            <a:r>
              <a:rPr lang="en-US" sz="3600">
                <a:solidFill>
                  <a:srgbClr val="FF0000"/>
                </a:solidFill>
              </a:rPr>
              <a:t>L</a:t>
            </a:r>
            <a:r>
              <a:rPr lang="en-US" sz="3600">
                <a:solidFill>
                  <a:schemeClr val="tx2"/>
                </a:solidFill>
              </a:rPr>
              <a:t>arge </a:t>
            </a:r>
            <a:r>
              <a:rPr lang="en-US" sz="3600">
                <a:solidFill>
                  <a:srgbClr val="FF0000"/>
                </a:solidFill>
              </a:rPr>
              <a:t>A</a:t>
            </a:r>
            <a:r>
              <a:rPr lang="en-US" sz="3600">
                <a:solidFill>
                  <a:schemeClr val="tx2"/>
                </a:solidFill>
              </a:rPr>
              <a:t>cceptance </a:t>
            </a:r>
            <a:r>
              <a:rPr lang="en-US" sz="3600">
                <a:solidFill>
                  <a:srgbClr val="FF0000"/>
                </a:solidFill>
              </a:rPr>
              <a:t>S</a:t>
            </a:r>
            <a:r>
              <a:rPr lang="en-US" sz="3600">
                <a:solidFill>
                  <a:schemeClr val="tx2"/>
                </a:solidFill>
              </a:rPr>
              <a:t>pectrometer</a:t>
            </a:r>
          </a:p>
        </p:txBody>
      </p:sp>
      <p:sp>
        <p:nvSpPr>
          <p:cNvPr id="195587" name="Rectangle 3"/>
          <p:cNvSpPr>
            <a:spLocks noChangeArrowheads="1"/>
          </p:cNvSpPr>
          <p:nvPr/>
        </p:nvSpPr>
        <p:spPr bwMode="auto">
          <a:xfrm>
            <a:off x="2819400" y="2400300"/>
            <a:ext cx="990600" cy="357188"/>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4"/>
          <p:cNvGrpSpPr>
            <a:grpSpLocks/>
          </p:cNvGrpSpPr>
          <p:nvPr/>
        </p:nvGrpSpPr>
        <p:grpSpPr bwMode="auto">
          <a:xfrm>
            <a:off x="1871663" y="1295400"/>
            <a:ext cx="4910137" cy="4800600"/>
            <a:chOff x="994" y="434"/>
            <a:chExt cx="3621" cy="3621"/>
          </a:xfrm>
        </p:grpSpPr>
        <p:pic>
          <p:nvPicPr>
            <p:cNvPr id="195589" name="Picture 5" descr="clas6_color"/>
            <p:cNvPicPr>
              <a:picLocks noChangeAspect="1" noChangeArrowheads="1"/>
            </p:cNvPicPr>
            <p:nvPr/>
          </p:nvPicPr>
          <p:blipFill>
            <a:blip r:embed="rId2"/>
            <a:srcRect/>
            <a:stretch>
              <a:fillRect/>
            </a:stretch>
          </p:blipFill>
          <p:spPr bwMode="auto">
            <a:xfrm>
              <a:off x="994" y="434"/>
              <a:ext cx="3621" cy="3621"/>
            </a:xfrm>
            <a:prstGeom prst="rect">
              <a:avLst/>
            </a:prstGeom>
            <a:noFill/>
            <a:ln w="9525">
              <a:miter lim="800000"/>
              <a:headEnd/>
              <a:tailEnd/>
            </a:ln>
          </p:spPr>
        </p:pic>
        <p:sp>
          <p:nvSpPr>
            <p:cNvPr id="195590" name="Rectangle 6"/>
            <p:cNvSpPr>
              <a:spLocks noChangeArrowheads="1"/>
            </p:cNvSpPr>
            <p:nvPr/>
          </p:nvSpPr>
          <p:spPr bwMode="auto">
            <a:xfrm>
              <a:off x="994" y="434"/>
              <a:ext cx="3621" cy="3621"/>
            </a:xfrm>
            <a:prstGeom prst="rect">
              <a:avLst/>
            </a:prstGeom>
            <a:noFill/>
            <a:ln w="28575" algn="ctr">
              <a:solidFill>
                <a:schemeClr val="bg1"/>
              </a:solidFill>
              <a:miter lim="800000"/>
              <a:headEnd/>
              <a:tailEnd/>
            </a:ln>
            <a:effectLst/>
          </p:spPr>
          <p:txBody>
            <a:bodyPr wrap="none" anchor="ctr">
              <a:spAutoFit/>
            </a:bodyPr>
            <a:lstStyle/>
            <a:p>
              <a:endParaRPr lang="en-US"/>
            </a:p>
          </p:txBody>
        </p:sp>
      </p:grpSp>
      <p:sp>
        <p:nvSpPr>
          <p:cNvPr id="195591" name="Text Box 7"/>
          <p:cNvSpPr txBox="1">
            <a:spLocks noChangeArrowheads="1"/>
          </p:cNvSpPr>
          <p:nvPr/>
        </p:nvSpPr>
        <p:spPr bwMode="auto">
          <a:xfrm>
            <a:off x="381000" y="1844675"/>
            <a:ext cx="24384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Liquid D</a:t>
            </a:r>
            <a:r>
              <a:rPr lang="en-US" sz="1400" b="1" baseline="-25000"/>
              <a:t>2 </a:t>
            </a:r>
            <a:r>
              <a:rPr lang="en-US" sz="1400" b="1"/>
              <a:t>(H</a:t>
            </a:r>
            <a:r>
              <a:rPr lang="en-US" sz="1400" b="1" baseline="-25000"/>
              <a:t>2</a:t>
            </a:r>
            <a:r>
              <a:rPr lang="en-US" sz="1400" b="1"/>
              <a:t>)target +</a:t>
            </a:r>
          </a:p>
          <a:p>
            <a:pPr>
              <a:lnSpc>
                <a:spcPct val="50000"/>
              </a:lnSpc>
              <a:spcBef>
                <a:spcPct val="50000"/>
              </a:spcBef>
            </a:pPr>
            <a:r>
              <a:rPr lang="en-US" sz="1400">
                <a:latin typeface="Symbol" pitchFamily="18" charset="2"/>
              </a:rPr>
              <a:t>g </a:t>
            </a:r>
            <a:r>
              <a:rPr lang="en-US" sz="1400">
                <a:solidFill>
                  <a:srgbClr val="FF0000"/>
                </a:solidFill>
              </a:rPr>
              <a:t>start counter</a:t>
            </a:r>
            <a:r>
              <a:rPr lang="en-US" sz="1400"/>
              <a:t>; e minitorus</a:t>
            </a:r>
          </a:p>
        </p:txBody>
      </p:sp>
      <p:sp>
        <p:nvSpPr>
          <p:cNvPr id="195592" name="Text Box 8"/>
          <p:cNvSpPr txBox="1">
            <a:spLocks noChangeArrowheads="1"/>
          </p:cNvSpPr>
          <p:nvPr/>
        </p:nvSpPr>
        <p:spPr bwMode="auto">
          <a:xfrm>
            <a:off x="358775" y="2667000"/>
            <a:ext cx="24384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solidFill>
                  <a:srgbClr val="3333CC"/>
                </a:solidFill>
              </a:rPr>
              <a:t>Drift chambers</a:t>
            </a:r>
          </a:p>
          <a:p>
            <a:pPr>
              <a:lnSpc>
                <a:spcPct val="50000"/>
              </a:lnSpc>
              <a:spcBef>
                <a:spcPct val="50000"/>
              </a:spcBef>
            </a:pPr>
            <a:r>
              <a:rPr lang="en-US" sz="1400"/>
              <a:t>argon/CO</a:t>
            </a:r>
            <a:r>
              <a:rPr lang="en-US" sz="1400" baseline="-25000"/>
              <a:t>2</a:t>
            </a:r>
            <a:r>
              <a:rPr lang="en-US" sz="1400"/>
              <a:t> gas, 35,000 cells</a:t>
            </a:r>
          </a:p>
        </p:txBody>
      </p:sp>
      <p:sp>
        <p:nvSpPr>
          <p:cNvPr id="195593" name="Text Box 9"/>
          <p:cNvSpPr txBox="1">
            <a:spLocks noChangeArrowheads="1"/>
          </p:cNvSpPr>
          <p:nvPr/>
        </p:nvSpPr>
        <p:spPr bwMode="auto">
          <a:xfrm>
            <a:off x="6324600" y="4038600"/>
            <a:ext cx="2514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solidFill>
                  <a:srgbClr val="33CC33"/>
                </a:solidFill>
              </a:rPr>
              <a:t>Electromagnetic calorimeters</a:t>
            </a:r>
          </a:p>
          <a:p>
            <a:pPr>
              <a:lnSpc>
                <a:spcPct val="50000"/>
              </a:lnSpc>
              <a:spcBef>
                <a:spcPct val="50000"/>
              </a:spcBef>
            </a:pPr>
            <a:r>
              <a:rPr lang="en-US" sz="1400"/>
              <a:t>Lead/scintillator, 1296 PMTs</a:t>
            </a:r>
          </a:p>
        </p:txBody>
      </p:sp>
      <p:sp>
        <p:nvSpPr>
          <p:cNvPr id="195594" name="Rectangle 10"/>
          <p:cNvSpPr>
            <a:spLocks noChangeArrowheads="1"/>
          </p:cNvSpPr>
          <p:nvPr/>
        </p:nvSpPr>
        <p:spPr bwMode="auto">
          <a:xfrm>
            <a:off x="1981200" y="1219200"/>
            <a:ext cx="1295400" cy="685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95595" name="Line 11"/>
          <p:cNvSpPr>
            <a:spLocks noChangeShapeType="1"/>
          </p:cNvSpPr>
          <p:nvPr/>
        </p:nvSpPr>
        <p:spPr bwMode="auto">
          <a:xfrm>
            <a:off x="0" y="914400"/>
            <a:ext cx="9144000" cy="0"/>
          </a:xfrm>
          <a:prstGeom prst="line">
            <a:avLst/>
          </a:prstGeom>
          <a:noFill/>
          <a:ln w="38100">
            <a:solidFill>
              <a:schemeClr val="tx1"/>
            </a:solidFill>
            <a:round/>
            <a:headEnd/>
            <a:tailEnd/>
          </a:ln>
          <a:effectLst/>
        </p:spPr>
        <p:txBody>
          <a:bodyPr/>
          <a:lstStyle/>
          <a:p>
            <a:endParaRPr lang="en-US"/>
          </a:p>
        </p:txBody>
      </p:sp>
      <p:sp>
        <p:nvSpPr>
          <p:cNvPr id="195596" name="Text Box 12"/>
          <p:cNvSpPr txBox="1">
            <a:spLocks noChangeArrowheads="1"/>
          </p:cNvSpPr>
          <p:nvPr/>
        </p:nvSpPr>
        <p:spPr bwMode="auto">
          <a:xfrm>
            <a:off x="381000" y="1082675"/>
            <a:ext cx="28575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solidFill>
                  <a:srgbClr val="0000CC"/>
                </a:solidFill>
              </a:rPr>
              <a:t>Torus magnet</a:t>
            </a:r>
          </a:p>
          <a:p>
            <a:pPr>
              <a:lnSpc>
                <a:spcPct val="50000"/>
              </a:lnSpc>
              <a:spcBef>
                <a:spcPct val="50000"/>
              </a:spcBef>
            </a:pPr>
            <a:r>
              <a:rPr lang="en-US" sz="1400"/>
              <a:t>6 superconducting coils</a:t>
            </a:r>
          </a:p>
        </p:txBody>
      </p:sp>
      <p:sp>
        <p:nvSpPr>
          <p:cNvPr id="195597" name="Text Box 13"/>
          <p:cNvSpPr txBox="1">
            <a:spLocks noChangeArrowheads="1"/>
          </p:cNvSpPr>
          <p:nvPr/>
        </p:nvSpPr>
        <p:spPr bwMode="auto">
          <a:xfrm>
            <a:off x="6553200" y="2530475"/>
            <a:ext cx="24384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solidFill>
                  <a:srgbClr val="FF33CC"/>
                </a:solidFill>
              </a:rPr>
              <a:t>Gas Cherenkov counters</a:t>
            </a:r>
          </a:p>
          <a:p>
            <a:pPr>
              <a:lnSpc>
                <a:spcPct val="50000"/>
              </a:lnSpc>
              <a:spcBef>
                <a:spcPct val="50000"/>
              </a:spcBef>
            </a:pPr>
            <a:r>
              <a:rPr lang="en-US" sz="1400"/>
              <a:t>e/</a:t>
            </a:r>
            <a:r>
              <a:rPr lang="en-US" sz="1400">
                <a:latin typeface="Symbol" pitchFamily="18" charset="2"/>
              </a:rPr>
              <a:t>p</a:t>
            </a:r>
            <a:r>
              <a:rPr lang="en-US" sz="1400"/>
              <a:t> separation, 216 PMTs</a:t>
            </a:r>
          </a:p>
        </p:txBody>
      </p:sp>
      <p:sp>
        <p:nvSpPr>
          <p:cNvPr id="195598" name="Text Box 14"/>
          <p:cNvSpPr txBox="1">
            <a:spLocks noChangeArrowheads="1"/>
          </p:cNvSpPr>
          <p:nvPr/>
        </p:nvSpPr>
        <p:spPr bwMode="auto">
          <a:xfrm>
            <a:off x="76200" y="5029200"/>
            <a:ext cx="24384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solidFill>
                  <a:srgbClr val="FF0000"/>
                </a:solidFill>
              </a:rPr>
              <a:t>Time-of-flight counters</a:t>
            </a:r>
          </a:p>
          <a:p>
            <a:pPr>
              <a:lnSpc>
                <a:spcPct val="50000"/>
              </a:lnSpc>
              <a:spcBef>
                <a:spcPct val="50000"/>
              </a:spcBef>
            </a:pPr>
            <a:r>
              <a:rPr lang="en-US" sz="1400"/>
              <a:t>plastic scintillators, 684 PMTs</a:t>
            </a:r>
          </a:p>
        </p:txBody>
      </p:sp>
      <p:sp>
        <p:nvSpPr>
          <p:cNvPr id="195599" name="Text Box 15"/>
          <p:cNvSpPr txBox="1">
            <a:spLocks noChangeArrowheads="1"/>
          </p:cNvSpPr>
          <p:nvPr/>
        </p:nvSpPr>
        <p:spPr bwMode="auto">
          <a:xfrm>
            <a:off x="6019800" y="1447800"/>
            <a:ext cx="2514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solidFill>
                  <a:srgbClr val="008000"/>
                </a:solidFill>
              </a:rPr>
              <a:t>Large angle calorimeters</a:t>
            </a:r>
          </a:p>
          <a:p>
            <a:pPr>
              <a:lnSpc>
                <a:spcPct val="50000"/>
              </a:lnSpc>
              <a:spcBef>
                <a:spcPct val="50000"/>
              </a:spcBef>
            </a:pPr>
            <a:r>
              <a:rPr lang="en-US" sz="1400"/>
              <a:t>Lead/scintillator, 512 PMTs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The big picture</a:t>
            </a:r>
          </a:p>
        </p:txBody>
      </p:sp>
      <p:sp>
        <p:nvSpPr>
          <p:cNvPr id="4" name="Date Placeholder 3"/>
          <p:cNvSpPr>
            <a:spLocks noGrp="1"/>
          </p:cNvSpPr>
          <p:nvPr>
            <p:ph type="dt" sz="half" idx="10"/>
          </p:nvPr>
        </p:nvSpPr>
        <p:spPr/>
        <p:txBody>
          <a:bodyPr/>
          <a:lstStyle/>
          <a:p>
            <a:pPr>
              <a:defRPr/>
            </a:pPr>
            <a:r>
              <a:rPr lang="en-US" smtClean="0"/>
              <a:t>NNPSS 2009</a:t>
            </a:r>
            <a:endParaRPr lang="en-US"/>
          </a:p>
        </p:txBody>
      </p:sp>
      <p:sp>
        <p:nvSpPr>
          <p:cNvPr id="6" name="Footer Placeholder 5"/>
          <p:cNvSpPr>
            <a:spLocks noGrp="1"/>
          </p:cNvSpPr>
          <p:nvPr>
            <p:ph type="ftr" sz="quarter" idx="11"/>
          </p:nvPr>
        </p:nvSpPr>
        <p:spPr/>
        <p:txBody>
          <a:bodyPr/>
          <a:lstStyle/>
          <a:p>
            <a:pPr>
              <a:defRPr/>
            </a:pPr>
            <a:r>
              <a:rPr lang="en-US" smtClean="0"/>
              <a:t>E. Beise, U Maryland</a:t>
            </a:r>
            <a:endParaRPr lang="en-US"/>
          </a:p>
        </p:txBody>
      </p:sp>
      <p:sp>
        <p:nvSpPr>
          <p:cNvPr id="5" name="Slide Number Placeholder 4"/>
          <p:cNvSpPr>
            <a:spLocks noGrp="1"/>
          </p:cNvSpPr>
          <p:nvPr>
            <p:ph type="sldNum" sz="quarter" idx="12"/>
          </p:nvPr>
        </p:nvSpPr>
        <p:spPr/>
        <p:txBody>
          <a:bodyPr/>
          <a:lstStyle/>
          <a:p>
            <a:pPr>
              <a:defRPr/>
            </a:pPr>
            <a:fld id="{36555B31-1E5C-4D88-84CB-F0379F1E1D3F}" type="slidenum">
              <a:rPr lang="en-US" smtClean="0"/>
              <a:pPr>
                <a:defRPr/>
              </a:pPr>
              <a:t>6</a:t>
            </a:fld>
            <a:endParaRPr lang="en-US"/>
          </a:p>
        </p:txBody>
      </p:sp>
      <p:sp>
        <p:nvSpPr>
          <p:cNvPr id="3" name="Subtitle 2"/>
          <p:cNvSpPr>
            <a:spLocks noGrp="1"/>
          </p:cNvSpPr>
          <p:nvPr>
            <p:ph type="subTitle" idx="4294967295"/>
          </p:nvPr>
        </p:nvSpPr>
        <p:spPr>
          <a:xfrm>
            <a:off x="381000" y="1447800"/>
            <a:ext cx="8077200" cy="2819400"/>
          </a:xfrm>
        </p:spPr>
        <p:txBody>
          <a:bodyPr rtlCol="0">
            <a:normAutofit/>
          </a:bodyPr>
          <a:lstStyle/>
          <a:p>
            <a:pPr eaLnBrk="1" fontAlgn="auto" hangingPunct="1">
              <a:spcAft>
                <a:spcPts val="0"/>
              </a:spcAft>
              <a:buFont typeface="Arial" pitchFamily="34" charset="0"/>
              <a:buNone/>
              <a:defRPr/>
            </a:pPr>
            <a:r>
              <a:rPr lang="en-US" dirty="0" smtClean="0"/>
              <a:t>What are the questions?</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What are the connections between this topic and other areas of nuclear physics?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600" dirty="0" smtClean="0">
                <a:solidFill>
                  <a:schemeClr val="accent1">
                    <a:lumMod val="75000"/>
                  </a:schemeClr>
                </a:solidFill>
              </a:rPr>
              <a:t>The Questions of the </a:t>
            </a:r>
            <a:r>
              <a:rPr lang="en-US" sz="3600" dirty="0" smtClean="0">
                <a:solidFill>
                  <a:schemeClr val="accent1">
                    <a:lumMod val="75000"/>
                  </a:schemeClr>
                </a:solidFill>
              </a:rPr>
              <a:t>2007 Long </a:t>
            </a:r>
            <a:r>
              <a:rPr lang="en-US" sz="3600" dirty="0" smtClean="0">
                <a:solidFill>
                  <a:schemeClr val="accent1">
                    <a:lumMod val="75000"/>
                  </a:schemeClr>
                </a:solidFill>
              </a:rPr>
              <a:t>Range Plan</a:t>
            </a:r>
            <a:endParaRPr lang="en-US" sz="3600" dirty="0">
              <a:solidFill>
                <a:schemeClr val="accent1">
                  <a:lumMod val="75000"/>
                </a:schemeClr>
              </a:solidFill>
            </a:endParaRPr>
          </a:p>
        </p:txBody>
      </p:sp>
      <p:sp>
        <p:nvSpPr>
          <p:cNvPr id="7" name="Content Placeholder 6"/>
          <p:cNvSpPr>
            <a:spLocks noGrp="1"/>
          </p:cNvSpPr>
          <p:nvPr>
            <p:ph sz="half" idx="2"/>
          </p:nvPr>
        </p:nvSpPr>
        <p:spPr>
          <a:xfrm>
            <a:off x="3962400" y="990600"/>
            <a:ext cx="5029200" cy="5410200"/>
          </a:xfrm>
        </p:spPr>
        <p:txBody>
          <a:bodyPr/>
          <a:lstStyle/>
          <a:p>
            <a:r>
              <a:rPr lang="en-US" sz="2000" dirty="0" smtClean="0"/>
              <a:t>Quantum </a:t>
            </a:r>
            <a:r>
              <a:rPr lang="en-US" sz="2000" dirty="0" err="1" smtClean="0"/>
              <a:t>ChromoDynamics</a:t>
            </a:r>
            <a:endParaRPr lang="en-US" sz="2000" dirty="0" smtClean="0"/>
          </a:p>
          <a:p>
            <a:pPr lvl="1"/>
            <a:r>
              <a:rPr lang="en-US" sz="1800" dirty="0" smtClean="0"/>
              <a:t>What are the phases of strongly interacting matter?</a:t>
            </a:r>
          </a:p>
          <a:p>
            <a:pPr lvl="1"/>
            <a:r>
              <a:rPr lang="en-US" sz="1800" dirty="0" smtClean="0"/>
              <a:t>What is the internal landscape of nucleons?</a:t>
            </a:r>
          </a:p>
          <a:p>
            <a:pPr lvl="1"/>
            <a:r>
              <a:rPr lang="en-US" sz="1800" dirty="0" smtClean="0"/>
              <a:t>What governs the transition of quarks and gluons into nucleons and </a:t>
            </a:r>
            <a:r>
              <a:rPr lang="en-US" sz="1800" dirty="0" err="1" smtClean="0"/>
              <a:t>pions</a:t>
            </a:r>
            <a:r>
              <a:rPr lang="en-US" sz="1800" dirty="0" smtClean="0"/>
              <a:t>?</a:t>
            </a:r>
          </a:p>
          <a:p>
            <a:r>
              <a:rPr lang="en-US" sz="2000" dirty="0" smtClean="0"/>
              <a:t>Nuclei and Nuclear Astrophysics</a:t>
            </a:r>
          </a:p>
          <a:p>
            <a:pPr lvl="1"/>
            <a:r>
              <a:rPr lang="en-US" sz="1800" dirty="0" smtClean="0"/>
              <a:t>What is the nature of the nuclear force?</a:t>
            </a:r>
          </a:p>
          <a:p>
            <a:pPr lvl="1"/>
            <a:r>
              <a:rPr lang="en-US" sz="1800" dirty="0" smtClean="0"/>
              <a:t>What is the origin of simple patterns in complex nuclei?</a:t>
            </a:r>
          </a:p>
          <a:p>
            <a:pPr lvl="1"/>
            <a:r>
              <a:rPr lang="en-US" sz="1800" dirty="0" smtClean="0"/>
              <a:t>What is the origin of the elements in the cosmos?</a:t>
            </a:r>
          </a:p>
          <a:p>
            <a:r>
              <a:rPr lang="en-US" sz="2000" dirty="0" smtClean="0"/>
              <a:t>Symmetries and Neutrinos</a:t>
            </a:r>
          </a:p>
          <a:p>
            <a:pPr lvl="1"/>
            <a:r>
              <a:rPr lang="en-US" sz="1800" dirty="0" smtClean="0"/>
              <a:t>What is the nature of neutrinos?</a:t>
            </a:r>
          </a:p>
          <a:p>
            <a:pPr lvl="1"/>
            <a:r>
              <a:rPr lang="en-US" sz="1800" dirty="0" smtClean="0"/>
              <a:t>Why is there now more visible matter than antimatter?</a:t>
            </a:r>
          </a:p>
          <a:p>
            <a:pPr lvl="1"/>
            <a:r>
              <a:rPr lang="en-US" sz="1800" i="1" dirty="0" smtClean="0"/>
              <a:t>… and of course more….</a:t>
            </a:r>
          </a:p>
        </p:txBody>
      </p:sp>
      <p:pic>
        <p:nvPicPr>
          <p:cNvPr id="3" name="Picture 5" descr="Nuclear-ScienceFront_Cover.pdf"/>
          <p:cNvPicPr>
            <a:picLocks noChangeAspect="1"/>
          </p:cNvPicPr>
          <p:nvPr/>
        </p:nvPicPr>
        <p:blipFill>
          <a:blip r:embed="rId2" cstate="print"/>
          <a:srcRect/>
          <a:stretch>
            <a:fillRect/>
          </a:stretch>
        </p:blipFill>
        <p:spPr bwMode="auto">
          <a:xfrm>
            <a:off x="228600" y="1371600"/>
            <a:ext cx="3565349" cy="4419600"/>
          </a:xfrm>
          <a:prstGeom prst="rect">
            <a:avLst/>
          </a:prstGeom>
          <a:noFill/>
          <a:ln w="9525">
            <a:noFill/>
            <a:miter lim="800000"/>
            <a:headEnd/>
            <a:tailEnd/>
          </a:ln>
        </p:spPr>
      </p:pic>
      <p:sp>
        <p:nvSpPr>
          <p:cNvPr id="4" name="TextBox 6"/>
          <p:cNvSpPr txBox="1">
            <a:spLocks noChangeArrowheads="1"/>
          </p:cNvSpPr>
          <p:nvPr/>
        </p:nvSpPr>
        <p:spPr bwMode="auto">
          <a:xfrm>
            <a:off x="0" y="5867400"/>
            <a:ext cx="4343400" cy="369332"/>
          </a:xfrm>
          <a:prstGeom prst="rect">
            <a:avLst/>
          </a:prstGeom>
          <a:noFill/>
          <a:ln w="9525">
            <a:noFill/>
            <a:miter lim="800000"/>
            <a:headEnd/>
            <a:tailEnd/>
          </a:ln>
        </p:spPr>
        <p:txBody>
          <a:bodyPr wrap="square">
            <a:spAutoFit/>
          </a:bodyPr>
          <a:lstStyle/>
          <a:p>
            <a:r>
              <a:rPr lang="en-US" dirty="0">
                <a:solidFill>
                  <a:srgbClr val="C00000"/>
                </a:solidFill>
              </a:rPr>
              <a:t>http://</a:t>
            </a:r>
            <a:r>
              <a:rPr lang="en-US" dirty="0" smtClean="0">
                <a:solidFill>
                  <a:srgbClr val="C00000"/>
                </a:solidFill>
              </a:rPr>
              <a:t>www.sc.doe.gov/np/nsac/nsac.html</a:t>
            </a:r>
            <a:endParaRPr lang="en-US" dirty="0">
              <a:solidFill>
                <a:srgbClr val="C00000"/>
              </a:solidFill>
            </a:endParaRPr>
          </a:p>
        </p:txBody>
      </p:sp>
      <p:sp>
        <p:nvSpPr>
          <p:cNvPr id="8" name="Date Placeholder 7"/>
          <p:cNvSpPr>
            <a:spLocks noGrp="1"/>
          </p:cNvSpPr>
          <p:nvPr>
            <p:ph type="dt" sz="half" idx="10"/>
          </p:nvPr>
        </p:nvSpPr>
        <p:spPr/>
        <p:txBody>
          <a:bodyPr/>
          <a:lstStyle/>
          <a:p>
            <a:pPr>
              <a:defRPr/>
            </a:pPr>
            <a:r>
              <a:rPr lang="en-US" smtClean="0"/>
              <a:t>NNPSS 2009</a:t>
            </a:r>
            <a:endParaRPr lang="en-US"/>
          </a:p>
        </p:txBody>
      </p:sp>
      <p:sp>
        <p:nvSpPr>
          <p:cNvPr id="9" name="Slide Number Placeholder 8"/>
          <p:cNvSpPr>
            <a:spLocks noGrp="1"/>
          </p:cNvSpPr>
          <p:nvPr>
            <p:ph type="sldNum" sz="quarter" idx="12"/>
          </p:nvPr>
        </p:nvSpPr>
        <p:spPr/>
        <p:txBody>
          <a:bodyPr/>
          <a:lstStyle/>
          <a:p>
            <a:pPr>
              <a:defRPr/>
            </a:pPr>
            <a:fld id="{31BC3F95-BED1-4F3B-93F3-F55AF9CC9A7D}" type="slidenum">
              <a:rPr lang="en-US" smtClean="0"/>
              <a:pPr>
                <a:defRPr/>
              </a:pPr>
              <a:t>7</a:t>
            </a:fld>
            <a:endParaRPr lang="en-US"/>
          </a:p>
        </p:txBody>
      </p:sp>
      <p:sp>
        <p:nvSpPr>
          <p:cNvPr id="10" name="Footer Placeholder 9"/>
          <p:cNvSpPr>
            <a:spLocks noGrp="1"/>
          </p:cNvSpPr>
          <p:nvPr>
            <p:ph type="ftr" sz="quarter" idx="11"/>
          </p:nvPr>
        </p:nvSpPr>
        <p:spPr/>
        <p:txBody>
          <a:bodyPr/>
          <a:lstStyle/>
          <a:p>
            <a:pPr>
              <a:defRPr/>
            </a:pPr>
            <a:r>
              <a:rPr lang="en-US" smtClean="0"/>
              <a:t>E. Beise, U Maryland</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15900"/>
            <a:ext cx="8991600" cy="4965700"/>
            <a:chOff x="194" y="519"/>
            <a:chExt cx="4958" cy="2430"/>
          </a:xfrm>
        </p:grpSpPr>
        <p:grpSp>
          <p:nvGrpSpPr>
            <p:cNvPr id="3" name="Group 3"/>
            <p:cNvGrpSpPr>
              <a:grpSpLocks noChangeAspect="1"/>
            </p:cNvGrpSpPr>
            <p:nvPr/>
          </p:nvGrpSpPr>
          <p:grpSpPr bwMode="auto">
            <a:xfrm>
              <a:off x="3785" y="1127"/>
              <a:ext cx="1367" cy="589"/>
              <a:chOff x="3592" y="2263"/>
              <a:chExt cx="1953" cy="842"/>
            </a:xfrm>
          </p:grpSpPr>
          <p:grpSp>
            <p:nvGrpSpPr>
              <p:cNvPr id="4" name="Group 4"/>
              <p:cNvGrpSpPr>
                <a:grpSpLocks noChangeAspect="1"/>
              </p:cNvGrpSpPr>
              <p:nvPr/>
            </p:nvGrpSpPr>
            <p:grpSpPr bwMode="auto">
              <a:xfrm>
                <a:off x="3592" y="2555"/>
                <a:ext cx="1953" cy="550"/>
                <a:chOff x="3592" y="2555"/>
                <a:chExt cx="1953" cy="550"/>
              </a:xfrm>
            </p:grpSpPr>
            <p:sp>
              <p:nvSpPr>
                <p:cNvPr id="19038" name="Freeform 5"/>
                <p:cNvSpPr>
                  <a:spLocks noChangeAspect="1"/>
                </p:cNvSpPr>
                <p:nvPr/>
              </p:nvSpPr>
              <p:spPr bwMode="auto">
                <a:xfrm>
                  <a:off x="3592" y="2555"/>
                  <a:ext cx="1951" cy="550"/>
                </a:xfrm>
                <a:custGeom>
                  <a:avLst/>
                  <a:gdLst>
                    <a:gd name="T0" fmla="*/ 1908 w 1951"/>
                    <a:gd name="T1" fmla="*/ 442 h 550"/>
                    <a:gd name="T2" fmla="*/ 1852 w 1951"/>
                    <a:gd name="T3" fmla="*/ 432 h 550"/>
                    <a:gd name="T4" fmla="*/ 1810 w 1951"/>
                    <a:gd name="T5" fmla="*/ 428 h 550"/>
                    <a:gd name="T6" fmla="*/ 1776 w 1951"/>
                    <a:gd name="T7" fmla="*/ 430 h 550"/>
                    <a:gd name="T8" fmla="*/ 1727 w 1951"/>
                    <a:gd name="T9" fmla="*/ 426 h 550"/>
                    <a:gd name="T10" fmla="*/ 1702 w 1951"/>
                    <a:gd name="T11" fmla="*/ 430 h 550"/>
                    <a:gd name="T12" fmla="*/ 1679 w 1951"/>
                    <a:gd name="T13" fmla="*/ 445 h 550"/>
                    <a:gd name="T14" fmla="*/ 1661 w 1951"/>
                    <a:gd name="T15" fmla="*/ 461 h 550"/>
                    <a:gd name="T16" fmla="*/ 1632 w 1951"/>
                    <a:gd name="T17" fmla="*/ 508 h 550"/>
                    <a:gd name="T18" fmla="*/ 1603 w 1951"/>
                    <a:gd name="T19" fmla="*/ 532 h 550"/>
                    <a:gd name="T20" fmla="*/ 1548 w 1951"/>
                    <a:gd name="T21" fmla="*/ 539 h 550"/>
                    <a:gd name="T22" fmla="*/ 1494 w 1951"/>
                    <a:gd name="T23" fmla="*/ 543 h 550"/>
                    <a:gd name="T24" fmla="*/ 1435 w 1951"/>
                    <a:gd name="T25" fmla="*/ 547 h 550"/>
                    <a:gd name="T26" fmla="*/ 1367 w 1951"/>
                    <a:gd name="T27" fmla="*/ 548 h 550"/>
                    <a:gd name="T28" fmla="*/ 1286 w 1951"/>
                    <a:gd name="T29" fmla="*/ 542 h 550"/>
                    <a:gd name="T30" fmla="*/ 1246 w 1951"/>
                    <a:gd name="T31" fmla="*/ 525 h 550"/>
                    <a:gd name="T32" fmla="*/ 1187 w 1951"/>
                    <a:gd name="T33" fmla="*/ 499 h 550"/>
                    <a:gd name="T34" fmla="*/ 1117 w 1951"/>
                    <a:gd name="T35" fmla="*/ 452 h 550"/>
                    <a:gd name="T36" fmla="*/ 1082 w 1951"/>
                    <a:gd name="T37" fmla="*/ 432 h 550"/>
                    <a:gd name="T38" fmla="*/ 1048 w 1951"/>
                    <a:gd name="T39" fmla="*/ 415 h 550"/>
                    <a:gd name="T40" fmla="*/ 1004 w 1951"/>
                    <a:gd name="T41" fmla="*/ 411 h 550"/>
                    <a:gd name="T42" fmla="*/ 954 w 1951"/>
                    <a:gd name="T43" fmla="*/ 420 h 550"/>
                    <a:gd name="T44" fmla="*/ 851 w 1951"/>
                    <a:gd name="T45" fmla="*/ 444 h 550"/>
                    <a:gd name="T46" fmla="*/ 718 w 1951"/>
                    <a:gd name="T47" fmla="*/ 459 h 550"/>
                    <a:gd name="T48" fmla="*/ 623 w 1951"/>
                    <a:gd name="T49" fmla="*/ 446 h 550"/>
                    <a:gd name="T50" fmla="*/ 574 w 1951"/>
                    <a:gd name="T51" fmla="*/ 432 h 550"/>
                    <a:gd name="T52" fmla="*/ 509 w 1951"/>
                    <a:gd name="T53" fmla="*/ 410 h 550"/>
                    <a:gd name="T54" fmla="*/ 464 w 1951"/>
                    <a:gd name="T55" fmla="*/ 382 h 550"/>
                    <a:gd name="T56" fmla="*/ 427 w 1951"/>
                    <a:gd name="T57" fmla="*/ 351 h 550"/>
                    <a:gd name="T58" fmla="*/ 385 w 1951"/>
                    <a:gd name="T59" fmla="*/ 314 h 550"/>
                    <a:gd name="T60" fmla="*/ 329 w 1951"/>
                    <a:gd name="T61" fmla="*/ 284 h 550"/>
                    <a:gd name="T62" fmla="*/ 286 w 1951"/>
                    <a:gd name="T63" fmla="*/ 277 h 550"/>
                    <a:gd name="T64" fmla="*/ 221 w 1951"/>
                    <a:gd name="T65" fmla="*/ 259 h 550"/>
                    <a:gd name="T66" fmla="*/ 163 w 1951"/>
                    <a:gd name="T67" fmla="*/ 253 h 550"/>
                    <a:gd name="T68" fmla="*/ 102 w 1951"/>
                    <a:gd name="T69" fmla="*/ 221 h 550"/>
                    <a:gd name="T70" fmla="*/ 38 w 1951"/>
                    <a:gd name="T71" fmla="*/ 199 h 550"/>
                    <a:gd name="T72" fmla="*/ 34 w 1951"/>
                    <a:gd name="T73" fmla="*/ 174 h 550"/>
                    <a:gd name="T74" fmla="*/ 187 w 1951"/>
                    <a:gd name="T75" fmla="*/ 155 h 550"/>
                    <a:gd name="T76" fmla="*/ 414 w 1951"/>
                    <a:gd name="T77" fmla="*/ 141 h 550"/>
                    <a:gd name="T78" fmla="*/ 781 w 1951"/>
                    <a:gd name="T79" fmla="*/ 35 h 550"/>
                    <a:gd name="T80" fmla="*/ 1342 w 1951"/>
                    <a:gd name="T81" fmla="*/ 30 h 550"/>
                    <a:gd name="T82" fmla="*/ 1744 w 1951"/>
                    <a:gd name="T83" fmla="*/ 242 h 550"/>
                    <a:gd name="T84" fmla="*/ 1927 w 1951"/>
                    <a:gd name="T85" fmla="*/ 446 h 5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51"/>
                    <a:gd name="T130" fmla="*/ 0 h 550"/>
                    <a:gd name="T131" fmla="*/ 1951 w 1951"/>
                    <a:gd name="T132" fmla="*/ 550 h 5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51" h="550">
                      <a:moveTo>
                        <a:pt x="1927" y="446"/>
                      </a:moveTo>
                      <a:lnTo>
                        <a:pt x="1908" y="442"/>
                      </a:lnTo>
                      <a:lnTo>
                        <a:pt x="1871" y="435"/>
                      </a:lnTo>
                      <a:lnTo>
                        <a:pt x="1852" y="432"/>
                      </a:lnTo>
                      <a:lnTo>
                        <a:pt x="1829" y="427"/>
                      </a:lnTo>
                      <a:lnTo>
                        <a:pt x="1810" y="428"/>
                      </a:lnTo>
                      <a:lnTo>
                        <a:pt x="1794" y="430"/>
                      </a:lnTo>
                      <a:lnTo>
                        <a:pt x="1776" y="430"/>
                      </a:lnTo>
                      <a:lnTo>
                        <a:pt x="1757" y="427"/>
                      </a:lnTo>
                      <a:lnTo>
                        <a:pt x="1727" y="426"/>
                      </a:lnTo>
                      <a:lnTo>
                        <a:pt x="1716" y="428"/>
                      </a:lnTo>
                      <a:lnTo>
                        <a:pt x="1702" y="430"/>
                      </a:lnTo>
                      <a:lnTo>
                        <a:pt x="1691" y="439"/>
                      </a:lnTo>
                      <a:lnTo>
                        <a:pt x="1679" y="445"/>
                      </a:lnTo>
                      <a:lnTo>
                        <a:pt x="1673" y="453"/>
                      </a:lnTo>
                      <a:lnTo>
                        <a:pt x="1661" y="461"/>
                      </a:lnTo>
                      <a:lnTo>
                        <a:pt x="1652" y="478"/>
                      </a:lnTo>
                      <a:lnTo>
                        <a:pt x="1632" y="508"/>
                      </a:lnTo>
                      <a:lnTo>
                        <a:pt x="1621" y="520"/>
                      </a:lnTo>
                      <a:lnTo>
                        <a:pt x="1603" y="532"/>
                      </a:lnTo>
                      <a:lnTo>
                        <a:pt x="1579" y="531"/>
                      </a:lnTo>
                      <a:lnTo>
                        <a:pt x="1548" y="539"/>
                      </a:lnTo>
                      <a:lnTo>
                        <a:pt x="1520" y="535"/>
                      </a:lnTo>
                      <a:lnTo>
                        <a:pt x="1494" y="543"/>
                      </a:lnTo>
                      <a:lnTo>
                        <a:pt x="1470" y="543"/>
                      </a:lnTo>
                      <a:lnTo>
                        <a:pt x="1435" y="547"/>
                      </a:lnTo>
                      <a:lnTo>
                        <a:pt x="1396" y="549"/>
                      </a:lnTo>
                      <a:lnTo>
                        <a:pt x="1367" y="548"/>
                      </a:lnTo>
                      <a:lnTo>
                        <a:pt x="1322" y="549"/>
                      </a:lnTo>
                      <a:lnTo>
                        <a:pt x="1286" y="542"/>
                      </a:lnTo>
                      <a:lnTo>
                        <a:pt x="1264" y="533"/>
                      </a:lnTo>
                      <a:lnTo>
                        <a:pt x="1246" y="525"/>
                      </a:lnTo>
                      <a:lnTo>
                        <a:pt x="1213" y="513"/>
                      </a:lnTo>
                      <a:lnTo>
                        <a:pt x="1187" y="499"/>
                      </a:lnTo>
                      <a:lnTo>
                        <a:pt x="1148" y="471"/>
                      </a:lnTo>
                      <a:lnTo>
                        <a:pt x="1117" y="452"/>
                      </a:lnTo>
                      <a:lnTo>
                        <a:pt x="1102" y="439"/>
                      </a:lnTo>
                      <a:lnTo>
                        <a:pt x="1082" y="432"/>
                      </a:lnTo>
                      <a:lnTo>
                        <a:pt x="1070" y="418"/>
                      </a:lnTo>
                      <a:lnTo>
                        <a:pt x="1048" y="415"/>
                      </a:lnTo>
                      <a:lnTo>
                        <a:pt x="1034" y="411"/>
                      </a:lnTo>
                      <a:lnTo>
                        <a:pt x="1004" y="411"/>
                      </a:lnTo>
                      <a:lnTo>
                        <a:pt x="980" y="411"/>
                      </a:lnTo>
                      <a:lnTo>
                        <a:pt x="954" y="420"/>
                      </a:lnTo>
                      <a:lnTo>
                        <a:pt x="910" y="424"/>
                      </a:lnTo>
                      <a:lnTo>
                        <a:pt x="851" y="444"/>
                      </a:lnTo>
                      <a:lnTo>
                        <a:pt x="778" y="453"/>
                      </a:lnTo>
                      <a:lnTo>
                        <a:pt x="718" y="459"/>
                      </a:lnTo>
                      <a:lnTo>
                        <a:pt x="655" y="453"/>
                      </a:lnTo>
                      <a:lnTo>
                        <a:pt x="623" y="446"/>
                      </a:lnTo>
                      <a:lnTo>
                        <a:pt x="600" y="432"/>
                      </a:lnTo>
                      <a:lnTo>
                        <a:pt x="574" y="432"/>
                      </a:lnTo>
                      <a:lnTo>
                        <a:pt x="540" y="421"/>
                      </a:lnTo>
                      <a:lnTo>
                        <a:pt x="509" y="410"/>
                      </a:lnTo>
                      <a:lnTo>
                        <a:pt x="482" y="396"/>
                      </a:lnTo>
                      <a:lnTo>
                        <a:pt x="464" y="382"/>
                      </a:lnTo>
                      <a:lnTo>
                        <a:pt x="444" y="369"/>
                      </a:lnTo>
                      <a:lnTo>
                        <a:pt x="427" y="351"/>
                      </a:lnTo>
                      <a:lnTo>
                        <a:pt x="406" y="332"/>
                      </a:lnTo>
                      <a:lnTo>
                        <a:pt x="385" y="314"/>
                      </a:lnTo>
                      <a:lnTo>
                        <a:pt x="374" y="297"/>
                      </a:lnTo>
                      <a:lnTo>
                        <a:pt x="329" y="284"/>
                      </a:lnTo>
                      <a:lnTo>
                        <a:pt x="305" y="280"/>
                      </a:lnTo>
                      <a:lnTo>
                        <a:pt x="286" y="277"/>
                      </a:lnTo>
                      <a:lnTo>
                        <a:pt x="246" y="259"/>
                      </a:lnTo>
                      <a:lnTo>
                        <a:pt x="221" y="259"/>
                      </a:lnTo>
                      <a:lnTo>
                        <a:pt x="192" y="258"/>
                      </a:lnTo>
                      <a:lnTo>
                        <a:pt x="163" y="253"/>
                      </a:lnTo>
                      <a:lnTo>
                        <a:pt x="125" y="230"/>
                      </a:lnTo>
                      <a:lnTo>
                        <a:pt x="102" y="221"/>
                      </a:lnTo>
                      <a:lnTo>
                        <a:pt x="76" y="211"/>
                      </a:lnTo>
                      <a:lnTo>
                        <a:pt x="38" y="199"/>
                      </a:lnTo>
                      <a:lnTo>
                        <a:pt x="0" y="195"/>
                      </a:lnTo>
                      <a:lnTo>
                        <a:pt x="34" y="174"/>
                      </a:lnTo>
                      <a:lnTo>
                        <a:pt x="134" y="155"/>
                      </a:lnTo>
                      <a:lnTo>
                        <a:pt x="187" y="155"/>
                      </a:lnTo>
                      <a:lnTo>
                        <a:pt x="280" y="164"/>
                      </a:lnTo>
                      <a:lnTo>
                        <a:pt x="414" y="141"/>
                      </a:lnTo>
                      <a:lnTo>
                        <a:pt x="582" y="64"/>
                      </a:lnTo>
                      <a:lnTo>
                        <a:pt x="781" y="35"/>
                      </a:lnTo>
                      <a:lnTo>
                        <a:pt x="1069" y="0"/>
                      </a:lnTo>
                      <a:lnTo>
                        <a:pt x="1342" y="30"/>
                      </a:lnTo>
                      <a:lnTo>
                        <a:pt x="1550" y="132"/>
                      </a:lnTo>
                      <a:lnTo>
                        <a:pt x="1744" y="242"/>
                      </a:lnTo>
                      <a:lnTo>
                        <a:pt x="1950" y="350"/>
                      </a:lnTo>
                      <a:lnTo>
                        <a:pt x="1927" y="446"/>
                      </a:lnTo>
                    </a:path>
                  </a:pathLst>
                </a:custGeom>
                <a:solidFill>
                  <a:srgbClr val="00E0E0"/>
                </a:solidFill>
                <a:ln w="12700" cap="rnd">
                  <a:noFill/>
                  <a:round/>
                  <a:headEnd/>
                  <a:tailEnd/>
                </a:ln>
              </p:spPr>
              <p:txBody>
                <a:bodyPr/>
                <a:lstStyle/>
                <a:p>
                  <a:endParaRPr lang="en-US"/>
                </a:p>
              </p:txBody>
            </p:sp>
            <p:sp>
              <p:nvSpPr>
                <p:cNvPr id="19039" name="Freeform 6"/>
                <p:cNvSpPr>
                  <a:spLocks noChangeAspect="1"/>
                </p:cNvSpPr>
                <p:nvPr/>
              </p:nvSpPr>
              <p:spPr bwMode="auto">
                <a:xfrm>
                  <a:off x="3641" y="2576"/>
                  <a:ext cx="1902" cy="491"/>
                </a:xfrm>
                <a:custGeom>
                  <a:avLst/>
                  <a:gdLst>
                    <a:gd name="T0" fmla="*/ 1861 w 1902"/>
                    <a:gd name="T1" fmla="*/ 407 h 491"/>
                    <a:gd name="T2" fmla="*/ 1797 w 1902"/>
                    <a:gd name="T3" fmla="*/ 389 h 491"/>
                    <a:gd name="T4" fmla="*/ 1750 w 1902"/>
                    <a:gd name="T5" fmla="*/ 386 h 491"/>
                    <a:gd name="T6" fmla="*/ 1701 w 1902"/>
                    <a:gd name="T7" fmla="*/ 386 h 491"/>
                    <a:gd name="T8" fmla="*/ 1663 w 1902"/>
                    <a:gd name="T9" fmla="*/ 383 h 491"/>
                    <a:gd name="T10" fmla="*/ 1637 w 1902"/>
                    <a:gd name="T11" fmla="*/ 387 h 491"/>
                    <a:gd name="T12" fmla="*/ 1619 w 1902"/>
                    <a:gd name="T13" fmla="*/ 404 h 491"/>
                    <a:gd name="T14" fmla="*/ 1605 w 1902"/>
                    <a:gd name="T15" fmla="*/ 429 h 491"/>
                    <a:gd name="T16" fmla="*/ 1564 w 1902"/>
                    <a:gd name="T17" fmla="*/ 465 h 491"/>
                    <a:gd name="T18" fmla="*/ 1509 w 1902"/>
                    <a:gd name="T19" fmla="*/ 478 h 491"/>
                    <a:gd name="T20" fmla="*/ 1453 w 1902"/>
                    <a:gd name="T21" fmla="*/ 480 h 491"/>
                    <a:gd name="T22" fmla="*/ 1395 w 1902"/>
                    <a:gd name="T23" fmla="*/ 484 h 491"/>
                    <a:gd name="T24" fmla="*/ 1325 w 1902"/>
                    <a:gd name="T25" fmla="*/ 490 h 491"/>
                    <a:gd name="T26" fmla="*/ 1253 w 1902"/>
                    <a:gd name="T27" fmla="*/ 485 h 491"/>
                    <a:gd name="T28" fmla="*/ 1155 w 1902"/>
                    <a:gd name="T29" fmla="*/ 442 h 491"/>
                    <a:gd name="T30" fmla="*/ 1050 w 1902"/>
                    <a:gd name="T31" fmla="*/ 378 h 491"/>
                    <a:gd name="T32" fmla="*/ 1000 w 1902"/>
                    <a:gd name="T33" fmla="*/ 365 h 491"/>
                    <a:gd name="T34" fmla="*/ 886 w 1902"/>
                    <a:gd name="T35" fmla="*/ 370 h 491"/>
                    <a:gd name="T36" fmla="*/ 760 w 1902"/>
                    <a:gd name="T37" fmla="*/ 394 h 491"/>
                    <a:gd name="T38" fmla="*/ 631 w 1902"/>
                    <a:gd name="T39" fmla="*/ 408 h 491"/>
                    <a:gd name="T40" fmla="*/ 580 w 1902"/>
                    <a:gd name="T41" fmla="*/ 398 h 491"/>
                    <a:gd name="T42" fmla="*/ 520 w 1902"/>
                    <a:gd name="T43" fmla="*/ 381 h 491"/>
                    <a:gd name="T44" fmla="*/ 439 w 1902"/>
                    <a:gd name="T45" fmla="*/ 341 h 491"/>
                    <a:gd name="T46" fmla="*/ 380 w 1902"/>
                    <a:gd name="T47" fmla="*/ 292 h 491"/>
                    <a:gd name="T48" fmla="*/ 305 w 1902"/>
                    <a:gd name="T49" fmla="*/ 234 h 491"/>
                    <a:gd name="T50" fmla="*/ 235 w 1902"/>
                    <a:gd name="T51" fmla="*/ 220 h 491"/>
                    <a:gd name="T52" fmla="*/ 160 w 1902"/>
                    <a:gd name="T53" fmla="*/ 202 h 491"/>
                    <a:gd name="T54" fmla="*/ 70 w 1902"/>
                    <a:gd name="T55" fmla="*/ 165 h 491"/>
                    <a:gd name="T56" fmla="*/ 28 w 1902"/>
                    <a:gd name="T57" fmla="*/ 136 h 491"/>
                    <a:gd name="T58" fmla="*/ 181 w 1902"/>
                    <a:gd name="T59" fmla="*/ 119 h 491"/>
                    <a:gd name="T60" fmla="*/ 395 w 1902"/>
                    <a:gd name="T61" fmla="*/ 113 h 491"/>
                    <a:gd name="T62" fmla="*/ 749 w 1902"/>
                    <a:gd name="T63" fmla="*/ 22 h 491"/>
                    <a:gd name="T64" fmla="*/ 1293 w 1902"/>
                    <a:gd name="T65" fmla="*/ 32 h 491"/>
                    <a:gd name="T66" fmla="*/ 1689 w 1902"/>
                    <a:gd name="T67" fmla="*/ 225 h 491"/>
                    <a:gd name="T68" fmla="*/ 1887 w 1902"/>
                    <a:gd name="T69" fmla="*/ 407 h 4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2"/>
                    <a:gd name="T106" fmla="*/ 0 h 491"/>
                    <a:gd name="T107" fmla="*/ 1902 w 1902"/>
                    <a:gd name="T108" fmla="*/ 491 h 4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2" h="491">
                      <a:moveTo>
                        <a:pt x="1887" y="407"/>
                      </a:moveTo>
                      <a:lnTo>
                        <a:pt x="1861" y="407"/>
                      </a:lnTo>
                      <a:lnTo>
                        <a:pt x="1830" y="395"/>
                      </a:lnTo>
                      <a:lnTo>
                        <a:pt x="1797" y="389"/>
                      </a:lnTo>
                      <a:lnTo>
                        <a:pt x="1779" y="386"/>
                      </a:lnTo>
                      <a:lnTo>
                        <a:pt x="1750" y="386"/>
                      </a:lnTo>
                      <a:lnTo>
                        <a:pt x="1721" y="384"/>
                      </a:lnTo>
                      <a:lnTo>
                        <a:pt x="1701" y="386"/>
                      </a:lnTo>
                      <a:lnTo>
                        <a:pt x="1677" y="386"/>
                      </a:lnTo>
                      <a:lnTo>
                        <a:pt x="1663" y="383"/>
                      </a:lnTo>
                      <a:lnTo>
                        <a:pt x="1654" y="381"/>
                      </a:lnTo>
                      <a:lnTo>
                        <a:pt x="1637" y="387"/>
                      </a:lnTo>
                      <a:lnTo>
                        <a:pt x="1626" y="395"/>
                      </a:lnTo>
                      <a:lnTo>
                        <a:pt x="1619" y="404"/>
                      </a:lnTo>
                      <a:lnTo>
                        <a:pt x="1613" y="412"/>
                      </a:lnTo>
                      <a:lnTo>
                        <a:pt x="1605" y="429"/>
                      </a:lnTo>
                      <a:lnTo>
                        <a:pt x="1589" y="455"/>
                      </a:lnTo>
                      <a:lnTo>
                        <a:pt x="1564" y="465"/>
                      </a:lnTo>
                      <a:lnTo>
                        <a:pt x="1533" y="472"/>
                      </a:lnTo>
                      <a:lnTo>
                        <a:pt x="1509" y="478"/>
                      </a:lnTo>
                      <a:lnTo>
                        <a:pt x="1480" y="472"/>
                      </a:lnTo>
                      <a:lnTo>
                        <a:pt x="1453" y="480"/>
                      </a:lnTo>
                      <a:lnTo>
                        <a:pt x="1429" y="480"/>
                      </a:lnTo>
                      <a:lnTo>
                        <a:pt x="1395" y="484"/>
                      </a:lnTo>
                      <a:lnTo>
                        <a:pt x="1361" y="483"/>
                      </a:lnTo>
                      <a:lnTo>
                        <a:pt x="1325" y="490"/>
                      </a:lnTo>
                      <a:lnTo>
                        <a:pt x="1288" y="483"/>
                      </a:lnTo>
                      <a:lnTo>
                        <a:pt x="1253" y="485"/>
                      </a:lnTo>
                      <a:lnTo>
                        <a:pt x="1209" y="468"/>
                      </a:lnTo>
                      <a:lnTo>
                        <a:pt x="1155" y="442"/>
                      </a:lnTo>
                      <a:lnTo>
                        <a:pt x="1084" y="400"/>
                      </a:lnTo>
                      <a:lnTo>
                        <a:pt x="1050" y="378"/>
                      </a:lnTo>
                      <a:lnTo>
                        <a:pt x="1027" y="370"/>
                      </a:lnTo>
                      <a:lnTo>
                        <a:pt x="1000" y="365"/>
                      </a:lnTo>
                      <a:lnTo>
                        <a:pt x="941" y="363"/>
                      </a:lnTo>
                      <a:lnTo>
                        <a:pt x="886" y="370"/>
                      </a:lnTo>
                      <a:lnTo>
                        <a:pt x="824" y="383"/>
                      </a:lnTo>
                      <a:lnTo>
                        <a:pt x="760" y="394"/>
                      </a:lnTo>
                      <a:lnTo>
                        <a:pt x="695" y="406"/>
                      </a:lnTo>
                      <a:lnTo>
                        <a:pt x="631" y="408"/>
                      </a:lnTo>
                      <a:lnTo>
                        <a:pt x="607" y="404"/>
                      </a:lnTo>
                      <a:lnTo>
                        <a:pt x="580" y="398"/>
                      </a:lnTo>
                      <a:lnTo>
                        <a:pt x="553" y="383"/>
                      </a:lnTo>
                      <a:lnTo>
                        <a:pt x="520" y="381"/>
                      </a:lnTo>
                      <a:lnTo>
                        <a:pt x="467" y="355"/>
                      </a:lnTo>
                      <a:lnTo>
                        <a:pt x="439" y="341"/>
                      </a:lnTo>
                      <a:lnTo>
                        <a:pt x="403" y="301"/>
                      </a:lnTo>
                      <a:lnTo>
                        <a:pt x="380" y="292"/>
                      </a:lnTo>
                      <a:lnTo>
                        <a:pt x="348" y="261"/>
                      </a:lnTo>
                      <a:lnTo>
                        <a:pt x="305" y="234"/>
                      </a:lnTo>
                      <a:lnTo>
                        <a:pt x="276" y="233"/>
                      </a:lnTo>
                      <a:lnTo>
                        <a:pt x="235" y="220"/>
                      </a:lnTo>
                      <a:lnTo>
                        <a:pt x="187" y="207"/>
                      </a:lnTo>
                      <a:lnTo>
                        <a:pt x="160" y="202"/>
                      </a:lnTo>
                      <a:lnTo>
                        <a:pt x="121" y="195"/>
                      </a:lnTo>
                      <a:lnTo>
                        <a:pt x="70" y="165"/>
                      </a:lnTo>
                      <a:lnTo>
                        <a:pt x="0" y="145"/>
                      </a:lnTo>
                      <a:lnTo>
                        <a:pt x="28" y="136"/>
                      </a:lnTo>
                      <a:lnTo>
                        <a:pt x="122" y="118"/>
                      </a:lnTo>
                      <a:lnTo>
                        <a:pt x="181" y="119"/>
                      </a:lnTo>
                      <a:lnTo>
                        <a:pt x="268" y="125"/>
                      </a:lnTo>
                      <a:lnTo>
                        <a:pt x="395" y="113"/>
                      </a:lnTo>
                      <a:lnTo>
                        <a:pt x="556" y="43"/>
                      </a:lnTo>
                      <a:lnTo>
                        <a:pt x="749" y="22"/>
                      </a:lnTo>
                      <a:lnTo>
                        <a:pt x="1026" y="0"/>
                      </a:lnTo>
                      <a:lnTo>
                        <a:pt x="1293" y="32"/>
                      </a:lnTo>
                      <a:lnTo>
                        <a:pt x="1499" y="125"/>
                      </a:lnTo>
                      <a:lnTo>
                        <a:pt x="1689" y="225"/>
                      </a:lnTo>
                      <a:lnTo>
                        <a:pt x="1901" y="329"/>
                      </a:lnTo>
                      <a:lnTo>
                        <a:pt x="1887" y="407"/>
                      </a:lnTo>
                    </a:path>
                  </a:pathLst>
                </a:custGeom>
                <a:solidFill>
                  <a:srgbClr val="40FFFF"/>
                </a:solidFill>
                <a:ln w="12700" cap="rnd">
                  <a:noFill/>
                  <a:round/>
                  <a:headEnd/>
                  <a:tailEnd/>
                </a:ln>
              </p:spPr>
              <p:txBody>
                <a:bodyPr/>
                <a:lstStyle/>
                <a:p>
                  <a:endParaRPr lang="en-US"/>
                </a:p>
              </p:txBody>
            </p:sp>
            <p:sp>
              <p:nvSpPr>
                <p:cNvPr id="19040" name="Freeform 7"/>
                <p:cNvSpPr>
                  <a:spLocks noChangeAspect="1"/>
                </p:cNvSpPr>
                <p:nvPr/>
              </p:nvSpPr>
              <p:spPr bwMode="auto">
                <a:xfrm>
                  <a:off x="3688" y="2577"/>
                  <a:ext cx="1855" cy="460"/>
                </a:xfrm>
                <a:custGeom>
                  <a:avLst/>
                  <a:gdLst>
                    <a:gd name="T0" fmla="*/ 1843 w 1855"/>
                    <a:gd name="T1" fmla="*/ 383 h 460"/>
                    <a:gd name="T2" fmla="*/ 1796 w 1855"/>
                    <a:gd name="T3" fmla="*/ 378 h 460"/>
                    <a:gd name="T4" fmla="*/ 1729 w 1855"/>
                    <a:gd name="T5" fmla="*/ 370 h 460"/>
                    <a:gd name="T6" fmla="*/ 1674 w 1855"/>
                    <a:gd name="T7" fmla="*/ 359 h 460"/>
                    <a:gd name="T8" fmla="*/ 1628 w 1855"/>
                    <a:gd name="T9" fmla="*/ 360 h 460"/>
                    <a:gd name="T10" fmla="*/ 1610 w 1855"/>
                    <a:gd name="T11" fmla="*/ 357 h 460"/>
                    <a:gd name="T12" fmla="*/ 1586 w 1855"/>
                    <a:gd name="T13" fmla="*/ 353 h 460"/>
                    <a:gd name="T14" fmla="*/ 1572 w 1855"/>
                    <a:gd name="T15" fmla="*/ 353 h 460"/>
                    <a:gd name="T16" fmla="*/ 1554 w 1855"/>
                    <a:gd name="T17" fmla="*/ 369 h 460"/>
                    <a:gd name="T18" fmla="*/ 1526 w 1855"/>
                    <a:gd name="T19" fmla="*/ 416 h 460"/>
                    <a:gd name="T20" fmla="*/ 1472 w 1855"/>
                    <a:gd name="T21" fmla="*/ 445 h 460"/>
                    <a:gd name="T22" fmla="*/ 1418 w 1855"/>
                    <a:gd name="T23" fmla="*/ 445 h 460"/>
                    <a:gd name="T24" fmla="*/ 1368 w 1855"/>
                    <a:gd name="T25" fmla="*/ 452 h 460"/>
                    <a:gd name="T26" fmla="*/ 1304 w 1855"/>
                    <a:gd name="T27" fmla="*/ 455 h 460"/>
                    <a:gd name="T28" fmla="*/ 1237 w 1855"/>
                    <a:gd name="T29" fmla="*/ 457 h 460"/>
                    <a:gd name="T30" fmla="*/ 1162 w 1855"/>
                    <a:gd name="T31" fmla="*/ 442 h 460"/>
                    <a:gd name="T32" fmla="*/ 1042 w 1855"/>
                    <a:gd name="T33" fmla="*/ 376 h 460"/>
                    <a:gd name="T34" fmla="*/ 961 w 1855"/>
                    <a:gd name="T35" fmla="*/ 341 h 460"/>
                    <a:gd name="T36" fmla="*/ 853 w 1855"/>
                    <a:gd name="T37" fmla="*/ 347 h 460"/>
                    <a:gd name="T38" fmla="*/ 732 w 1855"/>
                    <a:gd name="T39" fmla="*/ 374 h 460"/>
                    <a:gd name="T40" fmla="*/ 604 w 1855"/>
                    <a:gd name="T41" fmla="*/ 381 h 460"/>
                    <a:gd name="T42" fmla="*/ 557 w 1855"/>
                    <a:gd name="T43" fmla="*/ 371 h 460"/>
                    <a:gd name="T44" fmla="*/ 502 w 1855"/>
                    <a:gd name="T45" fmla="*/ 356 h 460"/>
                    <a:gd name="T46" fmla="*/ 427 w 1855"/>
                    <a:gd name="T47" fmla="*/ 317 h 460"/>
                    <a:gd name="T48" fmla="*/ 359 w 1855"/>
                    <a:gd name="T49" fmla="*/ 266 h 460"/>
                    <a:gd name="T50" fmla="*/ 292 w 1855"/>
                    <a:gd name="T51" fmla="*/ 238 h 460"/>
                    <a:gd name="T52" fmla="*/ 224 w 1855"/>
                    <a:gd name="T53" fmla="*/ 202 h 460"/>
                    <a:gd name="T54" fmla="*/ 154 w 1855"/>
                    <a:gd name="T55" fmla="*/ 189 h 460"/>
                    <a:gd name="T56" fmla="*/ 66 w 1855"/>
                    <a:gd name="T57" fmla="*/ 151 h 460"/>
                    <a:gd name="T58" fmla="*/ 26 w 1855"/>
                    <a:gd name="T59" fmla="*/ 124 h 460"/>
                    <a:gd name="T60" fmla="*/ 174 w 1855"/>
                    <a:gd name="T61" fmla="*/ 111 h 460"/>
                    <a:gd name="T62" fmla="*/ 380 w 1855"/>
                    <a:gd name="T63" fmla="*/ 103 h 460"/>
                    <a:gd name="T64" fmla="*/ 718 w 1855"/>
                    <a:gd name="T65" fmla="*/ 19 h 460"/>
                    <a:gd name="T66" fmla="*/ 1241 w 1855"/>
                    <a:gd name="T67" fmla="*/ 30 h 460"/>
                    <a:gd name="T68" fmla="*/ 1619 w 1855"/>
                    <a:gd name="T69" fmla="*/ 214 h 460"/>
                    <a:gd name="T70" fmla="*/ 1854 w 1855"/>
                    <a:gd name="T71" fmla="*/ 333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5"/>
                    <a:gd name="T109" fmla="*/ 0 h 460"/>
                    <a:gd name="T110" fmla="*/ 1855 w 1855"/>
                    <a:gd name="T111" fmla="*/ 460 h 4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5" h="460">
                      <a:moveTo>
                        <a:pt x="1854" y="333"/>
                      </a:moveTo>
                      <a:lnTo>
                        <a:pt x="1843" y="383"/>
                      </a:lnTo>
                      <a:lnTo>
                        <a:pt x="1819" y="383"/>
                      </a:lnTo>
                      <a:lnTo>
                        <a:pt x="1796" y="378"/>
                      </a:lnTo>
                      <a:lnTo>
                        <a:pt x="1763" y="372"/>
                      </a:lnTo>
                      <a:lnTo>
                        <a:pt x="1729" y="370"/>
                      </a:lnTo>
                      <a:lnTo>
                        <a:pt x="1702" y="365"/>
                      </a:lnTo>
                      <a:lnTo>
                        <a:pt x="1674" y="359"/>
                      </a:lnTo>
                      <a:lnTo>
                        <a:pt x="1654" y="360"/>
                      </a:lnTo>
                      <a:lnTo>
                        <a:pt x="1628" y="360"/>
                      </a:lnTo>
                      <a:lnTo>
                        <a:pt x="1620" y="359"/>
                      </a:lnTo>
                      <a:lnTo>
                        <a:pt x="1610" y="357"/>
                      </a:lnTo>
                      <a:lnTo>
                        <a:pt x="1597" y="350"/>
                      </a:lnTo>
                      <a:lnTo>
                        <a:pt x="1586" y="353"/>
                      </a:lnTo>
                      <a:lnTo>
                        <a:pt x="1577" y="351"/>
                      </a:lnTo>
                      <a:lnTo>
                        <a:pt x="1572" y="353"/>
                      </a:lnTo>
                      <a:lnTo>
                        <a:pt x="1560" y="360"/>
                      </a:lnTo>
                      <a:lnTo>
                        <a:pt x="1554" y="369"/>
                      </a:lnTo>
                      <a:lnTo>
                        <a:pt x="1542" y="386"/>
                      </a:lnTo>
                      <a:lnTo>
                        <a:pt x="1526" y="416"/>
                      </a:lnTo>
                      <a:lnTo>
                        <a:pt x="1496" y="440"/>
                      </a:lnTo>
                      <a:lnTo>
                        <a:pt x="1472" y="445"/>
                      </a:lnTo>
                      <a:lnTo>
                        <a:pt x="1447" y="451"/>
                      </a:lnTo>
                      <a:lnTo>
                        <a:pt x="1418" y="445"/>
                      </a:lnTo>
                      <a:lnTo>
                        <a:pt x="1393" y="452"/>
                      </a:lnTo>
                      <a:lnTo>
                        <a:pt x="1368" y="452"/>
                      </a:lnTo>
                      <a:lnTo>
                        <a:pt x="1338" y="457"/>
                      </a:lnTo>
                      <a:lnTo>
                        <a:pt x="1304" y="455"/>
                      </a:lnTo>
                      <a:lnTo>
                        <a:pt x="1273" y="459"/>
                      </a:lnTo>
                      <a:lnTo>
                        <a:pt x="1237" y="457"/>
                      </a:lnTo>
                      <a:lnTo>
                        <a:pt x="1204" y="455"/>
                      </a:lnTo>
                      <a:lnTo>
                        <a:pt x="1162" y="442"/>
                      </a:lnTo>
                      <a:lnTo>
                        <a:pt x="1103" y="416"/>
                      </a:lnTo>
                      <a:lnTo>
                        <a:pt x="1042" y="376"/>
                      </a:lnTo>
                      <a:lnTo>
                        <a:pt x="1003" y="354"/>
                      </a:lnTo>
                      <a:lnTo>
                        <a:pt x="961" y="341"/>
                      </a:lnTo>
                      <a:lnTo>
                        <a:pt x="902" y="344"/>
                      </a:lnTo>
                      <a:lnTo>
                        <a:pt x="853" y="347"/>
                      </a:lnTo>
                      <a:lnTo>
                        <a:pt x="792" y="360"/>
                      </a:lnTo>
                      <a:lnTo>
                        <a:pt x="732" y="374"/>
                      </a:lnTo>
                      <a:lnTo>
                        <a:pt x="667" y="378"/>
                      </a:lnTo>
                      <a:lnTo>
                        <a:pt x="604" y="381"/>
                      </a:lnTo>
                      <a:lnTo>
                        <a:pt x="580" y="376"/>
                      </a:lnTo>
                      <a:lnTo>
                        <a:pt x="557" y="371"/>
                      </a:lnTo>
                      <a:lnTo>
                        <a:pt x="532" y="357"/>
                      </a:lnTo>
                      <a:lnTo>
                        <a:pt x="502" y="356"/>
                      </a:lnTo>
                      <a:lnTo>
                        <a:pt x="446" y="335"/>
                      </a:lnTo>
                      <a:lnTo>
                        <a:pt x="427" y="317"/>
                      </a:lnTo>
                      <a:lnTo>
                        <a:pt x="388" y="291"/>
                      </a:lnTo>
                      <a:lnTo>
                        <a:pt x="359" y="266"/>
                      </a:lnTo>
                      <a:lnTo>
                        <a:pt x="318" y="248"/>
                      </a:lnTo>
                      <a:lnTo>
                        <a:pt x="292" y="238"/>
                      </a:lnTo>
                      <a:lnTo>
                        <a:pt x="265" y="220"/>
                      </a:lnTo>
                      <a:lnTo>
                        <a:pt x="224" y="202"/>
                      </a:lnTo>
                      <a:lnTo>
                        <a:pt x="179" y="189"/>
                      </a:lnTo>
                      <a:lnTo>
                        <a:pt x="154" y="189"/>
                      </a:lnTo>
                      <a:lnTo>
                        <a:pt x="118" y="177"/>
                      </a:lnTo>
                      <a:lnTo>
                        <a:pt x="66" y="151"/>
                      </a:lnTo>
                      <a:lnTo>
                        <a:pt x="0" y="133"/>
                      </a:lnTo>
                      <a:lnTo>
                        <a:pt x="26" y="124"/>
                      </a:lnTo>
                      <a:lnTo>
                        <a:pt x="124" y="106"/>
                      </a:lnTo>
                      <a:lnTo>
                        <a:pt x="174" y="111"/>
                      </a:lnTo>
                      <a:lnTo>
                        <a:pt x="258" y="112"/>
                      </a:lnTo>
                      <a:lnTo>
                        <a:pt x="380" y="103"/>
                      </a:lnTo>
                      <a:lnTo>
                        <a:pt x="534" y="41"/>
                      </a:lnTo>
                      <a:lnTo>
                        <a:pt x="718" y="19"/>
                      </a:lnTo>
                      <a:lnTo>
                        <a:pt x="984" y="0"/>
                      </a:lnTo>
                      <a:lnTo>
                        <a:pt x="1241" y="30"/>
                      </a:lnTo>
                      <a:lnTo>
                        <a:pt x="1433" y="120"/>
                      </a:lnTo>
                      <a:lnTo>
                        <a:pt x="1619" y="214"/>
                      </a:lnTo>
                      <a:lnTo>
                        <a:pt x="1740" y="296"/>
                      </a:lnTo>
                      <a:lnTo>
                        <a:pt x="1854" y="333"/>
                      </a:lnTo>
                    </a:path>
                  </a:pathLst>
                </a:custGeom>
                <a:solidFill>
                  <a:srgbClr val="FF8000"/>
                </a:solidFill>
                <a:ln w="12700" cap="rnd">
                  <a:noFill/>
                  <a:round/>
                  <a:headEnd/>
                  <a:tailEnd/>
                </a:ln>
              </p:spPr>
              <p:txBody>
                <a:bodyPr/>
                <a:lstStyle/>
                <a:p>
                  <a:endParaRPr lang="en-US"/>
                </a:p>
              </p:txBody>
            </p:sp>
            <p:sp>
              <p:nvSpPr>
                <p:cNvPr id="19041" name="Freeform 8"/>
                <p:cNvSpPr>
                  <a:spLocks noChangeAspect="1"/>
                </p:cNvSpPr>
                <p:nvPr/>
              </p:nvSpPr>
              <p:spPr bwMode="auto">
                <a:xfrm>
                  <a:off x="3738" y="2634"/>
                  <a:ext cx="1806" cy="379"/>
                </a:xfrm>
                <a:custGeom>
                  <a:avLst/>
                  <a:gdLst>
                    <a:gd name="T0" fmla="*/ 1798 w 1806"/>
                    <a:gd name="T1" fmla="*/ 304 h 379"/>
                    <a:gd name="T2" fmla="*/ 1720 w 1806"/>
                    <a:gd name="T3" fmla="*/ 301 h 379"/>
                    <a:gd name="T4" fmla="*/ 1623 w 1806"/>
                    <a:gd name="T5" fmla="*/ 283 h 379"/>
                    <a:gd name="T6" fmla="*/ 1576 w 1806"/>
                    <a:gd name="T7" fmla="*/ 274 h 379"/>
                    <a:gd name="T8" fmla="*/ 1527 w 1806"/>
                    <a:gd name="T9" fmla="*/ 269 h 379"/>
                    <a:gd name="T10" fmla="*/ 1488 w 1806"/>
                    <a:gd name="T11" fmla="*/ 295 h 379"/>
                    <a:gd name="T12" fmla="*/ 1467 w 1806"/>
                    <a:gd name="T13" fmla="*/ 330 h 379"/>
                    <a:gd name="T14" fmla="*/ 1435 w 1806"/>
                    <a:gd name="T15" fmla="*/ 366 h 379"/>
                    <a:gd name="T16" fmla="*/ 1381 w 1806"/>
                    <a:gd name="T17" fmla="*/ 371 h 379"/>
                    <a:gd name="T18" fmla="*/ 1332 w 1806"/>
                    <a:gd name="T19" fmla="*/ 374 h 379"/>
                    <a:gd name="T20" fmla="*/ 1269 w 1806"/>
                    <a:gd name="T21" fmla="*/ 372 h 379"/>
                    <a:gd name="T22" fmla="*/ 1206 w 1806"/>
                    <a:gd name="T23" fmla="*/ 373 h 379"/>
                    <a:gd name="T24" fmla="*/ 1131 w 1806"/>
                    <a:gd name="T25" fmla="*/ 359 h 379"/>
                    <a:gd name="T26" fmla="*/ 1014 w 1806"/>
                    <a:gd name="T27" fmla="*/ 304 h 379"/>
                    <a:gd name="T28" fmla="*/ 935 w 1806"/>
                    <a:gd name="T29" fmla="*/ 264 h 379"/>
                    <a:gd name="T30" fmla="*/ 773 w 1806"/>
                    <a:gd name="T31" fmla="*/ 271 h 379"/>
                    <a:gd name="T32" fmla="*/ 653 w 1806"/>
                    <a:gd name="T33" fmla="*/ 284 h 379"/>
                    <a:gd name="T34" fmla="*/ 570 w 1806"/>
                    <a:gd name="T35" fmla="*/ 288 h 379"/>
                    <a:gd name="T36" fmla="*/ 520 w 1806"/>
                    <a:gd name="T37" fmla="*/ 274 h 379"/>
                    <a:gd name="T38" fmla="*/ 437 w 1806"/>
                    <a:gd name="T39" fmla="*/ 247 h 379"/>
                    <a:gd name="T40" fmla="*/ 380 w 1806"/>
                    <a:gd name="T41" fmla="*/ 214 h 379"/>
                    <a:gd name="T42" fmla="*/ 310 w 1806"/>
                    <a:gd name="T43" fmla="*/ 181 h 379"/>
                    <a:gd name="T44" fmla="*/ 260 w 1806"/>
                    <a:gd name="T45" fmla="*/ 157 h 379"/>
                    <a:gd name="T46" fmla="*/ 179 w 1806"/>
                    <a:gd name="T47" fmla="*/ 126 h 379"/>
                    <a:gd name="T48" fmla="*/ 113 w 1806"/>
                    <a:gd name="T49" fmla="*/ 114 h 379"/>
                    <a:gd name="T50" fmla="*/ 0 w 1806"/>
                    <a:gd name="T51" fmla="*/ 72 h 379"/>
                    <a:gd name="T52" fmla="*/ 115 w 1806"/>
                    <a:gd name="T53" fmla="*/ 56 h 379"/>
                    <a:gd name="T54" fmla="*/ 248 w 1806"/>
                    <a:gd name="T55" fmla="*/ 68 h 379"/>
                    <a:gd name="T56" fmla="*/ 511 w 1806"/>
                    <a:gd name="T57" fmla="*/ 16 h 379"/>
                    <a:gd name="T58" fmla="*/ 948 w 1806"/>
                    <a:gd name="T59" fmla="*/ 0 h 379"/>
                    <a:gd name="T60" fmla="*/ 1421 w 1806"/>
                    <a:gd name="T61" fmla="*/ 91 h 379"/>
                    <a:gd name="T62" fmla="*/ 1695 w 1806"/>
                    <a:gd name="T63" fmla="*/ 216 h 3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6"/>
                    <a:gd name="T97" fmla="*/ 0 h 379"/>
                    <a:gd name="T98" fmla="*/ 1806 w 1806"/>
                    <a:gd name="T99" fmla="*/ 379 h 3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6" h="379">
                      <a:moveTo>
                        <a:pt x="1805" y="268"/>
                      </a:moveTo>
                      <a:lnTo>
                        <a:pt x="1798" y="304"/>
                      </a:lnTo>
                      <a:lnTo>
                        <a:pt x="1759" y="305"/>
                      </a:lnTo>
                      <a:lnTo>
                        <a:pt x="1720" y="301"/>
                      </a:lnTo>
                      <a:lnTo>
                        <a:pt x="1680" y="290"/>
                      </a:lnTo>
                      <a:lnTo>
                        <a:pt x="1623" y="283"/>
                      </a:lnTo>
                      <a:lnTo>
                        <a:pt x="1594" y="277"/>
                      </a:lnTo>
                      <a:lnTo>
                        <a:pt x="1576" y="274"/>
                      </a:lnTo>
                      <a:lnTo>
                        <a:pt x="1547" y="268"/>
                      </a:lnTo>
                      <a:lnTo>
                        <a:pt x="1527" y="269"/>
                      </a:lnTo>
                      <a:lnTo>
                        <a:pt x="1506" y="280"/>
                      </a:lnTo>
                      <a:lnTo>
                        <a:pt x="1488" y="295"/>
                      </a:lnTo>
                      <a:lnTo>
                        <a:pt x="1474" y="316"/>
                      </a:lnTo>
                      <a:lnTo>
                        <a:pt x="1467" y="330"/>
                      </a:lnTo>
                      <a:lnTo>
                        <a:pt x="1452" y="354"/>
                      </a:lnTo>
                      <a:lnTo>
                        <a:pt x="1435" y="366"/>
                      </a:lnTo>
                      <a:lnTo>
                        <a:pt x="1408" y="365"/>
                      </a:lnTo>
                      <a:lnTo>
                        <a:pt x="1381" y="371"/>
                      </a:lnTo>
                      <a:lnTo>
                        <a:pt x="1357" y="374"/>
                      </a:lnTo>
                      <a:lnTo>
                        <a:pt x="1332" y="374"/>
                      </a:lnTo>
                      <a:lnTo>
                        <a:pt x="1301" y="378"/>
                      </a:lnTo>
                      <a:lnTo>
                        <a:pt x="1269" y="372"/>
                      </a:lnTo>
                      <a:lnTo>
                        <a:pt x="1239" y="374"/>
                      </a:lnTo>
                      <a:lnTo>
                        <a:pt x="1206" y="373"/>
                      </a:lnTo>
                      <a:lnTo>
                        <a:pt x="1171" y="372"/>
                      </a:lnTo>
                      <a:lnTo>
                        <a:pt x="1131" y="359"/>
                      </a:lnTo>
                      <a:lnTo>
                        <a:pt x="1077" y="340"/>
                      </a:lnTo>
                      <a:lnTo>
                        <a:pt x="1014" y="304"/>
                      </a:lnTo>
                      <a:lnTo>
                        <a:pt x="981" y="282"/>
                      </a:lnTo>
                      <a:lnTo>
                        <a:pt x="935" y="264"/>
                      </a:lnTo>
                      <a:lnTo>
                        <a:pt x="882" y="263"/>
                      </a:lnTo>
                      <a:lnTo>
                        <a:pt x="773" y="271"/>
                      </a:lnTo>
                      <a:lnTo>
                        <a:pt x="716" y="283"/>
                      </a:lnTo>
                      <a:lnTo>
                        <a:pt x="653" y="284"/>
                      </a:lnTo>
                      <a:lnTo>
                        <a:pt x="593" y="293"/>
                      </a:lnTo>
                      <a:lnTo>
                        <a:pt x="570" y="288"/>
                      </a:lnTo>
                      <a:lnTo>
                        <a:pt x="546" y="284"/>
                      </a:lnTo>
                      <a:lnTo>
                        <a:pt x="520" y="274"/>
                      </a:lnTo>
                      <a:lnTo>
                        <a:pt x="492" y="269"/>
                      </a:lnTo>
                      <a:lnTo>
                        <a:pt x="437" y="247"/>
                      </a:lnTo>
                      <a:lnTo>
                        <a:pt x="415" y="235"/>
                      </a:lnTo>
                      <a:lnTo>
                        <a:pt x="380" y="214"/>
                      </a:lnTo>
                      <a:lnTo>
                        <a:pt x="358" y="204"/>
                      </a:lnTo>
                      <a:lnTo>
                        <a:pt x="310" y="181"/>
                      </a:lnTo>
                      <a:lnTo>
                        <a:pt x="288" y="167"/>
                      </a:lnTo>
                      <a:lnTo>
                        <a:pt x="260" y="157"/>
                      </a:lnTo>
                      <a:lnTo>
                        <a:pt x="220" y="139"/>
                      </a:lnTo>
                      <a:lnTo>
                        <a:pt x="179" y="126"/>
                      </a:lnTo>
                      <a:lnTo>
                        <a:pt x="150" y="121"/>
                      </a:lnTo>
                      <a:lnTo>
                        <a:pt x="113" y="114"/>
                      </a:lnTo>
                      <a:lnTo>
                        <a:pt x="65" y="90"/>
                      </a:lnTo>
                      <a:lnTo>
                        <a:pt x="0" y="72"/>
                      </a:lnTo>
                      <a:lnTo>
                        <a:pt x="24" y="68"/>
                      </a:lnTo>
                      <a:lnTo>
                        <a:pt x="115" y="56"/>
                      </a:lnTo>
                      <a:lnTo>
                        <a:pt x="167" y="58"/>
                      </a:lnTo>
                      <a:lnTo>
                        <a:pt x="248" y="68"/>
                      </a:lnTo>
                      <a:lnTo>
                        <a:pt x="370" y="64"/>
                      </a:lnTo>
                      <a:lnTo>
                        <a:pt x="511" y="16"/>
                      </a:lnTo>
                      <a:lnTo>
                        <a:pt x="694" y="6"/>
                      </a:lnTo>
                      <a:lnTo>
                        <a:pt x="948" y="0"/>
                      </a:lnTo>
                      <a:lnTo>
                        <a:pt x="1194" y="32"/>
                      </a:lnTo>
                      <a:lnTo>
                        <a:pt x="1421" y="91"/>
                      </a:lnTo>
                      <a:lnTo>
                        <a:pt x="1575" y="150"/>
                      </a:lnTo>
                      <a:lnTo>
                        <a:pt x="1695" y="216"/>
                      </a:lnTo>
                      <a:lnTo>
                        <a:pt x="1805" y="268"/>
                      </a:lnTo>
                    </a:path>
                  </a:pathLst>
                </a:custGeom>
                <a:solidFill>
                  <a:srgbClr val="FFA040"/>
                </a:solidFill>
                <a:ln w="12700" cap="rnd">
                  <a:noFill/>
                  <a:round/>
                  <a:headEnd/>
                  <a:tailEnd/>
                </a:ln>
              </p:spPr>
              <p:txBody>
                <a:bodyPr/>
                <a:lstStyle/>
                <a:p>
                  <a:endParaRPr lang="en-US"/>
                </a:p>
              </p:txBody>
            </p:sp>
            <p:sp>
              <p:nvSpPr>
                <p:cNvPr id="19042" name="Freeform 9"/>
                <p:cNvSpPr>
                  <a:spLocks noChangeAspect="1"/>
                </p:cNvSpPr>
                <p:nvPr/>
              </p:nvSpPr>
              <p:spPr bwMode="auto">
                <a:xfrm>
                  <a:off x="3798" y="2637"/>
                  <a:ext cx="1747" cy="355"/>
                </a:xfrm>
                <a:custGeom>
                  <a:avLst/>
                  <a:gdLst>
                    <a:gd name="T0" fmla="*/ 1740 w 1747"/>
                    <a:gd name="T1" fmla="*/ 290 h 355"/>
                    <a:gd name="T2" fmla="*/ 1667 w 1747"/>
                    <a:gd name="T3" fmla="*/ 286 h 355"/>
                    <a:gd name="T4" fmla="*/ 1565 w 1747"/>
                    <a:gd name="T5" fmla="*/ 266 h 355"/>
                    <a:gd name="T6" fmla="*/ 1494 w 1747"/>
                    <a:gd name="T7" fmla="*/ 256 h 355"/>
                    <a:gd name="T8" fmla="*/ 1459 w 1747"/>
                    <a:gd name="T9" fmla="*/ 254 h 355"/>
                    <a:gd name="T10" fmla="*/ 1414 w 1747"/>
                    <a:gd name="T11" fmla="*/ 288 h 355"/>
                    <a:gd name="T12" fmla="*/ 1393 w 1747"/>
                    <a:gd name="T13" fmla="*/ 323 h 355"/>
                    <a:gd name="T14" fmla="*/ 1361 w 1747"/>
                    <a:gd name="T15" fmla="*/ 344 h 355"/>
                    <a:gd name="T16" fmla="*/ 1309 w 1747"/>
                    <a:gd name="T17" fmla="*/ 353 h 355"/>
                    <a:gd name="T18" fmla="*/ 1260 w 1747"/>
                    <a:gd name="T19" fmla="*/ 354 h 355"/>
                    <a:gd name="T20" fmla="*/ 1198 w 1747"/>
                    <a:gd name="T21" fmla="*/ 352 h 355"/>
                    <a:gd name="T22" fmla="*/ 1130 w 1747"/>
                    <a:gd name="T23" fmla="*/ 348 h 355"/>
                    <a:gd name="T24" fmla="*/ 1039 w 1747"/>
                    <a:gd name="T25" fmla="*/ 316 h 355"/>
                    <a:gd name="T26" fmla="*/ 948 w 1747"/>
                    <a:gd name="T27" fmla="*/ 264 h 355"/>
                    <a:gd name="T28" fmla="*/ 852 w 1747"/>
                    <a:gd name="T29" fmla="*/ 232 h 355"/>
                    <a:gd name="T30" fmla="*/ 745 w 1747"/>
                    <a:gd name="T31" fmla="*/ 248 h 355"/>
                    <a:gd name="T32" fmla="*/ 631 w 1747"/>
                    <a:gd name="T33" fmla="*/ 264 h 355"/>
                    <a:gd name="T34" fmla="*/ 553 w 1747"/>
                    <a:gd name="T35" fmla="*/ 264 h 355"/>
                    <a:gd name="T36" fmla="*/ 503 w 1747"/>
                    <a:gd name="T37" fmla="*/ 253 h 355"/>
                    <a:gd name="T38" fmla="*/ 438 w 1747"/>
                    <a:gd name="T39" fmla="*/ 236 h 355"/>
                    <a:gd name="T40" fmla="*/ 360 w 1747"/>
                    <a:gd name="T41" fmla="*/ 204 h 355"/>
                    <a:gd name="T42" fmla="*/ 296 w 1747"/>
                    <a:gd name="T43" fmla="*/ 161 h 355"/>
                    <a:gd name="T44" fmla="*/ 246 w 1747"/>
                    <a:gd name="T45" fmla="*/ 146 h 355"/>
                    <a:gd name="T46" fmla="*/ 169 w 1747"/>
                    <a:gd name="T47" fmla="*/ 113 h 355"/>
                    <a:gd name="T48" fmla="*/ 108 w 1747"/>
                    <a:gd name="T49" fmla="*/ 101 h 355"/>
                    <a:gd name="T50" fmla="*/ 0 w 1747"/>
                    <a:gd name="T51" fmla="*/ 61 h 355"/>
                    <a:gd name="T52" fmla="*/ 110 w 1747"/>
                    <a:gd name="T53" fmla="*/ 44 h 355"/>
                    <a:gd name="T54" fmla="*/ 239 w 1747"/>
                    <a:gd name="T55" fmla="*/ 54 h 355"/>
                    <a:gd name="T56" fmla="*/ 491 w 1747"/>
                    <a:gd name="T57" fmla="*/ 14 h 355"/>
                    <a:gd name="T58" fmla="*/ 911 w 1747"/>
                    <a:gd name="T59" fmla="*/ 0 h 355"/>
                    <a:gd name="T60" fmla="*/ 1370 w 1747"/>
                    <a:gd name="T61" fmla="*/ 90 h 355"/>
                    <a:gd name="T62" fmla="*/ 1542 w 1747"/>
                    <a:gd name="T63" fmla="*/ 152 h 355"/>
                    <a:gd name="T64" fmla="*/ 1638 w 1747"/>
                    <a:gd name="T65" fmla="*/ 193 h 355"/>
                    <a:gd name="T66" fmla="*/ 1706 w 1747"/>
                    <a:gd name="T67" fmla="*/ 236 h 3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47"/>
                    <a:gd name="T103" fmla="*/ 0 h 355"/>
                    <a:gd name="T104" fmla="*/ 1747 w 1747"/>
                    <a:gd name="T105" fmla="*/ 355 h 3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47" h="355">
                      <a:moveTo>
                        <a:pt x="1746" y="259"/>
                      </a:moveTo>
                      <a:lnTo>
                        <a:pt x="1740" y="290"/>
                      </a:lnTo>
                      <a:lnTo>
                        <a:pt x="1702" y="287"/>
                      </a:lnTo>
                      <a:lnTo>
                        <a:pt x="1667" y="286"/>
                      </a:lnTo>
                      <a:lnTo>
                        <a:pt x="1626" y="277"/>
                      </a:lnTo>
                      <a:lnTo>
                        <a:pt x="1565" y="266"/>
                      </a:lnTo>
                      <a:lnTo>
                        <a:pt x="1522" y="258"/>
                      </a:lnTo>
                      <a:lnTo>
                        <a:pt x="1494" y="256"/>
                      </a:lnTo>
                      <a:lnTo>
                        <a:pt x="1475" y="252"/>
                      </a:lnTo>
                      <a:lnTo>
                        <a:pt x="1459" y="254"/>
                      </a:lnTo>
                      <a:lnTo>
                        <a:pt x="1426" y="277"/>
                      </a:lnTo>
                      <a:lnTo>
                        <a:pt x="1414" y="288"/>
                      </a:lnTo>
                      <a:lnTo>
                        <a:pt x="1408" y="296"/>
                      </a:lnTo>
                      <a:lnTo>
                        <a:pt x="1393" y="323"/>
                      </a:lnTo>
                      <a:lnTo>
                        <a:pt x="1381" y="335"/>
                      </a:lnTo>
                      <a:lnTo>
                        <a:pt x="1361" y="344"/>
                      </a:lnTo>
                      <a:lnTo>
                        <a:pt x="1334" y="349"/>
                      </a:lnTo>
                      <a:lnTo>
                        <a:pt x="1309" y="353"/>
                      </a:lnTo>
                      <a:lnTo>
                        <a:pt x="1290" y="354"/>
                      </a:lnTo>
                      <a:lnTo>
                        <a:pt x="1260" y="354"/>
                      </a:lnTo>
                      <a:lnTo>
                        <a:pt x="1226" y="352"/>
                      </a:lnTo>
                      <a:lnTo>
                        <a:pt x="1198" y="352"/>
                      </a:lnTo>
                      <a:lnTo>
                        <a:pt x="1165" y="350"/>
                      </a:lnTo>
                      <a:lnTo>
                        <a:pt x="1130" y="348"/>
                      </a:lnTo>
                      <a:lnTo>
                        <a:pt x="1090" y="335"/>
                      </a:lnTo>
                      <a:lnTo>
                        <a:pt x="1039" y="316"/>
                      </a:lnTo>
                      <a:lnTo>
                        <a:pt x="977" y="284"/>
                      </a:lnTo>
                      <a:lnTo>
                        <a:pt x="948" y="264"/>
                      </a:lnTo>
                      <a:lnTo>
                        <a:pt x="902" y="247"/>
                      </a:lnTo>
                      <a:lnTo>
                        <a:pt x="852" y="232"/>
                      </a:lnTo>
                      <a:lnTo>
                        <a:pt x="787" y="238"/>
                      </a:lnTo>
                      <a:lnTo>
                        <a:pt x="745" y="248"/>
                      </a:lnTo>
                      <a:lnTo>
                        <a:pt x="682" y="256"/>
                      </a:lnTo>
                      <a:lnTo>
                        <a:pt x="631" y="264"/>
                      </a:lnTo>
                      <a:lnTo>
                        <a:pt x="572" y="268"/>
                      </a:lnTo>
                      <a:lnTo>
                        <a:pt x="553" y="264"/>
                      </a:lnTo>
                      <a:lnTo>
                        <a:pt x="523" y="263"/>
                      </a:lnTo>
                      <a:lnTo>
                        <a:pt x="503" y="253"/>
                      </a:lnTo>
                      <a:lnTo>
                        <a:pt x="474" y="248"/>
                      </a:lnTo>
                      <a:lnTo>
                        <a:pt x="438" y="236"/>
                      </a:lnTo>
                      <a:lnTo>
                        <a:pt x="397" y="218"/>
                      </a:lnTo>
                      <a:lnTo>
                        <a:pt x="360" y="204"/>
                      </a:lnTo>
                      <a:lnTo>
                        <a:pt x="344" y="186"/>
                      </a:lnTo>
                      <a:lnTo>
                        <a:pt x="296" y="161"/>
                      </a:lnTo>
                      <a:lnTo>
                        <a:pt x="275" y="152"/>
                      </a:lnTo>
                      <a:lnTo>
                        <a:pt x="246" y="146"/>
                      </a:lnTo>
                      <a:lnTo>
                        <a:pt x="210" y="131"/>
                      </a:lnTo>
                      <a:lnTo>
                        <a:pt x="169" y="113"/>
                      </a:lnTo>
                      <a:lnTo>
                        <a:pt x="146" y="108"/>
                      </a:lnTo>
                      <a:lnTo>
                        <a:pt x="108" y="101"/>
                      </a:lnTo>
                      <a:lnTo>
                        <a:pt x="60" y="78"/>
                      </a:lnTo>
                      <a:lnTo>
                        <a:pt x="0" y="61"/>
                      </a:lnTo>
                      <a:lnTo>
                        <a:pt x="20" y="55"/>
                      </a:lnTo>
                      <a:lnTo>
                        <a:pt x="110" y="44"/>
                      </a:lnTo>
                      <a:lnTo>
                        <a:pt x="162" y="49"/>
                      </a:lnTo>
                      <a:lnTo>
                        <a:pt x="239" y="54"/>
                      </a:lnTo>
                      <a:lnTo>
                        <a:pt x="355" y="54"/>
                      </a:lnTo>
                      <a:lnTo>
                        <a:pt x="491" y="14"/>
                      </a:lnTo>
                      <a:lnTo>
                        <a:pt x="667" y="4"/>
                      </a:lnTo>
                      <a:lnTo>
                        <a:pt x="911" y="0"/>
                      </a:lnTo>
                      <a:lnTo>
                        <a:pt x="1148" y="31"/>
                      </a:lnTo>
                      <a:lnTo>
                        <a:pt x="1370" y="90"/>
                      </a:lnTo>
                      <a:lnTo>
                        <a:pt x="1514" y="146"/>
                      </a:lnTo>
                      <a:lnTo>
                        <a:pt x="1542" y="152"/>
                      </a:lnTo>
                      <a:lnTo>
                        <a:pt x="1574" y="168"/>
                      </a:lnTo>
                      <a:lnTo>
                        <a:pt x="1638" y="193"/>
                      </a:lnTo>
                      <a:lnTo>
                        <a:pt x="1675" y="215"/>
                      </a:lnTo>
                      <a:lnTo>
                        <a:pt x="1706" y="236"/>
                      </a:lnTo>
                      <a:lnTo>
                        <a:pt x="1746" y="259"/>
                      </a:lnTo>
                    </a:path>
                  </a:pathLst>
                </a:custGeom>
                <a:solidFill>
                  <a:srgbClr val="FFC080"/>
                </a:solidFill>
                <a:ln w="12700" cap="rnd">
                  <a:noFill/>
                  <a:round/>
                  <a:headEnd/>
                  <a:tailEnd/>
                </a:ln>
              </p:spPr>
              <p:txBody>
                <a:bodyPr/>
                <a:lstStyle/>
                <a:p>
                  <a:endParaRPr lang="en-US"/>
                </a:p>
              </p:txBody>
            </p:sp>
          </p:grpSp>
          <p:grpSp>
            <p:nvGrpSpPr>
              <p:cNvPr id="5" name="Group 10"/>
              <p:cNvGrpSpPr>
                <a:grpSpLocks noChangeAspect="1"/>
              </p:cNvGrpSpPr>
              <p:nvPr/>
            </p:nvGrpSpPr>
            <p:grpSpPr bwMode="auto">
              <a:xfrm>
                <a:off x="3941" y="2263"/>
                <a:ext cx="1419" cy="709"/>
                <a:chOff x="3941" y="2263"/>
                <a:chExt cx="1419" cy="709"/>
              </a:xfrm>
            </p:grpSpPr>
            <p:sp>
              <p:nvSpPr>
                <p:cNvPr id="19031" name="Freeform 11"/>
                <p:cNvSpPr>
                  <a:spLocks noChangeAspect="1"/>
                </p:cNvSpPr>
                <p:nvPr/>
              </p:nvSpPr>
              <p:spPr bwMode="auto">
                <a:xfrm>
                  <a:off x="3941" y="2263"/>
                  <a:ext cx="1419" cy="704"/>
                </a:xfrm>
                <a:custGeom>
                  <a:avLst/>
                  <a:gdLst>
                    <a:gd name="T0" fmla="*/ 48 w 1419"/>
                    <a:gd name="T1" fmla="*/ 432 h 704"/>
                    <a:gd name="T2" fmla="*/ 0 w 1419"/>
                    <a:gd name="T3" fmla="*/ 452 h 704"/>
                    <a:gd name="T4" fmla="*/ 40 w 1419"/>
                    <a:gd name="T5" fmla="*/ 475 h 704"/>
                    <a:gd name="T6" fmla="*/ 83 w 1419"/>
                    <a:gd name="T7" fmla="*/ 497 h 704"/>
                    <a:gd name="T8" fmla="*/ 163 w 1419"/>
                    <a:gd name="T9" fmla="*/ 512 h 704"/>
                    <a:gd name="T10" fmla="*/ 222 w 1419"/>
                    <a:gd name="T11" fmla="*/ 537 h 704"/>
                    <a:gd name="T12" fmla="*/ 247 w 1419"/>
                    <a:gd name="T13" fmla="*/ 558 h 704"/>
                    <a:gd name="T14" fmla="*/ 305 w 1419"/>
                    <a:gd name="T15" fmla="*/ 583 h 704"/>
                    <a:gd name="T16" fmla="*/ 341 w 1419"/>
                    <a:gd name="T17" fmla="*/ 600 h 704"/>
                    <a:gd name="T18" fmla="*/ 387 w 1419"/>
                    <a:gd name="T19" fmla="*/ 609 h 704"/>
                    <a:gd name="T20" fmla="*/ 429 w 1419"/>
                    <a:gd name="T21" fmla="*/ 618 h 704"/>
                    <a:gd name="T22" fmla="*/ 474 w 1419"/>
                    <a:gd name="T23" fmla="*/ 612 h 704"/>
                    <a:gd name="T24" fmla="*/ 518 w 1419"/>
                    <a:gd name="T25" fmla="*/ 606 h 704"/>
                    <a:gd name="T26" fmla="*/ 559 w 1419"/>
                    <a:gd name="T27" fmla="*/ 603 h 704"/>
                    <a:gd name="T28" fmla="*/ 612 w 1419"/>
                    <a:gd name="T29" fmla="*/ 600 h 704"/>
                    <a:gd name="T30" fmla="*/ 683 w 1419"/>
                    <a:gd name="T31" fmla="*/ 590 h 704"/>
                    <a:gd name="T32" fmla="*/ 744 w 1419"/>
                    <a:gd name="T33" fmla="*/ 596 h 704"/>
                    <a:gd name="T34" fmla="*/ 773 w 1419"/>
                    <a:gd name="T35" fmla="*/ 602 h 704"/>
                    <a:gd name="T36" fmla="*/ 801 w 1419"/>
                    <a:gd name="T37" fmla="*/ 623 h 704"/>
                    <a:gd name="T38" fmla="*/ 839 w 1419"/>
                    <a:gd name="T39" fmla="*/ 662 h 704"/>
                    <a:gd name="T40" fmla="*/ 920 w 1419"/>
                    <a:gd name="T41" fmla="*/ 689 h 704"/>
                    <a:gd name="T42" fmla="*/ 995 w 1419"/>
                    <a:gd name="T43" fmla="*/ 703 h 704"/>
                    <a:gd name="T44" fmla="*/ 1044 w 1419"/>
                    <a:gd name="T45" fmla="*/ 702 h 704"/>
                    <a:gd name="T46" fmla="*/ 1113 w 1419"/>
                    <a:gd name="T47" fmla="*/ 697 h 704"/>
                    <a:gd name="T48" fmla="*/ 1132 w 1419"/>
                    <a:gd name="T49" fmla="*/ 692 h 704"/>
                    <a:gd name="T50" fmla="*/ 1173 w 1419"/>
                    <a:gd name="T51" fmla="*/ 680 h 704"/>
                    <a:gd name="T52" fmla="*/ 1240 w 1419"/>
                    <a:gd name="T53" fmla="*/ 644 h 704"/>
                    <a:gd name="T54" fmla="*/ 1282 w 1419"/>
                    <a:gd name="T55" fmla="*/ 624 h 704"/>
                    <a:gd name="T56" fmla="*/ 1310 w 1419"/>
                    <a:gd name="T57" fmla="*/ 614 h 704"/>
                    <a:gd name="T58" fmla="*/ 1338 w 1419"/>
                    <a:gd name="T59" fmla="*/ 611 h 704"/>
                    <a:gd name="T60" fmla="*/ 1395 w 1419"/>
                    <a:gd name="T61" fmla="*/ 617 h 704"/>
                    <a:gd name="T62" fmla="*/ 1418 w 1419"/>
                    <a:gd name="T63" fmla="*/ 578 h 704"/>
                    <a:gd name="T64" fmla="*/ 1387 w 1419"/>
                    <a:gd name="T65" fmla="*/ 513 h 704"/>
                    <a:gd name="T66" fmla="*/ 1308 w 1419"/>
                    <a:gd name="T67" fmla="*/ 469 h 704"/>
                    <a:gd name="T68" fmla="*/ 1234 w 1419"/>
                    <a:gd name="T69" fmla="*/ 441 h 704"/>
                    <a:gd name="T70" fmla="*/ 1160 w 1419"/>
                    <a:gd name="T71" fmla="*/ 306 h 704"/>
                    <a:gd name="T72" fmla="*/ 1114 w 1419"/>
                    <a:gd name="T73" fmla="*/ 166 h 704"/>
                    <a:gd name="T74" fmla="*/ 1059 w 1419"/>
                    <a:gd name="T75" fmla="*/ 50 h 704"/>
                    <a:gd name="T76" fmla="*/ 1026 w 1419"/>
                    <a:gd name="T77" fmla="*/ 0 h 704"/>
                    <a:gd name="T78" fmla="*/ 981 w 1419"/>
                    <a:gd name="T79" fmla="*/ 78 h 704"/>
                    <a:gd name="T80" fmla="*/ 969 w 1419"/>
                    <a:gd name="T81" fmla="*/ 61 h 704"/>
                    <a:gd name="T82" fmla="*/ 920 w 1419"/>
                    <a:gd name="T83" fmla="*/ 90 h 704"/>
                    <a:gd name="T84" fmla="*/ 899 w 1419"/>
                    <a:gd name="T85" fmla="*/ 124 h 704"/>
                    <a:gd name="T86" fmla="*/ 857 w 1419"/>
                    <a:gd name="T87" fmla="*/ 175 h 704"/>
                    <a:gd name="T88" fmla="*/ 818 w 1419"/>
                    <a:gd name="T89" fmla="*/ 163 h 704"/>
                    <a:gd name="T90" fmla="*/ 782 w 1419"/>
                    <a:gd name="T91" fmla="*/ 175 h 704"/>
                    <a:gd name="T92" fmla="*/ 751 w 1419"/>
                    <a:gd name="T93" fmla="*/ 182 h 704"/>
                    <a:gd name="T94" fmla="*/ 714 w 1419"/>
                    <a:gd name="T95" fmla="*/ 151 h 704"/>
                    <a:gd name="T96" fmla="*/ 677 w 1419"/>
                    <a:gd name="T97" fmla="*/ 125 h 704"/>
                    <a:gd name="T98" fmla="*/ 645 w 1419"/>
                    <a:gd name="T99" fmla="*/ 104 h 704"/>
                    <a:gd name="T100" fmla="*/ 614 w 1419"/>
                    <a:gd name="T101" fmla="*/ 114 h 704"/>
                    <a:gd name="T102" fmla="*/ 579 w 1419"/>
                    <a:gd name="T103" fmla="*/ 121 h 704"/>
                    <a:gd name="T104" fmla="*/ 536 w 1419"/>
                    <a:gd name="T105" fmla="*/ 140 h 704"/>
                    <a:gd name="T106" fmla="*/ 489 w 1419"/>
                    <a:gd name="T107" fmla="*/ 156 h 704"/>
                    <a:gd name="T108" fmla="*/ 456 w 1419"/>
                    <a:gd name="T109" fmla="*/ 184 h 704"/>
                    <a:gd name="T110" fmla="*/ 405 w 1419"/>
                    <a:gd name="T111" fmla="*/ 188 h 704"/>
                    <a:gd name="T112" fmla="*/ 356 w 1419"/>
                    <a:gd name="T113" fmla="*/ 193 h 704"/>
                    <a:gd name="T114" fmla="*/ 317 w 1419"/>
                    <a:gd name="T115" fmla="*/ 200 h 704"/>
                    <a:gd name="T116" fmla="*/ 180 w 1419"/>
                    <a:gd name="T117" fmla="*/ 372 h 704"/>
                    <a:gd name="T118" fmla="*/ 95 w 1419"/>
                    <a:gd name="T119" fmla="*/ 414 h 704"/>
                    <a:gd name="T120" fmla="*/ 48 w 1419"/>
                    <a:gd name="T121" fmla="*/ 432 h 7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19"/>
                    <a:gd name="T184" fmla="*/ 0 h 704"/>
                    <a:gd name="T185" fmla="*/ 1419 w 1419"/>
                    <a:gd name="T186" fmla="*/ 704 h 7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19" h="704">
                      <a:moveTo>
                        <a:pt x="48" y="432"/>
                      </a:moveTo>
                      <a:lnTo>
                        <a:pt x="0" y="452"/>
                      </a:lnTo>
                      <a:lnTo>
                        <a:pt x="40" y="475"/>
                      </a:lnTo>
                      <a:lnTo>
                        <a:pt x="83" y="497"/>
                      </a:lnTo>
                      <a:lnTo>
                        <a:pt x="163" y="512"/>
                      </a:lnTo>
                      <a:lnTo>
                        <a:pt x="222" y="537"/>
                      </a:lnTo>
                      <a:lnTo>
                        <a:pt x="247" y="558"/>
                      </a:lnTo>
                      <a:lnTo>
                        <a:pt x="305" y="583"/>
                      </a:lnTo>
                      <a:lnTo>
                        <a:pt x="341" y="600"/>
                      </a:lnTo>
                      <a:lnTo>
                        <a:pt x="387" y="609"/>
                      </a:lnTo>
                      <a:lnTo>
                        <a:pt x="429" y="618"/>
                      </a:lnTo>
                      <a:lnTo>
                        <a:pt x="474" y="612"/>
                      </a:lnTo>
                      <a:lnTo>
                        <a:pt x="518" y="606"/>
                      </a:lnTo>
                      <a:lnTo>
                        <a:pt x="559" y="603"/>
                      </a:lnTo>
                      <a:lnTo>
                        <a:pt x="612" y="600"/>
                      </a:lnTo>
                      <a:lnTo>
                        <a:pt x="683" y="590"/>
                      </a:lnTo>
                      <a:lnTo>
                        <a:pt x="744" y="596"/>
                      </a:lnTo>
                      <a:lnTo>
                        <a:pt x="773" y="602"/>
                      </a:lnTo>
                      <a:lnTo>
                        <a:pt x="801" y="623"/>
                      </a:lnTo>
                      <a:lnTo>
                        <a:pt x="839" y="662"/>
                      </a:lnTo>
                      <a:lnTo>
                        <a:pt x="920" y="689"/>
                      </a:lnTo>
                      <a:lnTo>
                        <a:pt x="995" y="703"/>
                      </a:lnTo>
                      <a:lnTo>
                        <a:pt x="1044" y="702"/>
                      </a:lnTo>
                      <a:lnTo>
                        <a:pt x="1113" y="697"/>
                      </a:lnTo>
                      <a:lnTo>
                        <a:pt x="1132" y="692"/>
                      </a:lnTo>
                      <a:lnTo>
                        <a:pt x="1173" y="680"/>
                      </a:lnTo>
                      <a:lnTo>
                        <a:pt x="1240" y="644"/>
                      </a:lnTo>
                      <a:lnTo>
                        <a:pt x="1282" y="624"/>
                      </a:lnTo>
                      <a:lnTo>
                        <a:pt x="1310" y="614"/>
                      </a:lnTo>
                      <a:lnTo>
                        <a:pt x="1338" y="611"/>
                      </a:lnTo>
                      <a:lnTo>
                        <a:pt x="1395" y="617"/>
                      </a:lnTo>
                      <a:lnTo>
                        <a:pt x="1418" y="578"/>
                      </a:lnTo>
                      <a:lnTo>
                        <a:pt x="1387" y="513"/>
                      </a:lnTo>
                      <a:lnTo>
                        <a:pt x="1308" y="469"/>
                      </a:lnTo>
                      <a:lnTo>
                        <a:pt x="1234" y="441"/>
                      </a:lnTo>
                      <a:lnTo>
                        <a:pt x="1160" y="306"/>
                      </a:lnTo>
                      <a:lnTo>
                        <a:pt x="1114" y="166"/>
                      </a:lnTo>
                      <a:lnTo>
                        <a:pt x="1059" y="50"/>
                      </a:lnTo>
                      <a:lnTo>
                        <a:pt x="1026" y="0"/>
                      </a:lnTo>
                      <a:lnTo>
                        <a:pt x="981" y="78"/>
                      </a:lnTo>
                      <a:lnTo>
                        <a:pt x="969" y="61"/>
                      </a:lnTo>
                      <a:lnTo>
                        <a:pt x="920" y="90"/>
                      </a:lnTo>
                      <a:lnTo>
                        <a:pt x="899" y="124"/>
                      </a:lnTo>
                      <a:lnTo>
                        <a:pt x="857" y="175"/>
                      </a:lnTo>
                      <a:lnTo>
                        <a:pt x="818" y="163"/>
                      </a:lnTo>
                      <a:lnTo>
                        <a:pt x="782" y="175"/>
                      </a:lnTo>
                      <a:lnTo>
                        <a:pt x="751" y="182"/>
                      </a:lnTo>
                      <a:lnTo>
                        <a:pt x="714" y="151"/>
                      </a:lnTo>
                      <a:lnTo>
                        <a:pt x="677" y="125"/>
                      </a:lnTo>
                      <a:lnTo>
                        <a:pt x="645" y="104"/>
                      </a:lnTo>
                      <a:lnTo>
                        <a:pt x="614" y="114"/>
                      </a:lnTo>
                      <a:lnTo>
                        <a:pt x="579" y="121"/>
                      </a:lnTo>
                      <a:lnTo>
                        <a:pt x="536" y="140"/>
                      </a:lnTo>
                      <a:lnTo>
                        <a:pt x="489" y="156"/>
                      </a:lnTo>
                      <a:lnTo>
                        <a:pt x="456" y="184"/>
                      </a:lnTo>
                      <a:lnTo>
                        <a:pt x="405" y="188"/>
                      </a:lnTo>
                      <a:lnTo>
                        <a:pt x="356" y="193"/>
                      </a:lnTo>
                      <a:lnTo>
                        <a:pt x="317" y="200"/>
                      </a:lnTo>
                      <a:lnTo>
                        <a:pt x="180" y="372"/>
                      </a:lnTo>
                      <a:lnTo>
                        <a:pt x="95" y="414"/>
                      </a:lnTo>
                      <a:lnTo>
                        <a:pt x="48" y="432"/>
                      </a:lnTo>
                    </a:path>
                  </a:pathLst>
                </a:custGeom>
                <a:solidFill>
                  <a:srgbClr val="00C000"/>
                </a:solidFill>
                <a:ln w="12700" cap="rnd">
                  <a:noFill/>
                  <a:round/>
                  <a:headEnd/>
                  <a:tailEnd/>
                </a:ln>
              </p:spPr>
              <p:txBody>
                <a:bodyPr/>
                <a:lstStyle/>
                <a:p>
                  <a:endParaRPr lang="en-US"/>
                </a:p>
              </p:txBody>
            </p:sp>
            <p:grpSp>
              <p:nvGrpSpPr>
                <p:cNvPr id="6" name="Group 12"/>
                <p:cNvGrpSpPr>
                  <a:grpSpLocks noChangeAspect="1"/>
                </p:cNvGrpSpPr>
                <p:nvPr/>
              </p:nvGrpSpPr>
              <p:grpSpPr bwMode="auto">
                <a:xfrm>
                  <a:off x="4748" y="2603"/>
                  <a:ext cx="612" cy="369"/>
                  <a:chOff x="4748" y="2603"/>
                  <a:chExt cx="612" cy="369"/>
                </a:xfrm>
              </p:grpSpPr>
              <p:sp>
                <p:nvSpPr>
                  <p:cNvPr id="19033" name="Freeform 13"/>
                  <p:cNvSpPr>
                    <a:spLocks noChangeAspect="1"/>
                  </p:cNvSpPr>
                  <p:nvPr/>
                </p:nvSpPr>
                <p:spPr bwMode="auto">
                  <a:xfrm>
                    <a:off x="5336" y="2785"/>
                    <a:ext cx="24" cy="93"/>
                  </a:xfrm>
                  <a:custGeom>
                    <a:avLst/>
                    <a:gdLst>
                      <a:gd name="T0" fmla="*/ 0 w 24"/>
                      <a:gd name="T1" fmla="*/ 0 h 93"/>
                      <a:gd name="T2" fmla="*/ 0 w 24"/>
                      <a:gd name="T3" fmla="*/ 51 h 93"/>
                      <a:gd name="T4" fmla="*/ 4 w 24"/>
                      <a:gd name="T5" fmla="*/ 92 h 93"/>
                      <a:gd name="T6" fmla="*/ 23 w 24"/>
                      <a:gd name="T7" fmla="*/ 56 h 93"/>
                      <a:gd name="T8" fmla="*/ 0 w 24"/>
                      <a:gd name="T9" fmla="*/ 0 h 93"/>
                      <a:gd name="T10" fmla="*/ 0 60000 65536"/>
                      <a:gd name="T11" fmla="*/ 0 60000 65536"/>
                      <a:gd name="T12" fmla="*/ 0 60000 65536"/>
                      <a:gd name="T13" fmla="*/ 0 60000 65536"/>
                      <a:gd name="T14" fmla="*/ 0 60000 65536"/>
                      <a:gd name="T15" fmla="*/ 0 w 24"/>
                      <a:gd name="T16" fmla="*/ 0 h 93"/>
                      <a:gd name="T17" fmla="*/ 24 w 24"/>
                      <a:gd name="T18" fmla="*/ 93 h 93"/>
                    </a:gdLst>
                    <a:ahLst/>
                    <a:cxnLst>
                      <a:cxn ang="T10">
                        <a:pos x="T0" y="T1"/>
                      </a:cxn>
                      <a:cxn ang="T11">
                        <a:pos x="T2" y="T3"/>
                      </a:cxn>
                      <a:cxn ang="T12">
                        <a:pos x="T4" y="T5"/>
                      </a:cxn>
                      <a:cxn ang="T13">
                        <a:pos x="T6" y="T7"/>
                      </a:cxn>
                      <a:cxn ang="T14">
                        <a:pos x="T8" y="T9"/>
                      </a:cxn>
                    </a:cxnLst>
                    <a:rect l="T15" t="T16" r="T17" b="T18"/>
                    <a:pathLst>
                      <a:path w="24" h="93">
                        <a:moveTo>
                          <a:pt x="0" y="0"/>
                        </a:moveTo>
                        <a:lnTo>
                          <a:pt x="0" y="51"/>
                        </a:lnTo>
                        <a:lnTo>
                          <a:pt x="4" y="92"/>
                        </a:lnTo>
                        <a:lnTo>
                          <a:pt x="23" y="56"/>
                        </a:lnTo>
                        <a:lnTo>
                          <a:pt x="0" y="0"/>
                        </a:lnTo>
                      </a:path>
                    </a:pathLst>
                  </a:custGeom>
                  <a:solidFill>
                    <a:srgbClr val="A0A0A0"/>
                  </a:solidFill>
                  <a:ln w="12700" cap="rnd">
                    <a:noFill/>
                    <a:round/>
                    <a:headEnd/>
                    <a:tailEnd/>
                  </a:ln>
                </p:spPr>
                <p:txBody>
                  <a:bodyPr/>
                  <a:lstStyle/>
                  <a:p>
                    <a:endParaRPr lang="en-US"/>
                  </a:p>
                </p:txBody>
              </p:sp>
              <p:sp>
                <p:nvSpPr>
                  <p:cNvPr id="19034" name="Freeform 14"/>
                  <p:cNvSpPr>
                    <a:spLocks noChangeAspect="1"/>
                  </p:cNvSpPr>
                  <p:nvPr/>
                </p:nvSpPr>
                <p:spPr bwMode="auto">
                  <a:xfrm>
                    <a:off x="4748" y="2603"/>
                    <a:ext cx="551" cy="369"/>
                  </a:xfrm>
                  <a:custGeom>
                    <a:avLst/>
                    <a:gdLst>
                      <a:gd name="T0" fmla="*/ 0 w 551"/>
                      <a:gd name="T1" fmla="*/ 284 h 369"/>
                      <a:gd name="T2" fmla="*/ 70 w 551"/>
                      <a:gd name="T3" fmla="*/ 222 h 369"/>
                      <a:gd name="T4" fmla="*/ 72 w 551"/>
                      <a:gd name="T5" fmla="*/ 207 h 369"/>
                      <a:gd name="T6" fmla="*/ 128 w 551"/>
                      <a:gd name="T7" fmla="*/ 147 h 369"/>
                      <a:gd name="T8" fmla="*/ 150 w 551"/>
                      <a:gd name="T9" fmla="*/ 99 h 369"/>
                      <a:gd name="T10" fmla="*/ 177 w 551"/>
                      <a:gd name="T11" fmla="*/ 70 h 369"/>
                      <a:gd name="T12" fmla="*/ 184 w 551"/>
                      <a:gd name="T13" fmla="*/ 34 h 369"/>
                      <a:gd name="T14" fmla="*/ 201 w 551"/>
                      <a:gd name="T15" fmla="*/ 0 h 369"/>
                      <a:gd name="T16" fmla="*/ 227 w 551"/>
                      <a:gd name="T17" fmla="*/ 79 h 369"/>
                      <a:gd name="T18" fmla="*/ 346 w 551"/>
                      <a:gd name="T19" fmla="*/ 161 h 369"/>
                      <a:gd name="T20" fmla="*/ 390 w 551"/>
                      <a:gd name="T21" fmla="*/ 227 h 369"/>
                      <a:gd name="T22" fmla="*/ 506 w 551"/>
                      <a:gd name="T23" fmla="*/ 263 h 369"/>
                      <a:gd name="T24" fmla="*/ 550 w 551"/>
                      <a:gd name="T25" fmla="*/ 276 h 369"/>
                      <a:gd name="T26" fmla="*/ 525 w 551"/>
                      <a:gd name="T27" fmla="*/ 276 h 369"/>
                      <a:gd name="T28" fmla="*/ 507 w 551"/>
                      <a:gd name="T29" fmla="*/ 272 h 369"/>
                      <a:gd name="T30" fmla="*/ 482 w 551"/>
                      <a:gd name="T31" fmla="*/ 282 h 369"/>
                      <a:gd name="T32" fmla="*/ 465 w 551"/>
                      <a:gd name="T33" fmla="*/ 294 h 369"/>
                      <a:gd name="T34" fmla="*/ 435 w 551"/>
                      <a:gd name="T35" fmla="*/ 306 h 369"/>
                      <a:gd name="T36" fmla="*/ 367 w 551"/>
                      <a:gd name="T37" fmla="*/ 340 h 369"/>
                      <a:gd name="T38" fmla="*/ 328 w 551"/>
                      <a:gd name="T39" fmla="*/ 352 h 369"/>
                      <a:gd name="T40" fmla="*/ 307 w 551"/>
                      <a:gd name="T41" fmla="*/ 357 h 369"/>
                      <a:gd name="T42" fmla="*/ 274 w 551"/>
                      <a:gd name="T43" fmla="*/ 364 h 369"/>
                      <a:gd name="T44" fmla="*/ 233 w 551"/>
                      <a:gd name="T45" fmla="*/ 367 h 369"/>
                      <a:gd name="T46" fmla="*/ 191 w 551"/>
                      <a:gd name="T47" fmla="*/ 368 h 369"/>
                      <a:gd name="T48" fmla="*/ 162 w 551"/>
                      <a:gd name="T49" fmla="*/ 363 h 369"/>
                      <a:gd name="T50" fmla="*/ 112 w 551"/>
                      <a:gd name="T51" fmla="*/ 349 h 369"/>
                      <a:gd name="T52" fmla="*/ 35 w 551"/>
                      <a:gd name="T53" fmla="*/ 324 h 369"/>
                      <a:gd name="T54" fmla="*/ 0 w 551"/>
                      <a:gd name="T55" fmla="*/ 284 h 3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1"/>
                      <a:gd name="T85" fmla="*/ 0 h 369"/>
                      <a:gd name="T86" fmla="*/ 551 w 551"/>
                      <a:gd name="T87" fmla="*/ 369 h 3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1" h="369">
                        <a:moveTo>
                          <a:pt x="0" y="284"/>
                        </a:moveTo>
                        <a:lnTo>
                          <a:pt x="70" y="222"/>
                        </a:lnTo>
                        <a:lnTo>
                          <a:pt x="72" y="207"/>
                        </a:lnTo>
                        <a:lnTo>
                          <a:pt x="128" y="147"/>
                        </a:lnTo>
                        <a:lnTo>
                          <a:pt x="150" y="99"/>
                        </a:lnTo>
                        <a:lnTo>
                          <a:pt x="177" y="70"/>
                        </a:lnTo>
                        <a:lnTo>
                          <a:pt x="184" y="34"/>
                        </a:lnTo>
                        <a:lnTo>
                          <a:pt x="201" y="0"/>
                        </a:lnTo>
                        <a:lnTo>
                          <a:pt x="227" y="79"/>
                        </a:lnTo>
                        <a:lnTo>
                          <a:pt x="346" y="161"/>
                        </a:lnTo>
                        <a:lnTo>
                          <a:pt x="390" y="227"/>
                        </a:lnTo>
                        <a:lnTo>
                          <a:pt x="506" y="263"/>
                        </a:lnTo>
                        <a:lnTo>
                          <a:pt x="550" y="276"/>
                        </a:lnTo>
                        <a:lnTo>
                          <a:pt x="525" y="276"/>
                        </a:lnTo>
                        <a:lnTo>
                          <a:pt x="507" y="272"/>
                        </a:lnTo>
                        <a:lnTo>
                          <a:pt x="482" y="282"/>
                        </a:lnTo>
                        <a:lnTo>
                          <a:pt x="465" y="294"/>
                        </a:lnTo>
                        <a:lnTo>
                          <a:pt x="435" y="306"/>
                        </a:lnTo>
                        <a:lnTo>
                          <a:pt x="367" y="340"/>
                        </a:lnTo>
                        <a:lnTo>
                          <a:pt x="328" y="352"/>
                        </a:lnTo>
                        <a:lnTo>
                          <a:pt x="307" y="357"/>
                        </a:lnTo>
                        <a:lnTo>
                          <a:pt x="274" y="364"/>
                        </a:lnTo>
                        <a:lnTo>
                          <a:pt x="233" y="367"/>
                        </a:lnTo>
                        <a:lnTo>
                          <a:pt x="191" y="368"/>
                        </a:lnTo>
                        <a:lnTo>
                          <a:pt x="162" y="363"/>
                        </a:lnTo>
                        <a:lnTo>
                          <a:pt x="112" y="349"/>
                        </a:lnTo>
                        <a:lnTo>
                          <a:pt x="35" y="324"/>
                        </a:lnTo>
                        <a:lnTo>
                          <a:pt x="0" y="284"/>
                        </a:lnTo>
                      </a:path>
                    </a:pathLst>
                  </a:custGeom>
                  <a:solidFill>
                    <a:srgbClr val="A0A0A0"/>
                  </a:solidFill>
                  <a:ln w="12700" cap="rnd">
                    <a:noFill/>
                    <a:round/>
                    <a:headEnd/>
                    <a:tailEnd/>
                  </a:ln>
                </p:spPr>
                <p:txBody>
                  <a:bodyPr/>
                  <a:lstStyle/>
                  <a:p>
                    <a:endParaRPr lang="en-US"/>
                  </a:p>
                </p:txBody>
              </p:sp>
              <p:sp>
                <p:nvSpPr>
                  <p:cNvPr id="19035" name="Freeform 15"/>
                  <p:cNvSpPr>
                    <a:spLocks noChangeAspect="1"/>
                  </p:cNvSpPr>
                  <p:nvPr/>
                </p:nvSpPr>
                <p:spPr bwMode="auto">
                  <a:xfrm>
                    <a:off x="4979" y="2684"/>
                    <a:ext cx="358" cy="194"/>
                  </a:xfrm>
                  <a:custGeom>
                    <a:avLst/>
                    <a:gdLst>
                      <a:gd name="T0" fmla="*/ 0 w 358"/>
                      <a:gd name="T1" fmla="*/ 0 h 194"/>
                      <a:gd name="T2" fmla="*/ 117 w 358"/>
                      <a:gd name="T3" fmla="*/ 79 h 194"/>
                      <a:gd name="T4" fmla="*/ 162 w 358"/>
                      <a:gd name="T5" fmla="*/ 143 h 194"/>
                      <a:gd name="T6" fmla="*/ 276 w 358"/>
                      <a:gd name="T7" fmla="*/ 176 h 194"/>
                      <a:gd name="T8" fmla="*/ 316 w 358"/>
                      <a:gd name="T9" fmla="*/ 189 h 194"/>
                      <a:gd name="T10" fmla="*/ 357 w 358"/>
                      <a:gd name="T11" fmla="*/ 193 h 194"/>
                      <a:gd name="T12" fmla="*/ 351 w 358"/>
                      <a:gd name="T13" fmla="*/ 151 h 194"/>
                      <a:gd name="T14" fmla="*/ 349 w 358"/>
                      <a:gd name="T15" fmla="*/ 96 h 194"/>
                      <a:gd name="T16" fmla="*/ 262 w 358"/>
                      <a:gd name="T17" fmla="*/ 94 h 194"/>
                      <a:gd name="T18" fmla="*/ 198 w 358"/>
                      <a:gd name="T19" fmla="*/ 38 h 194"/>
                      <a:gd name="T20" fmla="*/ 145 w 358"/>
                      <a:gd name="T21" fmla="*/ 16 h 194"/>
                      <a:gd name="T22" fmla="*/ 0 w 358"/>
                      <a:gd name="T23" fmla="*/ 0 h 1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8"/>
                      <a:gd name="T37" fmla="*/ 0 h 194"/>
                      <a:gd name="T38" fmla="*/ 358 w 358"/>
                      <a:gd name="T39" fmla="*/ 194 h 1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8" h="194">
                        <a:moveTo>
                          <a:pt x="0" y="0"/>
                        </a:moveTo>
                        <a:lnTo>
                          <a:pt x="117" y="79"/>
                        </a:lnTo>
                        <a:lnTo>
                          <a:pt x="162" y="143"/>
                        </a:lnTo>
                        <a:lnTo>
                          <a:pt x="276" y="176"/>
                        </a:lnTo>
                        <a:lnTo>
                          <a:pt x="316" y="189"/>
                        </a:lnTo>
                        <a:lnTo>
                          <a:pt x="357" y="193"/>
                        </a:lnTo>
                        <a:lnTo>
                          <a:pt x="351" y="151"/>
                        </a:lnTo>
                        <a:lnTo>
                          <a:pt x="349" y="96"/>
                        </a:lnTo>
                        <a:lnTo>
                          <a:pt x="262" y="94"/>
                        </a:lnTo>
                        <a:lnTo>
                          <a:pt x="198" y="38"/>
                        </a:lnTo>
                        <a:lnTo>
                          <a:pt x="145" y="16"/>
                        </a:lnTo>
                        <a:lnTo>
                          <a:pt x="0" y="0"/>
                        </a:lnTo>
                      </a:path>
                    </a:pathLst>
                  </a:custGeom>
                  <a:solidFill>
                    <a:srgbClr val="606060"/>
                  </a:solidFill>
                  <a:ln w="12700" cap="rnd">
                    <a:noFill/>
                    <a:round/>
                    <a:headEnd/>
                    <a:tailEnd/>
                  </a:ln>
                </p:spPr>
                <p:txBody>
                  <a:bodyPr/>
                  <a:lstStyle/>
                  <a:p>
                    <a:endParaRPr lang="en-US"/>
                  </a:p>
                </p:txBody>
              </p:sp>
              <p:sp>
                <p:nvSpPr>
                  <p:cNvPr id="19036" name="Freeform 16"/>
                  <p:cNvSpPr>
                    <a:spLocks noChangeAspect="1"/>
                  </p:cNvSpPr>
                  <p:nvPr/>
                </p:nvSpPr>
                <p:spPr bwMode="auto">
                  <a:xfrm>
                    <a:off x="4934" y="2671"/>
                    <a:ext cx="235" cy="286"/>
                  </a:xfrm>
                  <a:custGeom>
                    <a:avLst/>
                    <a:gdLst>
                      <a:gd name="T0" fmla="*/ 23 w 235"/>
                      <a:gd name="T1" fmla="*/ 0 h 286"/>
                      <a:gd name="T2" fmla="*/ 83 w 235"/>
                      <a:gd name="T3" fmla="*/ 60 h 286"/>
                      <a:gd name="T4" fmla="*/ 134 w 235"/>
                      <a:gd name="T5" fmla="*/ 107 h 286"/>
                      <a:gd name="T6" fmla="*/ 82 w 235"/>
                      <a:gd name="T7" fmla="*/ 101 h 286"/>
                      <a:gd name="T8" fmla="*/ 64 w 235"/>
                      <a:gd name="T9" fmla="*/ 79 h 286"/>
                      <a:gd name="T10" fmla="*/ 58 w 235"/>
                      <a:gd name="T11" fmla="*/ 111 h 286"/>
                      <a:gd name="T12" fmla="*/ 76 w 235"/>
                      <a:gd name="T13" fmla="*/ 157 h 286"/>
                      <a:gd name="T14" fmla="*/ 151 w 235"/>
                      <a:gd name="T15" fmla="*/ 186 h 286"/>
                      <a:gd name="T16" fmla="*/ 234 w 235"/>
                      <a:gd name="T17" fmla="*/ 244 h 286"/>
                      <a:gd name="T18" fmla="*/ 190 w 235"/>
                      <a:gd name="T19" fmla="*/ 279 h 286"/>
                      <a:gd name="T20" fmla="*/ 127 w 235"/>
                      <a:gd name="T21" fmla="*/ 285 h 286"/>
                      <a:gd name="T22" fmla="*/ 76 w 235"/>
                      <a:gd name="T23" fmla="*/ 232 h 286"/>
                      <a:gd name="T24" fmla="*/ 25 w 235"/>
                      <a:gd name="T25" fmla="*/ 204 h 286"/>
                      <a:gd name="T26" fmla="*/ 2 w 235"/>
                      <a:gd name="T27" fmla="*/ 152 h 286"/>
                      <a:gd name="T28" fmla="*/ 0 w 235"/>
                      <a:gd name="T29" fmla="*/ 90 h 286"/>
                      <a:gd name="T30" fmla="*/ 14 w 235"/>
                      <a:gd name="T31" fmla="*/ 42 h 286"/>
                      <a:gd name="T32" fmla="*/ 23 w 235"/>
                      <a:gd name="T33" fmla="*/ 0 h 2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5"/>
                      <a:gd name="T52" fmla="*/ 0 h 286"/>
                      <a:gd name="T53" fmla="*/ 235 w 235"/>
                      <a:gd name="T54" fmla="*/ 286 h 2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5" h="286">
                        <a:moveTo>
                          <a:pt x="23" y="0"/>
                        </a:moveTo>
                        <a:lnTo>
                          <a:pt x="83" y="60"/>
                        </a:lnTo>
                        <a:lnTo>
                          <a:pt x="134" y="107"/>
                        </a:lnTo>
                        <a:lnTo>
                          <a:pt x="82" y="101"/>
                        </a:lnTo>
                        <a:lnTo>
                          <a:pt x="64" y="79"/>
                        </a:lnTo>
                        <a:lnTo>
                          <a:pt x="58" y="111"/>
                        </a:lnTo>
                        <a:lnTo>
                          <a:pt x="76" y="157"/>
                        </a:lnTo>
                        <a:lnTo>
                          <a:pt x="151" y="186"/>
                        </a:lnTo>
                        <a:lnTo>
                          <a:pt x="234" y="244"/>
                        </a:lnTo>
                        <a:lnTo>
                          <a:pt x="190" y="279"/>
                        </a:lnTo>
                        <a:lnTo>
                          <a:pt x="127" y="285"/>
                        </a:lnTo>
                        <a:lnTo>
                          <a:pt x="76" y="232"/>
                        </a:lnTo>
                        <a:lnTo>
                          <a:pt x="25" y="204"/>
                        </a:lnTo>
                        <a:lnTo>
                          <a:pt x="2" y="152"/>
                        </a:lnTo>
                        <a:lnTo>
                          <a:pt x="0" y="90"/>
                        </a:lnTo>
                        <a:lnTo>
                          <a:pt x="14" y="42"/>
                        </a:lnTo>
                        <a:lnTo>
                          <a:pt x="23" y="0"/>
                        </a:lnTo>
                      </a:path>
                    </a:pathLst>
                  </a:custGeom>
                  <a:solidFill>
                    <a:srgbClr val="808080"/>
                  </a:solidFill>
                  <a:ln w="12700" cap="rnd">
                    <a:noFill/>
                    <a:round/>
                    <a:headEnd/>
                    <a:tailEnd/>
                  </a:ln>
                </p:spPr>
                <p:txBody>
                  <a:bodyPr/>
                  <a:lstStyle/>
                  <a:p>
                    <a:endParaRPr lang="en-US"/>
                  </a:p>
                </p:txBody>
              </p:sp>
              <p:sp>
                <p:nvSpPr>
                  <p:cNvPr id="19037" name="Freeform 17"/>
                  <p:cNvSpPr>
                    <a:spLocks noChangeAspect="1"/>
                  </p:cNvSpPr>
                  <p:nvPr/>
                </p:nvSpPr>
                <p:spPr bwMode="auto">
                  <a:xfrm>
                    <a:off x="4759" y="2781"/>
                    <a:ext cx="108" cy="157"/>
                  </a:xfrm>
                  <a:custGeom>
                    <a:avLst/>
                    <a:gdLst>
                      <a:gd name="T0" fmla="*/ 0 w 108"/>
                      <a:gd name="T1" fmla="*/ 104 h 157"/>
                      <a:gd name="T2" fmla="*/ 40 w 108"/>
                      <a:gd name="T3" fmla="*/ 74 h 157"/>
                      <a:gd name="T4" fmla="*/ 57 w 108"/>
                      <a:gd name="T5" fmla="*/ 60 h 157"/>
                      <a:gd name="T6" fmla="*/ 76 w 108"/>
                      <a:gd name="T7" fmla="*/ 35 h 157"/>
                      <a:gd name="T8" fmla="*/ 81 w 108"/>
                      <a:gd name="T9" fmla="*/ 7 h 157"/>
                      <a:gd name="T10" fmla="*/ 106 w 108"/>
                      <a:gd name="T11" fmla="*/ 0 h 157"/>
                      <a:gd name="T12" fmla="*/ 101 w 108"/>
                      <a:gd name="T13" fmla="*/ 22 h 157"/>
                      <a:gd name="T14" fmla="*/ 96 w 108"/>
                      <a:gd name="T15" fmla="*/ 68 h 157"/>
                      <a:gd name="T16" fmla="*/ 107 w 108"/>
                      <a:gd name="T17" fmla="*/ 101 h 157"/>
                      <a:gd name="T18" fmla="*/ 101 w 108"/>
                      <a:gd name="T19" fmla="*/ 136 h 157"/>
                      <a:gd name="T20" fmla="*/ 79 w 108"/>
                      <a:gd name="T21" fmla="*/ 156 h 157"/>
                      <a:gd name="T22" fmla="*/ 32 w 108"/>
                      <a:gd name="T23" fmla="*/ 142 h 157"/>
                      <a:gd name="T24" fmla="*/ 0 w 108"/>
                      <a:gd name="T25" fmla="*/ 104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157"/>
                      <a:gd name="T41" fmla="*/ 108 w 108"/>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157">
                        <a:moveTo>
                          <a:pt x="0" y="104"/>
                        </a:moveTo>
                        <a:lnTo>
                          <a:pt x="40" y="74"/>
                        </a:lnTo>
                        <a:lnTo>
                          <a:pt x="57" y="60"/>
                        </a:lnTo>
                        <a:lnTo>
                          <a:pt x="76" y="35"/>
                        </a:lnTo>
                        <a:lnTo>
                          <a:pt x="81" y="7"/>
                        </a:lnTo>
                        <a:lnTo>
                          <a:pt x="106" y="0"/>
                        </a:lnTo>
                        <a:lnTo>
                          <a:pt x="101" y="22"/>
                        </a:lnTo>
                        <a:lnTo>
                          <a:pt x="96" y="68"/>
                        </a:lnTo>
                        <a:lnTo>
                          <a:pt x="107" y="101"/>
                        </a:lnTo>
                        <a:lnTo>
                          <a:pt x="101" y="136"/>
                        </a:lnTo>
                        <a:lnTo>
                          <a:pt x="79" y="156"/>
                        </a:lnTo>
                        <a:lnTo>
                          <a:pt x="32" y="142"/>
                        </a:lnTo>
                        <a:lnTo>
                          <a:pt x="0" y="104"/>
                        </a:lnTo>
                      </a:path>
                    </a:pathLst>
                  </a:custGeom>
                  <a:solidFill>
                    <a:srgbClr val="808080"/>
                  </a:solidFill>
                  <a:ln w="12700" cap="rnd">
                    <a:noFill/>
                    <a:round/>
                    <a:headEnd/>
                    <a:tailEnd/>
                  </a:ln>
                </p:spPr>
                <p:txBody>
                  <a:bodyPr/>
                  <a:lstStyle/>
                  <a:p>
                    <a:endParaRPr lang="en-US"/>
                  </a:p>
                </p:txBody>
              </p:sp>
            </p:grpSp>
          </p:grpSp>
          <p:grpSp>
            <p:nvGrpSpPr>
              <p:cNvPr id="7" name="Group 18"/>
              <p:cNvGrpSpPr>
                <a:grpSpLocks noChangeAspect="1"/>
              </p:cNvGrpSpPr>
              <p:nvPr/>
            </p:nvGrpSpPr>
            <p:grpSpPr bwMode="auto">
              <a:xfrm>
                <a:off x="3980" y="2402"/>
                <a:ext cx="551" cy="374"/>
                <a:chOff x="3980" y="2402"/>
                <a:chExt cx="551" cy="374"/>
              </a:xfrm>
            </p:grpSpPr>
            <p:sp>
              <p:nvSpPr>
                <p:cNvPr id="19026" name="Freeform 19"/>
                <p:cNvSpPr>
                  <a:spLocks noChangeAspect="1"/>
                </p:cNvSpPr>
                <p:nvPr/>
              </p:nvSpPr>
              <p:spPr bwMode="auto">
                <a:xfrm>
                  <a:off x="4172" y="2402"/>
                  <a:ext cx="359" cy="309"/>
                </a:xfrm>
                <a:custGeom>
                  <a:avLst/>
                  <a:gdLst>
                    <a:gd name="T0" fmla="*/ 86 w 359"/>
                    <a:gd name="T1" fmla="*/ 266 h 309"/>
                    <a:gd name="T2" fmla="*/ 78 w 359"/>
                    <a:gd name="T3" fmla="*/ 308 h 309"/>
                    <a:gd name="T4" fmla="*/ 322 w 359"/>
                    <a:gd name="T5" fmla="*/ 108 h 309"/>
                    <a:gd name="T6" fmla="*/ 350 w 359"/>
                    <a:gd name="T7" fmla="*/ 42 h 309"/>
                    <a:gd name="T8" fmla="*/ 358 w 359"/>
                    <a:gd name="T9" fmla="*/ 0 h 309"/>
                    <a:gd name="T10" fmla="*/ 281 w 359"/>
                    <a:gd name="T11" fmla="*/ 29 h 309"/>
                    <a:gd name="T12" fmla="*/ 213 w 359"/>
                    <a:gd name="T13" fmla="*/ 86 h 309"/>
                    <a:gd name="T14" fmla="*/ 107 w 359"/>
                    <a:gd name="T15" fmla="*/ 95 h 309"/>
                    <a:gd name="T16" fmla="*/ 56 w 359"/>
                    <a:gd name="T17" fmla="*/ 132 h 309"/>
                    <a:gd name="T18" fmla="*/ 0 w 359"/>
                    <a:gd name="T19" fmla="*/ 207 h 309"/>
                    <a:gd name="T20" fmla="*/ 64 w 359"/>
                    <a:gd name="T21" fmla="*/ 177 h 309"/>
                    <a:gd name="T22" fmla="*/ 185 w 359"/>
                    <a:gd name="T23" fmla="*/ 157 h 309"/>
                    <a:gd name="T24" fmla="*/ 86 w 359"/>
                    <a:gd name="T25" fmla="*/ 266 h 3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9"/>
                    <a:gd name="T40" fmla="*/ 0 h 309"/>
                    <a:gd name="T41" fmla="*/ 359 w 359"/>
                    <a:gd name="T42" fmla="*/ 309 h 3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9" h="309">
                      <a:moveTo>
                        <a:pt x="86" y="266"/>
                      </a:moveTo>
                      <a:lnTo>
                        <a:pt x="78" y="308"/>
                      </a:lnTo>
                      <a:lnTo>
                        <a:pt x="322" y="108"/>
                      </a:lnTo>
                      <a:lnTo>
                        <a:pt x="350" y="42"/>
                      </a:lnTo>
                      <a:lnTo>
                        <a:pt x="358" y="0"/>
                      </a:lnTo>
                      <a:lnTo>
                        <a:pt x="281" y="29"/>
                      </a:lnTo>
                      <a:lnTo>
                        <a:pt x="213" y="86"/>
                      </a:lnTo>
                      <a:lnTo>
                        <a:pt x="107" y="95"/>
                      </a:lnTo>
                      <a:lnTo>
                        <a:pt x="56" y="132"/>
                      </a:lnTo>
                      <a:lnTo>
                        <a:pt x="0" y="207"/>
                      </a:lnTo>
                      <a:lnTo>
                        <a:pt x="64" y="177"/>
                      </a:lnTo>
                      <a:lnTo>
                        <a:pt x="185" y="157"/>
                      </a:lnTo>
                      <a:lnTo>
                        <a:pt x="86" y="266"/>
                      </a:lnTo>
                    </a:path>
                  </a:pathLst>
                </a:custGeom>
                <a:solidFill>
                  <a:srgbClr val="00A000"/>
                </a:solidFill>
                <a:ln w="12700" cap="rnd">
                  <a:noFill/>
                  <a:round/>
                  <a:headEnd/>
                  <a:tailEnd/>
                </a:ln>
              </p:spPr>
              <p:txBody>
                <a:bodyPr/>
                <a:lstStyle/>
                <a:p>
                  <a:endParaRPr lang="en-US"/>
                </a:p>
              </p:txBody>
            </p:sp>
            <p:sp>
              <p:nvSpPr>
                <p:cNvPr id="19027" name="Freeform 20"/>
                <p:cNvSpPr>
                  <a:spLocks noChangeAspect="1"/>
                </p:cNvSpPr>
                <p:nvPr/>
              </p:nvSpPr>
              <p:spPr bwMode="auto">
                <a:xfrm>
                  <a:off x="4042" y="2471"/>
                  <a:ext cx="212" cy="205"/>
                </a:xfrm>
                <a:custGeom>
                  <a:avLst/>
                  <a:gdLst>
                    <a:gd name="T0" fmla="*/ 211 w 212"/>
                    <a:gd name="T1" fmla="*/ 0 h 205"/>
                    <a:gd name="T2" fmla="*/ 77 w 212"/>
                    <a:gd name="T3" fmla="*/ 163 h 205"/>
                    <a:gd name="T4" fmla="*/ 0 w 212"/>
                    <a:gd name="T5" fmla="*/ 204 h 205"/>
                    <a:gd name="T6" fmla="*/ 59 w 212"/>
                    <a:gd name="T7" fmla="*/ 145 h 205"/>
                    <a:gd name="T8" fmla="*/ 91 w 212"/>
                    <a:gd name="T9" fmla="*/ 118 h 205"/>
                    <a:gd name="T10" fmla="*/ 120 w 212"/>
                    <a:gd name="T11" fmla="*/ 82 h 205"/>
                    <a:gd name="T12" fmla="*/ 211 w 212"/>
                    <a:gd name="T13" fmla="*/ 0 h 205"/>
                    <a:gd name="T14" fmla="*/ 0 60000 65536"/>
                    <a:gd name="T15" fmla="*/ 0 60000 65536"/>
                    <a:gd name="T16" fmla="*/ 0 60000 65536"/>
                    <a:gd name="T17" fmla="*/ 0 60000 65536"/>
                    <a:gd name="T18" fmla="*/ 0 60000 65536"/>
                    <a:gd name="T19" fmla="*/ 0 60000 65536"/>
                    <a:gd name="T20" fmla="*/ 0 60000 65536"/>
                    <a:gd name="T21" fmla="*/ 0 w 212"/>
                    <a:gd name="T22" fmla="*/ 0 h 205"/>
                    <a:gd name="T23" fmla="*/ 212 w 212"/>
                    <a:gd name="T24" fmla="*/ 205 h 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205">
                      <a:moveTo>
                        <a:pt x="211" y="0"/>
                      </a:moveTo>
                      <a:lnTo>
                        <a:pt x="77" y="163"/>
                      </a:lnTo>
                      <a:lnTo>
                        <a:pt x="0" y="204"/>
                      </a:lnTo>
                      <a:lnTo>
                        <a:pt x="59" y="145"/>
                      </a:lnTo>
                      <a:lnTo>
                        <a:pt x="91" y="118"/>
                      </a:lnTo>
                      <a:lnTo>
                        <a:pt x="120" y="82"/>
                      </a:lnTo>
                      <a:lnTo>
                        <a:pt x="211" y="0"/>
                      </a:lnTo>
                    </a:path>
                  </a:pathLst>
                </a:custGeom>
                <a:solidFill>
                  <a:srgbClr val="008000"/>
                </a:solidFill>
                <a:ln w="12700" cap="rnd">
                  <a:noFill/>
                  <a:round/>
                  <a:headEnd/>
                  <a:tailEnd/>
                </a:ln>
              </p:spPr>
              <p:txBody>
                <a:bodyPr/>
                <a:lstStyle/>
                <a:p>
                  <a:endParaRPr lang="en-US"/>
                </a:p>
              </p:txBody>
            </p:sp>
            <p:grpSp>
              <p:nvGrpSpPr>
                <p:cNvPr id="8" name="Group 21"/>
                <p:cNvGrpSpPr>
                  <a:grpSpLocks noChangeAspect="1"/>
                </p:cNvGrpSpPr>
                <p:nvPr/>
              </p:nvGrpSpPr>
              <p:grpSpPr bwMode="auto">
                <a:xfrm>
                  <a:off x="3980" y="2663"/>
                  <a:ext cx="273" cy="113"/>
                  <a:chOff x="3980" y="2663"/>
                  <a:chExt cx="273" cy="113"/>
                </a:xfrm>
              </p:grpSpPr>
              <p:sp>
                <p:nvSpPr>
                  <p:cNvPr id="19029" name="Freeform 22"/>
                  <p:cNvSpPr>
                    <a:spLocks noChangeAspect="1"/>
                  </p:cNvSpPr>
                  <p:nvPr/>
                </p:nvSpPr>
                <p:spPr bwMode="auto">
                  <a:xfrm>
                    <a:off x="3980" y="2663"/>
                    <a:ext cx="273" cy="112"/>
                  </a:xfrm>
                  <a:custGeom>
                    <a:avLst/>
                    <a:gdLst>
                      <a:gd name="T0" fmla="*/ 43 w 273"/>
                      <a:gd name="T1" fmla="*/ 95 h 112"/>
                      <a:gd name="T2" fmla="*/ 0 w 273"/>
                      <a:gd name="T3" fmla="*/ 75 h 112"/>
                      <a:gd name="T4" fmla="*/ 116 w 273"/>
                      <a:gd name="T5" fmla="*/ 24 h 112"/>
                      <a:gd name="T6" fmla="*/ 203 w 273"/>
                      <a:gd name="T7" fmla="*/ 0 h 112"/>
                      <a:gd name="T8" fmla="*/ 272 w 273"/>
                      <a:gd name="T9" fmla="*/ 13 h 112"/>
                      <a:gd name="T10" fmla="*/ 265 w 273"/>
                      <a:gd name="T11" fmla="*/ 53 h 112"/>
                      <a:gd name="T12" fmla="*/ 212 w 273"/>
                      <a:gd name="T13" fmla="*/ 103 h 112"/>
                      <a:gd name="T14" fmla="*/ 125 w 273"/>
                      <a:gd name="T15" fmla="*/ 111 h 112"/>
                      <a:gd name="T16" fmla="*/ 43 w 273"/>
                      <a:gd name="T17" fmla="*/ 95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12"/>
                      <a:gd name="T29" fmla="*/ 273 w 273"/>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12">
                        <a:moveTo>
                          <a:pt x="43" y="95"/>
                        </a:moveTo>
                        <a:lnTo>
                          <a:pt x="0" y="75"/>
                        </a:lnTo>
                        <a:lnTo>
                          <a:pt x="116" y="24"/>
                        </a:lnTo>
                        <a:lnTo>
                          <a:pt x="203" y="0"/>
                        </a:lnTo>
                        <a:lnTo>
                          <a:pt x="272" y="13"/>
                        </a:lnTo>
                        <a:lnTo>
                          <a:pt x="265" y="53"/>
                        </a:lnTo>
                        <a:lnTo>
                          <a:pt x="212" y="103"/>
                        </a:lnTo>
                        <a:lnTo>
                          <a:pt x="125" y="111"/>
                        </a:lnTo>
                        <a:lnTo>
                          <a:pt x="43" y="95"/>
                        </a:lnTo>
                      </a:path>
                    </a:pathLst>
                  </a:custGeom>
                  <a:solidFill>
                    <a:srgbClr val="006000"/>
                  </a:solidFill>
                  <a:ln w="12700" cap="rnd">
                    <a:noFill/>
                    <a:round/>
                    <a:headEnd/>
                    <a:tailEnd/>
                  </a:ln>
                </p:spPr>
                <p:txBody>
                  <a:bodyPr/>
                  <a:lstStyle/>
                  <a:p>
                    <a:endParaRPr lang="en-US"/>
                  </a:p>
                </p:txBody>
              </p:sp>
              <p:sp>
                <p:nvSpPr>
                  <p:cNvPr id="19030" name="Freeform 23"/>
                  <p:cNvSpPr>
                    <a:spLocks noChangeAspect="1"/>
                  </p:cNvSpPr>
                  <p:nvPr/>
                </p:nvSpPr>
                <p:spPr bwMode="auto">
                  <a:xfrm>
                    <a:off x="4025" y="2688"/>
                    <a:ext cx="211" cy="88"/>
                  </a:xfrm>
                  <a:custGeom>
                    <a:avLst/>
                    <a:gdLst>
                      <a:gd name="T0" fmla="*/ 0 w 211"/>
                      <a:gd name="T1" fmla="*/ 70 h 88"/>
                      <a:gd name="T2" fmla="*/ 68 w 211"/>
                      <a:gd name="T3" fmla="*/ 13 h 88"/>
                      <a:gd name="T4" fmla="*/ 210 w 211"/>
                      <a:gd name="T5" fmla="*/ 0 h 88"/>
                      <a:gd name="T6" fmla="*/ 115 w 211"/>
                      <a:gd name="T7" fmla="*/ 54 h 88"/>
                      <a:gd name="T8" fmla="*/ 82 w 211"/>
                      <a:gd name="T9" fmla="*/ 87 h 88"/>
                      <a:gd name="T10" fmla="*/ 0 w 211"/>
                      <a:gd name="T11" fmla="*/ 70 h 88"/>
                      <a:gd name="T12" fmla="*/ 0 60000 65536"/>
                      <a:gd name="T13" fmla="*/ 0 60000 65536"/>
                      <a:gd name="T14" fmla="*/ 0 60000 65536"/>
                      <a:gd name="T15" fmla="*/ 0 60000 65536"/>
                      <a:gd name="T16" fmla="*/ 0 60000 65536"/>
                      <a:gd name="T17" fmla="*/ 0 60000 65536"/>
                      <a:gd name="T18" fmla="*/ 0 w 211"/>
                      <a:gd name="T19" fmla="*/ 0 h 88"/>
                      <a:gd name="T20" fmla="*/ 211 w 211"/>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211" h="88">
                        <a:moveTo>
                          <a:pt x="0" y="70"/>
                        </a:moveTo>
                        <a:lnTo>
                          <a:pt x="68" y="13"/>
                        </a:lnTo>
                        <a:lnTo>
                          <a:pt x="210" y="0"/>
                        </a:lnTo>
                        <a:lnTo>
                          <a:pt x="115" y="54"/>
                        </a:lnTo>
                        <a:lnTo>
                          <a:pt x="82" y="87"/>
                        </a:lnTo>
                        <a:lnTo>
                          <a:pt x="0" y="70"/>
                        </a:lnTo>
                      </a:path>
                    </a:pathLst>
                  </a:custGeom>
                  <a:solidFill>
                    <a:srgbClr val="006000"/>
                  </a:solidFill>
                  <a:ln w="12700" cap="rnd">
                    <a:noFill/>
                    <a:round/>
                    <a:headEnd/>
                    <a:tailEnd/>
                  </a:ln>
                </p:spPr>
                <p:txBody>
                  <a:bodyPr/>
                  <a:lstStyle/>
                  <a:p>
                    <a:endParaRPr lang="en-US"/>
                  </a:p>
                </p:txBody>
              </p:sp>
            </p:grpSp>
          </p:grpSp>
          <p:grpSp>
            <p:nvGrpSpPr>
              <p:cNvPr id="9" name="Group 24"/>
              <p:cNvGrpSpPr>
                <a:grpSpLocks noChangeAspect="1"/>
              </p:cNvGrpSpPr>
              <p:nvPr/>
            </p:nvGrpSpPr>
            <p:grpSpPr bwMode="auto">
              <a:xfrm>
                <a:off x="4128" y="2263"/>
                <a:ext cx="1049" cy="622"/>
                <a:chOff x="4128" y="2263"/>
                <a:chExt cx="1049" cy="622"/>
              </a:xfrm>
            </p:grpSpPr>
            <p:sp>
              <p:nvSpPr>
                <p:cNvPr id="19016" name="Freeform 25"/>
                <p:cNvSpPr>
                  <a:spLocks noChangeAspect="1"/>
                </p:cNvSpPr>
                <p:nvPr/>
              </p:nvSpPr>
              <p:spPr bwMode="auto">
                <a:xfrm>
                  <a:off x="4325" y="2588"/>
                  <a:ext cx="154" cy="245"/>
                </a:xfrm>
                <a:custGeom>
                  <a:avLst/>
                  <a:gdLst>
                    <a:gd name="T0" fmla="*/ 39 w 154"/>
                    <a:gd name="T1" fmla="*/ 105 h 245"/>
                    <a:gd name="T2" fmla="*/ 13 w 154"/>
                    <a:gd name="T3" fmla="*/ 175 h 245"/>
                    <a:gd name="T4" fmla="*/ 0 w 154"/>
                    <a:gd name="T5" fmla="*/ 244 h 245"/>
                    <a:gd name="T6" fmla="*/ 74 w 154"/>
                    <a:gd name="T7" fmla="*/ 203 h 245"/>
                    <a:gd name="T8" fmla="*/ 111 w 154"/>
                    <a:gd name="T9" fmla="*/ 148 h 245"/>
                    <a:gd name="T10" fmla="*/ 153 w 154"/>
                    <a:gd name="T11" fmla="*/ 0 h 245"/>
                    <a:gd name="T12" fmla="*/ 75 w 154"/>
                    <a:gd name="T13" fmla="*/ 56 h 245"/>
                    <a:gd name="T14" fmla="*/ 39 w 154"/>
                    <a:gd name="T15" fmla="*/ 105 h 245"/>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45"/>
                    <a:gd name="T26" fmla="*/ 154 w 154"/>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45">
                      <a:moveTo>
                        <a:pt x="39" y="105"/>
                      </a:moveTo>
                      <a:lnTo>
                        <a:pt x="13" y="175"/>
                      </a:lnTo>
                      <a:lnTo>
                        <a:pt x="0" y="244"/>
                      </a:lnTo>
                      <a:lnTo>
                        <a:pt x="74" y="203"/>
                      </a:lnTo>
                      <a:lnTo>
                        <a:pt x="111" y="148"/>
                      </a:lnTo>
                      <a:lnTo>
                        <a:pt x="153" y="0"/>
                      </a:lnTo>
                      <a:lnTo>
                        <a:pt x="75" y="56"/>
                      </a:lnTo>
                      <a:lnTo>
                        <a:pt x="39" y="105"/>
                      </a:lnTo>
                    </a:path>
                  </a:pathLst>
                </a:custGeom>
                <a:solidFill>
                  <a:srgbClr val="008000"/>
                </a:solidFill>
                <a:ln w="12700" cap="rnd">
                  <a:noFill/>
                  <a:round/>
                  <a:headEnd/>
                  <a:tailEnd/>
                </a:ln>
              </p:spPr>
              <p:txBody>
                <a:bodyPr/>
                <a:lstStyle/>
                <a:p>
                  <a:endParaRPr lang="en-US"/>
                </a:p>
              </p:txBody>
            </p:sp>
            <p:sp>
              <p:nvSpPr>
                <p:cNvPr id="19017" name="Freeform 26"/>
                <p:cNvSpPr>
                  <a:spLocks noChangeAspect="1"/>
                </p:cNvSpPr>
                <p:nvPr/>
              </p:nvSpPr>
              <p:spPr bwMode="auto">
                <a:xfrm>
                  <a:off x="4517" y="2399"/>
                  <a:ext cx="141" cy="124"/>
                </a:xfrm>
                <a:custGeom>
                  <a:avLst/>
                  <a:gdLst>
                    <a:gd name="T0" fmla="*/ 68 w 141"/>
                    <a:gd name="T1" fmla="*/ 0 h 124"/>
                    <a:gd name="T2" fmla="*/ 140 w 141"/>
                    <a:gd name="T3" fmla="*/ 56 h 124"/>
                    <a:gd name="T4" fmla="*/ 53 w 141"/>
                    <a:gd name="T5" fmla="*/ 79 h 124"/>
                    <a:gd name="T6" fmla="*/ 0 w 141"/>
                    <a:gd name="T7" fmla="*/ 123 h 124"/>
                    <a:gd name="T8" fmla="*/ 48 w 141"/>
                    <a:gd name="T9" fmla="*/ 38 h 124"/>
                    <a:gd name="T10" fmla="*/ 68 w 141"/>
                    <a:gd name="T11" fmla="*/ 0 h 124"/>
                    <a:gd name="T12" fmla="*/ 0 60000 65536"/>
                    <a:gd name="T13" fmla="*/ 0 60000 65536"/>
                    <a:gd name="T14" fmla="*/ 0 60000 65536"/>
                    <a:gd name="T15" fmla="*/ 0 60000 65536"/>
                    <a:gd name="T16" fmla="*/ 0 60000 65536"/>
                    <a:gd name="T17" fmla="*/ 0 60000 65536"/>
                    <a:gd name="T18" fmla="*/ 0 w 141"/>
                    <a:gd name="T19" fmla="*/ 0 h 124"/>
                    <a:gd name="T20" fmla="*/ 141 w 141"/>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41" h="124">
                      <a:moveTo>
                        <a:pt x="68" y="0"/>
                      </a:moveTo>
                      <a:lnTo>
                        <a:pt x="140" y="56"/>
                      </a:lnTo>
                      <a:lnTo>
                        <a:pt x="53" y="79"/>
                      </a:lnTo>
                      <a:lnTo>
                        <a:pt x="0" y="123"/>
                      </a:lnTo>
                      <a:lnTo>
                        <a:pt x="48" y="38"/>
                      </a:lnTo>
                      <a:lnTo>
                        <a:pt x="68" y="0"/>
                      </a:lnTo>
                    </a:path>
                  </a:pathLst>
                </a:custGeom>
                <a:solidFill>
                  <a:srgbClr val="008000"/>
                </a:solidFill>
                <a:ln w="12700" cap="rnd">
                  <a:noFill/>
                  <a:round/>
                  <a:headEnd/>
                  <a:tailEnd/>
                </a:ln>
              </p:spPr>
              <p:txBody>
                <a:bodyPr/>
                <a:lstStyle/>
                <a:p>
                  <a:endParaRPr lang="en-US"/>
                </a:p>
              </p:txBody>
            </p:sp>
            <p:sp>
              <p:nvSpPr>
                <p:cNvPr id="19018" name="Freeform 27"/>
                <p:cNvSpPr>
                  <a:spLocks noChangeAspect="1"/>
                </p:cNvSpPr>
                <p:nvPr/>
              </p:nvSpPr>
              <p:spPr bwMode="auto">
                <a:xfrm>
                  <a:off x="4463" y="2499"/>
                  <a:ext cx="187" cy="224"/>
                </a:xfrm>
                <a:custGeom>
                  <a:avLst/>
                  <a:gdLst>
                    <a:gd name="T0" fmla="*/ 186 w 187"/>
                    <a:gd name="T1" fmla="*/ 0 h 224"/>
                    <a:gd name="T2" fmla="*/ 78 w 187"/>
                    <a:gd name="T3" fmla="*/ 50 h 224"/>
                    <a:gd name="T4" fmla="*/ 44 w 187"/>
                    <a:gd name="T5" fmla="*/ 133 h 224"/>
                    <a:gd name="T6" fmla="*/ 0 w 187"/>
                    <a:gd name="T7" fmla="*/ 223 h 224"/>
                    <a:gd name="T8" fmla="*/ 122 w 187"/>
                    <a:gd name="T9" fmla="*/ 104 h 224"/>
                    <a:gd name="T10" fmla="*/ 156 w 187"/>
                    <a:gd name="T11" fmla="*/ 155 h 224"/>
                    <a:gd name="T12" fmla="*/ 172 w 187"/>
                    <a:gd name="T13" fmla="*/ 68 h 224"/>
                    <a:gd name="T14" fmla="*/ 186 w 187"/>
                    <a:gd name="T15" fmla="*/ 0 h 224"/>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224"/>
                    <a:gd name="T26" fmla="*/ 187 w 187"/>
                    <a:gd name="T27" fmla="*/ 224 h 2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224">
                      <a:moveTo>
                        <a:pt x="186" y="0"/>
                      </a:moveTo>
                      <a:lnTo>
                        <a:pt x="78" y="50"/>
                      </a:lnTo>
                      <a:lnTo>
                        <a:pt x="44" y="133"/>
                      </a:lnTo>
                      <a:lnTo>
                        <a:pt x="0" y="223"/>
                      </a:lnTo>
                      <a:lnTo>
                        <a:pt x="122" y="104"/>
                      </a:lnTo>
                      <a:lnTo>
                        <a:pt x="156" y="155"/>
                      </a:lnTo>
                      <a:lnTo>
                        <a:pt x="172" y="68"/>
                      </a:lnTo>
                      <a:lnTo>
                        <a:pt x="186" y="0"/>
                      </a:lnTo>
                    </a:path>
                  </a:pathLst>
                </a:custGeom>
                <a:solidFill>
                  <a:srgbClr val="008000"/>
                </a:solidFill>
                <a:ln w="12700" cap="rnd">
                  <a:noFill/>
                  <a:round/>
                  <a:headEnd/>
                  <a:tailEnd/>
                </a:ln>
              </p:spPr>
              <p:txBody>
                <a:bodyPr/>
                <a:lstStyle/>
                <a:p>
                  <a:endParaRPr lang="en-US"/>
                </a:p>
              </p:txBody>
            </p:sp>
            <p:sp>
              <p:nvSpPr>
                <p:cNvPr id="19019" name="Freeform 28"/>
                <p:cNvSpPr>
                  <a:spLocks noChangeAspect="1"/>
                </p:cNvSpPr>
                <p:nvPr/>
              </p:nvSpPr>
              <p:spPr bwMode="auto">
                <a:xfrm>
                  <a:off x="4464" y="2641"/>
                  <a:ext cx="171" cy="219"/>
                </a:xfrm>
                <a:custGeom>
                  <a:avLst/>
                  <a:gdLst>
                    <a:gd name="T0" fmla="*/ 130 w 171"/>
                    <a:gd name="T1" fmla="*/ 0 h 219"/>
                    <a:gd name="T2" fmla="*/ 12 w 171"/>
                    <a:gd name="T3" fmla="*/ 89 h 219"/>
                    <a:gd name="T4" fmla="*/ 62 w 171"/>
                    <a:gd name="T5" fmla="*/ 71 h 219"/>
                    <a:gd name="T6" fmla="*/ 10 w 171"/>
                    <a:gd name="T7" fmla="*/ 164 h 219"/>
                    <a:gd name="T8" fmla="*/ 0 w 171"/>
                    <a:gd name="T9" fmla="*/ 218 h 219"/>
                    <a:gd name="T10" fmla="*/ 89 w 171"/>
                    <a:gd name="T11" fmla="*/ 147 h 219"/>
                    <a:gd name="T12" fmla="*/ 109 w 171"/>
                    <a:gd name="T13" fmla="*/ 108 h 219"/>
                    <a:gd name="T14" fmla="*/ 170 w 171"/>
                    <a:gd name="T15" fmla="*/ 78 h 219"/>
                    <a:gd name="T16" fmla="*/ 130 w 171"/>
                    <a:gd name="T17" fmla="*/ 0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1"/>
                    <a:gd name="T28" fmla="*/ 0 h 219"/>
                    <a:gd name="T29" fmla="*/ 171 w 171"/>
                    <a:gd name="T30" fmla="*/ 219 h 2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1" h="219">
                      <a:moveTo>
                        <a:pt x="130" y="0"/>
                      </a:moveTo>
                      <a:lnTo>
                        <a:pt x="12" y="89"/>
                      </a:lnTo>
                      <a:lnTo>
                        <a:pt x="62" y="71"/>
                      </a:lnTo>
                      <a:lnTo>
                        <a:pt x="10" y="164"/>
                      </a:lnTo>
                      <a:lnTo>
                        <a:pt x="0" y="218"/>
                      </a:lnTo>
                      <a:lnTo>
                        <a:pt x="89" y="147"/>
                      </a:lnTo>
                      <a:lnTo>
                        <a:pt x="109" y="108"/>
                      </a:lnTo>
                      <a:lnTo>
                        <a:pt x="170" y="78"/>
                      </a:lnTo>
                      <a:lnTo>
                        <a:pt x="130" y="0"/>
                      </a:lnTo>
                    </a:path>
                  </a:pathLst>
                </a:custGeom>
                <a:solidFill>
                  <a:srgbClr val="008000"/>
                </a:solidFill>
                <a:ln w="12700" cap="rnd">
                  <a:noFill/>
                  <a:round/>
                  <a:headEnd/>
                  <a:tailEnd/>
                </a:ln>
              </p:spPr>
              <p:txBody>
                <a:bodyPr/>
                <a:lstStyle/>
                <a:p>
                  <a:endParaRPr lang="en-US"/>
                </a:p>
              </p:txBody>
            </p:sp>
            <p:sp>
              <p:nvSpPr>
                <p:cNvPr id="19020" name="Freeform 29"/>
                <p:cNvSpPr>
                  <a:spLocks noChangeAspect="1"/>
                </p:cNvSpPr>
                <p:nvPr/>
              </p:nvSpPr>
              <p:spPr bwMode="auto">
                <a:xfrm>
                  <a:off x="4558" y="2601"/>
                  <a:ext cx="253" cy="284"/>
                </a:xfrm>
                <a:custGeom>
                  <a:avLst/>
                  <a:gdLst>
                    <a:gd name="T0" fmla="*/ 0 w 253"/>
                    <a:gd name="T1" fmla="*/ 261 h 284"/>
                    <a:gd name="T2" fmla="*/ 73 w 253"/>
                    <a:gd name="T3" fmla="*/ 253 h 284"/>
                    <a:gd name="T4" fmla="*/ 127 w 253"/>
                    <a:gd name="T5" fmla="*/ 258 h 284"/>
                    <a:gd name="T6" fmla="*/ 155 w 253"/>
                    <a:gd name="T7" fmla="*/ 264 h 284"/>
                    <a:gd name="T8" fmla="*/ 184 w 253"/>
                    <a:gd name="T9" fmla="*/ 283 h 284"/>
                    <a:gd name="T10" fmla="*/ 252 w 253"/>
                    <a:gd name="T11" fmla="*/ 221 h 284"/>
                    <a:gd name="T12" fmla="*/ 227 w 253"/>
                    <a:gd name="T13" fmla="*/ 131 h 284"/>
                    <a:gd name="T14" fmla="*/ 220 w 253"/>
                    <a:gd name="T15" fmla="*/ 101 h 284"/>
                    <a:gd name="T16" fmla="*/ 239 w 253"/>
                    <a:gd name="T17" fmla="*/ 0 h 284"/>
                    <a:gd name="T18" fmla="*/ 121 w 253"/>
                    <a:gd name="T19" fmla="*/ 151 h 284"/>
                    <a:gd name="T20" fmla="*/ 42 w 253"/>
                    <a:gd name="T21" fmla="*/ 194 h 284"/>
                    <a:gd name="T22" fmla="*/ 0 w 253"/>
                    <a:gd name="T23" fmla="*/ 261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3"/>
                    <a:gd name="T37" fmla="*/ 0 h 284"/>
                    <a:gd name="T38" fmla="*/ 253 w 253"/>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3" h="284">
                      <a:moveTo>
                        <a:pt x="0" y="261"/>
                      </a:moveTo>
                      <a:lnTo>
                        <a:pt x="73" y="253"/>
                      </a:lnTo>
                      <a:lnTo>
                        <a:pt x="127" y="258"/>
                      </a:lnTo>
                      <a:lnTo>
                        <a:pt x="155" y="264"/>
                      </a:lnTo>
                      <a:lnTo>
                        <a:pt x="184" y="283"/>
                      </a:lnTo>
                      <a:lnTo>
                        <a:pt x="252" y="221"/>
                      </a:lnTo>
                      <a:lnTo>
                        <a:pt x="227" y="131"/>
                      </a:lnTo>
                      <a:lnTo>
                        <a:pt x="220" y="101"/>
                      </a:lnTo>
                      <a:lnTo>
                        <a:pt x="239" y="0"/>
                      </a:lnTo>
                      <a:lnTo>
                        <a:pt x="121" y="151"/>
                      </a:lnTo>
                      <a:lnTo>
                        <a:pt x="42" y="194"/>
                      </a:lnTo>
                      <a:lnTo>
                        <a:pt x="0" y="261"/>
                      </a:lnTo>
                    </a:path>
                  </a:pathLst>
                </a:custGeom>
                <a:solidFill>
                  <a:srgbClr val="008000"/>
                </a:solidFill>
                <a:ln w="12700" cap="rnd">
                  <a:noFill/>
                  <a:round/>
                  <a:headEnd/>
                  <a:tailEnd/>
                </a:ln>
              </p:spPr>
              <p:txBody>
                <a:bodyPr/>
                <a:lstStyle/>
                <a:p>
                  <a:endParaRPr lang="en-US"/>
                </a:p>
              </p:txBody>
            </p:sp>
            <p:sp>
              <p:nvSpPr>
                <p:cNvPr id="19021" name="Freeform 30"/>
                <p:cNvSpPr>
                  <a:spLocks noChangeAspect="1"/>
                </p:cNvSpPr>
                <p:nvPr/>
              </p:nvSpPr>
              <p:spPr bwMode="auto">
                <a:xfrm>
                  <a:off x="4663" y="2409"/>
                  <a:ext cx="232" cy="412"/>
                </a:xfrm>
                <a:custGeom>
                  <a:avLst/>
                  <a:gdLst>
                    <a:gd name="T0" fmla="*/ 136 w 232"/>
                    <a:gd name="T1" fmla="*/ 187 h 412"/>
                    <a:gd name="T2" fmla="*/ 116 w 232"/>
                    <a:gd name="T3" fmla="*/ 290 h 412"/>
                    <a:gd name="T4" fmla="*/ 148 w 232"/>
                    <a:gd name="T5" fmla="*/ 411 h 412"/>
                    <a:gd name="T6" fmla="*/ 152 w 232"/>
                    <a:gd name="T7" fmla="*/ 397 h 412"/>
                    <a:gd name="T8" fmla="*/ 161 w 232"/>
                    <a:gd name="T9" fmla="*/ 346 h 412"/>
                    <a:gd name="T10" fmla="*/ 182 w 232"/>
                    <a:gd name="T11" fmla="*/ 316 h 412"/>
                    <a:gd name="T12" fmla="*/ 214 w 232"/>
                    <a:gd name="T13" fmla="*/ 275 h 412"/>
                    <a:gd name="T14" fmla="*/ 208 w 232"/>
                    <a:gd name="T15" fmla="*/ 249 h 412"/>
                    <a:gd name="T16" fmla="*/ 231 w 232"/>
                    <a:gd name="T17" fmla="*/ 135 h 412"/>
                    <a:gd name="T18" fmla="*/ 201 w 232"/>
                    <a:gd name="T19" fmla="*/ 0 h 412"/>
                    <a:gd name="T20" fmla="*/ 152 w 232"/>
                    <a:gd name="T21" fmla="*/ 34 h 412"/>
                    <a:gd name="T22" fmla="*/ 42 w 232"/>
                    <a:gd name="T23" fmla="*/ 70 h 412"/>
                    <a:gd name="T24" fmla="*/ 14 w 232"/>
                    <a:gd name="T25" fmla="*/ 137 h 412"/>
                    <a:gd name="T26" fmla="*/ 0 w 232"/>
                    <a:gd name="T27" fmla="*/ 209 h 412"/>
                    <a:gd name="T28" fmla="*/ 72 w 232"/>
                    <a:gd name="T29" fmla="*/ 133 h 412"/>
                    <a:gd name="T30" fmla="*/ 188 w 232"/>
                    <a:gd name="T31" fmla="*/ 70 h 412"/>
                    <a:gd name="T32" fmla="*/ 144 w 232"/>
                    <a:gd name="T33" fmla="*/ 147 h 412"/>
                    <a:gd name="T34" fmla="*/ 91 w 232"/>
                    <a:gd name="T35" fmla="*/ 179 h 412"/>
                    <a:gd name="T36" fmla="*/ 40 w 232"/>
                    <a:gd name="T37" fmla="*/ 231 h 412"/>
                    <a:gd name="T38" fmla="*/ 18 w 232"/>
                    <a:gd name="T39" fmla="*/ 341 h 412"/>
                    <a:gd name="T40" fmla="*/ 136 w 232"/>
                    <a:gd name="T41" fmla="*/ 187 h 4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412"/>
                    <a:gd name="T65" fmla="*/ 232 w 232"/>
                    <a:gd name="T66" fmla="*/ 412 h 4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412">
                      <a:moveTo>
                        <a:pt x="136" y="187"/>
                      </a:moveTo>
                      <a:lnTo>
                        <a:pt x="116" y="290"/>
                      </a:lnTo>
                      <a:lnTo>
                        <a:pt x="148" y="411"/>
                      </a:lnTo>
                      <a:lnTo>
                        <a:pt x="152" y="397"/>
                      </a:lnTo>
                      <a:lnTo>
                        <a:pt x="161" y="346"/>
                      </a:lnTo>
                      <a:lnTo>
                        <a:pt x="182" y="316"/>
                      </a:lnTo>
                      <a:lnTo>
                        <a:pt x="214" y="275"/>
                      </a:lnTo>
                      <a:lnTo>
                        <a:pt x="208" y="249"/>
                      </a:lnTo>
                      <a:lnTo>
                        <a:pt x="231" y="135"/>
                      </a:lnTo>
                      <a:lnTo>
                        <a:pt x="201" y="0"/>
                      </a:lnTo>
                      <a:lnTo>
                        <a:pt x="152" y="34"/>
                      </a:lnTo>
                      <a:lnTo>
                        <a:pt x="42" y="70"/>
                      </a:lnTo>
                      <a:lnTo>
                        <a:pt x="14" y="137"/>
                      </a:lnTo>
                      <a:lnTo>
                        <a:pt x="0" y="209"/>
                      </a:lnTo>
                      <a:lnTo>
                        <a:pt x="72" y="133"/>
                      </a:lnTo>
                      <a:lnTo>
                        <a:pt x="188" y="70"/>
                      </a:lnTo>
                      <a:lnTo>
                        <a:pt x="144" y="147"/>
                      </a:lnTo>
                      <a:lnTo>
                        <a:pt x="91" y="179"/>
                      </a:lnTo>
                      <a:lnTo>
                        <a:pt x="40" y="231"/>
                      </a:lnTo>
                      <a:lnTo>
                        <a:pt x="18" y="341"/>
                      </a:lnTo>
                      <a:lnTo>
                        <a:pt x="136" y="187"/>
                      </a:lnTo>
                    </a:path>
                  </a:pathLst>
                </a:custGeom>
                <a:solidFill>
                  <a:srgbClr val="00A000"/>
                </a:solidFill>
                <a:ln w="12700" cap="rnd">
                  <a:noFill/>
                  <a:round/>
                  <a:headEnd/>
                  <a:tailEnd/>
                </a:ln>
              </p:spPr>
              <p:txBody>
                <a:bodyPr/>
                <a:lstStyle/>
                <a:p>
                  <a:endParaRPr lang="en-US"/>
                </a:p>
              </p:txBody>
            </p:sp>
            <p:sp>
              <p:nvSpPr>
                <p:cNvPr id="19022" name="Freeform 31"/>
                <p:cNvSpPr>
                  <a:spLocks noChangeAspect="1"/>
                </p:cNvSpPr>
                <p:nvPr/>
              </p:nvSpPr>
              <p:spPr bwMode="auto">
                <a:xfrm>
                  <a:off x="4921" y="2412"/>
                  <a:ext cx="84" cy="238"/>
                </a:xfrm>
                <a:custGeom>
                  <a:avLst/>
                  <a:gdLst>
                    <a:gd name="T0" fmla="*/ 35 w 84"/>
                    <a:gd name="T1" fmla="*/ 0 h 238"/>
                    <a:gd name="T2" fmla="*/ 83 w 84"/>
                    <a:gd name="T3" fmla="*/ 95 h 238"/>
                    <a:gd name="T4" fmla="*/ 75 w 84"/>
                    <a:gd name="T5" fmla="*/ 237 h 238"/>
                    <a:gd name="T6" fmla="*/ 28 w 84"/>
                    <a:gd name="T7" fmla="*/ 111 h 238"/>
                    <a:gd name="T8" fmla="*/ 8 w 84"/>
                    <a:gd name="T9" fmla="*/ 206 h 238"/>
                    <a:gd name="T10" fmla="*/ 0 w 84"/>
                    <a:gd name="T11" fmla="*/ 120 h 238"/>
                    <a:gd name="T12" fmla="*/ 38 w 84"/>
                    <a:gd name="T13" fmla="*/ 57 h 238"/>
                    <a:gd name="T14" fmla="*/ 35 w 84"/>
                    <a:gd name="T15" fmla="*/ 0 h 238"/>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238"/>
                    <a:gd name="T26" fmla="*/ 84 w 84"/>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238">
                      <a:moveTo>
                        <a:pt x="35" y="0"/>
                      </a:moveTo>
                      <a:lnTo>
                        <a:pt x="83" y="95"/>
                      </a:lnTo>
                      <a:lnTo>
                        <a:pt x="75" y="237"/>
                      </a:lnTo>
                      <a:lnTo>
                        <a:pt x="28" y="111"/>
                      </a:lnTo>
                      <a:lnTo>
                        <a:pt x="8" y="206"/>
                      </a:lnTo>
                      <a:lnTo>
                        <a:pt x="0" y="120"/>
                      </a:lnTo>
                      <a:lnTo>
                        <a:pt x="38" y="57"/>
                      </a:lnTo>
                      <a:lnTo>
                        <a:pt x="35" y="0"/>
                      </a:lnTo>
                    </a:path>
                  </a:pathLst>
                </a:custGeom>
                <a:solidFill>
                  <a:srgbClr val="008000"/>
                </a:solidFill>
                <a:ln w="12700" cap="rnd">
                  <a:noFill/>
                  <a:round/>
                  <a:headEnd/>
                  <a:tailEnd/>
                </a:ln>
              </p:spPr>
              <p:txBody>
                <a:bodyPr/>
                <a:lstStyle/>
                <a:p>
                  <a:endParaRPr lang="en-US"/>
                </a:p>
              </p:txBody>
            </p:sp>
            <p:sp>
              <p:nvSpPr>
                <p:cNvPr id="19023" name="Freeform 32"/>
                <p:cNvSpPr>
                  <a:spLocks noChangeAspect="1"/>
                </p:cNvSpPr>
                <p:nvPr/>
              </p:nvSpPr>
              <p:spPr bwMode="auto">
                <a:xfrm>
                  <a:off x="4886" y="2263"/>
                  <a:ext cx="78" cy="141"/>
                </a:xfrm>
                <a:custGeom>
                  <a:avLst/>
                  <a:gdLst>
                    <a:gd name="T0" fmla="*/ 77 w 78"/>
                    <a:gd name="T1" fmla="*/ 0 h 141"/>
                    <a:gd name="T2" fmla="*/ 59 w 78"/>
                    <a:gd name="T3" fmla="*/ 92 h 141"/>
                    <a:gd name="T4" fmla="*/ 35 w 78"/>
                    <a:gd name="T5" fmla="*/ 87 h 141"/>
                    <a:gd name="T6" fmla="*/ 0 w 78"/>
                    <a:gd name="T7" fmla="*/ 140 h 141"/>
                    <a:gd name="T8" fmla="*/ 28 w 78"/>
                    <a:gd name="T9" fmla="*/ 59 h 141"/>
                    <a:gd name="T10" fmla="*/ 37 w 78"/>
                    <a:gd name="T11" fmla="*/ 74 h 141"/>
                    <a:gd name="T12" fmla="*/ 77 w 78"/>
                    <a:gd name="T13" fmla="*/ 0 h 141"/>
                    <a:gd name="T14" fmla="*/ 0 60000 65536"/>
                    <a:gd name="T15" fmla="*/ 0 60000 65536"/>
                    <a:gd name="T16" fmla="*/ 0 60000 65536"/>
                    <a:gd name="T17" fmla="*/ 0 60000 65536"/>
                    <a:gd name="T18" fmla="*/ 0 60000 65536"/>
                    <a:gd name="T19" fmla="*/ 0 60000 65536"/>
                    <a:gd name="T20" fmla="*/ 0 60000 65536"/>
                    <a:gd name="T21" fmla="*/ 0 w 78"/>
                    <a:gd name="T22" fmla="*/ 0 h 141"/>
                    <a:gd name="T23" fmla="*/ 78 w 78"/>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141">
                      <a:moveTo>
                        <a:pt x="77" y="0"/>
                      </a:moveTo>
                      <a:lnTo>
                        <a:pt x="59" y="92"/>
                      </a:lnTo>
                      <a:lnTo>
                        <a:pt x="35" y="87"/>
                      </a:lnTo>
                      <a:lnTo>
                        <a:pt x="0" y="140"/>
                      </a:lnTo>
                      <a:lnTo>
                        <a:pt x="28" y="59"/>
                      </a:lnTo>
                      <a:lnTo>
                        <a:pt x="37" y="74"/>
                      </a:lnTo>
                      <a:lnTo>
                        <a:pt x="77" y="0"/>
                      </a:lnTo>
                    </a:path>
                  </a:pathLst>
                </a:custGeom>
                <a:solidFill>
                  <a:srgbClr val="006000"/>
                </a:solidFill>
                <a:ln w="12700" cap="rnd">
                  <a:noFill/>
                  <a:round/>
                  <a:headEnd/>
                  <a:tailEnd/>
                </a:ln>
              </p:spPr>
              <p:txBody>
                <a:bodyPr/>
                <a:lstStyle/>
                <a:p>
                  <a:endParaRPr lang="en-US"/>
                </a:p>
              </p:txBody>
            </p:sp>
            <p:sp>
              <p:nvSpPr>
                <p:cNvPr id="19024" name="Freeform 33"/>
                <p:cNvSpPr>
                  <a:spLocks noChangeAspect="1"/>
                </p:cNvSpPr>
                <p:nvPr/>
              </p:nvSpPr>
              <p:spPr bwMode="auto">
                <a:xfrm>
                  <a:off x="4973" y="2264"/>
                  <a:ext cx="204" cy="437"/>
                </a:xfrm>
                <a:custGeom>
                  <a:avLst/>
                  <a:gdLst>
                    <a:gd name="T0" fmla="*/ 203 w 204"/>
                    <a:gd name="T1" fmla="*/ 436 h 437"/>
                    <a:gd name="T2" fmla="*/ 138 w 204"/>
                    <a:gd name="T3" fmla="*/ 408 h 437"/>
                    <a:gd name="T4" fmla="*/ 103 w 204"/>
                    <a:gd name="T5" fmla="*/ 368 h 437"/>
                    <a:gd name="T6" fmla="*/ 76 w 204"/>
                    <a:gd name="T7" fmla="*/ 221 h 437"/>
                    <a:gd name="T8" fmla="*/ 52 w 204"/>
                    <a:gd name="T9" fmla="*/ 173 h 437"/>
                    <a:gd name="T10" fmla="*/ 0 w 204"/>
                    <a:gd name="T11" fmla="*/ 72 h 437"/>
                    <a:gd name="T12" fmla="*/ 0 w 204"/>
                    <a:gd name="T13" fmla="*/ 0 h 437"/>
                    <a:gd name="T14" fmla="*/ 32 w 204"/>
                    <a:gd name="T15" fmla="*/ 49 h 437"/>
                    <a:gd name="T16" fmla="*/ 86 w 204"/>
                    <a:gd name="T17" fmla="*/ 165 h 437"/>
                    <a:gd name="T18" fmla="*/ 131 w 204"/>
                    <a:gd name="T19" fmla="*/ 303 h 437"/>
                    <a:gd name="T20" fmla="*/ 203 w 204"/>
                    <a:gd name="T21" fmla="*/ 436 h 4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437"/>
                    <a:gd name="T35" fmla="*/ 204 w 204"/>
                    <a:gd name="T36" fmla="*/ 437 h 4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437">
                      <a:moveTo>
                        <a:pt x="203" y="436"/>
                      </a:moveTo>
                      <a:lnTo>
                        <a:pt x="138" y="408"/>
                      </a:lnTo>
                      <a:lnTo>
                        <a:pt x="103" y="368"/>
                      </a:lnTo>
                      <a:lnTo>
                        <a:pt x="76" y="221"/>
                      </a:lnTo>
                      <a:lnTo>
                        <a:pt x="52" y="173"/>
                      </a:lnTo>
                      <a:lnTo>
                        <a:pt x="0" y="72"/>
                      </a:lnTo>
                      <a:lnTo>
                        <a:pt x="0" y="0"/>
                      </a:lnTo>
                      <a:lnTo>
                        <a:pt x="32" y="49"/>
                      </a:lnTo>
                      <a:lnTo>
                        <a:pt x="86" y="165"/>
                      </a:lnTo>
                      <a:lnTo>
                        <a:pt x="131" y="303"/>
                      </a:lnTo>
                      <a:lnTo>
                        <a:pt x="203" y="436"/>
                      </a:lnTo>
                    </a:path>
                  </a:pathLst>
                </a:custGeom>
                <a:solidFill>
                  <a:srgbClr val="006000"/>
                </a:solidFill>
                <a:ln w="12700" cap="rnd">
                  <a:noFill/>
                  <a:round/>
                  <a:headEnd/>
                  <a:tailEnd/>
                </a:ln>
              </p:spPr>
              <p:txBody>
                <a:bodyPr/>
                <a:lstStyle/>
                <a:p>
                  <a:endParaRPr lang="en-US"/>
                </a:p>
              </p:txBody>
            </p:sp>
            <p:sp>
              <p:nvSpPr>
                <p:cNvPr id="19025" name="Freeform 34"/>
                <p:cNvSpPr>
                  <a:spLocks noChangeAspect="1"/>
                </p:cNvSpPr>
                <p:nvPr/>
              </p:nvSpPr>
              <p:spPr bwMode="auto">
                <a:xfrm>
                  <a:off x="4128" y="2514"/>
                  <a:ext cx="367" cy="301"/>
                </a:xfrm>
                <a:custGeom>
                  <a:avLst/>
                  <a:gdLst>
                    <a:gd name="T0" fmla="*/ 0 w 367"/>
                    <a:gd name="T1" fmla="*/ 270 h 301"/>
                    <a:gd name="T2" fmla="*/ 56 w 367"/>
                    <a:gd name="T3" fmla="*/ 226 h 301"/>
                    <a:gd name="T4" fmla="*/ 109 w 367"/>
                    <a:gd name="T5" fmla="*/ 197 h 301"/>
                    <a:gd name="T6" fmla="*/ 198 w 367"/>
                    <a:gd name="T7" fmla="*/ 128 h 301"/>
                    <a:gd name="T8" fmla="*/ 366 w 367"/>
                    <a:gd name="T9" fmla="*/ 0 h 301"/>
                    <a:gd name="T10" fmla="*/ 230 w 367"/>
                    <a:gd name="T11" fmla="*/ 134 h 301"/>
                    <a:gd name="T12" fmla="*/ 170 w 367"/>
                    <a:gd name="T13" fmla="*/ 271 h 301"/>
                    <a:gd name="T14" fmla="*/ 103 w 367"/>
                    <a:gd name="T15" fmla="*/ 300 h 301"/>
                    <a:gd name="T16" fmla="*/ 82 w 367"/>
                    <a:gd name="T17" fmla="*/ 287 h 301"/>
                    <a:gd name="T18" fmla="*/ 79 w 367"/>
                    <a:gd name="T19" fmla="*/ 253 h 301"/>
                    <a:gd name="T20" fmla="*/ 43 w 367"/>
                    <a:gd name="T21" fmla="*/ 294 h 301"/>
                    <a:gd name="T22" fmla="*/ 35 w 367"/>
                    <a:gd name="T23" fmla="*/ 287 h 301"/>
                    <a:gd name="T24" fmla="*/ 0 w 367"/>
                    <a:gd name="T25" fmla="*/ 270 h 3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7"/>
                    <a:gd name="T40" fmla="*/ 0 h 301"/>
                    <a:gd name="T41" fmla="*/ 367 w 367"/>
                    <a:gd name="T42" fmla="*/ 301 h 3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7" h="301">
                      <a:moveTo>
                        <a:pt x="0" y="270"/>
                      </a:moveTo>
                      <a:lnTo>
                        <a:pt x="56" y="226"/>
                      </a:lnTo>
                      <a:lnTo>
                        <a:pt x="109" y="197"/>
                      </a:lnTo>
                      <a:lnTo>
                        <a:pt x="198" y="128"/>
                      </a:lnTo>
                      <a:lnTo>
                        <a:pt x="366" y="0"/>
                      </a:lnTo>
                      <a:lnTo>
                        <a:pt x="230" y="134"/>
                      </a:lnTo>
                      <a:lnTo>
                        <a:pt x="170" y="271"/>
                      </a:lnTo>
                      <a:lnTo>
                        <a:pt x="103" y="300"/>
                      </a:lnTo>
                      <a:lnTo>
                        <a:pt x="82" y="287"/>
                      </a:lnTo>
                      <a:lnTo>
                        <a:pt x="79" y="253"/>
                      </a:lnTo>
                      <a:lnTo>
                        <a:pt x="43" y="294"/>
                      </a:lnTo>
                      <a:lnTo>
                        <a:pt x="35" y="287"/>
                      </a:lnTo>
                      <a:lnTo>
                        <a:pt x="0" y="270"/>
                      </a:lnTo>
                    </a:path>
                  </a:pathLst>
                </a:custGeom>
                <a:solidFill>
                  <a:srgbClr val="008000"/>
                </a:solidFill>
                <a:ln w="12700" cap="rnd">
                  <a:noFill/>
                  <a:round/>
                  <a:headEnd/>
                  <a:tailEnd/>
                </a:ln>
              </p:spPr>
              <p:txBody>
                <a:bodyPr/>
                <a:lstStyle/>
                <a:p>
                  <a:endParaRPr lang="en-US"/>
                </a:p>
              </p:txBody>
            </p:sp>
          </p:grpSp>
        </p:grpSp>
        <p:grpSp>
          <p:nvGrpSpPr>
            <p:cNvPr id="10" name="Group 35"/>
            <p:cNvGrpSpPr>
              <a:grpSpLocks noChangeAspect="1"/>
            </p:cNvGrpSpPr>
            <p:nvPr/>
          </p:nvGrpSpPr>
          <p:grpSpPr bwMode="auto">
            <a:xfrm>
              <a:off x="3491" y="1351"/>
              <a:ext cx="743" cy="434"/>
              <a:chOff x="3172" y="2583"/>
              <a:chExt cx="1061" cy="620"/>
            </a:xfrm>
          </p:grpSpPr>
          <p:grpSp>
            <p:nvGrpSpPr>
              <p:cNvPr id="11" name="Group 36"/>
              <p:cNvGrpSpPr>
                <a:grpSpLocks noChangeAspect="1"/>
              </p:cNvGrpSpPr>
              <p:nvPr/>
            </p:nvGrpSpPr>
            <p:grpSpPr bwMode="auto">
              <a:xfrm>
                <a:off x="3325" y="2588"/>
                <a:ext cx="563" cy="366"/>
                <a:chOff x="3325" y="2588"/>
                <a:chExt cx="563" cy="366"/>
              </a:xfrm>
            </p:grpSpPr>
            <p:grpSp>
              <p:nvGrpSpPr>
                <p:cNvPr id="12" name="Group 37"/>
                <p:cNvGrpSpPr>
                  <a:grpSpLocks noChangeAspect="1"/>
                </p:cNvGrpSpPr>
                <p:nvPr/>
              </p:nvGrpSpPr>
              <p:grpSpPr bwMode="auto">
                <a:xfrm>
                  <a:off x="3349" y="2617"/>
                  <a:ext cx="534" cy="337"/>
                  <a:chOff x="3349" y="2617"/>
                  <a:chExt cx="534" cy="337"/>
                </a:xfrm>
              </p:grpSpPr>
              <p:sp>
                <p:nvSpPr>
                  <p:cNvPr id="18979" name="Freeform 38"/>
                  <p:cNvSpPr>
                    <a:spLocks noChangeAspect="1"/>
                  </p:cNvSpPr>
                  <p:nvPr/>
                </p:nvSpPr>
                <p:spPr bwMode="auto">
                  <a:xfrm>
                    <a:off x="3599" y="2770"/>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980" name="Freeform 39"/>
                  <p:cNvSpPr>
                    <a:spLocks noChangeAspect="1"/>
                  </p:cNvSpPr>
                  <p:nvPr/>
                </p:nvSpPr>
                <p:spPr bwMode="auto">
                  <a:xfrm>
                    <a:off x="3546" y="2770"/>
                    <a:ext cx="1" cy="88"/>
                  </a:xfrm>
                  <a:custGeom>
                    <a:avLst/>
                    <a:gdLst>
                      <a:gd name="T0" fmla="*/ 0 w 1"/>
                      <a:gd name="T1" fmla="*/ 87 h 88"/>
                      <a:gd name="T2" fmla="*/ 0 w 1"/>
                      <a:gd name="T3" fmla="*/ 0 h 88"/>
                      <a:gd name="T4" fmla="*/ 0 w 1"/>
                      <a:gd name="T5" fmla="*/ 87 h 88"/>
                      <a:gd name="T6" fmla="*/ 0 60000 65536"/>
                      <a:gd name="T7" fmla="*/ 0 60000 65536"/>
                      <a:gd name="T8" fmla="*/ 0 60000 65536"/>
                      <a:gd name="T9" fmla="*/ 0 w 1"/>
                      <a:gd name="T10" fmla="*/ 0 h 88"/>
                      <a:gd name="T11" fmla="*/ 1 w 1"/>
                      <a:gd name="T12" fmla="*/ 88 h 88"/>
                    </a:gdLst>
                    <a:ahLst/>
                    <a:cxnLst>
                      <a:cxn ang="T6">
                        <a:pos x="T0" y="T1"/>
                      </a:cxn>
                      <a:cxn ang="T7">
                        <a:pos x="T2" y="T3"/>
                      </a:cxn>
                      <a:cxn ang="T8">
                        <a:pos x="T4" y="T5"/>
                      </a:cxn>
                    </a:cxnLst>
                    <a:rect l="T9" t="T10" r="T11" b="T12"/>
                    <a:pathLst>
                      <a:path w="1" h="88">
                        <a:moveTo>
                          <a:pt x="0" y="87"/>
                        </a:moveTo>
                        <a:lnTo>
                          <a:pt x="0" y="0"/>
                        </a:lnTo>
                        <a:lnTo>
                          <a:pt x="0" y="87"/>
                        </a:lnTo>
                      </a:path>
                    </a:pathLst>
                  </a:custGeom>
                  <a:noFill/>
                  <a:ln w="12700" cap="rnd">
                    <a:solidFill>
                      <a:srgbClr val="A00000"/>
                    </a:solidFill>
                    <a:round/>
                    <a:headEnd/>
                    <a:tailEnd/>
                  </a:ln>
                </p:spPr>
                <p:txBody>
                  <a:bodyPr/>
                  <a:lstStyle/>
                  <a:p>
                    <a:endParaRPr lang="en-US"/>
                  </a:p>
                </p:txBody>
              </p:sp>
              <p:sp>
                <p:nvSpPr>
                  <p:cNvPr id="18981" name="Freeform 40"/>
                  <p:cNvSpPr>
                    <a:spLocks noChangeAspect="1"/>
                  </p:cNvSpPr>
                  <p:nvPr/>
                </p:nvSpPr>
                <p:spPr bwMode="auto">
                  <a:xfrm>
                    <a:off x="3652" y="2766"/>
                    <a:ext cx="1" cy="77"/>
                  </a:xfrm>
                  <a:custGeom>
                    <a:avLst/>
                    <a:gdLst>
                      <a:gd name="T0" fmla="*/ 0 w 1"/>
                      <a:gd name="T1" fmla="*/ 0 h 77"/>
                      <a:gd name="T2" fmla="*/ 0 w 1"/>
                      <a:gd name="T3" fmla="*/ 76 h 77"/>
                      <a:gd name="T4" fmla="*/ 0 w 1"/>
                      <a:gd name="T5" fmla="*/ 0 h 77"/>
                      <a:gd name="T6" fmla="*/ 0 60000 65536"/>
                      <a:gd name="T7" fmla="*/ 0 60000 65536"/>
                      <a:gd name="T8" fmla="*/ 0 60000 65536"/>
                      <a:gd name="T9" fmla="*/ 0 w 1"/>
                      <a:gd name="T10" fmla="*/ 0 h 77"/>
                      <a:gd name="T11" fmla="*/ 1 w 1"/>
                      <a:gd name="T12" fmla="*/ 77 h 77"/>
                    </a:gdLst>
                    <a:ahLst/>
                    <a:cxnLst>
                      <a:cxn ang="T6">
                        <a:pos x="T0" y="T1"/>
                      </a:cxn>
                      <a:cxn ang="T7">
                        <a:pos x="T2" y="T3"/>
                      </a:cxn>
                      <a:cxn ang="T8">
                        <a:pos x="T4" y="T5"/>
                      </a:cxn>
                    </a:cxnLst>
                    <a:rect l="T9" t="T10" r="T11" b="T12"/>
                    <a:pathLst>
                      <a:path w="1" h="77">
                        <a:moveTo>
                          <a:pt x="0" y="0"/>
                        </a:moveTo>
                        <a:lnTo>
                          <a:pt x="0" y="76"/>
                        </a:lnTo>
                        <a:lnTo>
                          <a:pt x="0" y="0"/>
                        </a:lnTo>
                      </a:path>
                    </a:pathLst>
                  </a:custGeom>
                  <a:noFill/>
                  <a:ln w="12700" cap="rnd">
                    <a:solidFill>
                      <a:srgbClr val="A00000"/>
                    </a:solidFill>
                    <a:round/>
                    <a:headEnd/>
                    <a:tailEnd/>
                  </a:ln>
                </p:spPr>
                <p:txBody>
                  <a:bodyPr/>
                  <a:lstStyle/>
                  <a:p>
                    <a:endParaRPr lang="en-US"/>
                  </a:p>
                </p:txBody>
              </p:sp>
              <p:sp>
                <p:nvSpPr>
                  <p:cNvPr id="18982" name="Freeform 41"/>
                  <p:cNvSpPr>
                    <a:spLocks noChangeAspect="1"/>
                  </p:cNvSpPr>
                  <p:nvPr/>
                </p:nvSpPr>
                <p:spPr bwMode="auto">
                  <a:xfrm>
                    <a:off x="3700" y="2761"/>
                    <a:ext cx="1" cy="78"/>
                  </a:xfrm>
                  <a:custGeom>
                    <a:avLst/>
                    <a:gdLst>
                      <a:gd name="T0" fmla="*/ 0 w 1"/>
                      <a:gd name="T1" fmla="*/ 77 h 78"/>
                      <a:gd name="T2" fmla="*/ 0 w 1"/>
                      <a:gd name="T3" fmla="*/ 0 h 78"/>
                      <a:gd name="T4" fmla="*/ 0 w 1"/>
                      <a:gd name="T5" fmla="*/ 77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77"/>
                        </a:moveTo>
                        <a:lnTo>
                          <a:pt x="0" y="0"/>
                        </a:lnTo>
                        <a:lnTo>
                          <a:pt x="0" y="77"/>
                        </a:lnTo>
                      </a:path>
                    </a:pathLst>
                  </a:custGeom>
                  <a:noFill/>
                  <a:ln w="12700" cap="rnd">
                    <a:solidFill>
                      <a:srgbClr val="A00000"/>
                    </a:solidFill>
                    <a:round/>
                    <a:headEnd/>
                    <a:tailEnd/>
                  </a:ln>
                </p:spPr>
                <p:txBody>
                  <a:bodyPr/>
                  <a:lstStyle/>
                  <a:p>
                    <a:endParaRPr lang="en-US"/>
                  </a:p>
                </p:txBody>
              </p:sp>
              <p:sp>
                <p:nvSpPr>
                  <p:cNvPr id="18983" name="Freeform 42"/>
                  <p:cNvSpPr>
                    <a:spLocks noChangeAspect="1"/>
                  </p:cNvSpPr>
                  <p:nvPr/>
                </p:nvSpPr>
                <p:spPr bwMode="auto">
                  <a:xfrm>
                    <a:off x="3748" y="2746"/>
                    <a:ext cx="1" cy="93"/>
                  </a:xfrm>
                  <a:custGeom>
                    <a:avLst/>
                    <a:gdLst>
                      <a:gd name="T0" fmla="*/ 0 w 1"/>
                      <a:gd name="T1" fmla="*/ 92 h 93"/>
                      <a:gd name="T2" fmla="*/ 0 w 1"/>
                      <a:gd name="T3" fmla="*/ 0 h 93"/>
                      <a:gd name="T4" fmla="*/ 0 w 1"/>
                      <a:gd name="T5" fmla="*/ 92 h 93"/>
                      <a:gd name="T6" fmla="*/ 0 60000 65536"/>
                      <a:gd name="T7" fmla="*/ 0 60000 65536"/>
                      <a:gd name="T8" fmla="*/ 0 60000 65536"/>
                      <a:gd name="T9" fmla="*/ 0 w 1"/>
                      <a:gd name="T10" fmla="*/ 0 h 93"/>
                      <a:gd name="T11" fmla="*/ 1 w 1"/>
                      <a:gd name="T12" fmla="*/ 93 h 93"/>
                    </a:gdLst>
                    <a:ahLst/>
                    <a:cxnLst>
                      <a:cxn ang="T6">
                        <a:pos x="T0" y="T1"/>
                      </a:cxn>
                      <a:cxn ang="T7">
                        <a:pos x="T2" y="T3"/>
                      </a:cxn>
                      <a:cxn ang="T8">
                        <a:pos x="T4" y="T5"/>
                      </a:cxn>
                    </a:cxnLst>
                    <a:rect l="T9" t="T10" r="T11" b="T12"/>
                    <a:pathLst>
                      <a:path w="1" h="93">
                        <a:moveTo>
                          <a:pt x="0" y="92"/>
                        </a:moveTo>
                        <a:lnTo>
                          <a:pt x="0" y="0"/>
                        </a:lnTo>
                        <a:lnTo>
                          <a:pt x="0" y="92"/>
                        </a:lnTo>
                      </a:path>
                    </a:pathLst>
                  </a:custGeom>
                  <a:noFill/>
                  <a:ln w="12700" cap="rnd">
                    <a:solidFill>
                      <a:srgbClr val="A00000"/>
                    </a:solidFill>
                    <a:round/>
                    <a:headEnd/>
                    <a:tailEnd/>
                  </a:ln>
                </p:spPr>
                <p:txBody>
                  <a:bodyPr/>
                  <a:lstStyle/>
                  <a:p>
                    <a:endParaRPr lang="en-US"/>
                  </a:p>
                </p:txBody>
              </p:sp>
              <p:sp>
                <p:nvSpPr>
                  <p:cNvPr id="18984" name="Freeform 43"/>
                  <p:cNvSpPr>
                    <a:spLocks noChangeAspect="1"/>
                  </p:cNvSpPr>
                  <p:nvPr/>
                </p:nvSpPr>
                <p:spPr bwMode="auto">
                  <a:xfrm>
                    <a:off x="3805" y="2718"/>
                    <a:ext cx="1" cy="111"/>
                  </a:xfrm>
                  <a:custGeom>
                    <a:avLst/>
                    <a:gdLst>
                      <a:gd name="T0" fmla="*/ 0 w 1"/>
                      <a:gd name="T1" fmla="*/ 110 h 111"/>
                      <a:gd name="T2" fmla="*/ 0 w 1"/>
                      <a:gd name="T3" fmla="*/ 0 h 111"/>
                      <a:gd name="T4" fmla="*/ 0 w 1"/>
                      <a:gd name="T5" fmla="*/ 110 h 111"/>
                      <a:gd name="T6" fmla="*/ 0 60000 65536"/>
                      <a:gd name="T7" fmla="*/ 0 60000 65536"/>
                      <a:gd name="T8" fmla="*/ 0 60000 65536"/>
                      <a:gd name="T9" fmla="*/ 0 w 1"/>
                      <a:gd name="T10" fmla="*/ 0 h 111"/>
                      <a:gd name="T11" fmla="*/ 1 w 1"/>
                      <a:gd name="T12" fmla="*/ 111 h 111"/>
                    </a:gdLst>
                    <a:ahLst/>
                    <a:cxnLst>
                      <a:cxn ang="T6">
                        <a:pos x="T0" y="T1"/>
                      </a:cxn>
                      <a:cxn ang="T7">
                        <a:pos x="T2" y="T3"/>
                      </a:cxn>
                      <a:cxn ang="T8">
                        <a:pos x="T4" y="T5"/>
                      </a:cxn>
                    </a:cxnLst>
                    <a:rect l="T9" t="T10" r="T11" b="T12"/>
                    <a:pathLst>
                      <a:path w="1" h="111">
                        <a:moveTo>
                          <a:pt x="0" y="110"/>
                        </a:moveTo>
                        <a:lnTo>
                          <a:pt x="0" y="0"/>
                        </a:lnTo>
                        <a:lnTo>
                          <a:pt x="0" y="110"/>
                        </a:lnTo>
                      </a:path>
                    </a:pathLst>
                  </a:custGeom>
                  <a:noFill/>
                  <a:ln w="12700" cap="rnd">
                    <a:solidFill>
                      <a:srgbClr val="A00000"/>
                    </a:solidFill>
                    <a:round/>
                    <a:headEnd/>
                    <a:tailEnd/>
                  </a:ln>
                </p:spPr>
                <p:txBody>
                  <a:bodyPr/>
                  <a:lstStyle/>
                  <a:p>
                    <a:endParaRPr lang="en-US"/>
                  </a:p>
                </p:txBody>
              </p:sp>
              <p:sp>
                <p:nvSpPr>
                  <p:cNvPr id="18985" name="Freeform 44"/>
                  <p:cNvSpPr>
                    <a:spLocks noChangeAspect="1"/>
                  </p:cNvSpPr>
                  <p:nvPr/>
                </p:nvSpPr>
                <p:spPr bwMode="auto">
                  <a:xfrm>
                    <a:off x="3474" y="2756"/>
                    <a:ext cx="1" cy="116"/>
                  </a:xfrm>
                  <a:custGeom>
                    <a:avLst/>
                    <a:gdLst>
                      <a:gd name="T0" fmla="*/ 0 w 1"/>
                      <a:gd name="T1" fmla="*/ 0 h 116"/>
                      <a:gd name="T2" fmla="*/ 0 w 1"/>
                      <a:gd name="T3" fmla="*/ 115 h 116"/>
                      <a:gd name="T4" fmla="*/ 0 w 1"/>
                      <a:gd name="T5" fmla="*/ 0 h 116"/>
                      <a:gd name="T6" fmla="*/ 0 60000 65536"/>
                      <a:gd name="T7" fmla="*/ 0 60000 65536"/>
                      <a:gd name="T8" fmla="*/ 0 60000 65536"/>
                      <a:gd name="T9" fmla="*/ 0 w 1"/>
                      <a:gd name="T10" fmla="*/ 0 h 116"/>
                      <a:gd name="T11" fmla="*/ 1 w 1"/>
                      <a:gd name="T12" fmla="*/ 116 h 116"/>
                    </a:gdLst>
                    <a:ahLst/>
                    <a:cxnLst>
                      <a:cxn ang="T6">
                        <a:pos x="T0" y="T1"/>
                      </a:cxn>
                      <a:cxn ang="T7">
                        <a:pos x="T2" y="T3"/>
                      </a:cxn>
                      <a:cxn ang="T8">
                        <a:pos x="T4" y="T5"/>
                      </a:cxn>
                    </a:cxnLst>
                    <a:rect l="T9" t="T10" r="T11" b="T12"/>
                    <a:pathLst>
                      <a:path w="1" h="116">
                        <a:moveTo>
                          <a:pt x="0" y="0"/>
                        </a:moveTo>
                        <a:lnTo>
                          <a:pt x="0" y="115"/>
                        </a:lnTo>
                        <a:lnTo>
                          <a:pt x="0" y="0"/>
                        </a:lnTo>
                      </a:path>
                    </a:pathLst>
                  </a:custGeom>
                  <a:noFill/>
                  <a:ln w="12700" cap="rnd">
                    <a:solidFill>
                      <a:srgbClr val="A00000"/>
                    </a:solidFill>
                    <a:round/>
                    <a:headEnd/>
                    <a:tailEnd/>
                  </a:ln>
                </p:spPr>
                <p:txBody>
                  <a:bodyPr/>
                  <a:lstStyle/>
                  <a:p>
                    <a:endParaRPr lang="en-US"/>
                  </a:p>
                </p:txBody>
              </p:sp>
              <p:sp>
                <p:nvSpPr>
                  <p:cNvPr id="18986" name="Freeform 45"/>
                  <p:cNvSpPr>
                    <a:spLocks noChangeAspect="1"/>
                  </p:cNvSpPr>
                  <p:nvPr/>
                </p:nvSpPr>
                <p:spPr bwMode="auto">
                  <a:xfrm>
                    <a:off x="3349" y="2684"/>
                    <a:ext cx="1" cy="270"/>
                  </a:xfrm>
                  <a:custGeom>
                    <a:avLst/>
                    <a:gdLst>
                      <a:gd name="T0" fmla="*/ 0 w 1"/>
                      <a:gd name="T1" fmla="*/ 0 h 270"/>
                      <a:gd name="T2" fmla="*/ 0 w 1"/>
                      <a:gd name="T3" fmla="*/ 269 h 270"/>
                      <a:gd name="T4" fmla="*/ 0 w 1"/>
                      <a:gd name="T5" fmla="*/ 0 h 270"/>
                      <a:gd name="T6" fmla="*/ 0 60000 65536"/>
                      <a:gd name="T7" fmla="*/ 0 60000 65536"/>
                      <a:gd name="T8" fmla="*/ 0 60000 65536"/>
                      <a:gd name="T9" fmla="*/ 0 w 1"/>
                      <a:gd name="T10" fmla="*/ 0 h 270"/>
                      <a:gd name="T11" fmla="*/ 1 w 1"/>
                      <a:gd name="T12" fmla="*/ 270 h 270"/>
                    </a:gdLst>
                    <a:ahLst/>
                    <a:cxnLst>
                      <a:cxn ang="T6">
                        <a:pos x="T0" y="T1"/>
                      </a:cxn>
                      <a:cxn ang="T7">
                        <a:pos x="T2" y="T3"/>
                      </a:cxn>
                      <a:cxn ang="T8">
                        <a:pos x="T4" y="T5"/>
                      </a:cxn>
                    </a:cxnLst>
                    <a:rect l="T9" t="T10" r="T11" b="T12"/>
                    <a:pathLst>
                      <a:path w="1" h="270">
                        <a:moveTo>
                          <a:pt x="0" y="0"/>
                        </a:moveTo>
                        <a:lnTo>
                          <a:pt x="0" y="269"/>
                        </a:lnTo>
                        <a:lnTo>
                          <a:pt x="0" y="0"/>
                        </a:lnTo>
                      </a:path>
                    </a:pathLst>
                  </a:custGeom>
                  <a:noFill/>
                  <a:ln w="12700" cap="rnd">
                    <a:solidFill>
                      <a:srgbClr val="A00000"/>
                    </a:solidFill>
                    <a:round/>
                    <a:headEnd/>
                    <a:tailEnd/>
                  </a:ln>
                </p:spPr>
                <p:txBody>
                  <a:bodyPr/>
                  <a:lstStyle/>
                  <a:p>
                    <a:endParaRPr lang="en-US"/>
                  </a:p>
                </p:txBody>
              </p:sp>
              <p:sp>
                <p:nvSpPr>
                  <p:cNvPr id="18987" name="Freeform 46"/>
                  <p:cNvSpPr>
                    <a:spLocks noChangeAspect="1"/>
                  </p:cNvSpPr>
                  <p:nvPr/>
                </p:nvSpPr>
                <p:spPr bwMode="auto">
                  <a:xfrm>
                    <a:off x="3373" y="2703"/>
                    <a:ext cx="1" cy="227"/>
                  </a:xfrm>
                  <a:custGeom>
                    <a:avLst/>
                    <a:gdLst>
                      <a:gd name="T0" fmla="*/ 0 w 1"/>
                      <a:gd name="T1" fmla="*/ 0 h 227"/>
                      <a:gd name="T2" fmla="*/ 0 w 1"/>
                      <a:gd name="T3" fmla="*/ 226 h 227"/>
                      <a:gd name="T4" fmla="*/ 0 w 1"/>
                      <a:gd name="T5" fmla="*/ 0 h 227"/>
                      <a:gd name="T6" fmla="*/ 0 60000 65536"/>
                      <a:gd name="T7" fmla="*/ 0 60000 65536"/>
                      <a:gd name="T8" fmla="*/ 0 60000 65536"/>
                      <a:gd name="T9" fmla="*/ 0 w 1"/>
                      <a:gd name="T10" fmla="*/ 0 h 227"/>
                      <a:gd name="T11" fmla="*/ 1 w 1"/>
                      <a:gd name="T12" fmla="*/ 227 h 227"/>
                    </a:gdLst>
                    <a:ahLst/>
                    <a:cxnLst>
                      <a:cxn ang="T6">
                        <a:pos x="T0" y="T1"/>
                      </a:cxn>
                      <a:cxn ang="T7">
                        <a:pos x="T2" y="T3"/>
                      </a:cxn>
                      <a:cxn ang="T8">
                        <a:pos x="T4" y="T5"/>
                      </a:cxn>
                    </a:cxnLst>
                    <a:rect l="T9" t="T10" r="T11" b="T12"/>
                    <a:pathLst>
                      <a:path w="1" h="227">
                        <a:moveTo>
                          <a:pt x="0" y="0"/>
                        </a:moveTo>
                        <a:lnTo>
                          <a:pt x="0" y="226"/>
                        </a:lnTo>
                        <a:lnTo>
                          <a:pt x="0" y="0"/>
                        </a:lnTo>
                      </a:path>
                    </a:pathLst>
                  </a:custGeom>
                  <a:noFill/>
                  <a:ln w="12700" cap="rnd">
                    <a:solidFill>
                      <a:srgbClr val="A00000"/>
                    </a:solidFill>
                    <a:round/>
                    <a:headEnd/>
                    <a:tailEnd/>
                  </a:ln>
                </p:spPr>
                <p:txBody>
                  <a:bodyPr/>
                  <a:lstStyle/>
                  <a:p>
                    <a:endParaRPr lang="en-US"/>
                  </a:p>
                </p:txBody>
              </p:sp>
              <p:sp>
                <p:nvSpPr>
                  <p:cNvPr id="18988" name="Freeform 47"/>
                  <p:cNvSpPr>
                    <a:spLocks noChangeAspect="1"/>
                  </p:cNvSpPr>
                  <p:nvPr/>
                </p:nvSpPr>
                <p:spPr bwMode="auto">
                  <a:xfrm>
                    <a:off x="3392" y="2722"/>
                    <a:ext cx="1" cy="193"/>
                  </a:xfrm>
                  <a:custGeom>
                    <a:avLst/>
                    <a:gdLst>
                      <a:gd name="T0" fmla="*/ 0 w 1"/>
                      <a:gd name="T1" fmla="*/ 0 h 193"/>
                      <a:gd name="T2" fmla="*/ 0 w 1"/>
                      <a:gd name="T3" fmla="*/ 192 h 193"/>
                      <a:gd name="T4" fmla="*/ 0 w 1"/>
                      <a:gd name="T5" fmla="*/ 0 h 193"/>
                      <a:gd name="T6" fmla="*/ 0 60000 65536"/>
                      <a:gd name="T7" fmla="*/ 0 60000 65536"/>
                      <a:gd name="T8" fmla="*/ 0 60000 65536"/>
                      <a:gd name="T9" fmla="*/ 0 w 1"/>
                      <a:gd name="T10" fmla="*/ 0 h 193"/>
                      <a:gd name="T11" fmla="*/ 1 w 1"/>
                      <a:gd name="T12" fmla="*/ 193 h 193"/>
                    </a:gdLst>
                    <a:ahLst/>
                    <a:cxnLst>
                      <a:cxn ang="T6">
                        <a:pos x="T0" y="T1"/>
                      </a:cxn>
                      <a:cxn ang="T7">
                        <a:pos x="T2" y="T3"/>
                      </a:cxn>
                      <a:cxn ang="T8">
                        <a:pos x="T4" y="T5"/>
                      </a:cxn>
                    </a:cxnLst>
                    <a:rect l="T9" t="T10" r="T11" b="T12"/>
                    <a:pathLst>
                      <a:path w="1" h="193">
                        <a:moveTo>
                          <a:pt x="0" y="0"/>
                        </a:moveTo>
                        <a:lnTo>
                          <a:pt x="0" y="192"/>
                        </a:lnTo>
                        <a:lnTo>
                          <a:pt x="0" y="0"/>
                        </a:lnTo>
                      </a:path>
                    </a:pathLst>
                  </a:custGeom>
                  <a:noFill/>
                  <a:ln w="12700" cap="rnd">
                    <a:solidFill>
                      <a:srgbClr val="A00000"/>
                    </a:solidFill>
                    <a:round/>
                    <a:headEnd/>
                    <a:tailEnd/>
                  </a:ln>
                </p:spPr>
                <p:txBody>
                  <a:bodyPr/>
                  <a:lstStyle/>
                  <a:p>
                    <a:endParaRPr lang="en-US"/>
                  </a:p>
                </p:txBody>
              </p:sp>
              <p:sp>
                <p:nvSpPr>
                  <p:cNvPr id="18989" name="Freeform 48"/>
                  <p:cNvSpPr>
                    <a:spLocks noChangeAspect="1"/>
                  </p:cNvSpPr>
                  <p:nvPr/>
                </p:nvSpPr>
                <p:spPr bwMode="auto">
                  <a:xfrm>
                    <a:off x="3416" y="2732"/>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A00000"/>
                    </a:solidFill>
                    <a:round/>
                    <a:headEnd/>
                    <a:tailEnd/>
                  </a:ln>
                </p:spPr>
                <p:txBody>
                  <a:bodyPr/>
                  <a:lstStyle/>
                  <a:p>
                    <a:endParaRPr lang="en-US"/>
                  </a:p>
                </p:txBody>
              </p:sp>
              <p:sp>
                <p:nvSpPr>
                  <p:cNvPr id="18990" name="Freeform 49"/>
                  <p:cNvSpPr>
                    <a:spLocks noChangeAspect="1"/>
                  </p:cNvSpPr>
                  <p:nvPr/>
                </p:nvSpPr>
                <p:spPr bwMode="auto">
                  <a:xfrm>
                    <a:off x="3436" y="2742"/>
                    <a:ext cx="1" cy="149"/>
                  </a:xfrm>
                  <a:custGeom>
                    <a:avLst/>
                    <a:gdLst>
                      <a:gd name="T0" fmla="*/ 0 w 1"/>
                      <a:gd name="T1" fmla="*/ 0 h 149"/>
                      <a:gd name="T2" fmla="*/ 0 w 1"/>
                      <a:gd name="T3" fmla="*/ 148 h 149"/>
                      <a:gd name="T4" fmla="*/ 0 w 1"/>
                      <a:gd name="T5" fmla="*/ 0 h 149"/>
                      <a:gd name="T6" fmla="*/ 0 60000 65536"/>
                      <a:gd name="T7" fmla="*/ 0 60000 65536"/>
                      <a:gd name="T8" fmla="*/ 0 60000 65536"/>
                      <a:gd name="T9" fmla="*/ 0 w 1"/>
                      <a:gd name="T10" fmla="*/ 0 h 149"/>
                      <a:gd name="T11" fmla="*/ 1 w 1"/>
                      <a:gd name="T12" fmla="*/ 149 h 149"/>
                    </a:gdLst>
                    <a:ahLst/>
                    <a:cxnLst>
                      <a:cxn ang="T6">
                        <a:pos x="T0" y="T1"/>
                      </a:cxn>
                      <a:cxn ang="T7">
                        <a:pos x="T2" y="T3"/>
                      </a:cxn>
                      <a:cxn ang="T8">
                        <a:pos x="T4" y="T5"/>
                      </a:cxn>
                    </a:cxnLst>
                    <a:rect l="T9" t="T10" r="T11" b="T12"/>
                    <a:pathLst>
                      <a:path w="1" h="149">
                        <a:moveTo>
                          <a:pt x="0" y="0"/>
                        </a:moveTo>
                        <a:lnTo>
                          <a:pt x="0" y="148"/>
                        </a:lnTo>
                        <a:lnTo>
                          <a:pt x="0" y="0"/>
                        </a:lnTo>
                      </a:path>
                    </a:pathLst>
                  </a:custGeom>
                  <a:noFill/>
                  <a:ln w="12700" cap="rnd">
                    <a:solidFill>
                      <a:srgbClr val="A00000"/>
                    </a:solidFill>
                    <a:round/>
                    <a:headEnd/>
                    <a:tailEnd/>
                  </a:ln>
                </p:spPr>
                <p:txBody>
                  <a:bodyPr/>
                  <a:lstStyle/>
                  <a:p>
                    <a:endParaRPr lang="en-US"/>
                  </a:p>
                </p:txBody>
              </p:sp>
              <p:sp>
                <p:nvSpPr>
                  <p:cNvPr id="18991" name="Freeform 50"/>
                  <p:cNvSpPr>
                    <a:spLocks noChangeAspect="1"/>
                  </p:cNvSpPr>
                  <p:nvPr/>
                </p:nvSpPr>
                <p:spPr bwMode="auto">
                  <a:xfrm>
                    <a:off x="3455" y="2751"/>
                    <a:ext cx="1" cy="131"/>
                  </a:xfrm>
                  <a:custGeom>
                    <a:avLst/>
                    <a:gdLst>
                      <a:gd name="T0" fmla="*/ 0 w 1"/>
                      <a:gd name="T1" fmla="*/ 0 h 131"/>
                      <a:gd name="T2" fmla="*/ 0 w 1"/>
                      <a:gd name="T3" fmla="*/ 130 h 131"/>
                      <a:gd name="T4" fmla="*/ 0 w 1"/>
                      <a:gd name="T5" fmla="*/ 0 h 131"/>
                      <a:gd name="T6" fmla="*/ 0 60000 65536"/>
                      <a:gd name="T7" fmla="*/ 0 60000 65536"/>
                      <a:gd name="T8" fmla="*/ 0 60000 65536"/>
                      <a:gd name="T9" fmla="*/ 0 w 1"/>
                      <a:gd name="T10" fmla="*/ 0 h 131"/>
                      <a:gd name="T11" fmla="*/ 1 w 1"/>
                      <a:gd name="T12" fmla="*/ 131 h 131"/>
                    </a:gdLst>
                    <a:ahLst/>
                    <a:cxnLst>
                      <a:cxn ang="T6">
                        <a:pos x="T0" y="T1"/>
                      </a:cxn>
                      <a:cxn ang="T7">
                        <a:pos x="T2" y="T3"/>
                      </a:cxn>
                      <a:cxn ang="T8">
                        <a:pos x="T4" y="T5"/>
                      </a:cxn>
                    </a:cxnLst>
                    <a:rect l="T9" t="T10" r="T11" b="T12"/>
                    <a:pathLst>
                      <a:path w="1" h="131">
                        <a:moveTo>
                          <a:pt x="0" y="0"/>
                        </a:moveTo>
                        <a:lnTo>
                          <a:pt x="0" y="130"/>
                        </a:lnTo>
                        <a:lnTo>
                          <a:pt x="0" y="0"/>
                        </a:lnTo>
                      </a:path>
                    </a:pathLst>
                  </a:custGeom>
                  <a:noFill/>
                  <a:ln w="12700" cap="rnd">
                    <a:solidFill>
                      <a:srgbClr val="A00000"/>
                    </a:solidFill>
                    <a:round/>
                    <a:headEnd/>
                    <a:tailEnd/>
                  </a:ln>
                </p:spPr>
                <p:txBody>
                  <a:bodyPr/>
                  <a:lstStyle/>
                  <a:p>
                    <a:endParaRPr lang="en-US"/>
                  </a:p>
                </p:txBody>
              </p:sp>
              <p:sp>
                <p:nvSpPr>
                  <p:cNvPr id="18992" name="Freeform 51"/>
                  <p:cNvSpPr>
                    <a:spLocks noChangeAspect="1"/>
                  </p:cNvSpPr>
                  <p:nvPr/>
                </p:nvSpPr>
                <p:spPr bwMode="auto">
                  <a:xfrm>
                    <a:off x="3493" y="2761"/>
                    <a:ext cx="1" cy="111"/>
                  </a:xfrm>
                  <a:custGeom>
                    <a:avLst/>
                    <a:gdLst>
                      <a:gd name="T0" fmla="*/ 0 w 1"/>
                      <a:gd name="T1" fmla="*/ 110 h 111"/>
                      <a:gd name="T2" fmla="*/ 0 w 1"/>
                      <a:gd name="T3" fmla="*/ 0 h 111"/>
                      <a:gd name="T4" fmla="*/ 0 w 1"/>
                      <a:gd name="T5" fmla="*/ 110 h 111"/>
                      <a:gd name="T6" fmla="*/ 0 60000 65536"/>
                      <a:gd name="T7" fmla="*/ 0 60000 65536"/>
                      <a:gd name="T8" fmla="*/ 0 60000 65536"/>
                      <a:gd name="T9" fmla="*/ 0 w 1"/>
                      <a:gd name="T10" fmla="*/ 0 h 111"/>
                      <a:gd name="T11" fmla="*/ 1 w 1"/>
                      <a:gd name="T12" fmla="*/ 111 h 111"/>
                    </a:gdLst>
                    <a:ahLst/>
                    <a:cxnLst>
                      <a:cxn ang="T6">
                        <a:pos x="T0" y="T1"/>
                      </a:cxn>
                      <a:cxn ang="T7">
                        <a:pos x="T2" y="T3"/>
                      </a:cxn>
                      <a:cxn ang="T8">
                        <a:pos x="T4" y="T5"/>
                      </a:cxn>
                    </a:cxnLst>
                    <a:rect l="T9" t="T10" r="T11" b="T12"/>
                    <a:pathLst>
                      <a:path w="1" h="111">
                        <a:moveTo>
                          <a:pt x="0" y="110"/>
                        </a:moveTo>
                        <a:lnTo>
                          <a:pt x="0" y="0"/>
                        </a:lnTo>
                        <a:lnTo>
                          <a:pt x="0" y="110"/>
                        </a:lnTo>
                      </a:path>
                    </a:pathLst>
                  </a:custGeom>
                  <a:noFill/>
                  <a:ln w="12700" cap="rnd">
                    <a:solidFill>
                      <a:srgbClr val="A00000"/>
                    </a:solidFill>
                    <a:round/>
                    <a:headEnd/>
                    <a:tailEnd/>
                  </a:ln>
                </p:spPr>
                <p:txBody>
                  <a:bodyPr/>
                  <a:lstStyle/>
                  <a:p>
                    <a:endParaRPr lang="en-US"/>
                  </a:p>
                </p:txBody>
              </p:sp>
              <p:sp>
                <p:nvSpPr>
                  <p:cNvPr id="18993" name="Freeform 52"/>
                  <p:cNvSpPr>
                    <a:spLocks noChangeAspect="1"/>
                  </p:cNvSpPr>
                  <p:nvPr/>
                </p:nvSpPr>
                <p:spPr bwMode="auto">
                  <a:xfrm>
                    <a:off x="3508" y="2766"/>
                    <a:ext cx="1" cy="97"/>
                  </a:xfrm>
                  <a:custGeom>
                    <a:avLst/>
                    <a:gdLst>
                      <a:gd name="T0" fmla="*/ 0 w 1"/>
                      <a:gd name="T1" fmla="*/ 0 h 97"/>
                      <a:gd name="T2" fmla="*/ 0 w 1"/>
                      <a:gd name="T3" fmla="*/ 96 h 97"/>
                      <a:gd name="T4" fmla="*/ 0 w 1"/>
                      <a:gd name="T5" fmla="*/ 0 h 97"/>
                      <a:gd name="T6" fmla="*/ 0 60000 65536"/>
                      <a:gd name="T7" fmla="*/ 0 60000 65536"/>
                      <a:gd name="T8" fmla="*/ 0 60000 65536"/>
                      <a:gd name="T9" fmla="*/ 0 w 1"/>
                      <a:gd name="T10" fmla="*/ 0 h 97"/>
                      <a:gd name="T11" fmla="*/ 1 w 1"/>
                      <a:gd name="T12" fmla="*/ 97 h 97"/>
                    </a:gdLst>
                    <a:ahLst/>
                    <a:cxnLst>
                      <a:cxn ang="T6">
                        <a:pos x="T0" y="T1"/>
                      </a:cxn>
                      <a:cxn ang="T7">
                        <a:pos x="T2" y="T3"/>
                      </a:cxn>
                      <a:cxn ang="T8">
                        <a:pos x="T4" y="T5"/>
                      </a:cxn>
                    </a:cxnLst>
                    <a:rect l="T9" t="T10" r="T11" b="T12"/>
                    <a:pathLst>
                      <a:path w="1" h="97">
                        <a:moveTo>
                          <a:pt x="0" y="0"/>
                        </a:moveTo>
                        <a:lnTo>
                          <a:pt x="0" y="96"/>
                        </a:lnTo>
                        <a:lnTo>
                          <a:pt x="0" y="0"/>
                        </a:lnTo>
                      </a:path>
                    </a:pathLst>
                  </a:custGeom>
                  <a:noFill/>
                  <a:ln w="12700" cap="rnd">
                    <a:solidFill>
                      <a:srgbClr val="A00000"/>
                    </a:solidFill>
                    <a:round/>
                    <a:headEnd/>
                    <a:tailEnd/>
                  </a:ln>
                </p:spPr>
                <p:txBody>
                  <a:bodyPr/>
                  <a:lstStyle/>
                  <a:p>
                    <a:endParaRPr lang="en-US"/>
                  </a:p>
                </p:txBody>
              </p:sp>
              <p:sp>
                <p:nvSpPr>
                  <p:cNvPr id="18994" name="Freeform 53"/>
                  <p:cNvSpPr>
                    <a:spLocks noChangeAspect="1"/>
                  </p:cNvSpPr>
                  <p:nvPr/>
                </p:nvSpPr>
                <p:spPr bwMode="auto">
                  <a:xfrm>
                    <a:off x="3527" y="2766"/>
                    <a:ext cx="1" cy="97"/>
                  </a:xfrm>
                  <a:custGeom>
                    <a:avLst/>
                    <a:gdLst>
                      <a:gd name="T0" fmla="*/ 0 w 1"/>
                      <a:gd name="T1" fmla="*/ 96 h 97"/>
                      <a:gd name="T2" fmla="*/ 0 w 1"/>
                      <a:gd name="T3" fmla="*/ 0 h 97"/>
                      <a:gd name="T4" fmla="*/ 0 w 1"/>
                      <a:gd name="T5" fmla="*/ 96 h 97"/>
                      <a:gd name="T6" fmla="*/ 0 60000 65536"/>
                      <a:gd name="T7" fmla="*/ 0 60000 65536"/>
                      <a:gd name="T8" fmla="*/ 0 60000 65536"/>
                      <a:gd name="T9" fmla="*/ 0 w 1"/>
                      <a:gd name="T10" fmla="*/ 0 h 97"/>
                      <a:gd name="T11" fmla="*/ 1 w 1"/>
                      <a:gd name="T12" fmla="*/ 97 h 97"/>
                    </a:gdLst>
                    <a:ahLst/>
                    <a:cxnLst>
                      <a:cxn ang="T6">
                        <a:pos x="T0" y="T1"/>
                      </a:cxn>
                      <a:cxn ang="T7">
                        <a:pos x="T2" y="T3"/>
                      </a:cxn>
                      <a:cxn ang="T8">
                        <a:pos x="T4" y="T5"/>
                      </a:cxn>
                    </a:cxnLst>
                    <a:rect l="T9" t="T10" r="T11" b="T12"/>
                    <a:pathLst>
                      <a:path w="1" h="97">
                        <a:moveTo>
                          <a:pt x="0" y="96"/>
                        </a:moveTo>
                        <a:lnTo>
                          <a:pt x="0" y="0"/>
                        </a:lnTo>
                        <a:lnTo>
                          <a:pt x="0" y="96"/>
                        </a:lnTo>
                      </a:path>
                    </a:pathLst>
                  </a:custGeom>
                  <a:noFill/>
                  <a:ln w="12700" cap="rnd">
                    <a:solidFill>
                      <a:srgbClr val="A00000"/>
                    </a:solidFill>
                    <a:round/>
                    <a:headEnd/>
                    <a:tailEnd/>
                  </a:ln>
                </p:spPr>
                <p:txBody>
                  <a:bodyPr/>
                  <a:lstStyle/>
                  <a:p>
                    <a:endParaRPr lang="en-US"/>
                  </a:p>
                </p:txBody>
              </p:sp>
              <p:sp>
                <p:nvSpPr>
                  <p:cNvPr id="18995" name="Freeform 54"/>
                  <p:cNvSpPr>
                    <a:spLocks noChangeAspect="1"/>
                  </p:cNvSpPr>
                  <p:nvPr/>
                </p:nvSpPr>
                <p:spPr bwMode="auto">
                  <a:xfrm>
                    <a:off x="3560" y="2770"/>
                    <a:ext cx="1" cy="88"/>
                  </a:xfrm>
                  <a:custGeom>
                    <a:avLst/>
                    <a:gdLst>
                      <a:gd name="T0" fmla="*/ 0 w 1"/>
                      <a:gd name="T1" fmla="*/ 0 h 88"/>
                      <a:gd name="T2" fmla="*/ 0 w 1"/>
                      <a:gd name="T3" fmla="*/ 87 h 88"/>
                      <a:gd name="T4" fmla="*/ 0 w 1"/>
                      <a:gd name="T5" fmla="*/ 0 h 88"/>
                      <a:gd name="T6" fmla="*/ 0 60000 65536"/>
                      <a:gd name="T7" fmla="*/ 0 60000 65536"/>
                      <a:gd name="T8" fmla="*/ 0 60000 65536"/>
                      <a:gd name="T9" fmla="*/ 0 w 1"/>
                      <a:gd name="T10" fmla="*/ 0 h 88"/>
                      <a:gd name="T11" fmla="*/ 1 w 1"/>
                      <a:gd name="T12" fmla="*/ 88 h 88"/>
                    </a:gdLst>
                    <a:ahLst/>
                    <a:cxnLst>
                      <a:cxn ang="T6">
                        <a:pos x="T0" y="T1"/>
                      </a:cxn>
                      <a:cxn ang="T7">
                        <a:pos x="T2" y="T3"/>
                      </a:cxn>
                      <a:cxn ang="T8">
                        <a:pos x="T4" y="T5"/>
                      </a:cxn>
                    </a:cxnLst>
                    <a:rect l="T9" t="T10" r="T11" b="T12"/>
                    <a:pathLst>
                      <a:path w="1" h="88">
                        <a:moveTo>
                          <a:pt x="0" y="0"/>
                        </a:moveTo>
                        <a:lnTo>
                          <a:pt x="0" y="87"/>
                        </a:lnTo>
                        <a:lnTo>
                          <a:pt x="0" y="0"/>
                        </a:lnTo>
                      </a:path>
                    </a:pathLst>
                  </a:custGeom>
                  <a:noFill/>
                  <a:ln w="12700" cap="rnd">
                    <a:solidFill>
                      <a:srgbClr val="A00000"/>
                    </a:solidFill>
                    <a:round/>
                    <a:headEnd/>
                    <a:tailEnd/>
                  </a:ln>
                </p:spPr>
                <p:txBody>
                  <a:bodyPr/>
                  <a:lstStyle/>
                  <a:p>
                    <a:endParaRPr lang="en-US"/>
                  </a:p>
                </p:txBody>
              </p:sp>
              <p:sp>
                <p:nvSpPr>
                  <p:cNvPr id="18996" name="Freeform 55"/>
                  <p:cNvSpPr>
                    <a:spLocks noChangeAspect="1"/>
                  </p:cNvSpPr>
                  <p:nvPr/>
                </p:nvSpPr>
                <p:spPr bwMode="auto">
                  <a:xfrm>
                    <a:off x="3580" y="2770"/>
                    <a:ext cx="1" cy="83"/>
                  </a:xfrm>
                  <a:custGeom>
                    <a:avLst/>
                    <a:gdLst>
                      <a:gd name="T0" fmla="*/ 0 w 1"/>
                      <a:gd name="T1" fmla="*/ 0 h 83"/>
                      <a:gd name="T2" fmla="*/ 0 w 1"/>
                      <a:gd name="T3" fmla="*/ 82 h 83"/>
                      <a:gd name="T4" fmla="*/ 0 w 1"/>
                      <a:gd name="T5" fmla="*/ 0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0"/>
                        </a:moveTo>
                        <a:lnTo>
                          <a:pt x="0" y="82"/>
                        </a:lnTo>
                        <a:lnTo>
                          <a:pt x="0" y="0"/>
                        </a:lnTo>
                      </a:path>
                    </a:pathLst>
                  </a:custGeom>
                  <a:noFill/>
                  <a:ln w="12700" cap="rnd">
                    <a:solidFill>
                      <a:srgbClr val="A00000"/>
                    </a:solidFill>
                    <a:round/>
                    <a:headEnd/>
                    <a:tailEnd/>
                  </a:ln>
                </p:spPr>
                <p:txBody>
                  <a:bodyPr/>
                  <a:lstStyle/>
                  <a:p>
                    <a:endParaRPr lang="en-US"/>
                  </a:p>
                </p:txBody>
              </p:sp>
              <p:sp>
                <p:nvSpPr>
                  <p:cNvPr id="18997" name="Freeform 56"/>
                  <p:cNvSpPr>
                    <a:spLocks noChangeAspect="1"/>
                  </p:cNvSpPr>
                  <p:nvPr/>
                </p:nvSpPr>
                <p:spPr bwMode="auto">
                  <a:xfrm>
                    <a:off x="3613" y="2770"/>
                    <a:ext cx="1" cy="83"/>
                  </a:xfrm>
                  <a:custGeom>
                    <a:avLst/>
                    <a:gdLst>
                      <a:gd name="T0" fmla="*/ 0 w 1"/>
                      <a:gd name="T1" fmla="*/ 82 h 83"/>
                      <a:gd name="T2" fmla="*/ 0 w 1"/>
                      <a:gd name="T3" fmla="*/ 0 h 83"/>
                      <a:gd name="T4" fmla="*/ 0 w 1"/>
                      <a:gd name="T5" fmla="*/ 82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82"/>
                        </a:moveTo>
                        <a:lnTo>
                          <a:pt x="0" y="0"/>
                        </a:lnTo>
                        <a:lnTo>
                          <a:pt x="0" y="82"/>
                        </a:lnTo>
                      </a:path>
                    </a:pathLst>
                  </a:custGeom>
                  <a:noFill/>
                  <a:ln w="12700" cap="rnd">
                    <a:solidFill>
                      <a:srgbClr val="A00000"/>
                    </a:solidFill>
                    <a:round/>
                    <a:headEnd/>
                    <a:tailEnd/>
                  </a:ln>
                </p:spPr>
                <p:txBody>
                  <a:bodyPr/>
                  <a:lstStyle/>
                  <a:p>
                    <a:endParaRPr lang="en-US"/>
                  </a:p>
                </p:txBody>
              </p:sp>
              <p:sp>
                <p:nvSpPr>
                  <p:cNvPr id="18998" name="Freeform 57"/>
                  <p:cNvSpPr>
                    <a:spLocks noChangeAspect="1"/>
                  </p:cNvSpPr>
                  <p:nvPr/>
                </p:nvSpPr>
                <p:spPr bwMode="auto">
                  <a:xfrm>
                    <a:off x="3632" y="2770"/>
                    <a:ext cx="1" cy="73"/>
                  </a:xfrm>
                  <a:custGeom>
                    <a:avLst/>
                    <a:gdLst>
                      <a:gd name="T0" fmla="*/ 0 w 1"/>
                      <a:gd name="T1" fmla="*/ 72 h 73"/>
                      <a:gd name="T2" fmla="*/ 0 w 1"/>
                      <a:gd name="T3" fmla="*/ 0 h 73"/>
                      <a:gd name="T4" fmla="*/ 0 w 1"/>
                      <a:gd name="T5" fmla="*/ 72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72"/>
                        </a:moveTo>
                        <a:lnTo>
                          <a:pt x="0" y="0"/>
                        </a:lnTo>
                        <a:lnTo>
                          <a:pt x="0" y="72"/>
                        </a:lnTo>
                      </a:path>
                    </a:pathLst>
                  </a:custGeom>
                  <a:noFill/>
                  <a:ln w="12700" cap="rnd">
                    <a:solidFill>
                      <a:srgbClr val="A00000"/>
                    </a:solidFill>
                    <a:round/>
                    <a:headEnd/>
                    <a:tailEnd/>
                  </a:ln>
                </p:spPr>
                <p:txBody>
                  <a:bodyPr/>
                  <a:lstStyle/>
                  <a:p>
                    <a:endParaRPr lang="en-US"/>
                  </a:p>
                </p:txBody>
              </p:sp>
              <p:sp>
                <p:nvSpPr>
                  <p:cNvPr id="18999" name="Freeform 58"/>
                  <p:cNvSpPr>
                    <a:spLocks noChangeAspect="1"/>
                  </p:cNvSpPr>
                  <p:nvPr/>
                </p:nvSpPr>
                <p:spPr bwMode="auto">
                  <a:xfrm>
                    <a:off x="3666" y="2766"/>
                    <a:ext cx="1" cy="77"/>
                  </a:xfrm>
                  <a:custGeom>
                    <a:avLst/>
                    <a:gdLst>
                      <a:gd name="T0" fmla="*/ 0 w 1"/>
                      <a:gd name="T1" fmla="*/ 0 h 77"/>
                      <a:gd name="T2" fmla="*/ 0 w 1"/>
                      <a:gd name="T3" fmla="*/ 76 h 77"/>
                      <a:gd name="T4" fmla="*/ 0 w 1"/>
                      <a:gd name="T5" fmla="*/ 0 h 77"/>
                      <a:gd name="T6" fmla="*/ 0 60000 65536"/>
                      <a:gd name="T7" fmla="*/ 0 60000 65536"/>
                      <a:gd name="T8" fmla="*/ 0 60000 65536"/>
                      <a:gd name="T9" fmla="*/ 0 w 1"/>
                      <a:gd name="T10" fmla="*/ 0 h 77"/>
                      <a:gd name="T11" fmla="*/ 1 w 1"/>
                      <a:gd name="T12" fmla="*/ 77 h 77"/>
                    </a:gdLst>
                    <a:ahLst/>
                    <a:cxnLst>
                      <a:cxn ang="T6">
                        <a:pos x="T0" y="T1"/>
                      </a:cxn>
                      <a:cxn ang="T7">
                        <a:pos x="T2" y="T3"/>
                      </a:cxn>
                      <a:cxn ang="T8">
                        <a:pos x="T4" y="T5"/>
                      </a:cxn>
                    </a:cxnLst>
                    <a:rect l="T9" t="T10" r="T11" b="T12"/>
                    <a:pathLst>
                      <a:path w="1" h="77">
                        <a:moveTo>
                          <a:pt x="0" y="0"/>
                        </a:moveTo>
                        <a:lnTo>
                          <a:pt x="0" y="76"/>
                        </a:lnTo>
                        <a:lnTo>
                          <a:pt x="0" y="0"/>
                        </a:lnTo>
                      </a:path>
                    </a:pathLst>
                  </a:custGeom>
                  <a:noFill/>
                  <a:ln w="12700" cap="rnd">
                    <a:solidFill>
                      <a:srgbClr val="A00000"/>
                    </a:solidFill>
                    <a:round/>
                    <a:headEnd/>
                    <a:tailEnd/>
                  </a:ln>
                </p:spPr>
                <p:txBody>
                  <a:bodyPr/>
                  <a:lstStyle/>
                  <a:p>
                    <a:endParaRPr lang="en-US"/>
                  </a:p>
                </p:txBody>
              </p:sp>
              <p:sp>
                <p:nvSpPr>
                  <p:cNvPr id="19000" name="Freeform 59"/>
                  <p:cNvSpPr>
                    <a:spLocks noChangeAspect="1"/>
                  </p:cNvSpPr>
                  <p:nvPr/>
                </p:nvSpPr>
                <p:spPr bwMode="auto">
                  <a:xfrm>
                    <a:off x="3685" y="2761"/>
                    <a:ext cx="1" cy="78"/>
                  </a:xfrm>
                  <a:custGeom>
                    <a:avLst/>
                    <a:gdLst>
                      <a:gd name="T0" fmla="*/ 0 w 1"/>
                      <a:gd name="T1" fmla="*/ 77 h 78"/>
                      <a:gd name="T2" fmla="*/ 0 w 1"/>
                      <a:gd name="T3" fmla="*/ 0 h 78"/>
                      <a:gd name="T4" fmla="*/ 0 w 1"/>
                      <a:gd name="T5" fmla="*/ 77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77"/>
                        </a:moveTo>
                        <a:lnTo>
                          <a:pt x="0" y="0"/>
                        </a:lnTo>
                        <a:lnTo>
                          <a:pt x="0" y="77"/>
                        </a:lnTo>
                      </a:path>
                    </a:pathLst>
                  </a:custGeom>
                  <a:noFill/>
                  <a:ln w="12700" cap="rnd">
                    <a:solidFill>
                      <a:srgbClr val="A00000"/>
                    </a:solidFill>
                    <a:round/>
                    <a:headEnd/>
                    <a:tailEnd/>
                  </a:ln>
                </p:spPr>
                <p:txBody>
                  <a:bodyPr/>
                  <a:lstStyle/>
                  <a:p>
                    <a:endParaRPr lang="en-US"/>
                  </a:p>
                </p:txBody>
              </p:sp>
              <p:sp>
                <p:nvSpPr>
                  <p:cNvPr id="19001" name="Freeform 60"/>
                  <p:cNvSpPr>
                    <a:spLocks noChangeAspect="1"/>
                  </p:cNvSpPr>
                  <p:nvPr/>
                </p:nvSpPr>
                <p:spPr bwMode="auto">
                  <a:xfrm>
                    <a:off x="3714" y="2756"/>
                    <a:ext cx="1" cy="83"/>
                  </a:xfrm>
                  <a:custGeom>
                    <a:avLst/>
                    <a:gdLst>
                      <a:gd name="T0" fmla="*/ 0 w 1"/>
                      <a:gd name="T1" fmla="*/ 0 h 83"/>
                      <a:gd name="T2" fmla="*/ 0 w 1"/>
                      <a:gd name="T3" fmla="*/ 82 h 83"/>
                      <a:gd name="T4" fmla="*/ 0 w 1"/>
                      <a:gd name="T5" fmla="*/ 0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0"/>
                        </a:moveTo>
                        <a:lnTo>
                          <a:pt x="0" y="82"/>
                        </a:lnTo>
                        <a:lnTo>
                          <a:pt x="0" y="0"/>
                        </a:lnTo>
                      </a:path>
                    </a:pathLst>
                  </a:custGeom>
                  <a:noFill/>
                  <a:ln w="12700" cap="rnd">
                    <a:solidFill>
                      <a:srgbClr val="A00000"/>
                    </a:solidFill>
                    <a:round/>
                    <a:headEnd/>
                    <a:tailEnd/>
                  </a:ln>
                </p:spPr>
                <p:txBody>
                  <a:bodyPr/>
                  <a:lstStyle/>
                  <a:p>
                    <a:endParaRPr lang="en-US"/>
                  </a:p>
                </p:txBody>
              </p:sp>
              <p:sp>
                <p:nvSpPr>
                  <p:cNvPr id="19002" name="Freeform 61"/>
                  <p:cNvSpPr>
                    <a:spLocks noChangeAspect="1"/>
                  </p:cNvSpPr>
                  <p:nvPr/>
                </p:nvSpPr>
                <p:spPr bwMode="auto">
                  <a:xfrm>
                    <a:off x="3728" y="2751"/>
                    <a:ext cx="1" cy="83"/>
                  </a:xfrm>
                  <a:custGeom>
                    <a:avLst/>
                    <a:gdLst>
                      <a:gd name="T0" fmla="*/ 0 w 1"/>
                      <a:gd name="T1" fmla="*/ 82 h 83"/>
                      <a:gd name="T2" fmla="*/ 0 w 1"/>
                      <a:gd name="T3" fmla="*/ 0 h 83"/>
                      <a:gd name="T4" fmla="*/ 0 w 1"/>
                      <a:gd name="T5" fmla="*/ 82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82"/>
                        </a:moveTo>
                        <a:lnTo>
                          <a:pt x="0" y="0"/>
                        </a:lnTo>
                        <a:lnTo>
                          <a:pt x="0" y="82"/>
                        </a:lnTo>
                      </a:path>
                    </a:pathLst>
                  </a:custGeom>
                  <a:noFill/>
                  <a:ln w="12700" cap="rnd">
                    <a:solidFill>
                      <a:srgbClr val="A00000"/>
                    </a:solidFill>
                    <a:round/>
                    <a:headEnd/>
                    <a:tailEnd/>
                  </a:ln>
                </p:spPr>
                <p:txBody>
                  <a:bodyPr/>
                  <a:lstStyle/>
                  <a:p>
                    <a:endParaRPr lang="en-US"/>
                  </a:p>
                </p:txBody>
              </p:sp>
              <p:sp>
                <p:nvSpPr>
                  <p:cNvPr id="19003" name="Freeform 62"/>
                  <p:cNvSpPr>
                    <a:spLocks noChangeAspect="1"/>
                  </p:cNvSpPr>
                  <p:nvPr/>
                </p:nvSpPr>
                <p:spPr bwMode="auto">
                  <a:xfrm>
                    <a:off x="3757" y="2737"/>
                    <a:ext cx="1" cy="92"/>
                  </a:xfrm>
                  <a:custGeom>
                    <a:avLst/>
                    <a:gdLst>
                      <a:gd name="T0" fmla="*/ 0 w 1"/>
                      <a:gd name="T1" fmla="*/ 0 h 92"/>
                      <a:gd name="T2" fmla="*/ 0 w 1"/>
                      <a:gd name="T3" fmla="*/ 91 h 92"/>
                      <a:gd name="T4" fmla="*/ 0 w 1"/>
                      <a:gd name="T5" fmla="*/ 0 h 92"/>
                      <a:gd name="T6" fmla="*/ 0 60000 65536"/>
                      <a:gd name="T7" fmla="*/ 0 60000 65536"/>
                      <a:gd name="T8" fmla="*/ 0 60000 65536"/>
                      <a:gd name="T9" fmla="*/ 0 w 1"/>
                      <a:gd name="T10" fmla="*/ 0 h 92"/>
                      <a:gd name="T11" fmla="*/ 1 w 1"/>
                      <a:gd name="T12" fmla="*/ 92 h 92"/>
                    </a:gdLst>
                    <a:ahLst/>
                    <a:cxnLst>
                      <a:cxn ang="T6">
                        <a:pos x="T0" y="T1"/>
                      </a:cxn>
                      <a:cxn ang="T7">
                        <a:pos x="T2" y="T3"/>
                      </a:cxn>
                      <a:cxn ang="T8">
                        <a:pos x="T4" y="T5"/>
                      </a:cxn>
                    </a:cxnLst>
                    <a:rect l="T9" t="T10" r="T11" b="T12"/>
                    <a:pathLst>
                      <a:path w="1" h="92">
                        <a:moveTo>
                          <a:pt x="0" y="0"/>
                        </a:moveTo>
                        <a:lnTo>
                          <a:pt x="0" y="91"/>
                        </a:lnTo>
                        <a:lnTo>
                          <a:pt x="0" y="0"/>
                        </a:lnTo>
                      </a:path>
                    </a:pathLst>
                  </a:custGeom>
                  <a:noFill/>
                  <a:ln w="12700" cap="rnd">
                    <a:solidFill>
                      <a:srgbClr val="A00000"/>
                    </a:solidFill>
                    <a:round/>
                    <a:headEnd/>
                    <a:tailEnd/>
                  </a:ln>
                </p:spPr>
                <p:txBody>
                  <a:bodyPr/>
                  <a:lstStyle/>
                  <a:p>
                    <a:endParaRPr lang="en-US"/>
                  </a:p>
                </p:txBody>
              </p:sp>
              <p:sp>
                <p:nvSpPr>
                  <p:cNvPr id="19004" name="Freeform 63"/>
                  <p:cNvSpPr>
                    <a:spLocks noChangeAspect="1"/>
                  </p:cNvSpPr>
                  <p:nvPr/>
                </p:nvSpPr>
                <p:spPr bwMode="auto">
                  <a:xfrm>
                    <a:off x="3776" y="2732"/>
                    <a:ext cx="1" cy="102"/>
                  </a:xfrm>
                  <a:custGeom>
                    <a:avLst/>
                    <a:gdLst>
                      <a:gd name="T0" fmla="*/ 0 w 1"/>
                      <a:gd name="T1" fmla="*/ 101 h 102"/>
                      <a:gd name="T2" fmla="*/ 0 w 1"/>
                      <a:gd name="T3" fmla="*/ 0 h 102"/>
                      <a:gd name="T4" fmla="*/ 0 w 1"/>
                      <a:gd name="T5" fmla="*/ 101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101"/>
                        </a:moveTo>
                        <a:lnTo>
                          <a:pt x="0" y="0"/>
                        </a:lnTo>
                        <a:lnTo>
                          <a:pt x="0" y="101"/>
                        </a:lnTo>
                      </a:path>
                    </a:pathLst>
                  </a:custGeom>
                  <a:noFill/>
                  <a:ln w="12700" cap="rnd">
                    <a:solidFill>
                      <a:srgbClr val="A00000"/>
                    </a:solidFill>
                    <a:round/>
                    <a:headEnd/>
                    <a:tailEnd/>
                  </a:ln>
                </p:spPr>
                <p:txBody>
                  <a:bodyPr/>
                  <a:lstStyle/>
                  <a:p>
                    <a:endParaRPr lang="en-US"/>
                  </a:p>
                </p:txBody>
              </p:sp>
              <p:sp>
                <p:nvSpPr>
                  <p:cNvPr id="19005" name="Freeform 64"/>
                  <p:cNvSpPr>
                    <a:spLocks noChangeAspect="1"/>
                  </p:cNvSpPr>
                  <p:nvPr/>
                </p:nvSpPr>
                <p:spPr bwMode="auto">
                  <a:xfrm>
                    <a:off x="3791" y="2727"/>
                    <a:ext cx="1" cy="112"/>
                  </a:xfrm>
                  <a:custGeom>
                    <a:avLst/>
                    <a:gdLst>
                      <a:gd name="T0" fmla="*/ 0 w 1"/>
                      <a:gd name="T1" fmla="*/ 111 h 112"/>
                      <a:gd name="T2" fmla="*/ 0 w 1"/>
                      <a:gd name="T3" fmla="*/ 0 h 112"/>
                      <a:gd name="T4" fmla="*/ 0 w 1"/>
                      <a:gd name="T5" fmla="*/ 111 h 112"/>
                      <a:gd name="T6" fmla="*/ 0 60000 65536"/>
                      <a:gd name="T7" fmla="*/ 0 60000 65536"/>
                      <a:gd name="T8" fmla="*/ 0 60000 65536"/>
                      <a:gd name="T9" fmla="*/ 0 w 1"/>
                      <a:gd name="T10" fmla="*/ 0 h 112"/>
                      <a:gd name="T11" fmla="*/ 1 w 1"/>
                      <a:gd name="T12" fmla="*/ 112 h 112"/>
                    </a:gdLst>
                    <a:ahLst/>
                    <a:cxnLst>
                      <a:cxn ang="T6">
                        <a:pos x="T0" y="T1"/>
                      </a:cxn>
                      <a:cxn ang="T7">
                        <a:pos x="T2" y="T3"/>
                      </a:cxn>
                      <a:cxn ang="T8">
                        <a:pos x="T4" y="T5"/>
                      </a:cxn>
                    </a:cxnLst>
                    <a:rect l="T9" t="T10" r="T11" b="T12"/>
                    <a:pathLst>
                      <a:path w="1" h="112">
                        <a:moveTo>
                          <a:pt x="0" y="111"/>
                        </a:moveTo>
                        <a:lnTo>
                          <a:pt x="0" y="0"/>
                        </a:lnTo>
                        <a:lnTo>
                          <a:pt x="0" y="111"/>
                        </a:lnTo>
                      </a:path>
                    </a:pathLst>
                  </a:custGeom>
                  <a:noFill/>
                  <a:ln w="12700" cap="rnd">
                    <a:solidFill>
                      <a:srgbClr val="A00000"/>
                    </a:solidFill>
                    <a:round/>
                    <a:headEnd/>
                    <a:tailEnd/>
                  </a:ln>
                </p:spPr>
                <p:txBody>
                  <a:bodyPr/>
                  <a:lstStyle/>
                  <a:p>
                    <a:endParaRPr lang="en-US"/>
                  </a:p>
                </p:txBody>
              </p:sp>
              <p:sp>
                <p:nvSpPr>
                  <p:cNvPr id="19006" name="Freeform 65"/>
                  <p:cNvSpPr>
                    <a:spLocks noChangeAspect="1"/>
                  </p:cNvSpPr>
                  <p:nvPr/>
                </p:nvSpPr>
                <p:spPr bwMode="auto">
                  <a:xfrm>
                    <a:off x="3815" y="2708"/>
                    <a:ext cx="1" cy="121"/>
                  </a:xfrm>
                  <a:custGeom>
                    <a:avLst/>
                    <a:gdLst>
                      <a:gd name="T0" fmla="*/ 0 w 1"/>
                      <a:gd name="T1" fmla="*/ 120 h 121"/>
                      <a:gd name="T2" fmla="*/ 0 w 1"/>
                      <a:gd name="T3" fmla="*/ 0 h 121"/>
                      <a:gd name="T4" fmla="*/ 0 w 1"/>
                      <a:gd name="T5" fmla="*/ 12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120"/>
                        </a:moveTo>
                        <a:lnTo>
                          <a:pt x="0" y="0"/>
                        </a:lnTo>
                        <a:lnTo>
                          <a:pt x="0" y="120"/>
                        </a:lnTo>
                      </a:path>
                    </a:pathLst>
                  </a:custGeom>
                  <a:noFill/>
                  <a:ln w="12700" cap="rnd">
                    <a:solidFill>
                      <a:srgbClr val="A00000"/>
                    </a:solidFill>
                    <a:round/>
                    <a:headEnd/>
                    <a:tailEnd/>
                  </a:ln>
                </p:spPr>
                <p:txBody>
                  <a:bodyPr/>
                  <a:lstStyle/>
                  <a:p>
                    <a:endParaRPr lang="en-US"/>
                  </a:p>
                </p:txBody>
              </p:sp>
              <p:sp>
                <p:nvSpPr>
                  <p:cNvPr id="19007" name="Freeform 66"/>
                  <p:cNvSpPr>
                    <a:spLocks noChangeAspect="1"/>
                  </p:cNvSpPr>
                  <p:nvPr/>
                </p:nvSpPr>
                <p:spPr bwMode="auto">
                  <a:xfrm>
                    <a:off x="3829" y="2699"/>
                    <a:ext cx="1" cy="135"/>
                  </a:xfrm>
                  <a:custGeom>
                    <a:avLst/>
                    <a:gdLst>
                      <a:gd name="T0" fmla="*/ 0 w 1"/>
                      <a:gd name="T1" fmla="*/ 0 h 135"/>
                      <a:gd name="T2" fmla="*/ 0 w 1"/>
                      <a:gd name="T3" fmla="*/ 134 h 135"/>
                      <a:gd name="T4" fmla="*/ 0 w 1"/>
                      <a:gd name="T5" fmla="*/ 0 h 135"/>
                      <a:gd name="T6" fmla="*/ 0 60000 65536"/>
                      <a:gd name="T7" fmla="*/ 0 60000 65536"/>
                      <a:gd name="T8" fmla="*/ 0 60000 65536"/>
                      <a:gd name="T9" fmla="*/ 0 w 1"/>
                      <a:gd name="T10" fmla="*/ 0 h 135"/>
                      <a:gd name="T11" fmla="*/ 1 w 1"/>
                      <a:gd name="T12" fmla="*/ 135 h 135"/>
                    </a:gdLst>
                    <a:ahLst/>
                    <a:cxnLst>
                      <a:cxn ang="T6">
                        <a:pos x="T0" y="T1"/>
                      </a:cxn>
                      <a:cxn ang="T7">
                        <a:pos x="T2" y="T3"/>
                      </a:cxn>
                      <a:cxn ang="T8">
                        <a:pos x="T4" y="T5"/>
                      </a:cxn>
                    </a:cxnLst>
                    <a:rect l="T9" t="T10" r="T11" b="T12"/>
                    <a:pathLst>
                      <a:path w="1" h="135">
                        <a:moveTo>
                          <a:pt x="0" y="0"/>
                        </a:moveTo>
                        <a:lnTo>
                          <a:pt x="0" y="134"/>
                        </a:lnTo>
                        <a:lnTo>
                          <a:pt x="0" y="0"/>
                        </a:lnTo>
                      </a:path>
                    </a:pathLst>
                  </a:custGeom>
                  <a:noFill/>
                  <a:ln w="12700" cap="rnd">
                    <a:solidFill>
                      <a:srgbClr val="A00000"/>
                    </a:solidFill>
                    <a:round/>
                    <a:headEnd/>
                    <a:tailEnd/>
                  </a:ln>
                </p:spPr>
                <p:txBody>
                  <a:bodyPr/>
                  <a:lstStyle/>
                  <a:p>
                    <a:endParaRPr lang="en-US"/>
                  </a:p>
                </p:txBody>
              </p:sp>
              <p:sp>
                <p:nvSpPr>
                  <p:cNvPr id="19008" name="Freeform 67"/>
                  <p:cNvSpPr>
                    <a:spLocks noChangeAspect="1"/>
                  </p:cNvSpPr>
                  <p:nvPr/>
                </p:nvSpPr>
                <p:spPr bwMode="auto">
                  <a:xfrm>
                    <a:off x="3844" y="2684"/>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A00000"/>
                    </a:solidFill>
                    <a:round/>
                    <a:headEnd/>
                    <a:tailEnd/>
                  </a:ln>
                </p:spPr>
                <p:txBody>
                  <a:bodyPr/>
                  <a:lstStyle/>
                  <a:p>
                    <a:endParaRPr lang="en-US"/>
                  </a:p>
                </p:txBody>
              </p:sp>
              <p:sp>
                <p:nvSpPr>
                  <p:cNvPr id="19009" name="Freeform 68"/>
                  <p:cNvSpPr>
                    <a:spLocks noChangeAspect="1"/>
                  </p:cNvSpPr>
                  <p:nvPr/>
                </p:nvSpPr>
                <p:spPr bwMode="auto">
                  <a:xfrm>
                    <a:off x="3858" y="2670"/>
                    <a:ext cx="1" cy="159"/>
                  </a:xfrm>
                  <a:custGeom>
                    <a:avLst/>
                    <a:gdLst>
                      <a:gd name="T0" fmla="*/ 0 w 1"/>
                      <a:gd name="T1" fmla="*/ 158 h 159"/>
                      <a:gd name="T2" fmla="*/ 0 w 1"/>
                      <a:gd name="T3" fmla="*/ 0 h 159"/>
                      <a:gd name="T4" fmla="*/ 0 w 1"/>
                      <a:gd name="T5" fmla="*/ 158 h 159"/>
                      <a:gd name="T6" fmla="*/ 0 60000 65536"/>
                      <a:gd name="T7" fmla="*/ 0 60000 65536"/>
                      <a:gd name="T8" fmla="*/ 0 60000 65536"/>
                      <a:gd name="T9" fmla="*/ 0 w 1"/>
                      <a:gd name="T10" fmla="*/ 0 h 159"/>
                      <a:gd name="T11" fmla="*/ 1 w 1"/>
                      <a:gd name="T12" fmla="*/ 159 h 159"/>
                    </a:gdLst>
                    <a:ahLst/>
                    <a:cxnLst>
                      <a:cxn ang="T6">
                        <a:pos x="T0" y="T1"/>
                      </a:cxn>
                      <a:cxn ang="T7">
                        <a:pos x="T2" y="T3"/>
                      </a:cxn>
                      <a:cxn ang="T8">
                        <a:pos x="T4" y="T5"/>
                      </a:cxn>
                    </a:cxnLst>
                    <a:rect l="T9" t="T10" r="T11" b="T12"/>
                    <a:pathLst>
                      <a:path w="1" h="159">
                        <a:moveTo>
                          <a:pt x="0" y="158"/>
                        </a:moveTo>
                        <a:lnTo>
                          <a:pt x="0" y="0"/>
                        </a:lnTo>
                        <a:lnTo>
                          <a:pt x="0" y="158"/>
                        </a:lnTo>
                      </a:path>
                    </a:pathLst>
                  </a:custGeom>
                  <a:noFill/>
                  <a:ln w="12700" cap="rnd">
                    <a:solidFill>
                      <a:srgbClr val="A00000"/>
                    </a:solidFill>
                    <a:round/>
                    <a:headEnd/>
                    <a:tailEnd/>
                  </a:ln>
                </p:spPr>
                <p:txBody>
                  <a:bodyPr/>
                  <a:lstStyle/>
                  <a:p>
                    <a:endParaRPr lang="en-US"/>
                  </a:p>
                </p:txBody>
              </p:sp>
              <p:sp>
                <p:nvSpPr>
                  <p:cNvPr id="19010" name="Freeform 69"/>
                  <p:cNvSpPr>
                    <a:spLocks noChangeAspect="1"/>
                  </p:cNvSpPr>
                  <p:nvPr/>
                </p:nvSpPr>
                <p:spPr bwMode="auto">
                  <a:xfrm>
                    <a:off x="3872" y="2655"/>
                    <a:ext cx="1" cy="169"/>
                  </a:xfrm>
                  <a:custGeom>
                    <a:avLst/>
                    <a:gdLst>
                      <a:gd name="T0" fmla="*/ 0 w 1"/>
                      <a:gd name="T1" fmla="*/ 168 h 169"/>
                      <a:gd name="T2" fmla="*/ 0 w 1"/>
                      <a:gd name="T3" fmla="*/ 0 h 169"/>
                      <a:gd name="T4" fmla="*/ 0 w 1"/>
                      <a:gd name="T5" fmla="*/ 168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168"/>
                        </a:moveTo>
                        <a:lnTo>
                          <a:pt x="0" y="0"/>
                        </a:lnTo>
                        <a:lnTo>
                          <a:pt x="0" y="168"/>
                        </a:lnTo>
                      </a:path>
                    </a:pathLst>
                  </a:custGeom>
                  <a:noFill/>
                  <a:ln w="12700" cap="rnd">
                    <a:solidFill>
                      <a:srgbClr val="A00000"/>
                    </a:solidFill>
                    <a:round/>
                    <a:headEnd/>
                    <a:tailEnd/>
                  </a:ln>
                </p:spPr>
                <p:txBody>
                  <a:bodyPr/>
                  <a:lstStyle/>
                  <a:p>
                    <a:endParaRPr lang="en-US"/>
                  </a:p>
                </p:txBody>
              </p:sp>
              <p:sp>
                <p:nvSpPr>
                  <p:cNvPr id="19011" name="Freeform 70"/>
                  <p:cNvSpPr>
                    <a:spLocks noChangeAspect="1"/>
                  </p:cNvSpPr>
                  <p:nvPr/>
                </p:nvSpPr>
                <p:spPr bwMode="auto">
                  <a:xfrm>
                    <a:off x="3882" y="2617"/>
                    <a:ext cx="1" cy="207"/>
                  </a:xfrm>
                  <a:custGeom>
                    <a:avLst/>
                    <a:gdLst>
                      <a:gd name="T0" fmla="*/ 0 w 1"/>
                      <a:gd name="T1" fmla="*/ 206 h 207"/>
                      <a:gd name="T2" fmla="*/ 0 w 1"/>
                      <a:gd name="T3" fmla="*/ 0 h 207"/>
                      <a:gd name="T4" fmla="*/ 0 w 1"/>
                      <a:gd name="T5" fmla="*/ 206 h 207"/>
                      <a:gd name="T6" fmla="*/ 0 60000 65536"/>
                      <a:gd name="T7" fmla="*/ 0 60000 65536"/>
                      <a:gd name="T8" fmla="*/ 0 60000 65536"/>
                      <a:gd name="T9" fmla="*/ 0 w 1"/>
                      <a:gd name="T10" fmla="*/ 0 h 207"/>
                      <a:gd name="T11" fmla="*/ 1 w 1"/>
                      <a:gd name="T12" fmla="*/ 207 h 207"/>
                    </a:gdLst>
                    <a:ahLst/>
                    <a:cxnLst>
                      <a:cxn ang="T6">
                        <a:pos x="T0" y="T1"/>
                      </a:cxn>
                      <a:cxn ang="T7">
                        <a:pos x="T2" y="T3"/>
                      </a:cxn>
                      <a:cxn ang="T8">
                        <a:pos x="T4" y="T5"/>
                      </a:cxn>
                    </a:cxnLst>
                    <a:rect l="T9" t="T10" r="T11" b="T12"/>
                    <a:pathLst>
                      <a:path w="1" h="207">
                        <a:moveTo>
                          <a:pt x="0" y="206"/>
                        </a:moveTo>
                        <a:lnTo>
                          <a:pt x="0" y="0"/>
                        </a:lnTo>
                        <a:lnTo>
                          <a:pt x="0" y="206"/>
                        </a:lnTo>
                      </a:path>
                    </a:pathLst>
                  </a:custGeom>
                  <a:noFill/>
                  <a:ln w="12700" cap="rnd">
                    <a:solidFill>
                      <a:srgbClr val="A00000"/>
                    </a:solidFill>
                    <a:round/>
                    <a:headEnd/>
                    <a:tailEnd/>
                  </a:ln>
                </p:spPr>
                <p:txBody>
                  <a:bodyPr/>
                  <a:lstStyle/>
                  <a:p>
                    <a:endParaRPr lang="en-US"/>
                  </a:p>
                </p:txBody>
              </p:sp>
            </p:grpSp>
            <p:sp>
              <p:nvSpPr>
                <p:cNvPr id="18978" name="Freeform 71"/>
                <p:cNvSpPr>
                  <a:spLocks noChangeAspect="1"/>
                </p:cNvSpPr>
                <p:nvPr/>
              </p:nvSpPr>
              <p:spPr bwMode="auto">
                <a:xfrm>
                  <a:off x="3325" y="2588"/>
                  <a:ext cx="563" cy="183"/>
                </a:xfrm>
                <a:custGeom>
                  <a:avLst/>
                  <a:gdLst>
                    <a:gd name="T0" fmla="*/ 0 w 563"/>
                    <a:gd name="T1" fmla="*/ 72 h 183"/>
                    <a:gd name="T2" fmla="*/ 10 w 563"/>
                    <a:gd name="T3" fmla="*/ 86 h 183"/>
                    <a:gd name="T4" fmla="*/ 24 w 563"/>
                    <a:gd name="T5" fmla="*/ 96 h 183"/>
                    <a:gd name="T6" fmla="*/ 38 w 563"/>
                    <a:gd name="T7" fmla="*/ 110 h 183"/>
                    <a:gd name="T8" fmla="*/ 43 w 563"/>
                    <a:gd name="T9" fmla="*/ 115 h 183"/>
                    <a:gd name="T10" fmla="*/ 53 w 563"/>
                    <a:gd name="T11" fmla="*/ 125 h 183"/>
                    <a:gd name="T12" fmla="*/ 62 w 563"/>
                    <a:gd name="T13" fmla="*/ 129 h 183"/>
                    <a:gd name="T14" fmla="*/ 77 w 563"/>
                    <a:gd name="T15" fmla="*/ 139 h 183"/>
                    <a:gd name="T16" fmla="*/ 91 w 563"/>
                    <a:gd name="T17" fmla="*/ 144 h 183"/>
                    <a:gd name="T18" fmla="*/ 96 w 563"/>
                    <a:gd name="T19" fmla="*/ 148 h 183"/>
                    <a:gd name="T20" fmla="*/ 106 w 563"/>
                    <a:gd name="T21" fmla="*/ 153 h 183"/>
                    <a:gd name="T22" fmla="*/ 115 w 563"/>
                    <a:gd name="T23" fmla="*/ 153 h 183"/>
                    <a:gd name="T24" fmla="*/ 125 w 563"/>
                    <a:gd name="T25" fmla="*/ 158 h 183"/>
                    <a:gd name="T26" fmla="*/ 139 w 563"/>
                    <a:gd name="T27" fmla="*/ 163 h 183"/>
                    <a:gd name="T28" fmla="*/ 159 w 563"/>
                    <a:gd name="T29" fmla="*/ 168 h 183"/>
                    <a:gd name="T30" fmla="*/ 183 w 563"/>
                    <a:gd name="T31" fmla="*/ 172 h 183"/>
                    <a:gd name="T32" fmla="*/ 202 w 563"/>
                    <a:gd name="T33" fmla="*/ 177 h 183"/>
                    <a:gd name="T34" fmla="*/ 221 w 563"/>
                    <a:gd name="T35" fmla="*/ 177 h 183"/>
                    <a:gd name="T36" fmla="*/ 240 w 563"/>
                    <a:gd name="T37" fmla="*/ 182 h 183"/>
                    <a:gd name="T38" fmla="*/ 259 w 563"/>
                    <a:gd name="T39" fmla="*/ 182 h 183"/>
                    <a:gd name="T40" fmla="*/ 283 w 563"/>
                    <a:gd name="T41" fmla="*/ 182 h 183"/>
                    <a:gd name="T42" fmla="*/ 303 w 563"/>
                    <a:gd name="T43" fmla="*/ 182 h 183"/>
                    <a:gd name="T44" fmla="*/ 312 w 563"/>
                    <a:gd name="T45" fmla="*/ 182 h 183"/>
                    <a:gd name="T46" fmla="*/ 322 w 563"/>
                    <a:gd name="T47" fmla="*/ 177 h 183"/>
                    <a:gd name="T48" fmla="*/ 331 w 563"/>
                    <a:gd name="T49" fmla="*/ 177 h 183"/>
                    <a:gd name="T50" fmla="*/ 341 w 563"/>
                    <a:gd name="T51" fmla="*/ 177 h 183"/>
                    <a:gd name="T52" fmla="*/ 351 w 563"/>
                    <a:gd name="T53" fmla="*/ 177 h 183"/>
                    <a:gd name="T54" fmla="*/ 360 w 563"/>
                    <a:gd name="T55" fmla="*/ 172 h 183"/>
                    <a:gd name="T56" fmla="*/ 375 w 563"/>
                    <a:gd name="T57" fmla="*/ 172 h 183"/>
                    <a:gd name="T58" fmla="*/ 384 w 563"/>
                    <a:gd name="T59" fmla="*/ 168 h 183"/>
                    <a:gd name="T60" fmla="*/ 399 w 563"/>
                    <a:gd name="T61" fmla="*/ 168 h 183"/>
                    <a:gd name="T62" fmla="*/ 408 w 563"/>
                    <a:gd name="T63" fmla="*/ 163 h 183"/>
                    <a:gd name="T64" fmla="*/ 428 w 563"/>
                    <a:gd name="T65" fmla="*/ 153 h 183"/>
                    <a:gd name="T66" fmla="*/ 447 w 563"/>
                    <a:gd name="T67" fmla="*/ 148 h 183"/>
                    <a:gd name="T68" fmla="*/ 461 w 563"/>
                    <a:gd name="T69" fmla="*/ 139 h 183"/>
                    <a:gd name="T70" fmla="*/ 476 w 563"/>
                    <a:gd name="T71" fmla="*/ 129 h 183"/>
                    <a:gd name="T72" fmla="*/ 490 w 563"/>
                    <a:gd name="T73" fmla="*/ 120 h 183"/>
                    <a:gd name="T74" fmla="*/ 500 w 563"/>
                    <a:gd name="T75" fmla="*/ 110 h 183"/>
                    <a:gd name="T76" fmla="*/ 509 w 563"/>
                    <a:gd name="T77" fmla="*/ 105 h 183"/>
                    <a:gd name="T78" fmla="*/ 524 w 563"/>
                    <a:gd name="T79" fmla="*/ 91 h 183"/>
                    <a:gd name="T80" fmla="*/ 533 w 563"/>
                    <a:gd name="T81" fmla="*/ 81 h 183"/>
                    <a:gd name="T82" fmla="*/ 538 w 563"/>
                    <a:gd name="T83" fmla="*/ 72 h 183"/>
                    <a:gd name="T84" fmla="*/ 548 w 563"/>
                    <a:gd name="T85" fmla="*/ 57 h 183"/>
                    <a:gd name="T86" fmla="*/ 552 w 563"/>
                    <a:gd name="T87" fmla="*/ 43 h 183"/>
                    <a:gd name="T88" fmla="*/ 557 w 563"/>
                    <a:gd name="T89" fmla="*/ 34 h 183"/>
                    <a:gd name="T90" fmla="*/ 562 w 563"/>
                    <a:gd name="T91" fmla="*/ 14 h 183"/>
                    <a:gd name="T92" fmla="*/ 562 w 563"/>
                    <a:gd name="T93" fmla="*/ 0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63"/>
                    <a:gd name="T142" fmla="*/ 0 h 183"/>
                    <a:gd name="T143" fmla="*/ 563 w 563"/>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63" h="183">
                      <a:moveTo>
                        <a:pt x="0" y="72"/>
                      </a:moveTo>
                      <a:lnTo>
                        <a:pt x="10" y="86"/>
                      </a:lnTo>
                      <a:lnTo>
                        <a:pt x="24" y="96"/>
                      </a:lnTo>
                      <a:lnTo>
                        <a:pt x="38" y="110"/>
                      </a:lnTo>
                      <a:lnTo>
                        <a:pt x="43" y="115"/>
                      </a:lnTo>
                      <a:lnTo>
                        <a:pt x="53" y="125"/>
                      </a:lnTo>
                      <a:lnTo>
                        <a:pt x="62" y="129"/>
                      </a:lnTo>
                      <a:lnTo>
                        <a:pt x="77" y="139"/>
                      </a:lnTo>
                      <a:lnTo>
                        <a:pt x="91" y="144"/>
                      </a:lnTo>
                      <a:lnTo>
                        <a:pt x="96" y="148"/>
                      </a:lnTo>
                      <a:lnTo>
                        <a:pt x="106" y="153"/>
                      </a:lnTo>
                      <a:lnTo>
                        <a:pt x="115" y="153"/>
                      </a:lnTo>
                      <a:lnTo>
                        <a:pt x="125" y="158"/>
                      </a:lnTo>
                      <a:lnTo>
                        <a:pt x="139" y="163"/>
                      </a:lnTo>
                      <a:lnTo>
                        <a:pt x="159" y="168"/>
                      </a:lnTo>
                      <a:lnTo>
                        <a:pt x="183" y="172"/>
                      </a:lnTo>
                      <a:lnTo>
                        <a:pt x="202" y="177"/>
                      </a:lnTo>
                      <a:lnTo>
                        <a:pt x="221" y="177"/>
                      </a:lnTo>
                      <a:lnTo>
                        <a:pt x="240" y="182"/>
                      </a:lnTo>
                      <a:lnTo>
                        <a:pt x="259" y="182"/>
                      </a:lnTo>
                      <a:lnTo>
                        <a:pt x="283" y="182"/>
                      </a:lnTo>
                      <a:lnTo>
                        <a:pt x="303" y="182"/>
                      </a:lnTo>
                      <a:lnTo>
                        <a:pt x="312" y="182"/>
                      </a:lnTo>
                      <a:lnTo>
                        <a:pt x="322" y="177"/>
                      </a:lnTo>
                      <a:lnTo>
                        <a:pt x="331" y="177"/>
                      </a:lnTo>
                      <a:lnTo>
                        <a:pt x="341" y="177"/>
                      </a:lnTo>
                      <a:lnTo>
                        <a:pt x="351" y="177"/>
                      </a:lnTo>
                      <a:lnTo>
                        <a:pt x="360" y="172"/>
                      </a:lnTo>
                      <a:lnTo>
                        <a:pt x="375" y="172"/>
                      </a:lnTo>
                      <a:lnTo>
                        <a:pt x="384" y="168"/>
                      </a:lnTo>
                      <a:lnTo>
                        <a:pt x="399" y="168"/>
                      </a:lnTo>
                      <a:lnTo>
                        <a:pt x="408" y="163"/>
                      </a:lnTo>
                      <a:lnTo>
                        <a:pt x="428" y="153"/>
                      </a:lnTo>
                      <a:lnTo>
                        <a:pt x="447" y="148"/>
                      </a:lnTo>
                      <a:lnTo>
                        <a:pt x="461" y="139"/>
                      </a:lnTo>
                      <a:lnTo>
                        <a:pt x="476" y="129"/>
                      </a:lnTo>
                      <a:lnTo>
                        <a:pt x="490" y="120"/>
                      </a:lnTo>
                      <a:lnTo>
                        <a:pt x="500" y="110"/>
                      </a:lnTo>
                      <a:lnTo>
                        <a:pt x="509" y="105"/>
                      </a:lnTo>
                      <a:lnTo>
                        <a:pt x="524" y="91"/>
                      </a:lnTo>
                      <a:lnTo>
                        <a:pt x="533" y="81"/>
                      </a:lnTo>
                      <a:lnTo>
                        <a:pt x="538" y="72"/>
                      </a:lnTo>
                      <a:lnTo>
                        <a:pt x="548" y="57"/>
                      </a:lnTo>
                      <a:lnTo>
                        <a:pt x="552" y="43"/>
                      </a:lnTo>
                      <a:lnTo>
                        <a:pt x="557" y="34"/>
                      </a:lnTo>
                      <a:lnTo>
                        <a:pt x="562" y="14"/>
                      </a:lnTo>
                      <a:lnTo>
                        <a:pt x="562" y="0"/>
                      </a:lnTo>
                    </a:path>
                  </a:pathLst>
                </a:custGeom>
                <a:noFill/>
                <a:ln w="12700" cap="rnd">
                  <a:solidFill>
                    <a:srgbClr val="A00000"/>
                  </a:solidFill>
                  <a:round/>
                  <a:headEnd/>
                  <a:tailEnd/>
                </a:ln>
              </p:spPr>
              <p:txBody>
                <a:bodyPr/>
                <a:lstStyle/>
                <a:p>
                  <a:endParaRPr lang="en-US"/>
                </a:p>
              </p:txBody>
            </p:sp>
          </p:grpSp>
          <p:sp>
            <p:nvSpPr>
              <p:cNvPr id="18861" name="Freeform 72"/>
              <p:cNvSpPr>
                <a:spLocks noChangeAspect="1"/>
              </p:cNvSpPr>
              <p:nvPr/>
            </p:nvSpPr>
            <p:spPr bwMode="auto">
              <a:xfrm>
                <a:off x="3335" y="2953"/>
                <a:ext cx="817" cy="250"/>
              </a:xfrm>
              <a:custGeom>
                <a:avLst/>
                <a:gdLst>
                  <a:gd name="T0" fmla="*/ 24 w 817"/>
                  <a:gd name="T1" fmla="*/ 120 h 250"/>
                  <a:gd name="T2" fmla="*/ 62 w 817"/>
                  <a:gd name="T3" fmla="*/ 97 h 250"/>
                  <a:gd name="T4" fmla="*/ 90 w 817"/>
                  <a:gd name="T5" fmla="*/ 83 h 250"/>
                  <a:gd name="T6" fmla="*/ 128 w 817"/>
                  <a:gd name="T7" fmla="*/ 69 h 250"/>
                  <a:gd name="T8" fmla="*/ 152 w 817"/>
                  <a:gd name="T9" fmla="*/ 60 h 250"/>
                  <a:gd name="T10" fmla="*/ 180 w 817"/>
                  <a:gd name="T11" fmla="*/ 55 h 250"/>
                  <a:gd name="T12" fmla="*/ 209 w 817"/>
                  <a:gd name="T13" fmla="*/ 51 h 250"/>
                  <a:gd name="T14" fmla="*/ 247 w 817"/>
                  <a:gd name="T15" fmla="*/ 42 h 250"/>
                  <a:gd name="T16" fmla="*/ 280 w 817"/>
                  <a:gd name="T17" fmla="*/ 37 h 250"/>
                  <a:gd name="T18" fmla="*/ 318 w 817"/>
                  <a:gd name="T19" fmla="*/ 32 h 250"/>
                  <a:gd name="T20" fmla="*/ 351 w 817"/>
                  <a:gd name="T21" fmla="*/ 32 h 250"/>
                  <a:gd name="T22" fmla="*/ 389 w 817"/>
                  <a:gd name="T23" fmla="*/ 28 h 250"/>
                  <a:gd name="T24" fmla="*/ 436 w 817"/>
                  <a:gd name="T25" fmla="*/ 23 h 250"/>
                  <a:gd name="T26" fmla="*/ 522 w 817"/>
                  <a:gd name="T27" fmla="*/ 18 h 250"/>
                  <a:gd name="T28" fmla="*/ 617 w 817"/>
                  <a:gd name="T29" fmla="*/ 14 h 250"/>
                  <a:gd name="T30" fmla="*/ 707 w 817"/>
                  <a:gd name="T31" fmla="*/ 9 h 250"/>
                  <a:gd name="T32" fmla="*/ 773 w 817"/>
                  <a:gd name="T33" fmla="*/ 0 h 250"/>
                  <a:gd name="T34" fmla="*/ 816 w 817"/>
                  <a:gd name="T35" fmla="*/ 18 h 250"/>
                  <a:gd name="T36" fmla="*/ 773 w 817"/>
                  <a:gd name="T37" fmla="*/ 28 h 250"/>
                  <a:gd name="T38" fmla="*/ 726 w 817"/>
                  <a:gd name="T39" fmla="*/ 37 h 250"/>
                  <a:gd name="T40" fmla="*/ 655 w 817"/>
                  <a:gd name="T41" fmla="*/ 42 h 250"/>
                  <a:gd name="T42" fmla="*/ 565 w 817"/>
                  <a:gd name="T43" fmla="*/ 51 h 250"/>
                  <a:gd name="T44" fmla="*/ 465 w 817"/>
                  <a:gd name="T45" fmla="*/ 55 h 250"/>
                  <a:gd name="T46" fmla="*/ 408 w 817"/>
                  <a:gd name="T47" fmla="*/ 60 h 250"/>
                  <a:gd name="T48" fmla="*/ 365 w 817"/>
                  <a:gd name="T49" fmla="*/ 65 h 250"/>
                  <a:gd name="T50" fmla="*/ 327 w 817"/>
                  <a:gd name="T51" fmla="*/ 74 h 250"/>
                  <a:gd name="T52" fmla="*/ 289 w 817"/>
                  <a:gd name="T53" fmla="*/ 78 h 250"/>
                  <a:gd name="T54" fmla="*/ 256 w 817"/>
                  <a:gd name="T55" fmla="*/ 88 h 250"/>
                  <a:gd name="T56" fmla="*/ 237 w 817"/>
                  <a:gd name="T57" fmla="*/ 92 h 250"/>
                  <a:gd name="T58" fmla="*/ 218 w 817"/>
                  <a:gd name="T59" fmla="*/ 101 h 250"/>
                  <a:gd name="T60" fmla="*/ 190 w 817"/>
                  <a:gd name="T61" fmla="*/ 115 h 250"/>
                  <a:gd name="T62" fmla="*/ 161 w 817"/>
                  <a:gd name="T63" fmla="*/ 134 h 250"/>
                  <a:gd name="T64" fmla="*/ 133 w 817"/>
                  <a:gd name="T65" fmla="*/ 161 h 250"/>
                  <a:gd name="T66" fmla="*/ 104 w 817"/>
                  <a:gd name="T67" fmla="*/ 194 h 250"/>
                  <a:gd name="T68" fmla="*/ 66 w 817"/>
                  <a:gd name="T69" fmla="*/ 249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17"/>
                  <a:gd name="T106" fmla="*/ 0 h 250"/>
                  <a:gd name="T107" fmla="*/ 817 w 817"/>
                  <a:gd name="T108" fmla="*/ 250 h 2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17" h="250">
                    <a:moveTo>
                      <a:pt x="0" y="143"/>
                    </a:moveTo>
                    <a:lnTo>
                      <a:pt x="24" y="120"/>
                    </a:lnTo>
                    <a:lnTo>
                      <a:pt x="43" y="106"/>
                    </a:lnTo>
                    <a:lnTo>
                      <a:pt x="62" y="97"/>
                    </a:lnTo>
                    <a:lnTo>
                      <a:pt x="76" y="88"/>
                    </a:lnTo>
                    <a:lnTo>
                      <a:pt x="90" y="83"/>
                    </a:lnTo>
                    <a:lnTo>
                      <a:pt x="109" y="74"/>
                    </a:lnTo>
                    <a:lnTo>
                      <a:pt x="128" y="69"/>
                    </a:lnTo>
                    <a:lnTo>
                      <a:pt x="142" y="65"/>
                    </a:lnTo>
                    <a:lnTo>
                      <a:pt x="152" y="60"/>
                    </a:lnTo>
                    <a:lnTo>
                      <a:pt x="166" y="55"/>
                    </a:lnTo>
                    <a:lnTo>
                      <a:pt x="180" y="55"/>
                    </a:lnTo>
                    <a:lnTo>
                      <a:pt x="195" y="51"/>
                    </a:lnTo>
                    <a:lnTo>
                      <a:pt x="209" y="51"/>
                    </a:lnTo>
                    <a:lnTo>
                      <a:pt x="228" y="46"/>
                    </a:lnTo>
                    <a:lnTo>
                      <a:pt x="247" y="42"/>
                    </a:lnTo>
                    <a:lnTo>
                      <a:pt x="266" y="42"/>
                    </a:lnTo>
                    <a:lnTo>
                      <a:pt x="280" y="37"/>
                    </a:lnTo>
                    <a:lnTo>
                      <a:pt x="289" y="37"/>
                    </a:lnTo>
                    <a:lnTo>
                      <a:pt x="318" y="32"/>
                    </a:lnTo>
                    <a:lnTo>
                      <a:pt x="342" y="32"/>
                    </a:lnTo>
                    <a:lnTo>
                      <a:pt x="351" y="32"/>
                    </a:lnTo>
                    <a:lnTo>
                      <a:pt x="370" y="28"/>
                    </a:lnTo>
                    <a:lnTo>
                      <a:pt x="389" y="28"/>
                    </a:lnTo>
                    <a:lnTo>
                      <a:pt x="413" y="23"/>
                    </a:lnTo>
                    <a:lnTo>
                      <a:pt x="436" y="23"/>
                    </a:lnTo>
                    <a:lnTo>
                      <a:pt x="470" y="18"/>
                    </a:lnTo>
                    <a:lnTo>
                      <a:pt x="522" y="18"/>
                    </a:lnTo>
                    <a:lnTo>
                      <a:pt x="569" y="14"/>
                    </a:lnTo>
                    <a:lnTo>
                      <a:pt x="617" y="14"/>
                    </a:lnTo>
                    <a:lnTo>
                      <a:pt x="655" y="9"/>
                    </a:lnTo>
                    <a:lnTo>
                      <a:pt x="707" y="9"/>
                    </a:lnTo>
                    <a:lnTo>
                      <a:pt x="745" y="5"/>
                    </a:lnTo>
                    <a:lnTo>
                      <a:pt x="773" y="0"/>
                    </a:lnTo>
                    <a:lnTo>
                      <a:pt x="792" y="9"/>
                    </a:lnTo>
                    <a:lnTo>
                      <a:pt x="816" y="18"/>
                    </a:lnTo>
                    <a:lnTo>
                      <a:pt x="797" y="28"/>
                    </a:lnTo>
                    <a:lnTo>
                      <a:pt x="773" y="28"/>
                    </a:lnTo>
                    <a:lnTo>
                      <a:pt x="754" y="32"/>
                    </a:lnTo>
                    <a:lnTo>
                      <a:pt x="726" y="37"/>
                    </a:lnTo>
                    <a:lnTo>
                      <a:pt x="683" y="42"/>
                    </a:lnTo>
                    <a:lnTo>
                      <a:pt x="655" y="42"/>
                    </a:lnTo>
                    <a:lnTo>
                      <a:pt x="612" y="46"/>
                    </a:lnTo>
                    <a:lnTo>
                      <a:pt x="565" y="51"/>
                    </a:lnTo>
                    <a:lnTo>
                      <a:pt x="512" y="55"/>
                    </a:lnTo>
                    <a:lnTo>
                      <a:pt x="465" y="55"/>
                    </a:lnTo>
                    <a:lnTo>
                      <a:pt x="436" y="60"/>
                    </a:lnTo>
                    <a:lnTo>
                      <a:pt x="408" y="60"/>
                    </a:lnTo>
                    <a:lnTo>
                      <a:pt x="384" y="65"/>
                    </a:lnTo>
                    <a:lnTo>
                      <a:pt x="365" y="65"/>
                    </a:lnTo>
                    <a:lnTo>
                      <a:pt x="342" y="69"/>
                    </a:lnTo>
                    <a:lnTo>
                      <a:pt x="327" y="74"/>
                    </a:lnTo>
                    <a:lnTo>
                      <a:pt x="308" y="74"/>
                    </a:lnTo>
                    <a:lnTo>
                      <a:pt x="289" y="78"/>
                    </a:lnTo>
                    <a:lnTo>
                      <a:pt x="275" y="83"/>
                    </a:lnTo>
                    <a:lnTo>
                      <a:pt x="256" y="88"/>
                    </a:lnTo>
                    <a:lnTo>
                      <a:pt x="247" y="92"/>
                    </a:lnTo>
                    <a:lnTo>
                      <a:pt x="237" y="92"/>
                    </a:lnTo>
                    <a:lnTo>
                      <a:pt x="228" y="92"/>
                    </a:lnTo>
                    <a:lnTo>
                      <a:pt x="218" y="101"/>
                    </a:lnTo>
                    <a:lnTo>
                      <a:pt x="199" y="106"/>
                    </a:lnTo>
                    <a:lnTo>
                      <a:pt x="190" y="115"/>
                    </a:lnTo>
                    <a:lnTo>
                      <a:pt x="171" y="125"/>
                    </a:lnTo>
                    <a:lnTo>
                      <a:pt x="161" y="134"/>
                    </a:lnTo>
                    <a:lnTo>
                      <a:pt x="147" y="148"/>
                    </a:lnTo>
                    <a:lnTo>
                      <a:pt x="133" y="161"/>
                    </a:lnTo>
                    <a:lnTo>
                      <a:pt x="119" y="175"/>
                    </a:lnTo>
                    <a:lnTo>
                      <a:pt x="104" y="194"/>
                    </a:lnTo>
                    <a:lnTo>
                      <a:pt x="85" y="221"/>
                    </a:lnTo>
                    <a:lnTo>
                      <a:pt x="66" y="249"/>
                    </a:lnTo>
                    <a:lnTo>
                      <a:pt x="0" y="143"/>
                    </a:lnTo>
                  </a:path>
                </a:pathLst>
              </a:custGeom>
              <a:solidFill>
                <a:srgbClr val="00A0A0"/>
              </a:solidFill>
              <a:ln w="12700" cap="rnd">
                <a:noFill/>
                <a:round/>
                <a:headEnd/>
                <a:tailEnd/>
              </a:ln>
            </p:spPr>
            <p:txBody>
              <a:bodyPr/>
              <a:lstStyle/>
              <a:p>
                <a:endParaRPr lang="en-US"/>
              </a:p>
            </p:txBody>
          </p:sp>
          <p:grpSp>
            <p:nvGrpSpPr>
              <p:cNvPr id="13" name="Group 73"/>
              <p:cNvGrpSpPr>
                <a:grpSpLocks noChangeAspect="1"/>
              </p:cNvGrpSpPr>
              <p:nvPr/>
            </p:nvGrpSpPr>
            <p:grpSpPr bwMode="auto">
              <a:xfrm>
                <a:off x="3440" y="2967"/>
                <a:ext cx="539" cy="155"/>
                <a:chOff x="3440" y="2967"/>
                <a:chExt cx="539" cy="155"/>
              </a:xfrm>
            </p:grpSpPr>
            <p:sp>
              <p:nvSpPr>
                <p:cNvPr id="18973" name="Freeform 74"/>
                <p:cNvSpPr>
                  <a:spLocks noChangeAspect="1"/>
                </p:cNvSpPr>
                <p:nvPr/>
              </p:nvSpPr>
              <p:spPr bwMode="auto">
                <a:xfrm>
                  <a:off x="3440" y="3092"/>
                  <a:ext cx="49" cy="30"/>
                </a:xfrm>
                <a:custGeom>
                  <a:avLst/>
                  <a:gdLst>
                    <a:gd name="T0" fmla="*/ 24 w 49"/>
                    <a:gd name="T1" fmla="*/ 0 h 30"/>
                    <a:gd name="T2" fmla="*/ 14 w 49"/>
                    <a:gd name="T3" fmla="*/ 0 h 30"/>
                    <a:gd name="T4" fmla="*/ 10 w 49"/>
                    <a:gd name="T5" fmla="*/ 5 h 30"/>
                    <a:gd name="T6" fmla="*/ 5 w 49"/>
                    <a:gd name="T7" fmla="*/ 10 h 30"/>
                    <a:gd name="T8" fmla="*/ 0 w 49"/>
                    <a:gd name="T9" fmla="*/ 15 h 30"/>
                    <a:gd name="T10" fmla="*/ 0 w 49"/>
                    <a:gd name="T11" fmla="*/ 19 h 30"/>
                    <a:gd name="T12" fmla="*/ 0 w 49"/>
                    <a:gd name="T13" fmla="*/ 24 h 30"/>
                    <a:gd name="T14" fmla="*/ 5 w 49"/>
                    <a:gd name="T15" fmla="*/ 24 h 30"/>
                    <a:gd name="T16" fmla="*/ 10 w 49"/>
                    <a:gd name="T17" fmla="*/ 24 h 30"/>
                    <a:gd name="T18" fmla="*/ 14 w 49"/>
                    <a:gd name="T19" fmla="*/ 29 h 30"/>
                    <a:gd name="T20" fmla="*/ 19 w 49"/>
                    <a:gd name="T21" fmla="*/ 29 h 30"/>
                    <a:gd name="T22" fmla="*/ 29 w 49"/>
                    <a:gd name="T23" fmla="*/ 29 h 30"/>
                    <a:gd name="T24" fmla="*/ 34 w 49"/>
                    <a:gd name="T25" fmla="*/ 29 h 30"/>
                    <a:gd name="T26" fmla="*/ 38 w 49"/>
                    <a:gd name="T27" fmla="*/ 24 h 30"/>
                    <a:gd name="T28" fmla="*/ 43 w 49"/>
                    <a:gd name="T29" fmla="*/ 19 h 30"/>
                    <a:gd name="T30" fmla="*/ 48 w 49"/>
                    <a:gd name="T31" fmla="*/ 15 h 30"/>
                    <a:gd name="T32" fmla="*/ 48 w 49"/>
                    <a:gd name="T33" fmla="*/ 10 h 30"/>
                    <a:gd name="T34" fmla="*/ 48 w 49"/>
                    <a:gd name="T35" fmla="*/ 5 h 30"/>
                    <a:gd name="T36" fmla="*/ 43 w 49"/>
                    <a:gd name="T37" fmla="*/ 5 h 30"/>
                    <a:gd name="T38" fmla="*/ 34 w 49"/>
                    <a:gd name="T39" fmla="*/ 0 h 30"/>
                    <a:gd name="T40" fmla="*/ 29 w 49"/>
                    <a:gd name="T41" fmla="*/ 0 h 30"/>
                    <a:gd name="T42" fmla="*/ 24 w 49"/>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30"/>
                    <a:gd name="T68" fmla="*/ 49 w 49"/>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30">
                      <a:moveTo>
                        <a:pt x="24" y="0"/>
                      </a:moveTo>
                      <a:lnTo>
                        <a:pt x="14" y="0"/>
                      </a:lnTo>
                      <a:lnTo>
                        <a:pt x="10" y="5"/>
                      </a:lnTo>
                      <a:lnTo>
                        <a:pt x="5" y="10"/>
                      </a:lnTo>
                      <a:lnTo>
                        <a:pt x="0" y="15"/>
                      </a:lnTo>
                      <a:lnTo>
                        <a:pt x="0" y="19"/>
                      </a:lnTo>
                      <a:lnTo>
                        <a:pt x="0" y="24"/>
                      </a:lnTo>
                      <a:lnTo>
                        <a:pt x="5" y="24"/>
                      </a:lnTo>
                      <a:lnTo>
                        <a:pt x="10" y="24"/>
                      </a:lnTo>
                      <a:lnTo>
                        <a:pt x="14" y="29"/>
                      </a:lnTo>
                      <a:lnTo>
                        <a:pt x="19" y="29"/>
                      </a:lnTo>
                      <a:lnTo>
                        <a:pt x="29" y="29"/>
                      </a:lnTo>
                      <a:lnTo>
                        <a:pt x="34" y="29"/>
                      </a:lnTo>
                      <a:lnTo>
                        <a:pt x="38" y="24"/>
                      </a:lnTo>
                      <a:lnTo>
                        <a:pt x="43" y="19"/>
                      </a:lnTo>
                      <a:lnTo>
                        <a:pt x="48" y="15"/>
                      </a:lnTo>
                      <a:lnTo>
                        <a:pt x="48" y="10"/>
                      </a:lnTo>
                      <a:lnTo>
                        <a:pt x="48" y="5"/>
                      </a:lnTo>
                      <a:lnTo>
                        <a:pt x="43" y="5"/>
                      </a:lnTo>
                      <a:lnTo>
                        <a:pt x="34" y="0"/>
                      </a:lnTo>
                      <a:lnTo>
                        <a:pt x="29" y="0"/>
                      </a:lnTo>
                      <a:lnTo>
                        <a:pt x="24" y="0"/>
                      </a:lnTo>
                    </a:path>
                  </a:pathLst>
                </a:custGeom>
                <a:solidFill>
                  <a:srgbClr val="00E0E0"/>
                </a:solidFill>
                <a:ln w="12700" cap="rnd">
                  <a:solidFill>
                    <a:srgbClr val="00C0C0"/>
                  </a:solidFill>
                  <a:round/>
                  <a:headEnd/>
                  <a:tailEnd/>
                </a:ln>
              </p:spPr>
              <p:txBody>
                <a:bodyPr/>
                <a:lstStyle/>
                <a:p>
                  <a:endParaRPr lang="en-US"/>
                </a:p>
              </p:txBody>
            </p:sp>
            <p:grpSp>
              <p:nvGrpSpPr>
                <p:cNvPr id="14" name="Group 75"/>
                <p:cNvGrpSpPr>
                  <a:grpSpLocks noChangeAspect="1"/>
                </p:cNvGrpSpPr>
                <p:nvPr/>
              </p:nvGrpSpPr>
              <p:grpSpPr bwMode="auto">
                <a:xfrm>
                  <a:off x="3872" y="2967"/>
                  <a:ext cx="107" cy="54"/>
                  <a:chOff x="3872" y="2967"/>
                  <a:chExt cx="107" cy="54"/>
                </a:xfrm>
              </p:grpSpPr>
              <p:sp>
                <p:nvSpPr>
                  <p:cNvPr id="18975" name="Freeform 76"/>
                  <p:cNvSpPr>
                    <a:spLocks noChangeAspect="1"/>
                  </p:cNvSpPr>
                  <p:nvPr/>
                </p:nvSpPr>
                <p:spPr bwMode="auto">
                  <a:xfrm>
                    <a:off x="3872" y="2967"/>
                    <a:ext cx="35" cy="20"/>
                  </a:xfrm>
                  <a:custGeom>
                    <a:avLst/>
                    <a:gdLst>
                      <a:gd name="T0" fmla="*/ 15 w 35"/>
                      <a:gd name="T1" fmla="*/ 0 h 20"/>
                      <a:gd name="T2" fmla="*/ 10 w 35"/>
                      <a:gd name="T3" fmla="*/ 0 h 20"/>
                      <a:gd name="T4" fmla="*/ 10 w 35"/>
                      <a:gd name="T5" fmla="*/ 5 h 20"/>
                      <a:gd name="T6" fmla="*/ 5 w 35"/>
                      <a:gd name="T7" fmla="*/ 5 h 20"/>
                      <a:gd name="T8" fmla="*/ 0 w 35"/>
                      <a:gd name="T9" fmla="*/ 10 h 20"/>
                      <a:gd name="T10" fmla="*/ 0 w 35"/>
                      <a:gd name="T11" fmla="*/ 14 h 20"/>
                      <a:gd name="T12" fmla="*/ 5 w 35"/>
                      <a:gd name="T13" fmla="*/ 19 h 20"/>
                      <a:gd name="T14" fmla="*/ 10 w 35"/>
                      <a:gd name="T15" fmla="*/ 19 h 20"/>
                      <a:gd name="T16" fmla="*/ 15 w 35"/>
                      <a:gd name="T17" fmla="*/ 19 h 20"/>
                      <a:gd name="T18" fmla="*/ 19 w 35"/>
                      <a:gd name="T19" fmla="*/ 19 h 20"/>
                      <a:gd name="T20" fmla="*/ 24 w 35"/>
                      <a:gd name="T21" fmla="*/ 19 h 20"/>
                      <a:gd name="T22" fmla="*/ 24 w 35"/>
                      <a:gd name="T23" fmla="*/ 14 h 20"/>
                      <a:gd name="T24" fmla="*/ 29 w 35"/>
                      <a:gd name="T25" fmla="*/ 14 h 20"/>
                      <a:gd name="T26" fmla="*/ 29 w 35"/>
                      <a:gd name="T27" fmla="*/ 10 h 20"/>
                      <a:gd name="T28" fmla="*/ 34 w 35"/>
                      <a:gd name="T29" fmla="*/ 10 h 20"/>
                      <a:gd name="T30" fmla="*/ 34 w 35"/>
                      <a:gd name="T31" fmla="*/ 5 h 20"/>
                      <a:gd name="T32" fmla="*/ 29 w 35"/>
                      <a:gd name="T33" fmla="*/ 5 h 20"/>
                      <a:gd name="T34" fmla="*/ 24 w 35"/>
                      <a:gd name="T35" fmla="*/ 0 h 20"/>
                      <a:gd name="T36" fmla="*/ 19 w 35"/>
                      <a:gd name="T37" fmla="*/ 0 h 20"/>
                      <a:gd name="T38" fmla="*/ 15 w 35"/>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
                      <a:gd name="T61" fmla="*/ 0 h 20"/>
                      <a:gd name="T62" fmla="*/ 35 w 35"/>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 h="20">
                        <a:moveTo>
                          <a:pt x="15" y="0"/>
                        </a:moveTo>
                        <a:lnTo>
                          <a:pt x="10" y="0"/>
                        </a:lnTo>
                        <a:lnTo>
                          <a:pt x="10" y="5"/>
                        </a:lnTo>
                        <a:lnTo>
                          <a:pt x="5" y="5"/>
                        </a:lnTo>
                        <a:lnTo>
                          <a:pt x="0" y="10"/>
                        </a:lnTo>
                        <a:lnTo>
                          <a:pt x="0" y="14"/>
                        </a:lnTo>
                        <a:lnTo>
                          <a:pt x="5" y="19"/>
                        </a:lnTo>
                        <a:lnTo>
                          <a:pt x="10" y="19"/>
                        </a:lnTo>
                        <a:lnTo>
                          <a:pt x="15" y="19"/>
                        </a:lnTo>
                        <a:lnTo>
                          <a:pt x="19" y="19"/>
                        </a:lnTo>
                        <a:lnTo>
                          <a:pt x="24" y="19"/>
                        </a:lnTo>
                        <a:lnTo>
                          <a:pt x="24" y="14"/>
                        </a:lnTo>
                        <a:lnTo>
                          <a:pt x="29" y="14"/>
                        </a:lnTo>
                        <a:lnTo>
                          <a:pt x="29" y="10"/>
                        </a:lnTo>
                        <a:lnTo>
                          <a:pt x="34" y="10"/>
                        </a:lnTo>
                        <a:lnTo>
                          <a:pt x="34" y="5"/>
                        </a:lnTo>
                        <a:lnTo>
                          <a:pt x="29" y="5"/>
                        </a:lnTo>
                        <a:lnTo>
                          <a:pt x="24" y="0"/>
                        </a:lnTo>
                        <a:lnTo>
                          <a:pt x="19" y="0"/>
                        </a:lnTo>
                        <a:lnTo>
                          <a:pt x="15" y="0"/>
                        </a:lnTo>
                      </a:path>
                    </a:pathLst>
                  </a:custGeom>
                  <a:solidFill>
                    <a:srgbClr val="00E0E0"/>
                  </a:solidFill>
                  <a:ln w="12700" cap="rnd">
                    <a:solidFill>
                      <a:srgbClr val="00C0C0"/>
                    </a:solidFill>
                    <a:round/>
                    <a:headEnd/>
                    <a:tailEnd/>
                  </a:ln>
                </p:spPr>
                <p:txBody>
                  <a:bodyPr/>
                  <a:lstStyle/>
                  <a:p>
                    <a:endParaRPr lang="en-US"/>
                  </a:p>
                </p:txBody>
              </p:sp>
              <p:sp>
                <p:nvSpPr>
                  <p:cNvPr id="18976" name="Freeform 77"/>
                  <p:cNvSpPr>
                    <a:spLocks noChangeAspect="1"/>
                  </p:cNvSpPr>
                  <p:nvPr/>
                </p:nvSpPr>
                <p:spPr bwMode="auto">
                  <a:xfrm>
                    <a:off x="3940" y="3001"/>
                    <a:ext cx="39" cy="20"/>
                  </a:xfrm>
                  <a:custGeom>
                    <a:avLst/>
                    <a:gdLst>
                      <a:gd name="T0" fmla="*/ 19 w 39"/>
                      <a:gd name="T1" fmla="*/ 0 h 20"/>
                      <a:gd name="T2" fmla="*/ 14 w 39"/>
                      <a:gd name="T3" fmla="*/ 0 h 20"/>
                      <a:gd name="T4" fmla="*/ 10 w 39"/>
                      <a:gd name="T5" fmla="*/ 5 h 20"/>
                      <a:gd name="T6" fmla="*/ 5 w 39"/>
                      <a:gd name="T7" fmla="*/ 5 h 20"/>
                      <a:gd name="T8" fmla="*/ 0 w 39"/>
                      <a:gd name="T9" fmla="*/ 10 h 20"/>
                      <a:gd name="T10" fmla="*/ 0 w 39"/>
                      <a:gd name="T11" fmla="*/ 14 h 20"/>
                      <a:gd name="T12" fmla="*/ 5 w 39"/>
                      <a:gd name="T13" fmla="*/ 19 h 20"/>
                      <a:gd name="T14" fmla="*/ 10 w 39"/>
                      <a:gd name="T15" fmla="*/ 19 h 20"/>
                      <a:gd name="T16" fmla="*/ 14 w 39"/>
                      <a:gd name="T17" fmla="*/ 19 h 20"/>
                      <a:gd name="T18" fmla="*/ 19 w 39"/>
                      <a:gd name="T19" fmla="*/ 19 h 20"/>
                      <a:gd name="T20" fmla="*/ 24 w 39"/>
                      <a:gd name="T21" fmla="*/ 19 h 20"/>
                      <a:gd name="T22" fmla="*/ 29 w 39"/>
                      <a:gd name="T23" fmla="*/ 14 h 20"/>
                      <a:gd name="T24" fmla="*/ 33 w 39"/>
                      <a:gd name="T25" fmla="*/ 14 h 20"/>
                      <a:gd name="T26" fmla="*/ 38 w 39"/>
                      <a:gd name="T27" fmla="*/ 10 h 20"/>
                      <a:gd name="T28" fmla="*/ 38 w 39"/>
                      <a:gd name="T29" fmla="*/ 5 h 20"/>
                      <a:gd name="T30" fmla="*/ 33 w 39"/>
                      <a:gd name="T31" fmla="*/ 5 h 20"/>
                      <a:gd name="T32" fmla="*/ 33 w 39"/>
                      <a:gd name="T33" fmla="*/ 0 h 20"/>
                      <a:gd name="T34" fmla="*/ 29 w 39"/>
                      <a:gd name="T35" fmla="*/ 0 h 20"/>
                      <a:gd name="T36" fmla="*/ 24 w 39"/>
                      <a:gd name="T37" fmla="*/ 0 h 20"/>
                      <a:gd name="T38" fmla="*/ 19 w 39"/>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20"/>
                      <a:gd name="T62" fmla="*/ 39 w 39"/>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20">
                        <a:moveTo>
                          <a:pt x="19" y="0"/>
                        </a:moveTo>
                        <a:lnTo>
                          <a:pt x="14" y="0"/>
                        </a:lnTo>
                        <a:lnTo>
                          <a:pt x="10" y="5"/>
                        </a:lnTo>
                        <a:lnTo>
                          <a:pt x="5" y="5"/>
                        </a:lnTo>
                        <a:lnTo>
                          <a:pt x="0" y="10"/>
                        </a:lnTo>
                        <a:lnTo>
                          <a:pt x="0" y="14"/>
                        </a:lnTo>
                        <a:lnTo>
                          <a:pt x="5" y="19"/>
                        </a:lnTo>
                        <a:lnTo>
                          <a:pt x="10" y="19"/>
                        </a:lnTo>
                        <a:lnTo>
                          <a:pt x="14" y="19"/>
                        </a:lnTo>
                        <a:lnTo>
                          <a:pt x="19" y="19"/>
                        </a:lnTo>
                        <a:lnTo>
                          <a:pt x="24" y="19"/>
                        </a:lnTo>
                        <a:lnTo>
                          <a:pt x="29" y="14"/>
                        </a:lnTo>
                        <a:lnTo>
                          <a:pt x="33" y="14"/>
                        </a:lnTo>
                        <a:lnTo>
                          <a:pt x="38" y="10"/>
                        </a:lnTo>
                        <a:lnTo>
                          <a:pt x="38" y="5"/>
                        </a:lnTo>
                        <a:lnTo>
                          <a:pt x="33" y="5"/>
                        </a:lnTo>
                        <a:lnTo>
                          <a:pt x="33" y="0"/>
                        </a:lnTo>
                        <a:lnTo>
                          <a:pt x="29" y="0"/>
                        </a:lnTo>
                        <a:lnTo>
                          <a:pt x="24" y="0"/>
                        </a:lnTo>
                        <a:lnTo>
                          <a:pt x="19" y="0"/>
                        </a:lnTo>
                      </a:path>
                    </a:pathLst>
                  </a:custGeom>
                  <a:solidFill>
                    <a:srgbClr val="00E0E0"/>
                  </a:solidFill>
                  <a:ln w="12700" cap="rnd">
                    <a:solidFill>
                      <a:srgbClr val="00C0C0"/>
                    </a:solidFill>
                    <a:round/>
                    <a:headEnd/>
                    <a:tailEnd/>
                  </a:ln>
                </p:spPr>
                <p:txBody>
                  <a:bodyPr/>
                  <a:lstStyle/>
                  <a:p>
                    <a:endParaRPr lang="en-US"/>
                  </a:p>
                </p:txBody>
              </p:sp>
            </p:grpSp>
          </p:grpSp>
          <p:sp>
            <p:nvSpPr>
              <p:cNvPr id="18863" name="Freeform 78"/>
              <p:cNvSpPr>
                <a:spLocks noChangeAspect="1"/>
              </p:cNvSpPr>
              <p:nvPr/>
            </p:nvSpPr>
            <p:spPr bwMode="auto">
              <a:xfrm>
                <a:off x="3316" y="2655"/>
                <a:ext cx="20" cy="419"/>
              </a:xfrm>
              <a:custGeom>
                <a:avLst/>
                <a:gdLst>
                  <a:gd name="T0" fmla="*/ 0 w 20"/>
                  <a:gd name="T1" fmla="*/ 413 h 419"/>
                  <a:gd name="T2" fmla="*/ 10 w 20"/>
                  <a:gd name="T3" fmla="*/ 413 h 419"/>
                  <a:gd name="T4" fmla="*/ 16 w 20"/>
                  <a:gd name="T5" fmla="*/ 418 h 419"/>
                  <a:gd name="T6" fmla="*/ 19 w 20"/>
                  <a:gd name="T7" fmla="*/ 413 h 419"/>
                  <a:gd name="T8" fmla="*/ 19 w 20"/>
                  <a:gd name="T9" fmla="*/ 263 h 419"/>
                  <a:gd name="T10" fmla="*/ 16 w 20"/>
                  <a:gd name="T11" fmla="*/ 258 h 419"/>
                  <a:gd name="T12" fmla="*/ 16 w 20"/>
                  <a:gd name="T13" fmla="*/ 0 h 419"/>
                  <a:gd name="T14" fmla="*/ 6 w 20"/>
                  <a:gd name="T15" fmla="*/ 0 h 419"/>
                  <a:gd name="T16" fmla="*/ 6 w 20"/>
                  <a:gd name="T17" fmla="*/ 258 h 419"/>
                  <a:gd name="T18" fmla="*/ 0 w 20"/>
                  <a:gd name="T19" fmla="*/ 268 h 419"/>
                  <a:gd name="T20" fmla="*/ 0 w 20"/>
                  <a:gd name="T21" fmla="*/ 413 h 4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9"/>
                  <a:gd name="T35" fmla="*/ 20 w 20"/>
                  <a:gd name="T36" fmla="*/ 419 h 4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9">
                    <a:moveTo>
                      <a:pt x="0" y="413"/>
                    </a:moveTo>
                    <a:lnTo>
                      <a:pt x="10" y="413"/>
                    </a:lnTo>
                    <a:lnTo>
                      <a:pt x="16" y="418"/>
                    </a:lnTo>
                    <a:lnTo>
                      <a:pt x="19" y="413"/>
                    </a:lnTo>
                    <a:lnTo>
                      <a:pt x="19" y="263"/>
                    </a:lnTo>
                    <a:lnTo>
                      <a:pt x="16" y="258"/>
                    </a:lnTo>
                    <a:lnTo>
                      <a:pt x="16" y="0"/>
                    </a:lnTo>
                    <a:lnTo>
                      <a:pt x="6" y="0"/>
                    </a:lnTo>
                    <a:lnTo>
                      <a:pt x="6" y="258"/>
                    </a:lnTo>
                    <a:lnTo>
                      <a:pt x="0" y="268"/>
                    </a:lnTo>
                    <a:lnTo>
                      <a:pt x="0" y="413"/>
                    </a:lnTo>
                  </a:path>
                </a:pathLst>
              </a:custGeom>
              <a:solidFill>
                <a:srgbClr val="A0A0A0"/>
              </a:solidFill>
              <a:ln w="12700" cap="rnd">
                <a:noFill/>
                <a:round/>
                <a:headEnd/>
                <a:tailEnd/>
              </a:ln>
            </p:spPr>
            <p:txBody>
              <a:bodyPr/>
              <a:lstStyle/>
              <a:p>
                <a:endParaRPr lang="en-US"/>
              </a:p>
            </p:txBody>
          </p:sp>
          <p:sp>
            <p:nvSpPr>
              <p:cNvPr id="18864" name="Freeform 79"/>
              <p:cNvSpPr>
                <a:spLocks noChangeAspect="1"/>
              </p:cNvSpPr>
              <p:nvPr/>
            </p:nvSpPr>
            <p:spPr bwMode="auto">
              <a:xfrm>
                <a:off x="3882" y="2583"/>
                <a:ext cx="6" cy="390"/>
              </a:xfrm>
              <a:custGeom>
                <a:avLst/>
                <a:gdLst>
                  <a:gd name="T0" fmla="*/ 0 w 6"/>
                  <a:gd name="T1" fmla="*/ 384 h 390"/>
                  <a:gd name="T2" fmla="*/ 2 w 6"/>
                  <a:gd name="T3" fmla="*/ 384 h 390"/>
                  <a:gd name="T4" fmla="*/ 3 w 6"/>
                  <a:gd name="T5" fmla="*/ 389 h 390"/>
                  <a:gd name="T6" fmla="*/ 5 w 6"/>
                  <a:gd name="T7" fmla="*/ 384 h 390"/>
                  <a:gd name="T8" fmla="*/ 5 w 6"/>
                  <a:gd name="T9" fmla="*/ 244 h 390"/>
                  <a:gd name="T10" fmla="*/ 3 w 6"/>
                  <a:gd name="T11" fmla="*/ 244 h 390"/>
                  <a:gd name="T12" fmla="*/ 3 w 6"/>
                  <a:gd name="T13" fmla="*/ 0 h 390"/>
                  <a:gd name="T14" fmla="*/ 2 w 6"/>
                  <a:gd name="T15" fmla="*/ 0 h 390"/>
                  <a:gd name="T16" fmla="*/ 2 w 6"/>
                  <a:gd name="T17" fmla="*/ 239 h 390"/>
                  <a:gd name="T18" fmla="*/ 0 w 6"/>
                  <a:gd name="T19" fmla="*/ 248 h 390"/>
                  <a:gd name="T20" fmla="*/ 0 w 6"/>
                  <a:gd name="T21" fmla="*/ 384 h 3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90"/>
                  <a:gd name="T35" fmla="*/ 6 w 6"/>
                  <a:gd name="T36" fmla="*/ 390 h 3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90">
                    <a:moveTo>
                      <a:pt x="0" y="384"/>
                    </a:moveTo>
                    <a:lnTo>
                      <a:pt x="2" y="384"/>
                    </a:lnTo>
                    <a:lnTo>
                      <a:pt x="3" y="389"/>
                    </a:lnTo>
                    <a:lnTo>
                      <a:pt x="5" y="384"/>
                    </a:lnTo>
                    <a:lnTo>
                      <a:pt x="5" y="244"/>
                    </a:lnTo>
                    <a:lnTo>
                      <a:pt x="3" y="244"/>
                    </a:lnTo>
                    <a:lnTo>
                      <a:pt x="3" y="0"/>
                    </a:lnTo>
                    <a:lnTo>
                      <a:pt x="2" y="0"/>
                    </a:lnTo>
                    <a:lnTo>
                      <a:pt x="2" y="239"/>
                    </a:lnTo>
                    <a:lnTo>
                      <a:pt x="0" y="248"/>
                    </a:lnTo>
                    <a:lnTo>
                      <a:pt x="0" y="384"/>
                    </a:lnTo>
                  </a:path>
                </a:pathLst>
              </a:custGeom>
              <a:solidFill>
                <a:srgbClr val="A0A0A0"/>
              </a:solidFill>
              <a:ln w="12700" cap="rnd">
                <a:noFill/>
                <a:round/>
                <a:headEnd/>
                <a:tailEnd/>
              </a:ln>
            </p:spPr>
            <p:txBody>
              <a:bodyPr/>
              <a:lstStyle/>
              <a:p>
                <a:endParaRPr lang="en-US"/>
              </a:p>
            </p:txBody>
          </p:sp>
          <p:grpSp>
            <p:nvGrpSpPr>
              <p:cNvPr id="15" name="Group 80"/>
              <p:cNvGrpSpPr>
                <a:grpSpLocks noChangeAspect="1"/>
              </p:cNvGrpSpPr>
              <p:nvPr/>
            </p:nvGrpSpPr>
            <p:grpSpPr bwMode="auto">
              <a:xfrm>
                <a:off x="3892" y="2593"/>
                <a:ext cx="217" cy="246"/>
                <a:chOff x="3892" y="2593"/>
                <a:chExt cx="217" cy="246"/>
              </a:xfrm>
            </p:grpSpPr>
            <p:grpSp>
              <p:nvGrpSpPr>
                <p:cNvPr id="16" name="Group 81"/>
                <p:cNvGrpSpPr>
                  <a:grpSpLocks noChangeAspect="1"/>
                </p:cNvGrpSpPr>
                <p:nvPr/>
              </p:nvGrpSpPr>
              <p:grpSpPr bwMode="auto">
                <a:xfrm>
                  <a:off x="3896" y="2627"/>
                  <a:ext cx="174" cy="212"/>
                  <a:chOff x="3896" y="2627"/>
                  <a:chExt cx="174" cy="212"/>
                </a:xfrm>
              </p:grpSpPr>
              <p:sp>
                <p:nvSpPr>
                  <p:cNvPr id="18953" name="Freeform 82"/>
                  <p:cNvSpPr>
                    <a:spLocks noChangeAspect="1"/>
                  </p:cNvSpPr>
                  <p:nvPr/>
                </p:nvSpPr>
                <p:spPr bwMode="auto">
                  <a:xfrm>
                    <a:off x="3896" y="2627"/>
                    <a:ext cx="1" cy="212"/>
                  </a:xfrm>
                  <a:custGeom>
                    <a:avLst/>
                    <a:gdLst>
                      <a:gd name="T0" fmla="*/ 0 w 1"/>
                      <a:gd name="T1" fmla="*/ 0 h 212"/>
                      <a:gd name="T2" fmla="*/ 0 w 1"/>
                      <a:gd name="T3" fmla="*/ 211 h 212"/>
                      <a:gd name="T4" fmla="*/ 0 w 1"/>
                      <a:gd name="T5" fmla="*/ 0 h 212"/>
                      <a:gd name="T6" fmla="*/ 0 60000 65536"/>
                      <a:gd name="T7" fmla="*/ 0 60000 65536"/>
                      <a:gd name="T8" fmla="*/ 0 60000 65536"/>
                      <a:gd name="T9" fmla="*/ 0 w 1"/>
                      <a:gd name="T10" fmla="*/ 0 h 212"/>
                      <a:gd name="T11" fmla="*/ 1 w 1"/>
                      <a:gd name="T12" fmla="*/ 212 h 212"/>
                    </a:gdLst>
                    <a:ahLst/>
                    <a:cxnLst>
                      <a:cxn ang="T6">
                        <a:pos x="T0" y="T1"/>
                      </a:cxn>
                      <a:cxn ang="T7">
                        <a:pos x="T2" y="T3"/>
                      </a:cxn>
                      <a:cxn ang="T8">
                        <a:pos x="T4" y="T5"/>
                      </a:cxn>
                    </a:cxnLst>
                    <a:rect l="T9" t="T10" r="T11" b="T12"/>
                    <a:pathLst>
                      <a:path w="1" h="212">
                        <a:moveTo>
                          <a:pt x="0" y="0"/>
                        </a:moveTo>
                        <a:lnTo>
                          <a:pt x="0" y="211"/>
                        </a:lnTo>
                        <a:lnTo>
                          <a:pt x="0" y="0"/>
                        </a:lnTo>
                      </a:path>
                    </a:pathLst>
                  </a:custGeom>
                  <a:noFill/>
                  <a:ln w="12700" cap="rnd">
                    <a:solidFill>
                      <a:srgbClr val="A00000"/>
                    </a:solidFill>
                    <a:round/>
                    <a:headEnd/>
                    <a:tailEnd/>
                  </a:ln>
                </p:spPr>
                <p:txBody>
                  <a:bodyPr/>
                  <a:lstStyle/>
                  <a:p>
                    <a:endParaRPr lang="en-US"/>
                  </a:p>
                </p:txBody>
              </p:sp>
              <p:sp>
                <p:nvSpPr>
                  <p:cNvPr id="18954" name="Freeform 83"/>
                  <p:cNvSpPr>
                    <a:spLocks noChangeAspect="1"/>
                  </p:cNvSpPr>
                  <p:nvPr/>
                </p:nvSpPr>
                <p:spPr bwMode="auto">
                  <a:xfrm>
                    <a:off x="3906" y="2651"/>
                    <a:ext cx="1" cy="183"/>
                  </a:xfrm>
                  <a:custGeom>
                    <a:avLst/>
                    <a:gdLst>
                      <a:gd name="T0" fmla="*/ 0 w 1"/>
                      <a:gd name="T1" fmla="*/ 0 h 183"/>
                      <a:gd name="T2" fmla="*/ 0 w 1"/>
                      <a:gd name="T3" fmla="*/ 182 h 183"/>
                      <a:gd name="T4" fmla="*/ 0 w 1"/>
                      <a:gd name="T5" fmla="*/ 0 h 183"/>
                      <a:gd name="T6" fmla="*/ 0 60000 65536"/>
                      <a:gd name="T7" fmla="*/ 0 60000 65536"/>
                      <a:gd name="T8" fmla="*/ 0 60000 65536"/>
                      <a:gd name="T9" fmla="*/ 0 w 1"/>
                      <a:gd name="T10" fmla="*/ 0 h 183"/>
                      <a:gd name="T11" fmla="*/ 1 w 1"/>
                      <a:gd name="T12" fmla="*/ 183 h 183"/>
                    </a:gdLst>
                    <a:ahLst/>
                    <a:cxnLst>
                      <a:cxn ang="T6">
                        <a:pos x="T0" y="T1"/>
                      </a:cxn>
                      <a:cxn ang="T7">
                        <a:pos x="T2" y="T3"/>
                      </a:cxn>
                      <a:cxn ang="T8">
                        <a:pos x="T4" y="T5"/>
                      </a:cxn>
                    </a:cxnLst>
                    <a:rect l="T9" t="T10" r="T11" b="T12"/>
                    <a:pathLst>
                      <a:path w="1" h="183">
                        <a:moveTo>
                          <a:pt x="0" y="0"/>
                        </a:moveTo>
                        <a:lnTo>
                          <a:pt x="0" y="182"/>
                        </a:lnTo>
                        <a:lnTo>
                          <a:pt x="0" y="0"/>
                        </a:lnTo>
                      </a:path>
                    </a:pathLst>
                  </a:custGeom>
                  <a:noFill/>
                  <a:ln w="12700" cap="rnd">
                    <a:solidFill>
                      <a:srgbClr val="A00000"/>
                    </a:solidFill>
                    <a:round/>
                    <a:headEnd/>
                    <a:tailEnd/>
                  </a:ln>
                </p:spPr>
                <p:txBody>
                  <a:bodyPr/>
                  <a:lstStyle/>
                  <a:p>
                    <a:endParaRPr lang="en-US"/>
                  </a:p>
                </p:txBody>
              </p:sp>
              <p:sp>
                <p:nvSpPr>
                  <p:cNvPr id="18955" name="Freeform 84"/>
                  <p:cNvSpPr>
                    <a:spLocks noChangeAspect="1"/>
                  </p:cNvSpPr>
                  <p:nvPr/>
                </p:nvSpPr>
                <p:spPr bwMode="auto">
                  <a:xfrm>
                    <a:off x="3916" y="2670"/>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A00000"/>
                    </a:solidFill>
                    <a:round/>
                    <a:headEnd/>
                    <a:tailEnd/>
                  </a:ln>
                </p:spPr>
                <p:txBody>
                  <a:bodyPr/>
                  <a:lstStyle/>
                  <a:p>
                    <a:endParaRPr lang="en-US"/>
                  </a:p>
                </p:txBody>
              </p:sp>
              <p:sp>
                <p:nvSpPr>
                  <p:cNvPr id="18956" name="Freeform 85"/>
                  <p:cNvSpPr>
                    <a:spLocks noChangeAspect="1"/>
                  </p:cNvSpPr>
                  <p:nvPr/>
                </p:nvSpPr>
                <p:spPr bwMode="auto">
                  <a:xfrm>
                    <a:off x="3925" y="2689"/>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A00000"/>
                    </a:solidFill>
                    <a:round/>
                    <a:headEnd/>
                    <a:tailEnd/>
                  </a:ln>
                </p:spPr>
                <p:txBody>
                  <a:bodyPr/>
                  <a:lstStyle/>
                  <a:p>
                    <a:endParaRPr lang="en-US"/>
                  </a:p>
                </p:txBody>
              </p:sp>
              <p:sp>
                <p:nvSpPr>
                  <p:cNvPr id="18957" name="Freeform 86"/>
                  <p:cNvSpPr>
                    <a:spLocks noChangeAspect="1"/>
                  </p:cNvSpPr>
                  <p:nvPr/>
                </p:nvSpPr>
                <p:spPr bwMode="auto">
                  <a:xfrm>
                    <a:off x="3935" y="2703"/>
                    <a:ext cx="1" cy="131"/>
                  </a:xfrm>
                  <a:custGeom>
                    <a:avLst/>
                    <a:gdLst>
                      <a:gd name="T0" fmla="*/ 0 w 1"/>
                      <a:gd name="T1" fmla="*/ 0 h 131"/>
                      <a:gd name="T2" fmla="*/ 0 w 1"/>
                      <a:gd name="T3" fmla="*/ 130 h 131"/>
                      <a:gd name="T4" fmla="*/ 0 w 1"/>
                      <a:gd name="T5" fmla="*/ 0 h 131"/>
                      <a:gd name="T6" fmla="*/ 0 60000 65536"/>
                      <a:gd name="T7" fmla="*/ 0 60000 65536"/>
                      <a:gd name="T8" fmla="*/ 0 60000 65536"/>
                      <a:gd name="T9" fmla="*/ 0 w 1"/>
                      <a:gd name="T10" fmla="*/ 0 h 131"/>
                      <a:gd name="T11" fmla="*/ 1 w 1"/>
                      <a:gd name="T12" fmla="*/ 131 h 131"/>
                    </a:gdLst>
                    <a:ahLst/>
                    <a:cxnLst>
                      <a:cxn ang="T6">
                        <a:pos x="T0" y="T1"/>
                      </a:cxn>
                      <a:cxn ang="T7">
                        <a:pos x="T2" y="T3"/>
                      </a:cxn>
                      <a:cxn ang="T8">
                        <a:pos x="T4" y="T5"/>
                      </a:cxn>
                    </a:cxnLst>
                    <a:rect l="T9" t="T10" r="T11" b="T12"/>
                    <a:pathLst>
                      <a:path w="1" h="131">
                        <a:moveTo>
                          <a:pt x="0" y="0"/>
                        </a:moveTo>
                        <a:lnTo>
                          <a:pt x="0" y="130"/>
                        </a:lnTo>
                        <a:lnTo>
                          <a:pt x="0" y="0"/>
                        </a:lnTo>
                      </a:path>
                    </a:pathLst>
                  </a:custGeom>
                  <a:noFill/>
                  <a:ln w="12700" cap="rnd">
                    <a:solidFill>
                      <a:srgbClr val="A00000"/>
                    </a:solidFill>
                    <a:round/>
                    <a:headEnd/>
                    <a:tailEnd/>
                  </a:ln>
                </p:spPr>
                <p:txBody>
                  <a:bodyPr/>
                  <a:lstStyle/>
                  <a:p>
                    <a:endParaRPr lang="en-US"/>
                  </a:p>
                </p:txBody>
              </p:sp>
              <p:sp>
                <p:nvSpPr>
                  <p:cNvPr id="18958" name="Freeform 87"/>
                  <p:cNvSpPr>
                    <a:spLocks noChangeAspect="1"/>
                  </p:cNvSpPr>
                  <p:nvPr/>
                </p:nvSpPr>
                <p:spPr bwMode="auto">
                  <a:xfrm>
                    <a:off x="3944" y="2718"/>
                    <a:ext cx="1" cy="121"/>
                  </a:xfrm>
                  <a:custGeom>
                    <a:avLst/>
                    <a:gdLst>
                      <a:gd name="T0" fmla="*/ 0 w 1"/>
                      <a:gd name="T1" fmla="*/ 0 h 121"/>
                      <a:gd name="T2" fmla="*/ 0 w 1"/>
                      <a:gd name="T3" fmla="*/ 120 h 121"/>
                      <a:gd name="T4" fmla="*/ 0 w 1"/>
                      <a:gd name="T5" fmla="*/ 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0"/>
                        </a:moveTo>
                        <a:lnTo>
                          <a:pt x="0" y="120"/>
                        </a:lnTo>
                        <a:lnTo>
                          <a:pt x="0" y="0"/>
                        </a:lnTo>
                      </a:path>
                    </a:pathLst>
                  </a:custGeom>
                  <a:noFill/>
                  <a:ln w="12700" cap="rnd">
                    <a:solidFill>
                      <a:srgbClr val="A00000"/>
                    </a:solidFill>
                    <a:round/>
                    <a:headEnd/>
                    <a:tailEnd/>
                  </a:ln>
                </p:spPr>
                <p:txBody>
                  <a:bodyPr/>
                  <a:lstStyle/>
                  <a:p>
                    <a:endParaRPr lang="en-US"/>
                  </a:p>
                </p:txBody>
              </p:sp>
              <p:sp>
                <p:nvSpPr>
                  <p:cNvPr id="18959" name="Freeform 88"/>
                  <p:cNvSpPr>
                    <a:spLocks noChangeAspect="1"/>
                  </p:cNvSpPr>
                  <p:nvPr/>
                </p:nvSpPr>
                <p:spPr bwMode="auto">
                  <a:xfrm>
                    <a:off x="3954" y="2732"/>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A00000"/>
                    </a:solidFill>
                    <a:round/>
                    <a:headEnd/>
                    <a:tailEnd/>
                  </a:ln>
                </p:spPr>
                <p:txBody>
                  <a:bodyPr/>
                  <a:lstStyle/>
                  <a:p>
                    <a:endParaRPr lang="en-US"/>
                  </a:p>
                </p:txBody>
              </p:sp>
              <p:sp>
                <p:nvSpPr>
                  <p:cNvPr id="18960" name="Freeform 89"/>
                  <p:cNvSpPr>
                    <a:spLocks noChangeAspect="1"/>
                  </p:cNvSpPr>
                  <p:nvPr/>
                </p:nvSpPr>
                <p:spPr bwMode="auto">
                  <a:xfrm>
                    <a:off x="3968" y="2746"/>
                    <a:ext cx="1" cy="88"/>
                  </a:xfrm>
                  <a:custGeom>
                    <a:avLst/>
                    <a:gdLst>
                      <a:gd name="T0" fmla="*/ 0 w 1"/>
                      <a:gd name="T1" fmla="*/ 0 h 88"/>
                      <a:gd name="T2" fmla="*/ 0 w 1"/>
                      <a:gd name="T3" fmla="*/ 87 h 88"/>
                      <a:gd name="T4" fmla="*/ 0 w 1"/>
                      <a:gd name="T5" fmla="*/ 0 h 88"/>
                      <a:gd name="T6" fmla="*/ 0 60000 65536"/>
                      <a:gd name="T7" fmla="*/ 0 60000 65536"/>
                      <a:gd name="T8" fmla="*/ 0 60000 65536"/>
                      <a:gd name="T9" fmla="*/ 0 w 1"/>
                      <a:gd name="T10" fmla="*/ 0 h 88"/>
                      <a:gd name="T11" fmla="*/ 1 w 1"/>
                      <a:gd name="T12" fmla="*/ 88 h 88"/>
                    </a:gdLst>
                    <a:ahLst/>
                    <a:cxnLst>
                      <a:cxn ang="T6">
                        <a:pos x="T0" y="T1"/>
                      </a:cxn>
                      <a:cxn ang="T7">
                        <a:pos x="T2" y="T3"/>
                      </a:cxn>
                      <a:cxn ang="T8">
                        <a:pos x="T4" y="T5"/>
                      </a:cxn>
                    </a:cxnLst>
                    <a:rect l="T9" t="T10" r="T11" b="T12"/>
                    <a:pathLst>
                      <a:path w="1" h="88">
                        <a:moveTo>
                          <a:pt x="0" y="0"/>
                        </a:moveTo>
                        <a:lnTo>
                          <a:pt x="0" y="87"/>
                        </a:lnTo>
                        <a:lnTo>
                          <a:pt x="0" y="0"/>
                        </a:lnTo>
                      </a:path>
                    </a:pathLst>
                  </a:custGeom>
                  <a:noFill/>
                  <a:ln w="12700" cap="rnd">
                    <a:solidFill>
                      <a:srgbClr val="A00000"/>
                    </a:solidFill>
                    <a:round/>
                    <a:headEnd/>
                    <a:tailEnd/>
                  </a:ln>
                </p:spPr>
                <p:txBody>
                  <a:bodyPr/>
                  <a:lstStyle/>
                  <a:p>
                    <a:endParaRPr lang="en-US"/>
                  </a:p>
                </p:txBody>
              </p:sp>
              <p:sp>
                <p:nvSpPr>
                  <p:cNvPr id="18961" name="Freeform 90"/>
                  <p:cNvSpPr>
                    <a:spLocks noChangeAspect="1"/>
                  </p:cNvSpPr>
                  <p:nvPr/>
                </p:nvSpPr>
                <p:spPr bwMode="auto">
                  <a:xfrm>
                    <a:off x="3973" y="2756"/>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962" name="Freeform 91"/>
                  <p:cNvSpPr>
                    <a:spLocks noChangeAspect="1"/>
                  </p:cNvSpPr>
                  <p:nvPr/>
                </p:nvSpPr>
                <p:spPr bwMode="auto">
                  <a:xfrm>
                    <a:off x="3983" y="2761"/>
                    <a:ext cx="1" cy="73"/>
                  </a:xfrm>
                  <a:custGeom>
                    <a:avLst/>
                    <a:gdLst>
                      <a:gd name="T0" fmla="*/ 0 w 1"/>
                      <a:gd name="T1" fmla="*/ 72 h 73"/>
                      <a:gd name="T2" fmla="*/ 0 w 1"/>
                      <a:gd name="T3" fmla="*/ 0 h 73"/>
                      <a:gd name="T4" fmla="*/ 0 w 1"/>
                      <a:gd name="T5" fmla="*/ 72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72"/>
                        </a:moveTo>
                        <a:lnTo>
                          <a:pt x="0" y="0"/>
                        </a:lnTo>
                        <a:lnTo>
                          <a:pt x="0" y="72"/>
                        </a:lnTo>
                      </a:path>
                    </a:pathLst>
                  </a:custGeom>
                  <a:noFill/>
                  <a:ln w="12700" cap="rnd">
                    <a:solidFill>
                      <a:srgbClr val="A00000"/>
                    </a:solidFill>
                    <a:round/>
                    <a:headEnd/>
                    <a:tailEnd/>
                  </a:ln>
                </p:spPr>
                <p:txBody>
                  <a:bodyPr/>
                  <a:lstStyle/>
                  <a:p>
                    <a:endParaRPr lang="en-US"/>
                  </a:p>
                </p:txBody>
              </p:sp>
              <p:sp>
                <p:nvSpPr>
                  <p:cNvPr id="18963" name="Freeform 92"/>
                  <p:cNvSpPr>
                    <a:spLocks noChangeAspect="1"/>
                  </p:cNvSpPr>
                  <p:nvPr/>
                </p:nvSpPr>
                <p:spPr bwMode="auto">
                  <a:xfrm>
                    <a:off x="3992" y="2770"/>
                    <a:ext cx="1" cy="64"/>
                  </a:xfrm>
                  <a:custGeom>
                    <a:avLst/>
                    <a:gdLst>
                      <a:gd name="T0" fmla="*/ 0 w 1"/>
                      <a:gd name="T1" fmla="*/ 63 h 64"/>
                      <a:gd name="T2" fmla="*/ 0 w 1"/>
                      <a:gd name="T3" fmla="*/ 0 h 64"/>
                      <a:gd name="T4" fmla="*/ 0 w 1"/>
                      <a:gd name="T5" fmla="*/ 63 h 64"/>
                      <a:gd name="T6" fmla="*/ 0 60000 65536"/>
                      <a:gd name="T7" fmla="*/ 0 60000 65536"/>
                      <a:gd name="T8" fmla="*/ 0 60000 65536"/>
                      <a:gd name="T9" fmla="*/ 0 w 1"/>
                      <a:gd name="T10" fmla="*/ 0 h 64"/>
                      <a:gd name="T11" fmla="*/ 1 w 1"/>
                      <a:gd name="T12" fmla="*/ 64 h 64"/>
                    </a:gdLst>
                    <a:ahLst/>
                    <a:cxnLst>
                      <a:cxn ang="T6">
                        <a:pos x="T0" y="T1"/>
                      </a:cxn>
                      <a:cxn ang="T7">
                        <a:pos x="T2" y="T3"/>
                      </a:cxn>
                      <a:cxn ang="T8">
                        <a:pos x="T4" y="T5"/>
                      </a:cxn>
                    </a:cxnLst>
                    <a:rect l="T9" t="T10" r="T11" b="T12"/>
                    <a:pathLst>
                      <a:path w="1" h="64">
                        <a:moveTo>
                          <a:pt x="0" y="63"/>
                        </a:moveTo>
                        <a:lnTo>
                          <a:pt x="0" y="0"/>
                        </a:lnTo>
                        <a:lnTo>
                          <a:pt x="0" y="63"/>
                        </a:lnTo>
                      </a:path>
                    </a:pathLst>
                  </a:custGeom>
                  <a:noFill/>
                  <a:ln w="12700" cap="rnd">
                    <a:solidFill>
                      <a:srgbClr val="A00000"/>
                    </a:solidFill>
                    <a:round/>
                    <a:headEnd/>
                    <a:tailEnd/>
                  </a:ln>
                </p:spPr>
                <p:txBody>
                  <a:bodyPr/>
                  <a:lstStyle/>
                  <a:p>
                    <a:endParaRPr lang="en-US"/>
                  </a:p>
                </p:txBody>
              </p:sp>
              <p:sp>
                <p:nvSpPr>
                  <p:cNvPr id="18964" name="Freeform 93"/>
                  <p:cNvSpPr>
                    <a:spLocks noChangeAspect="1"/>
                  </p:cNvSpPr>
                  <p:nvPr/>
                </p:nvSpPr>
                <p:spPr bwMode="auto">
                  <a:xfrm>
                    <a:off x="4002" y="2775"/>
                    <a:ext cx="1" cy="59"/>
                  </a:xfrm>
                  <a:custGeom>
                    <a:avLst/>
                    <a:gdLst>
                      <a:gd name="T0" fmla="*/ 0 w 1"/>
                      <a:gd name="T1" fmla="*/ 0 h 59"/>
                      <a:gd name="T2" fmla="*/ 0 w 1"/>
                      <a:gd name="T3" fmla="*/ 58 h 59"/>
                      <a:gd name="T4" fmla="*/ 0 w 1"/>
                      <a:gd name="T5" fmla="*/ 0 h 59"/>
                      <a:gd name="T6" fmla="*/ 0 60000 65536"/>
                      <a:gd name="T7" fmla="*/ 0 60000 65536"/>
                      <a:gd name="T8" fmla="*/ 0 60000 65536"/>
                      <a:gd name="T9" fmla="*/ 0 w 1"/>
                      <a:gd name="T10" fmla="*/ 0 h 59"/>
                      <a:gd name="T11" fmla="*/ 1 w 1"/>
                      <a:gd name="T12" fmla="*/ 59 h 59"/>
                    </a:gdLst>
                    <a:ahLst/>
                    <a:cxnLst>
                      <a:cxn ang="T6">
                        <a:pos x="T0" y="T1"/>
                      </a:cxn>
                      <a:cxn ang="T7">
                        <a:pos x="T2" y="T3"/>
                      </a:cxn>
                      <a:cxn ang="T8">
                        <a:pos x="T4" y="T5"/>
                      </a:cxn>
                    </a:cxnLst>
                    <a:rect l="T9" t="T10" r="T11" b="T12"/>
                    <a:pathLst>
                      <a:path w="1" h="59">
                        <a:moveTo>
                          <a:pt x="0" y="0"/>
                        </a:moveTo>
                        <a:lnTo>
                          <a:pt x="0" y="58"/>
                        </a:lnTo>
                        <a:lnTo>
                          <a:pt x="0" y="0"/>
                        </a:lnTo>
                      </a:path>
                    </a:pathLst>
                  </a:custGeom>
                  <a:noFill/>
                  <a:ln w="12700" cap="rnd">
                    <a:solidFill>
                      <a:srgbClr val="A00000"/>
                    </a:solidFill>
                    <a:round/>
                    <a:headEnd/>
                    <a:tailEnd/>
                  </a:ln>
                </p:spPr>
                <p:txBody>
                  <a:bodyPr/>
                  <a:lstStyle/>
                  <a:p>
                    <a:endParaRPr lang="en-US"/>
                  </a:p>
                </p:txBody>
              </p:sp>
              <p:sp>
                <p:nvSpPr>
                  <p:cNvPr id="18965" name="Freeform 94"/>
                  <p:cNvSpPr>
                    <a:spLocks noChangeAspect="1"/>
                  </p:cNvSpPr>
                  <p:nvPr/>
                </p:nvSpPr>
                <p:spPr bwMode="auto">
                  <a:xfrm>
                    <a:off x="4012" y="2780"/>
                    <a:ext cx="1" cy="54"/>
                  </a:xfrm>
                  <a:custGeom>
                    <a:avLst/>
                    <a:gdLst>
                      <a:gd name="T0" fmla="*/ 0 w 1"/>
                      <a:gd name="T1" fmla="*/ 0 h 54"/>
                      <a:gd name="T2" fmla="*/ 0 w 1"/>
                      <a:gd name="T3" fmla="*/ 53 h 54"/>
                      <a:gd name="T4" fmla="*/ 0 w 1"/>
                      <a:gd name="T5" fmla="*/ 0 h 54"/>
                      <a:gd name="T6" fmla="*/ 0 60000 65536"/>
                      <a:gd name="T7" fmla="*/ 0 60000 65536"/>
                      <a:gd name="T8" fmla="*/ 0 60000 65536"/>
                      <a:gd name="T9" fmla="*/ 0 w 1"/>
                      <a:gd name="T10" fmla="*/ 0 h 54"/>
                      <a:gd name="T11" fmla="*/ 1 w 1"/>
                      <a:gd name="T12" fmla="*/ 54 h 54"/>
                    </a:gdLst>
                    <a:ahLst/>
                    <a:cxnLst>
                      <a:cxn ang="T6">
                        <a:pos x="T0" y="T1"/>
                      </a:cxn>
                      <a:cxn ang="T7">
                        <a:pos x="T2" y="T3"/>
                      </a:cxn>
                      <a:cxn ang="T8">
                        <a:pos x="T4" y="T5"/>
                      </a:cxn>
                    </a:cxnLst>
                    <a:rect l="T9" t="T10" r="T11" b="T12"/>
                    <a:pathLst>
                      <a:path w="1" h="54">
                        <a:moveTo>
                          <a:pt x="0" y="0"/>
                        </a:moveTo>
                        <a:lnTo>
                          <a:pt x="0" y="53"/>
                        </a:lnTo>
                        <a:lnTo>
                          <a:pt x="0" y="0"/>
                        </a:lnTo>
                      </a:path>
                    </a:pathLst>
                  </a:custGeom>
                  <a:noFill/>
                  <a:ln w="12700" cap="rnd">
                    <a:solidFill>
                      <a:srgbClr val="A00000"/>
                    </a:solidFill>
                    <a:round/>
                    <a:headEnd/>
                    <a:tailEnd/>
                  </a:ln>
                </p:spPr>
                <p:txBody>
                  <a:bodyPr/>
                  <a:lstStyle/>
                  <a:p>
                    <a:endParaRPr lang="en-US"/>
                  </a:p>
                </p:txBody>
              </p:sp>
              <p:sp>
                <p:nvSpPr>
                  <p:cNvPr id="18966" name="Freeform 95"/>
                  <p:cNvSpPr>
                    <a:spLocks noChangeAspect="1"/>
                  </p:cNvSpPr>
                  <p:nvPr/>
                </p:nvSpPr>
                <p:spPr bwMode="auto">
                  <a:xfrm>
                    <a:off x="4021" y="2785"/>
                    <a:ext cx="1" cy="49"/>
                  </a:xfrm>
                  <a:custGeom>
                    <a:avLst/>
                    <a:gdLst>
                      <a:gd name="T0" fmla="*/ 0 w 1"/>
                      <a:gd name="T1" fmla="*/ 48 h 49"/>
                      <a:gd name="T2" fmla="*/ 0 w 1"/>
                      <a:gd name="T3" fmla="*/ 0 h 49"/>
                      <a:gd name="T4" fmla="*/ 0 w 1"/>
                      <a:gd name="T5" fmla="*/ 48 h 49"/>
                      <a:gd name="T6" fmla="*/ 0 60000 65536"/>
                      <a:gd name="T7" fmla="*/ 0 60000 65536"/>
                      <a:gd name="T8" fmla="*/ 0 60000 65536"/>
                      <a:gd name="T9" fmla="*/ 0 w 1"/>
                      <a:gd name="T10" fmla="*/ 0 h 49"/>
                      <a:gd name="T11" fmla="*/ 1 w 1"/>
                      <a:gd name="T12" fmla="*/ 49 h 49"/>
                    </a:gdLst>
                    <a:ahLst/>
                    <a:cxnLst>
                      <a:cxn ang="T6">
                        <a:pos x="T0" y="T1"/>
                      </a:cxn>
                      <a:cxn ang="T7">
                        <a:pos x="T2" y="T3"/>
                      </a:cxn>
                      <a:cxn ang="T8">
                        <a:pos x="T4" y="T5"/>
                      </a:cxn>
                    </a:cxnLst>
                    <a:rect l="T9" t="T10" r="T11" b="T12"/>
                    <a:pathLst>
                      <a:path w="1" h="49">
                        <a:moveTo>
                          <a:pt x="0" y="48"/>
                        </a:moveTo>
                        <a:lnTo>
                          <a:pt x="0" y="0"/>
                        </a:lnTo>
                        <a:lnTo>
                          <a:pt x="0" y="48"/>
                        </a:lnTo>
                      </a:path>
                    </a:pathLst>
                  </a:custGeom>
                  <a:noFill/>
                  <a:ln w="12700" cap="rnd">
                    <a:solidFill>
                      <a:srgbClr val="A00000"/>
                    </a:solidFill>
                    <a:round/>
                    <a:headEnd/>
                    <a:tailEnd/>
                  </a:ln>
                </p:spPr>
                <p:txBody>
                  <a:bodyPr/>
                  <a:lstStyle/>
                  <a:p>
                    <a:endParaRPr lang="en-US"/>
                  </a:p>
                </p:txBody>
              </p:sp>
              <p:sp>
                <p:nvSpPr>
                  <p:cNvPr id="18967" name="Freeform 96"/>
                  <p:cNvSpPr>
                    <a:spLocks noChangeAspect="1"/>
                  </p:cNvSpPr>
                  <p:nvPr/>
                </p:nvSpPr>
                <p:spPr bwMode="auto">
                  <a:xfrm>
                    <a:off x="4026" y="2790"/>
                    <a:ext cx="1" cy="44"/>
                  </a:xfrm>
                  <a:custGeom>
                    <a:avLst/>
                    <a:gdLst>
                      <a:gd name="T0" fmla="*/ 0 w 1"/>
                      <a:gd name="T1" fmla="*/ 0 h 44"/>
                      <a:gd name="T2" fmla="*/ 0 w 1"/>
                      <a:gd name="T3" fmla="*/ 43 h 44"/>
                      <a:gd name="T4" fmla="*/ 0 w 1"/>
                      <a:gd name="T5" fmla="*/ 0 h 44"/>
                      <a:gd name="T6" fmla="*/ 0 60000 65536"/>
                      <a:gd name="T7" fmla="*/ 0 60000 65536"/>
                      <a:gd name="T8" fmla="*/ 0 60000 65536"/>
                      <a:gd name="T9" fmla="*/ 0 w 1"/>
                      <a:gd name="T10" fmla="*/ 0 h 44"/>
                      <a:gd name="T11" fmla="*/ 1 w 1"/>
                      <a:gd name="T12" fmla="*/ 44 h 44"/>
                    </a:gdLst>
                    <a:ahLst/>
                    <a:cxnLst>
                      <a:cxn ang="T6">
                        <a:pos x="T0" y="T1"/>
                      </a:cxn>
                      <a:cxn ang="T7">
                        <a:pos x="T2" y="T3"/>
                      </a:cxn>
                      <a:cxn ang="T8">
                        <a:pos x="T4" y="T5"/>
                      </a:cxn>
                    </a:cxnLst>
                    <a:rect l="T9" t="T10" r="T11" b="T12"/>
                    <a:pathLst>
                      <a:path w="1" h="44">
                        <a:moveTo>
                          <a:pt x="0" y="0"/>
                        </a:moveTo>
                        <a:lnTo>
                          <a:pt x="0" y="43"/>
                        </a:lnTo>
                        <a:lnTo>
                          <a:pt x="0" y="0"/>
                        </a:lnTo>
                      </a:path>
                    </a:pathLst>
                  </a:custGeom>
                  <a:noFill/>
                  <a:ln w="12700" cap="rnd">
                    <a:solidFill>
                      <a:srgbClr val="A00000"/>
                    </a:solidFill>
                    <a:round/>
                    <a:headEnd/>
                    <a:tailEnd/>
                  </a:ln>
                </p:spPr>
                <p:txBody>
                  <a:bodyPr/>
                  <a:lstStyle/>
                  <a:p>
                    <a:endParaRPr lang="en-US"/>
                  </a:p>
                </p:txBody>
              </p:sp>
              <p:sp>
                <p:nvSpPr>
                  <p:cNvPr id="18968" name="Freeform 97"/>
                  <p:cNvSpPr>
                    <a:spLocks noChangeAspect="1"/>
                  </p:cNvSpPr>
                  <p:nvPr/>
                </p:nvSpPr>
                <p:spPr bwMode="auto">
                  <a:xfrm>
                    <a:off x="4036" y="2794"/>
                    <a:ext cx="1" cy="35"/>
                  </a:xfrm>
                  <a:custGeom>
                    <a:avLst/>
                    <a:gdLst>
                      <a:gd name="T0" fmla="*/ 0 w 1"/>
                      <a:gd name="T1" fmla="*/ 34 h 35"/>
                      <a:gd name="T2" fmla="*/ 0 w 1"/>
                      <a:gd name="T3" fmla="*/ 0 h 35"/>
                      <a:gd name="T4" fmla="*/ 0 w 1"/>
                      <a:gd name="T5" fmla="*/ 34 h 35"/>
                      <a:gd name="T6" fmla="*/ 0 60000 65536"/>
                      <a:gd name="T7" fmla="*/ 0 60000 65536"/>
                      <a:gd name="T8" fmla="*/ 0 60000 65536"/>
                      <a:gd name="T9" fmla="*/ 0 w 1"/>
                      <a:gd name="T10" fmla="*/ 0 h 35"/>
                      <a:gd name="T11" fmla="*/ 1 w 1"/>
                      <a:gd name="T12" fmla="*/ 35 h 35"/>
                    </a:gdLst>
                    <a:ahLst/>
                    <a:cxnLst>
                      <a:cxn ang="T6">
                        <a:pos x="T0" y="T1"/>
                      </a:cxn>
                      <a:cxn ang="T7">
                        <a:pos x="T2" y="T3"/>
                      </a:cxn>
                      <a:cxn ang="T8">
                        <a:pos x="T4" y="T5"/>
                      </a:cxn>
                    </a:cxnLst>
                    <a:rect l="T9" t="T10" r="T11" b="T12"/>
                    <a:pathLst>
                      <a:path w="1" h="35">
                        <a:moveTo>
                          <a:pt x="0" y="34"/>
                        </a:moveTo>
                        <a:lnTo>
                          <a:pt x="0" y="0"/>
                        </a:lnTo>
                        <a:lnTo>
                          <a:pt x="0" y="34"/>
                        </a:lnTo>
                      </a:path>
                    </a:pathLst>
                  </a:custGeom>
                  <a:noFill/>
                  <a:ln w="12700" cap="rnd">
                    <a:solidFill>
                      <a:srgbClr val="A00000"/>
                    </a:solidFill>
                    <a:round/>
                    <a:headEnd/>
                    <a:tailEnd/>
                  </a:ln>
                </p:spPr>
                <p:txBody>
                  <a:bodyPr/>
                  <a:lstStyle/>
                  <a:p>
                    <a:endParaRPr lang="en-US"/>
                  </a:p>
                </p:txBody>
              </p:sp>
              <p:sp>
                <p:nvSpPr>
                  <p:cNvPr id="18969" name="Freeform 98"/>
                  <p:cNvSpPr>
                    <a:spLocks noChangeAspect="1"/>
                  </p:cNvSpPr>
                  <p:nvPr/>
                </p:nvSpPr>
                <p:spPr bwMode="auto">
                  <a:xfrm>
                    <a:off x="4045" y="2799"/>
                    <a:ext cx="1" cy="30"/>
                  </a:xfrm>
                  <a:custGeom>
                    <a:avLst/>
                    <a:gdLst>
                      <a:gd name="T0" fmla="*/ 0 w 1"/>
                      <a:gd name="T1" fmla="*/ 29 h 30"/>
                      <a:gd name="T2" fmla="*/ 0 w 1"/>
                      <a:gd name="T3" fmla="*/ 0 h 30"/>
                      <a:gd name="T4" fmla="*/ 0 w 1"/>
                      <a:gd name="T5" fmla="*/ 29 h 30"/>
                      <a:gd name="T6" fmla="*/ 0 60000 65536"/>
                      <a:gd name="T7" fmla="*/ 0 60000 65536"/>
                      <a:gd name="T8" fmla="*/ 0 60000 65536"/>
                      <a:gd name="T9" fmla="*/ 0 w 1"/>
                      <a:gd name="T10" fmla="*/ 0 h 30"/>
                      <a:gd name="T11" fmla="*/ 1 w 1"/>
                      <a:gd name="T12" fmla="*/ 30 h 30"/>
                    </a:gdLst>
                    <a:ahLst/>
                    <a:cxnLst>
                      <a:cxn ang="T6">
                        <a:pos x="T0" y="T1"/>
                      </a:cxn>
                      <a:cxn ang="T7">
                        <a:pos x="T2" y="T3"/>
                      </a:cxn>
                      <a:cxn ang="T8">
                        <a:pos x="T4" y="T5"/>
                      </a:cxn>
                    </a:cxnLst>
                    <a:rect l="T9" t="T10" r="T11" b="T12"/>
                    <a:pathLst>
                      <a:path w="1" h="30">
                        <a:moveTo>
                          <a:pt x="0" y="29"/>
                        </a:moveTo>
                        <a:lnTo>
                          <a:pt x="0" y="0"/>
                        </a:lnTo>
                        <a:lnTo>
                          <a:pt x="0" y="29"/>
                        </a:lnTo>
                      </a:path>
                    </a:pathLst>
                  </a:custGeom>
                  <a:noFill/>
                  <a:ln w="12700" cap="rnd">
                    <a:solidFill>
                      <a:srgbClr val="A00000"/>
                    </a:solidFill>
                    <a:round/>
                    <a:headEnd/>
                    <a:tailEnd/>
                  </a:ln>
                </p:spPr>
                <p:txBody>
                  <a:bodyPr/>
                  <a:lstStyle/>
                  <a:p>
                    <a:endParaRPr lang="en-US"/>
                  </a:p>
                </p:txBody>
              </p:sp>
              <p:sp>
                <p:nvSpPr>
                  <p:cNvPr id="18970" name="Freeform 99"/>
                  <p:cNvSpPr>
                    <a:spLocks noChangeAspect="1"/>
                  </p:cNvSpPr>
                  <p:nvPr/>
                </p:nvSpPr>
                <p:spPr bwMode="auto">
                  <a:xfrm>
                    <a:off x="4050" y="2804"/>
                    <a:ext cx="1" cy="25"/>
                  </a:xfrm>
                  <a:custGeom>
                    <a:avLst/>
                    <a:gdLst>
                      <a:gd name="T0" fmla="*/ 0 w 1"/>
                      <a:gd name="T1" fmla="*/ 24 h 25"/>
                      <a:gd name="T2" fmla="*/ 0 w 1"/>
                      <a:gd name="T3" fmla="*/ 0 h 25"/>
                      <a:gd name="T4" fmla="*/ 0 w 1"/>
                      <a:gd name="T5" fmla="*/ 24 h 25"/>
                      <a:gd name="T6" fmla="*/ 0 60000 65536"/>
                      <a:gd name="T7" fmla="*/ 0 60000 65536"/>
                      <a:gd name="T8" fmla="*/ 0 60000 65536"/>
                      <a:gd name="T9" fmla="*/ 0 w 1"/>
                      <a:gd name="T10" fmla="*/ 0 h 25"/>
                      <a:gd name="T11" fmla="*/ 1 w 1"/>
                      <a:gd name="T12" fmla="*/ 25 h 25"/>
                    </a:gdLst>
                    <a:ahLst/>
                    <a:cxnLst>
                      <a:cxn ang="T6">
                        <a:pos x="T0" y="T1"/>
                      </a:cxn>
                      <a:cxn ang="T7">
                        <a:pos x="T2" y="T3"/>
                      </a:cxn>
                      <a:cxn ang="T8">
                        <a:pos x="T4" y="T5"/>
                      </a:cxn>
                    </a:cxnLst>
                    <a:rect l="T9" t="T10" r="T11" b="T12"/>
                    <a:pathLst>
                      <a:path w="1" h="25">
                        <a:moveTo>
                          <a:pt x="0" y="24"/>
                        </a:moveTo>
                        <a:lnTo>
                          <a:pt x="0" y="0"/>
                        </a:lnTo>
                        <a:lnTo>
                          <a:pt x="0" y="24"/>
                        </a:lnTo>
                      </a:path>
                    </a:pathLst>
                  </a:custGeom>
                  <a:noFill/>
                  <a:ln w="12700" cap="rnd">
                    <a:solidFill>
                      <a:srgbClr val="A00000"/>
                    </a:solidFill>
                    <a:round/>
                    <a:headEnd/>
                    <a:tailEnd/>
                  </a:ln>
                </p:spPr>
                <p:txBody>
                  <a:bodyPr/>
                  <a:lstStyle/>
                  <a:p>
                    <a:endParaRPr lang="en-US"/>
                  </a:p>
                </p:txBody>
              </p:sp>
              <p:sp>
                <p:nvSpPr>
                  <p:cNvPr id="18971" name="Freeform 100"/>
                  <p:cNvSpPr>
                    <a:spLocks noChangeAspect="1"/>
                  </p:cNvSpPr>
                  <p:nvPr/>
                </p:nvSpPr>
                <p:spPr bwMode="auto">
                  <a:xfrm>
                    <a:off x="4060" y="2809"/>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A00000"/>
                    </a:solidFill>
                    <a:round/>
                    <a:headEnd/>
                    <a:tailEnd/>
                  </a:ln>
                </p:spPr>
                <p:txBody>
                  <a:bodyPr/>
                  <a:lstStyle/>
                  <a:p>
                    <a:endParaRPr lang="en-US"/>
                  </a:p>
                </p:txBody>
              </p:sp>
              <p:sp>
                <p:nvSpPr>
                  <p:cNvPr id="18972" name="Freeform 101"/>
                  <p:cNvSpPr>
                    <a:spLocks noChangeAspect="1"/>
                  </p:cNvSpPr>
                  <p:nvPr/>
                </p:nvSpPr>
                <p:spPr bwMode="auto">
                  <a:xfrm>
                    <a:off x="4069" y="2814"/>
                    <a:ext cx="1" cy="15"/>
                  </a:xfrm>
                  <a:custGeom>
                    <a:avLst/>
                    <a:gdLst>
                      <a:gd name="T0" fmla="*/ 0 w 1"/>
                      <a:gd name="T1" fmla="*/ 14 h 15"/>
                      <a:gd name="T2" fmla="*/ 0 w 1"/>
                      <a:gd name="T3" fmla="*/ 0 h 15"/>
                      <a:gd name="T4" fmla="*/ 0 w 1"/>
                      <a:gd name="T5" fmla="*/ 14 h 15"/>
                      <a:gd name="T6" fmla="*/ 0 60000 65536"/>
                      <a:gd name="T7" fmla="*/ 0 60000 65536"/>
                      <a:gd name="T8" fmla="*/ 0 60000 65536"/>
                      <a:gd name="T9" fmla="*/ 0 w 1"/>
                      <a:gd name="T10" fmla="*/ 0 h 15"/>
                      <a:gd name="T11" fmla="*/ 1 w 1"/>
                      <a:gd name="T12" fmla="*/ 15 h 15"/>
                    </a:gdLst>
                    <a:ahLst/>
                    <a:cxnLst>
                      <a:cxn ang="T6">
                        <a:pos x="T0" y="T1"/>
                      </a:cxn>
                      <a:cxn ang="T7">
                        <a:pos x="T2" y="T3"/>
                      </a:cxn>
                      <a:cxn ang="T8">
                        <a:pos x="T4" y="T5"/>
                      </a:cxn>
                    </a:cxnLst>
                    <a:rect l="T9" t="T10" r="T11" b="T12"/>
                    <a:pathLst>
                      <a:path w="1" h="15">
                        <a:moveTo>
                          <a:pt x="0" y="14"/>
                        </a:moveTo>
                        <a:lnTo>
                          <a:pt x="0" y="0"/>
                        </a:lnTo>
                        <a:lnTo>
                          <a:pt x="0" y="14"/>
                        </a:lnTo>
                      </a:path>
                    </a:pathLst>
                  </a:custGeom>
                  <a:noFill/>
                  <a:ln w="12700" cap="rnd">
                    <a:solidFill>
                      <a:srgbClr val="A00000"/>
                    </a:solidFill>
                    <a:round/>
                    <a:headEnd/>
                    <a:tailEnd/>
                  </a:ln>
                </p:spPr>
                <p:txBody>
                  <a:bodyPr/>
                  <a:lstStyle/>
                  <a:p>
                    <a:endParaRPr lang="en-US"/>
                  </a:p>
                </p:txBody>
              </p:sp>
            </p:grpSp>
            <p:sp>
              <p:nvSpPr>
                <p:cNvPr id="18952" name="Freeform 102"/>
                <p:cNvSpPr>
                  <a:spLocks noChangeAspect="1"/>
                </p:cNvSpPr>
                <p:nvPr/>
              </p:nvSpPr>
              <p:spPr bwMode="auto">
                <a:xfrm>
                  <a:off x="3892" y="2593"/>
                  <a:ext cx="217" cy="222"/>
                </a:xfrm>
                <a:custGeom>
                  <a:avLst/>
                  <a:gdLst>
                    <a:gd name="T0" fmla="*/ 0 w 217"/>
                    <a:gd name="T1" fmla="*/ 0 h 222"/>
                    <a:gd name="T2" fmla="*/ 5 w 217"/>
                    <a:gd name="T3" fmla="*/ 19 h 222"/>
                    <a:gd name="T4" fmla="*/ 10 w 217"/>
                    <a:gd name="T5" fmla="*/ 38 h 222"/>
                    <a:gd name="T6" fmla="*/ 14 w 217"/>
                    <a:gd name="T7" fmla="*/ 58 h 222"/>
                    <a:gd name="T8" fmla="*/ 24 w 217"/>
                    <a:gd name="T9" fmla="*/ 77 h 222"/>
                    <a:gd name="T10" fmla="*/ 34 w 217"/>
                    <a:gd name="T11" fmla="*/ 91 h 222"/>
                    <a:gd name="T12" fmla="*/ 43 w 217"/>
                    <a:gd name="T13" fmla="*/ 106 h 222"/>
                    <a:gd name="T14" fmla="*/ 53 w 217"/>
                    <a:gd name="T15" fmla="*/ 125 h 222"/>
                    <a:gd name="T16" fmla="*/ 67 w 217"/>
                    <a:gd name="T17" fmla="*/ 139 h 222"/>
                    <a:gd name="T18" fmla="*/ 77 w 217"/>
                    <a:gd name="T19" fmla="*/ 149 h 222"/>
                    <a:gd name="T20" fmla="*/ 91 w 217"/>
                    <a:gd name="T21" fmla="*/ 163 h 222"/>
                    <a:gd name="T22" fmla="*/ 106 w 217"/>
                    <a:gd name="T23" fmla="*/ 178 h 222"/>
                    <a:gd name="T24" fmla="*/ 120 w 217"/>
                    <a:gd name="T25" fmla="*/ 187 h 222"/>
                    <a:gd name="T26" fmla="*/ 139 w 217"/>
                    <a:gd name="T27" fmla="*/ 197 h 222"/>
                    <a:gd name="T28" fmla="*/ 154 w 217"/>
                    <a:gd name="T29" fmla="*/ 207 h 222"/>
                    <a:gd name="T30" fmla="*/ 173 w 217"/>
                    <a:gd name="T31" fmla="*/ 216 h 222"/>
                    <a:gd name="T32" fmla="*/ 197 w 217"/>
                    <a:gd name="T33" fmla="*/ 221 h 222"/>
                    <a:gd name="T34" fmla="*/ 216 w 217"/>
                    <a:gd name="T35" fmla="*/ 221 h 2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7"/>
                    <a:gd name="T55" fmla="*/ 0 h 222"/>
                    <a:gd name="T56" fmla="*/ 217 w 217"/>
                    <a:gd name="T57" fmla="*/ 222 h 2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7" h="222">
                      <a:moveTo>
                        <a:pt x="0" y="0"/>
                      </a:moveTo>
                      <a:lnTo>
                        <a:pt x="5" y="19"/>
                      </a:lnTo>
                      <a:lnTo>
                        <a:pt x="10" y="38"/>
                      </a:lnTo>
                      <a:lnTo>
                        <a:pt x="14" y="58"/>
                      </a:lnTo>
                      <a:lnTo>
                        <a:pt x="24" y="77"/>
                      </a:lnTo>
                      <a:lnTo>
                        <a:pt x="34" y="91"/>
                      </a:lnTo>
                      <a:lnTo>
                        <a:pt x="43" y="106"/>
                      </a:lnTo>
                      <a:lnTo>
                        <a:pt x="53" y="125"/>
                      </a:lnTo>
                      <a:lnTo>
                        <a:pt x="67" y="139"/>
                      </a:lnTo>
                      <a:lnTo>
                        <a:pt x="77" y="149"/>
                      </a:lnTo>
                      <a:lnTo>
                        <a:pt x="91" y="163"/>
                      </a:lnTo>
                      <a:lnTo>
                        <a:pt x="106" y="178"/>
                      </a:lnTo>
                      <a:lnTo>
                        <a:pt x="120" y="187"/>
                      </a:lnTo>
                      <a:lnTo>
                        <a:pt x="139" y="197"/>
                      </a:lnTo>
                      <a:lnTo>
                        <a:pt x="154" y="207"/>
                      </a:lnTo>
                      <a:lnTo>
                        <a:pt x="173" y="216"/>
                      </a:lnTo>
                      <a:lnTo>
                        <a:pt x="197" y="221"/>
                      </a:lnTo>
                      <a:lnTo>
                        <a:pt x="216" y="221"/>
                      </a:lnTo>
                    </a:path>
                  </a:pathLst>
                </a:custGeom>
                <a:noFill/>
                <a:ln w="12700" cap="rnd">
                  <a:solidFill>
                    <a:srgbClr val="A00000"/>
                  </a:solidFill>
                  <a:round/>
                  <a:headEnd/>
                  <a:tailEnd/>
                </a:ln>
              </p:spPr>
              <p:txBody>
                <a:bodyPr/>
                <a:lstStyle/>
                <a:p>
                  <a:endParaRPr lang="en-US"/>
                </a:p>
              </p:txBody>
            </p:sp>
          </p:grpSp>
          <p:sp>
            <p:nvSpPr>
              <p:cNvPr id="18866" name="Freeform 103"/>
              <p:cNvSpPr>
                <a:spLocks noChangeAspect="1"/>
              </p:cNvSpPr>
              <p:nvPr/>
            </p:nvSpPr>
            <p:spPr bwMode="auto">
              <a:xfrm>
                <a:off x="3335" y="2655"/>
                <a:ext cx="116" cy="92"/>
              </a:xfrm>
              <a:custGeom>
                <a:avLst/>
                <a:gdLst>
                  <a:gd name="T0" fmla="*/ 0 w 116"/>
                  <a:gd name="T1" fmla="*/ 0 h 92"/>
                  <a:gd name="T2" fmla="*/ 115 w 116"/>
                  <a:gd name="T3" fmla="*/ 22 h 92"/>
                  <a:gd name="T4" fmla="*/ 115 w 116"/>
                  <a:gd name="T5" fmla="*/ 91 h 92"/>
                  <a:gd name="T6" fmla="*/ 102 w 116"/>
                  <a:gd name="T7" fmla="*/ 91 h 92"/>
                  <a:gd name="T8" fmla="*/ 102 w 116"/>
                  <a:gd name="T9" fmla="*/ 69 h 92"/>
                  <a:gd name="T10" fmla="*/ 102 w 116"/>
                  <a:gd name="T11" fmla="*/ 61 h 92"/>
                  <a:gd name="T12" fmla="*/ 97 w 116"/>
                  <a:gd name="T13" fmla="*/ 52 h 92"/>
                  <a:gd name="T14" fmla="*/ 93 w 116"/>
                  <a:gd name="T15" fmla="*/ 43 h 92"/>
                  <a:gd name="T16" fmla="*/ 84 w 116"/>
                  <a:gd name="T17" fmla="*/ 35 h 92"/>
                  <a:gd name="T18" fmla="*/ 71 w 116"/>
                  <a:gd name="T19" fmla="*/ 26 h 92"/>
                  <a:gd name="T20" fmla="*/ 62 w 116"/>
                  <a:gd name="T21" fmla="*/ 22 h 92"/>
                  <a:gd name="T22" fmla="*/ 53 w 116"/>
                  <a:gd name="T23" fmla="*/ 22 h 92"/>
                  <a:gd name="T24" fmla="*/ 40 w 116"/>
                  <a:gd name="T25" fmla="*/ 22 h 92"/>
                  <a:gd name="T26" fmla="*/ 31 w 116"/>
                  <a:gd name="T27" fmla="*/ 22 h 92"/>
                  <a:gd name="T28" fmla="*/ 22 w 116"/>
                  <a:gd name="T29" fmla="*/ 26 h 92"/>
                  <a:gd name="T30" fmla="*/ 18 w 116"/>
                  <a:gd name="T31" fmla="*/ 30 h 92"/>
                  <a:gd name="T32" fmla="*/ 13 w 116"/>
                  <a:gd name="T33" fmla="*/ 39 h 92"/>
                  <a:gd name="T34" fmla="*/ 9 w 116"/>
                  <a:gd name="T35" fmla="*/ 48 h 92"/>
                  <a:gd name="T36" fmla="*/ 9 w 116"/>
                  <a:gd name="T37" fmla="*/ 61 h 92"/>
                  <a:gd name="T38" fmla="*/ 9 w 116"/>
                  <a:gd name="T39" fmla="*/ 69 h 92"/>
                  <a:gd name="T40" fmla="*/ 0 w 116"/>
                  <a:gd name="T41" fmla="*/ 69 h 92"/>
                  <a:gd name="T42" fmla="*/ 0 w 116"/>
                  <a:gd name="T43" fmla="*/ 0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92"/>
                  <a:gd name="T68" fmla="*/ 116 w 116"/>
                  <a:gd name="T69" fmla="*/ 92 h 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92">
                    <a:moveTo>
                      <a:pt x="0" y="0"/>
                    </a:moveTo>
                    <a:lnTo>
                      <a:pt x="115" y="22"/>
                    </a:lnTo>
                    <a:lnTo>
                      <a:pt x="115" y="91"/>
                    </a:lnTo>
                    <a:lnTo>
                      <a:pt x="102" y="91"/>
                    </a:lnTo>
                    <a:lnTo>
                      <a:pt x="102" y="69"/>
                    </a:lnTo>
                    <a:lnTo>
                      <a:pt x="102" y="61"/>
                    </a:lnTo>
                    <a:lnTo>
                      <a:pt x="97" y="52"/>
                    </a:lnTo>
                    <a:lnTo>
                      <a:pt x="93" y="43"/>
                    </a:lnTo>
                    <a:lnTo>
                      <a:pt x="84" y="35"/>
                    </a:lnTo>
                    <a:lnTo>
                      <a:pt x="71" y="26"/>
                    </a:lnTo>
                    <a:lnTo>
                      <a:pt x="62" y="22"/>
                    </a:lnTo>
                    <a:lnTo>
                      <a:pt x="53" y="22"/>
                    </a:lnTo>
                    <a:lnTo>
                      <a:pt x="40" y="22"/>
                    </a:lnTo>
                    <a:lnTo>
                      <a:pt x="31" y="22"/>
                    </a:lnTo>
                    <a:lnTo>
                      <a:pt x="22" y="26"/>
                    </a:lnTo>
                    <a:lnTo>
                      <a:pt x="18" y="30"/>
                    </a:lnTo>
                    <a:lnTo>
                      <a:pt x="13" y="39"/>
                    </a:lnTo>
                    <a:lnTo>
                      <a:pt x="9" y="48"/>
                    </a:lnTo>
                    <a:lnTo>
                      <a:pt x="9" y="61"/>
                    </a:lnTo>
                    <a:lnTo>
                      <a:pt x="9" y="69"/>
                    </a:lnTo>
                    <a:lnTo>
                      <a:pt x="0" y="69"/>
                    </a:lnTo>
                    <a:lnTo>
                      <a:pt x="0" y="0"/>
                    </a:lnTo>
                  </a:path>
                </a:pathLst>
              </a:custGeom>
              <a:solidFill>
                <a:srgbClr val="808080"/>
              </a:solidFill>
              <a:ln w="12700" cap="rnd">
                <a:noFill/>
                <a:round/>
                <a:headEnd/>
                <a:tailEnd/>
              </a:ln>
            </p:spPr>
            <p:txBody>
              <a:bodyPr/>
              <a:lstStyle/>
              <a:p>
                <a:endParaRPr lang="en-US"/>
              </a:p>
            </p:txBody>
          </p:sp>
          <p:sp>
            <p:nvSpPr>
              <p:cNvPr id="18867" name="Freeform 104"/>
              <p:cNvSpPr>
                <a:spLocks noChangeAspect="1"/>
              </p:cNvSpPr>
              <p:nvPr/>
            </p:nvSpPr>
            <p:spPr bwMode="auto">
              <a:xfrm>
                <a:off x="3892" y="2583"/>
                <a:ext cx="53" cy="93"/>
              </a:xfrm>
              <a:custGeom>
                <a:avLst/>
                <a:gdLst>
                  <a:gd name="T0" fmla="*/ 0 w 53"/>
                  <a:gd name="T1" fmla="*/ 0 h 93"/>
                  <a:gd name="T2" fmla="*/ 52 w 53"/>
                  <a:gd name="T3" fmla="*/ 26 h 93"/>
                  <a:gd name="T4" fmla="*/ 52 w 53"/>
                  <a:gd name="T5" fmla="*/ 92 h 93"/>
                  <a:gd name="T6" fmla="*/ 48 w 53"/>
                  <a:gd name="T7" fmla="*/ 88 h 93"/>
                  <a:gd name="T8" fmla="*/ 44 w 53"/>
                  <a:gd name="T9" fmla="*/ 70 h 93"/>
                  <a:gd name="T10" fmla="*/ 44 w 53"/>
                  <a:gd name="T11" fmla="*/ 61 h 93"/>
                  <a:gd name="T12" fmla="*/ 44 w 53"/>
                  <a:gd name="T13" fmla="*/ 53 h 93"/>
                  <a:gd name="T14" fmla="*/ 40 w 53"/>
                  <a:gd name="T15" fmla="*/ 39 h 93"/>
                  <a:gd name="T16" fmla="*/ 36 w 53"/>
                  <a:gd name="T17" fmla="*/ 31 h 93"/>
                  <a:gd name="T18" fmla="*/ 32 w 53"/>
                  <a:gd name="T19" fmla="*/ 26 h 93"/>
                  <a:gd name="T20" fmla="*/ 24 w 53"/>
                  <a:gd name="T21" fmla="*/ 22 h 93"/>
                  <a:gd name="T22" fmla="*/ 16 w 53"/>
                  <a:gd name="T23" fmla="*/ 22 h 93"/>
                  <a:gd name="T24" fmla="*/ 8 w 53"/>
                  <a:gd name="T25" fmla="*/ 26 h 93"/>
                  <a:gd name="T26" fmla="*/ 8 w 53"/>
                  <a:gd name="T27" fmla="*/ 31 h 93"/>
                  <a:gd name="T28" fmla="*/ 4 w 53"/>
                  <a:gd name="T29" fmla="*/ 39 h 93"/>
                  <a:gd name="T30" fmla="*/ 4 w 53"/>
                  <a:gd name="T31" fmla="*/ 48 h 93"/>
                  <a:gd name="T32" fmla="*/ 0 w 53"/>
                  <a:gd name="T33" fmla="*/ 70 h 93"/>
                  <a:gd name="T34" fmla="*/ 0 w 53"/>
                  <a:gd name="T35" fmla="*/ 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93"/>
                  <a:gd name="T56" fmla="*/ 53 w 5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93">
                    <a:moveTo>
                      <a:pt x="0" y="0"/>
                    </a:moveTo>
                    <a:lnTo>
                      <a:pt x="52" y="26"/>
                    </a:lnTo>
                    <a:lnTo>
                      <a:pt x="52" y="92"/>
                    </a:lnTo>
                    <a:lnTo>
                      <a:pt x="48" y="88"/>
                    </a:lnTo>
                    <a:lnTo>
                      <a:pt x="44" y="70"/>
                    </a:lnTo>
                    <a:lnTo>
                      <a:pt x="44" y="61"/>
                    </a:lnTo>
                    <a:lnTo>
                      <a:pt x="44" y="53"/>
                    </a:lnTo>
                    <a:lnTo>
                      <a:pt x="40" y="39"/>
                    </a:lnTo>
                    <a:lnTo>
                      <a:pt x="36" y="31"/>
                    </a:lnTo>
                    <a:lnTo>
                      <a:pt x="32" y="26"/>
                    </a:lnTo>
                    <a:lnTo>
                      <a:pt x="24" y="22"/>
                    </a:lnTo>
                    <a:lnTo>
                      <a:pt x="16" y="22"/>
                    </a:lnTo>
                    <a:lnTo>
                      <a:pt x="8" y="26"/>
                    </a:lnTo>
                    <a:lnTo>
                      <a:pt x="8" y="31"/>
                    </a:lnTo>
                    <a:lnTo>
                      <a:pt x="4" y="39"/>
                    </a:lnTo>
                    <a:lnTo>
                      <a:pt x="4" y="48"/>
                    </a:lnTo>
                    <a:lnTo>
                      <a:pt x="0" y="70"/>
                    </a:lnTo>
                    <a:lnTo>
                      <a:pt x="0" y="0"/>
                    </a:lnTo>
                  </a:path>
                </a:pathLst>
              </a:custGeom>
              <a:solidFill>
                <a:srgbClr val="808080"/>
              </a:solidFill>
              <a:ln w="12700" cap="rnd">
                <a:noFill/>
                <a:round/>
                <a:headEnd/>
                <a:tailEnd/>
              </a:ln>
            </p:spPr>
            <p:txBody>
              <a:bodyPr/>
              <a:lstStyle/>
              <a:p>
                <a:endParaRPr lang="en-US"/>
              </a:p>
            </p:txBody>
          </p:sp>
          <p:grpSp>
            <p:nvGrpSpPr>
              <p:cNvPr id="17" name="Group 105"/>
              <p:cNvGrpSpPr>
                <a:grpSpLocks noChangeAspect="1"/>
              </p:cNvGrpSpPr>
              <p:nvPr/>
            </p:nvGrpSpPr>
            <p:grpSpPr bwMode="auto">
              <a:xfrm>
                <a:off x="3292" y="2804"/>
                <a:ext cx="941" cy="313"/>
                <a:chOff x="3292" y="2804"/>
                <a:chExt cx="941" cy="313"/>
              </a:xfrm>
            </p:grpSpPr>
            <p:sp>
              <p:nvSpPr>
                <p:cNvPr id="18948" name="Freeform 106"/>
                <p:cNvSpPr>
                  <a:spLocks noChangeAspect="1"/>
                </p:cNvSpPr>
                <p:nvPr/>
              </p:nvSpPr>
              <p:spPr bwMode="auto">
                <a:xfrm>
                  <a:off x="3306" y="2823"/>
                  <a:ext cx="927" cy="294"/>
                </a:xfrm>
                <a:custGeom>
                  <a:avLst/>
                  <a:gdLst>
                    <a:gd name="T0" fmla="*/ 34 w 927"/>
                    <a:gd name="T1" fmla="*/ 134 h 294"/>
                    <a:gd name="T2" fmla="*/ 72 w 927"/>
                    <a:gd name="T3" fmla="*/ 106 h 294"/>
                    <a:gd name="T4" fmla="*/ 110 w 927"/>
                    <a:gd name="T5" fmla="*/ 86 h 294"/>
                    <a:gd name="T6" fmla="*/ 154 w 927"/>
                    <a:gd name="T7" fmla="*/ 67 h 294"/>
                    <a:gd name="T8" fmla="*/ 182 w 927"/>
                    <a:gd name="T9" fmla="*/ 62 h 294"/>
                    <a:gd name="T10" fmla="*/ 211 w 927"/>
                    <a:gd name="T11" fmla="*/ 53 h 294"/>
                    <a:gd name="T12" fmla="*/ 249 w 927"/>
                    <a:gd name="T13" fmla="*/ 48 h 294"/>
                    <a:gd name="T14" fmla="*/ 293 w 927"/>
                    <a:gd name="T15" fmla="*/ 38 h 294"/>
                    <a:gd name="T16" fmla="*/ 326 w 927"/>
                    <a:gd name="T17" fmla="*/ 34 h 294"/>
                    <a:gd name="T18" fmla="*/ 374 w 927"/>
                    <a:gd name="T19" fmla="*/ 29 h 294"/>
                    <a:gd name="T20" fmla="*/ 417 w 927"/>
                    <a:gd name="T21" fmla="*/ 24 h 294"/>
                    <a:gd name="T22" fmla="*/ 461 w 927"/>
                    <a:gd name="T23" fmla="*/ 19 h 294"/>
                    <a:gd name="T24" fmla="*/ 513 w 927"/>
                    <a:gd name="T25" fmla="*/ 14 h 294"/>
                    <a:gd name="T26" fmla="*/ 614 w 927"/>
                    <a:gd name="T27" fmla="*/ 10 h 294"/>
                    <a:gd name="T28" fmla="*/ 734 w 927"/>
                    <a:gd name="T29" fmla="*/ 5 h 294"/>
                    <a:gd name="T30" fmla="*/ 830 w 927"/>
                    <a:gd name="T31" fmla="*/ 5 h 294"/>
                    <a:gd name="T32" fmla="*/ 916 w 927"/>
                    <a:gd name="T33" fmla="*/ 0 h 294"/>
                    <a:gd name="T34" fmla="*/ 912 w 927"/>
                    <a:gd name="T35" fmla="*/ 24 h 294"/>
                    <a:gd name="T36" fmla="*/ 849 w 927"/>
                    <a:gd name="T37" fmla="*/ 24 h 294"/>
                    <a:gd name="T38" fmla="*/ 768 w 927"/>
                    <a:gd name="T39" fmla="*/ 29 h 294"/>
                    <a:gd name="T40" fmla="*/ 667 w 927"/>
                    <a:gd name="T41" fmla="*/ 34 h 294"/>
                    <a:gd name="T42" fmla="*/ 547 w 927"/>
                    <a:gd name="T43" fmla="*/ 43 h 294"/>
                    <a:gd name="T44" fmla="*/ 485 w 927"/>
                    <a:gd name="T45" fmla="*/ 53 h 294"/>
                    <a:gd name="T46" fmla="*/ 427 w 927"/>
                    <a:gd name="T47" fmla="*/ 58 h 294"/>
                    <a:gd name="T48" fmla="*/ 384 w 927"/>
                    <a:gd name="T49" fmla="*/ 67 h 294"/>
                    <a:gd name="T50" fmla="*/ 341 w 927"/>
                    <a:gd name="T51" fmla="*/ 77 h 294"/>
                    <a:gd name="T52" fmla="*/ 307 w 927"/>
                    <a:gd name="T53" fmla="*/ 91 h 294"/>
                    <a:gd name="T54" fmla="*/ 278 w 927"/>
                    <a:gd name="T55" fmla="*/ 96 h 294"/>
                    <a:gd name="T56" fmla="*/ 254 w 927"/>
                    <a:gd name="T57" fmla="*/ 110 h 294"/>
                    <a:gd name="T58" fmla="*/ 221 w 927"/>
                    <a:gd name="T59" fmla="*/ 130 h 294"/>
                    <a:gd name="T60" fmla="*/ 192 w 927"/>
                    <a:gd name="T61" fmla="*/ 149 h 294"/>
                    <a:gd name="T62" fmla="*/ 158 w 927"/>
                    <a:gd name="T63" fmla="*/ 183 h 294"/>
                    <a:gd name="T64" fmla="*/ 125 w 927"/>
                    <a:gd name="T65" fmla="*/ 226 h 294"/>
                    <a:gd name="T66" fmla="*/ 82 w 927"/>
                    <a:gd name="T67" fmla="*/ 293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7"/>
                    <a:gd name="T103" fmla="*/ 0 h 294"/>
                    <a:gd name="T104" fmla="*/ 927 w 927"/>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7" h="294">
                      <a:moveTo>
                        <a:pt x="0" y="159"/>
                      </a:moveTo>
                      <a:lnTo>
                        <a:pt x="34" y="134"/>
                      </a:lnTo>
                      <a:lnTo>
                        <a:pt x="53" y="115"/>
                      </a:lnTo>
                      <a:lnTo>
                        <a:pt x="72" y="106"/>
                      </a:lnTo>
                      <a:lnTo>
                        <a:pt x="91" y="96"/>
                      </a:lnTo>
                      <a:lnTo>
                        <a:pt x="110" y="86"/>
                      </a:lnTo>
                      <a:lnTo>
                        <a:pt x="134" y="77"/>
                      </a:lnTo>
                      <a:lnTo>
                        <a:pt x="154" y="67"/>
                      </a:lnTo>
                      <a:lnTo>
                        <a:pt x="173" y="62"/>
                      </a:lnTo>
                      <a:lnTo>
                        <a:pt x="182" y="62"/>
                      </a:lnTo>
                      <a:lnTo>
                        <a:pt x="197" y="58"/>
                      </a:lnTo>
                      <a:lnTo>
                        <a:pt x="211" y="53"/>
                      </a:lnTo>
                      <a:lnTo>
                        <a:pt x="230" y="48"/>
                      </a:lnTo>
                      <a:lnTo>
                        <a:pt x="249" y="48"/>
                      </a:lnTo>
                      <a:lnTo>
                        <a:pt x="269" y="43"/>
                      </a:lnTo>
                      <a:lnTo>
                        <a:pt x="293" y="38"/>
                      </a:lnTo>
                      <a:lnTo>
                        <a:pt x="312" y="34"/>
                      </a:lnTo>
                      <a:lnTo>
                        <a:pt x="326" y="34"/>
                      </a:lnTo>
                      <a:lnTo>
                        <a:pt x="345" y="29"/>
                      </a:lnTo>
                      <a:lnTo>
                        <a:pt x="374" y="29"/>
                      </a:lnTo>
                      <a:lnTo>
                        <a:pt x="403" y="24"/>
                      </a:lnTo>
                      <a:lnTo>
                        <a:pt x="417" y="24"/>
                      </a:lnTo>
                      <a:lnTo>
                        <a:pt x="437" y="24"/>
                      </a:lnTo>
                      <a:lnTo>
                        <a:pt x="461" y="19"/>
                      </a:lnTo>
                      <a:lnTo>
                        <a:pt x="489" y="19"/>
                      </a:lnTo>
                      <a:lnTo>
                        <a:pt x="513" y="14"/>
                      </a:lnTo>
                      <a:lnTo>
                        <a:pt x="552" y="14"/>
                      </a:lnTo>
                      <a:lnTo>
                        <a:pt x="614" y="10"/>
                      </a:lnTo>
                      <a:lnTo>
                        <a:pt x="667" y="5"/>
                      </a:lnTo>
                      <a:lnTo>
                        <a:pt x="734" y="5"/>
                      </a:lnTo>
                      <a:lnTo>
                        <a:pt x="782" y="5"/>
                      </a:lnTo>
                      <a:lnTo>
                        <a:pt x="830" y="5"/>
                      </a:lnTo>
                      <a:lnTo>
                        <a:pt x="883" y="5"/>
                      </a:lnTo>
                      <a:lnTo>
                        <a:pt x="916" y="0"/>
                      </a:lnTo>
                      <a:lnTo>
                        <a:pt x="926" y="10"/>
                      </a:lnTo>
                      <a:lnTo>
                        <a:pt x="912" y="24"/>
                      </a:lnTo>
                      <a:lnTo>
                        <a:pt x="883" y="24"/>
                      </a:lnTo>
                      <a:lnTo>
                        <a:pt x="849" y="24"/>
                      </a:lnTo>
                      <a:lnTo>
                        <a:pt x="806" y="29"/>
                      </a:lnTo>
                      <a:lnTo>
                        <a:pt x="768" y="29"/>
                      </a:lnTo>
                      <a:lnTo>
                        <a:pt x="715" y="34"/>
                      </a:lnTo>
                      <a:lnTo>
                        <a:pt x="667" y="34"/>
                      </a:lnTo>
                      <a:lnTo>
                        <a:pt x="609" y="38"/>
                      </a:lnTo>
                      <a:lnTo>
                        <a:pt x="547" y="43"/>
                      </a:lnTo>
                      <a:lnTo>
                        <a:pt x="513" y="48"/>
                      </a:lnTo>
                      <a:lnTo>
                        <a:pt x="485" y="53"/>
                      </a:lnTo>
                      <a:lnTo>
                        <a:pt x="451" y="58"/>
                      </a:lnTo>
                      <a:lnTo>
                        <a:pt x="427" y="58"/>
                      </a:lnTo>
                      <a:lnTo>
                        <a:pt x="403" y="62"/>
                      </a:lnTo>
                      <a:lnTo>
                        <a:pt x="384" y="67"/>
                      </a:lnTo>
                      <a:lnTo>
                        <a:pt x="365" y="72"/>
                      </a:lnTo>
                      <a:lnTo>
                        <a:pt x="341" y="77"/>
                      </a:lnTo>
                      <a:lnTo>
                        <a:pt x="321" y="86"/>
                      </a:lnTo>
                      <a:lnTo>
                        <a:pt x="307" y="91"/>
                      </a:lnTo>
                      <a:lnTo>
                        <a:pt x="288" y="96"/>
                      </a:lnTo>
                      <a:lnTo>
                        <a:pt x="278" y="96"/>
                      </a:lnTo>
                      <a:lnTo>
                        <a:pt x="269" y="101"/>
                      </a:lnTo>
                      <a:lnTo>
                        <a:pt x="254" y="110"/>
                      </a:lnTo>
                      <a:lnTo>
                        <a:pt x="240" y="120"/>
                      </a:lnTo>
                      <a:lnTo>
                        <a:pt x="221" y="130"/>
                      </a:lnTo>
                      <a:lnTo>
                        <a:pt x="206" y="139"/>
                      </a:lnTo>
                      <a:lnTo>
                        <a:pt x="192" y="149"/>
                      </a:lnTo>
                      <a:lnTo>
                        <a:pt x="178" y="163"/>
                      </a:lnTo>
                      <a:lnTo>
                        <a:pt x="158" y="183"/>
                      </a:lnTo>
                      <a:lnTo>
                        <a:pt x="144" y="202"/>
                      </a:lnTo>
                      <a:lnTo>
                        <a:pt x="125" y="226"/>
                      </a:lnTo>
                      <a:lnTo>
                        <a:pt x="106" y="255"/>
                      </a:lnTo>
                      <a:lnTo>
                        <a:pt x="82" y="293"/>
                      </a:lnTo>
                      <a:lnTo>
                        <a:pt x="0" y="159"/>
                      </a:lnTo>
                    </a:path>
                  </a:pathLst>
                </a:custGeom>
                <a:solidFill>
                  <a:srgbClr val="E00000"/>
                </a:solidFill>
                <a:ln w="12700" cap="rnd">
                  <a:solidFill>
                    <a:srgbClr val="E00000"/>
                  </a:solidFill>
                  <a:round/>
                  <a:headEnd/>
                  <a:tailEnd/>
                </a:ln>
              </p:spPr>
              <p:txBody>
                <a:bodyPr/>
                <a:lstStyle/>
                <a:p>
                  <a:endParaRPr lang="en-US"/>
                </a:p>
              </p:txBody>
            </p:sp>
            <p:sp>
              <p:nvSpPr>
                <p:cNvPr id="18949" name="Freeform 107"/>
                <p:cNvSpPr>
                  <a:spLocks noChangeAspect="1"/>
                </p:cNvSpPr>
                <p:nvPr/>
              </p:nvSpPr>
              <p:spPr bwMode="auto">
                <a:xfrm>
                  <a:off x="3301" y="2814"/>
                  <a:ext cx="928" cy="293"/>
                </a:xfrm>
                <a:custGeom>
                  <a:avLst/>
                  <a:gdLst>
                    <a:gd name="T0" fmla="*/ 34 w 928"/>
                    <a:gd name="T1" fmla="*/ 129 h 293"/>
                    <a:gd name="T2" fmla="*/ 72 w 928"/>
                    <a:gd name="T3" fmla="*/ 101 h 293"/>
                    <a:gd name="T4" fmla="*/ 110 w 928"/>
                    <a:gd name="T5" fmla="*/ 81 h 293"/>
                    <a:gd name="T6" fmla="*/ 154 w 928"/>
                    <a:gd name="T7" fmla="*/ 67 h 293"/>
                    <a:gd name="T8" fmla="*/ 183 w 928"/>
                    <a:gd name="T9" fmla="*/ 57 h 293"/>
                    <a:gd name="T10" fmla="*/ 211 w 928"/>
                    <a:gd name="T11" fmla="*/ 53 h 293"/>
                    <a:gd name="T12" fmla="*/ 250 w 928"/>
                    <a:gd name="T13" fmla="*/ 43 h 293"/>
                    <a:gd name="T14" fmla="*/ 293 w 928"/>
                    <a:gd name="T15" fmla="*/ 38 h 293"/>
                    <a:gd name="T16" fmla="*/ 327 w 928"/>
                    <a:gd name="T17" fmla="*/ 29 h 293"/>
                    <a:gd name="T18" fmla="*/ 375 w 928"/>
                    <a:gd name="T19" fmla="*/ 24 h 293"/>
                    <a:gd name="T20" fmla="*/ 418 w 928"/>
                    <a:gd name="T21" fmla="*/ 24 h 293"/>
                    <a:gd name="T22" fmla="*/ 461 w 928"/>
                    <a:gd name="T23" fmla="*/ 19 h 293"/>
                    <a:gd name="T24" fmla="*/ 514 w 928"/>
                    <a:gd name="T25" fmla="*/ 14 h 293"/>
                    <a:gd name="T26" fmla="*/ 615 w 928"/>
                    <a:gd name="T27" fmla="*/ 5 h 293"/>
                    <a:gd name="T28" fmla="*/ 735 w 928"/>
                    <a:gd name="T29" fmla="*/ 0 h 293"/>
                    <a:gd name="T30" fmla="*/ 831 w 928"/>
                    <a:gd name="T31" fmla="*/ 0 h 293"/>
                    <a:gd name="T32" fmla="*/ 927 w 928"/>
                    <a:gd name="T33" fmla="*/ 10 h 293"/>
                    <a:gd name="T34" fmla="*/ 884 w 928"/>
                    <a:gd name="T35" fmla="*/ 24 h 293"/>
                    <a:gd name="T36" fmla="*/ 807 w 928"/>
                    <a:gd name="T37" fmla="*/ 24 h 293"/>
                    <a:gd name="T38" fmla="*/ 716 w 928"/>
                    <a:gd name="T39" fmla="*/ 29 h 293"/>
                    <a:gd name="T40" fmla="*/ 610 w 928"/>
                    <a:gd name="T41" fmla="*/ 38 h 293"/>
                    <a:gd name="T42" fmla="*/ 514 w 928"/>
                    <a:gd name="T43" fmla="*/ 48 h 293"/>
                    <a:gd name="T44" fmla="*/ 451 w 928"/>
                    <a:gd name="T45" fmla="*/ 53 h 293"/>
                    <a:gd name="T46" fmla="*/ 403 w 928"/>
                    <a:gd name="T47" fmla="*/ 62 h 293"/>
                    <a:gd name="T48" fmla="*/ 365 w 928"/>
                    <a:gd name="T49" fmla="*/ 72 h 293"/>
                    <a:gd name="T50" fmla="*/ 322 w 928"/>
                    <a:gd name="T51" fmla="*/ 81 h 293"/>
                    <a:gd name="T52" fmla="*/ 288 w 928"/>
                    <a:gd name="T53" fmla="*/ 91 h 293"/>
                    <a:gd name="T54" fmla="*/ 269 w 928"/>
                    <a:gd name="T55" fmla="*/ 101 h 293"/>
                    <a:gd name="T56" fmla="*/ 240 w 928"/>
                    <a:gd name="T57" fmla="*/ 115 h 293"/>
                    <a:gd name="T58" fmla="*/ 207 w 928"/>
                    <a:gd name="T59" fmla="*/ 139 h 293"/>
                    <a:gd name="T60" fmla="*/ 178 w 928"/>
                    <a:gd name="T61" fmla="*/ 163 h 293"/>
                    <a:gd name="T62" fmla="*/ 144 w 928"/>
                    <a:gd name="T63" fmla="*/ 201 h 293"/>
                    <a:gd name="T64" fmla="*/ 106 w 928"/>
                    <a:gd name="T65" fmla="*/ 254 h 293"/>
                    <a:gd name="T66" fmla="*/ 0 w 928"/>
                    <a:gd name="T67" fmla="*/ 158 h 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8"/>
                    <a:gd name="T103" fmla="*/ 0 h 293"/>
                    <a:gd name="T104" fmla="*/ 928 w 928"/>
                    <a:gd name="T105" fmla="*/ 293 h 2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8" h="293">
                      <a:moveTo>
                        <a:pt x="0" y="158"/>
                      </a:moveTo>
                      <a:lnTo>
                        <a:pt x="34" y="129"/>
                      </a:lnTo>
                      <a:lnTo>
                        <a:pt x="53" y="115"/>
                      </a:lnTo>
                      <a:lnTo>
                        <a:pt x="72" y="101"/>
                      </a:lnTo>
                      <a:lnTo>
                        <a:pt x="91" y="91"/>
                      </a:lnTo>
                      <a:lnTo>
                        <a:pt x="110" y="81"/>
                      </a:lnTo>
                      <a:lnTo>
                        <a:pt x="134" y="72"/>
                      </a:lnTo>
                      <a:lnTo>
                        <a:pt x="154" y="67"/>
                      </a:lnTo>
                      <a:lnTo>
                        <a:pt x="173" y="62"/>
                      </a:lnTo>
                      <a:lnTo>
                        <a:pt x="183" y="57"/>
                      </a:lnTo>
                      <a:lnTo>
                        <a:pt x="197" y="53"/>
                      </a:lnTo>
                      <a:lnTo>
                        <a:pt x="211" y="53"/>
                      </a:lnTo>
                      <a:lnTo>
                        <a:pt x="231" y="48"/>
                      </a:lnTo>
                      <a:lnTo>
                        <a:pt x="250" y="43"/>
                      </a:lnTo>
                      <a:lnTo>
                        <a:pt x="269" y="38"/>
                      </a:lnTo>
                      <a:lnTo>
                        <a:pt x="293" y="38"/>
                      </a:lnTo>
                      <a:lnTo>
                        <a:pt x="312" y="34"/>
                      </a:lnTo>
                      <a:lnTo>
                        <a:pt x="327" y="29"/>
                      </a:lnTo>
                      <a:lnTo>
                        <a:pt x="346" y="29"/>
                      </a:lnTo>
                      <a:lnTo>
                        <a:pt x="375" y="24"/>
                      </a:lnTo>
                      <a:lnTo>
                        <a:pt x="403" y="24"/>
                      </a:lnTo>
                      <a:lnTo>
                        <a:pt x="418" y="24"/>
                      </a:lnTo>
                      <a:lnTo>
                        <a:pt x="437" y="19"/>
                      </a:lnTo>
                      <a:lnTo>
                        <a:pt x="461" y="19"/>
                      </a:lnTo>
                      <a:lnTo>
                        <a:pt x="490" y="14"/>
                      </a:lnTo>
                      <a:lnTo>
                        <a:pt x="514" y="14"/>
                      </a:lnTo>
                      <a:lnTo>
                        <a:pt x="552" y="10"/>
                      </a:lnTo>
                      <a:lnTo>
                        <a:pt x="615" y="5"/>
                      </a:lnTo>
                      <a:lnTo>
                        <a:pt x="668" y="5"/>
                      </a:lnTo>
                      <a:lnTo>
                        <a:pt x="735" y="0"/>
                      </a:lnTo>
                      <a:lnTo>
                        <a:pt x="783" y="0"/>
                      </a:lnTo>
                      <a:lnTo>
                        <a:pt x="831" y="0"/>
                      </a:lnTo>
                      <a:lnTo>
                        <a:pt x="884" y="5"/>
                      </a:lnTo>
                      <a:lnTo>
                        <a:pt x="927" y="10"/>
                      </a:lnTo>
                      <a:lnTo>
                        <a:pt x="913" y="24"/>
                      </a:lnTo>
                      <a:lnTo>
                        <a:pt x="884" y="24"/>
                      </a:lnTo>
                      <a:lnTo>
                        <a:pt x="850" y="24"/>
                      </a:lnTo>
                      <a:lnTo>
                        <a:pt x="807" y="24"/>
                      </a:lnTo>
                      <a:lnTo>
                        <a:pt x="768" y="29"/>
                      </a:lnTo>
                      <a:lnTo>
                        <a:pt x="716" y="29"/>
                      </a:lnTo>
                      <a:lnTo>
                        <a:pt x="668" y="34"/>
                      </a:lnTo>
                      <a:lnTo>
                        <a:pt x="610" y="38"/>
                      </a:lnTo>
                      <a:lnTo>
                        <a:pt x="548" y="43"/>
                      </a:lnTo>
                      <a:lnTo>
                        <a:pt x="514" y="48"/>
                      </a:lnTo>
                      <a:lnTo>
                        <a:pt x="485" y="48"/>
                      </a:lnTo>
                      <a:lnTo>
                        <a:pt x="451" y="53"/>
                      </a:lnTo>
                      <a:lnTo>
                        <a:pt x="427" y="57"/>
                      </a:lnTo>
                      <a:lnTo>
                        <a:pt x="403" y="62"/>
                      </a:lnTo>
                      <a:lnTo>
                        <a:pt x="384" y="67"/>
                      </a:lnTo>
                      <a:lnTo>
                        <a:pt x="365" y="72"/>
                      </a:lnTo>
                      <a:lnTo>
                        <a:pt x="341" y="77"/>
                      </a:lnTo>
                      <a:lnTo>
                        <a:pt x="322" y="81"/>
                      </a:lnTo>
                      <a:lnTo>
                        <a:pt x="307" y="86"/>
                      </a:lnTo>
                      <a:lnTo>
                        <a:pt x="288" y="91"/>
                      </a:lnTo>
                      <a:lnTo>
                        <a:pt x="283" y="96"/>
                      </a:lnTo>
                      <a:lnTo>
                        <a:pt x="269" y="101"/>
                      </a:lnTo>
                      <a:lnTo>
                        <a:pt x="255" y="105"/>
                      </a:lnTo>
                      <a:lnTo>
                        <a:pt x="240" y="115"/>
                      </a:lnTo>
                      <a:lnTo>
                        <a:pt x="226" y="124"/>
                      </a:lnTo>
                      <a:lnTo>
                        <a:pt x="207" y="139"/>
                      </a:lnTo>
                      <a:lnTo>
                        <a:pt x="192" y="148"/>
                      </a:lnTo>
                      <a:lnTo>
                        <a:pt x="178" y="163"/>
                      </a:lnTo>
                      <a:lnTo>
                        <a:pt x="159" y="177"/>
                      </a:lnTo>
                      <a:lnTo>
                        <a:pt x="144" y="201"/>
                      </a:lnTo>
                      <a:lnTo>
                        <a:pt x="125" y="220"/>
                      </a:lnTo>
                      <a:lnTo>
                        <a:pt x="106" y="254"/>
                      </a:lnTo>
                      <a:lnTo>
                        <a:pt x="82" y="292"/>
                      </a:lnTo>
                      <a:lnTo>
                        <a:pt x="0" y="158"/>
                      </a:lnTo>
                    </a:path>
                  </a:pathLst>
                </a:custGeom>
                <a:solidFill>
                  <a:srgbClr val="808080"/>
                </a:solidFill>
                <a:ln w="12700" cap="rnd">
                  <a:solidFill>
                    <a:srgbClr val="E00000"/>
                  </a:solidFill>
                  <a:round/>
                  <a:headEnd/>
                  <a:tailEnd/>
                </a:ln>
              </p:spPr>
              <p:txBody>
                <a:bodyPr/>
                <a:lstStyle/>
                <a:p>
                  <a:endParaRPr lang="en-US"/>
                </a:p>
              </p:txBody>
            </p:sp>
            <p:sp>
              <p:nvSpPr>
                <p:cNvPr id="18950" name="Freeform 108"/>
                <p:cNvSpPr>
                  <a:spLocks noChangeAspect="1"/>
                </p:cNvSpPr>
                <p:nvPr/>
              </p:nvSpPr>
              <p:spPr bwMode="auto">
                <a:xfrm>
                  <a:off x="3292" y="2804"/>
                  <a:ext cx="922" cy="284"/>
                </a:xfrm>
                <a:custGeom>
                  <a:avLst/>
                  <a:gdLst>
                    <a:gd name="T0" fmla="*/ 34 w 922"/>
                    <a:gd name="T1" fmla="*/ 130 h 284"/>
                    <a:gd name="T2" fmla="*/ 72 w 922"/>
                    <a:gd name="T3" fmla="*/ 101 h 284"/>
                    <a:gd name="T4" fmla="*/ 110 w 922"/>
                    <a:gd name="T5" fmla="*/ 82 h 284"/>
                    <a:gd name="T6" fmla="*/ 154 w 922"/>
                    <a:gd name="T7" fmla="*/ 67 h 284"/>
                    <a:gd name="T8" fmla="*/ 182 w 922"/>
                    <a:gd name="T9" fmla="*/ 58 h 284"/>
                    <a:gd name="T10" fmla="*/ 211 w 922"/>
                    <a:gd name="T11" fmla="*/ 53 h 284"/>
                    <a:gd name="T12" fmla="*/ 249 w 922"/>
                    <a:gd name="T13" fmla="*/ 43 h 284"/>
                    <a:gd name="T14" fmla="*/ 293 w 922"/>
                    <a:gd name="T15" fmla="*/ 34 h 284"/>
                    <a:gd name="T16" fmla="*/ 326 w 922"/>
                    <a:gd name="T17" fmla="*/ 29 h 284"/>
                    <a:gd name="T18" fmla="*/ 369 w 922"/>
                    <a:gd name="T19" fmla="*/ 24 h 284"/>
                    <a:gd name="T20" fmla="*/ 413 w 922"/>
                    <a:gd name="T21" fmla="*/ 24 h 284"/>
                    <a:gd name="T22" fmla="*/ 456 w 922"/>
                    <a:gd name="T23" fmla="*/ 19 h 284"/>
                    <a:gd name="T24" fmla="*/ 513 w 922"/>
                    <a:gd name="T25" fmla="*/ 14 h 284"/>
                    <a:gd name="T26" fmla="*/ 614 w 922"/>
                    <a:gd name="T27" fmla="*/ 5 h 284"/>
                    <a:gd name="T28" fmla="*/ 734 w 922"/>
                    <a:gd name="T29" fmla="*/ 0 h 284"/>
                    <a:gd name="T30" fmla="*/ 830 w 922"/>
                    <a:gd name="T31" fmla="*/ 0 h 284"/>
                    <a:gd name="T32" fmla="*/ 921 w 922"/>
                    <a:gd name="T33" fmla="*/ 10 h 284"/>
                    <a:gd name="T34" fmla="*/ 883 w 922"/>
                    <a:gd name="T35" fmla="*/ 24 h 284"/>
                    <a:gd name="T36" fmla="*/ 801 w 922"/>
                    <a:gd name="T37" fmla="*/ 24 h 284"/>
                    <a:gd name="T38" fmla="*/ 715 w 922"/>
                    <a:gd name="T39" fmla="*/ 29 h 284"/>
                    <a:gd name="T40" fmla="*/ 609 w 922"/>
                    <a:gd name="T41" fmla="*/ 38 h 284"/>
                    <a:gd name="T42" fmla="*/ 508 w 922"/>
                    <a:gd name="T43" fmla="*/ 48 h 284"/>
                    <a:gd name="T44" fmla="*/ 451 w 922"/>
                    <a:gd name="T45" fmla="*/ 53 h 284"/>
                    <a:gd name="T46" fmla="*/ 403 w 922"/>
                    <a:gd name="T47" fmla="*/ 62 h 284"/>
                    <a:gd name="T48" fmla="*/ 360 w 922"/>
                    <a:gd name="T49" fmla="*/ 67 h 284"/>
                    <a:gd name="T50" fmla="*/ 321 w 922"/>
                    <a:gd name="T51" fmla="*/ 82 h 284"/>
                    <a:gd name="T52" fmla="*/ 288 w 922"/>
                    <a:gd name="T53" fmla="*/ 91 h 284"/>
                    <a:gd name="T54" fmla="*/ 269 w 922"/>
                    <a:gd name="T55" fmla="*/ 96 h 284"/>
                    <a:gd name="T56" fmla="*/ 240 w 922"/>
                    <a:gd name="T57" fmla="*/ 115 h 284"/>
                    <a:gd name="T58" fmla="*/ 206 w 922"/>
                    <a:gd name="T59" fmla="*/ 134 h 284"/>
                    <a:gd name="T60" fmla="*/ 173 w 922"/>
                    <a:gd name="T61" fmla="*/ 158 h 284"/>
                    <a:gd name="T62" fmla="*/ 144 w 922"/>
                    <a:gd name="T63" fmla="*/ 197 h 284"/>
                    <a:gd name="T64" fmla="*/ 101 w 922"/>
                    <a:gd name="T65" fmla="*/ 249 h 284"/>
                    <a:gd name="T66" fmla="*/ 0 w 922"/>
                    <a:gd name="T67" fmla="*/ 153 h 2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2"/>
                    <a:gd name="T103" fmla="*/ 0 h 284"/>
                    <a:gd name="T104" fmla="*/ 922 w 922"/>
                    <a:gd name="T105" fmla="*/ 284 h 2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2" h="284">
                      <a:moveTo>
                        <a:pt x="0" y="153"/>
                      </a:moveTo>
                      <a:lnTo>
                        <a:pt x="34" y="130"/>
                      </a:lnTo>
                      <a:lnTo>
                        <a:pt x="53" y="115"/>
                      </a:lnTo>
                      <a:lnTo>
                        <a:pt x="72" y="101"/>
                      </a:lnTo>
                      <a:lnTo>
                        <a:pt x="91" y="91"/>
                      </a:lnTo>
                      <a:lnTo>
                        <a:pt x="110" y="82"/>
                      </a:lnTo>
                      <a:lnTo>
                        <a:pt x="134" y="72"/>
                      </a:lnTo>
                      <a:lnTo>
                        <a:pt x="154" y="67"/>
                      </a:lnTo>
                      <a:lnTo>
                        <a:pt x="173" y="62"/>
                      </a:lnTo>
                      <a:lnTo>
                        <a:pt x="182" y="58"/>
                      </a:lnTo>
                      <a:lnTo>
                        <a:pt x="197" y="53"/>
                      </a:lnTo>
                      <a:lnTo>
                        <a:pt x="211" y="53"/>
                      </a:lnTo>
                      <a:lnTo>
                        <a:pt x="230" y="48"/>
                      </a:lnTo>
                      <a:lnTo>
                        <a:pt x="249" y="43"/>
                      </a:lnTo>
                      <a:lnTo>
                        <a:pt x="269" y="38"/>
                      </a:lnTo>
                      <a:lnTo>
                        <a:pt x="293" y="34"/>
                      </a:lnTo>
                      <a:lnTo>
                        <a:pt x="312" y="34"/>
                      </a:lnTo>
                      <a:lnTo>
                        <a:pt x="326" y="29"/>
                      </a:lnTo>
                      <a:lnTo>
                        <a:pt x="341" y="29"/>
                      </a:lnTo>
                      <a:lnTo>
                        <a:pt x="369" y="24"/>
                      </a:lnTo>
                      <a:lnTo>
                        <a:pt x="403" y="24"/>
                      </a:lnTo>
                      <a:lnTo>
                        <a:pt x="413" y="24"/>
                      </a:lnTo>
                      <a:lnTo>
                        <a:pt x="432" y="19"/>
                      </a:lnTo>
                      <a:lnTo>
                        <a:pt x="456" y="19"/>
                      </a:lnTo>
                      <a:lnTo>
                        <a:pt x="484" y="14"/>
                      </a:lnTo>
                      <a:lnTo>
                        <a:pt x="513" y="14"/>
                      </a:lnTo>
                      <a:lnTo>
                        <a:pt x="552" y="10"/>
                      </a:lnTo>
                      <a:lnTo>
                        <a:pt x="614" y="5"/>
                      </a:lnTo>
                      <a:lnTo>
                        <a:pt x="662" y="5"/>
                      </a:lnTo>
                      <a:lnTo>
                        <a:pt x="734" y="0"/>
                      </a:lnTo>
                      <a:lnTo>
                        <a:pt x="782" y="0"/>
                      </a:lnTo>
                      <a:lnTo>
                        <a:pt x="830" y="0"/>
                      </a:lnTo>
                      <a:lnTo>
                        <a:pt x="883" y="5"/>
                      </a:lnTo>
                      <a:lnTo>
                        <a:pt x="921" y="10"/>
                      </a:lnTo>
                      <a:lnTo>
                        <a:pt x="907" y="24"/>
                      </a:lnTo>
                      <a:lnTo>
                        <a:pt x="883" y="24"/>
                      </a:lnTo>
                      <a:lnTo>
                        <a:pt x="849" y="24"/>
                      </a:lnTo>
                      <a:lnTo>
                        <a:pt x="801" y="24"/>
                      </a:lnTo>
                      <a:lnTo>
                        <a:pt x="763" y="29"/>
                      </a:lnTo>
                      <a:lnTo>
                        <a:pt x="715" y="29"/>
                      </a:lnTo>
                      <a:lnTo>
                        <a:pt x="662" y="34"/>
                      </a:lnTo>
                      <a:lnTo>
                        <a:pt x="609" y="38"/>
                      </a:lnTo>
                      <a:lnTo>
                        <a:pt x="547" y="43"/>
                      </a:lnTo>
                      <a:lnTo>
                        <a:pt x="508" y="48"/>
                      </a:lnTo>
                      <a:lnTo>
                        <a:pt x="480" y="48"/>
                      </a:lnTo>
                      <a:lnTo>
                        <a:pt x="451" y="53"/>
                      </a:lnTo>
                      <a:lnTo>
                        <a:pt x="427" y="58"/>
                      </a:lnTo>
                      <a:lnTo>
                        <a:pt x="403" y="62"/>
                      </a:lnTo>
                      <a:lnTo>
                        <a:pt x="384" y="62"/>
                      </a:lnTo>
                      <a:lnTo>
                        <a:pt x="360" y="67"/>
                      </a:lnTo>
                      <a:lnTo>
                        <a:pt x="341" y="77"/>
                      </a:lnTo>
                      <a:lnTo>
                        <a:pt x="321" y="82"/>
                      </a:lnTo>
                      <a:lnTo>
                        <a:pt x="302" y="86"/>
                      </a:lnTo>
                      <a:lnTo>
                        <a:pt x="288" y="91"/>
                      </a:lnTo>
                      <a:lnTo>
                        <a:pt x="278" y="96"/>
                      </a:lnTo>
                      <a:lnTo>
                        <a:pt x="269" y="96"/>
                      </a:lnTo>
                      <a:lnTo>
                        <a:pt x="254" y="106"/>
                      </a:lnTo>
                      <a:lnTo>
                        <a:pt x="240" y="115"/>
                      </a:lnTo>
                      <a:lnTo>
                        <a:pt x="221" y="125"/>
                      </a:lnTo>
                      <a:lnTo>
                        <a:pt x="206" y="134"/>
                      </a:lnTo>
                      <a:lnTo>
                        <a:pt x="192" y="144"/>
                      </a:lnTo>
                      <a:lnTo>
                        <a:pt x="173" y="158"/>
                      </a:lnTo>
                      <a:lnTo>
                        <a:pt x="158" y="177"/>
                      </a:lnTo>
                      <a:lnTo>
                        <a:pt x="144" y="197"/>
                      </a:lnTo>
                      <a:lnTo>
                        <a:pt x="125" y="216"/>
                      </a:lnTo>
                      <a:lnTo>
                        <a:pt x="101" y="249"/>
                      </a:lnTo>
                      <a:lnTo>
                        <a:pt x="82" y="283"/>
                      </a:lnTo>
                      <a:lnTo>
                        <a:pt x="0" y="153"/>
                      </a:lnTo>
                    </a:path>
                  </a:pathLst>
                </a:custGeom>
                <a:noFill/>
                <a:ln w="12700" cap="rnd">
                  <a:solidFill>
                    <a:srgbClr val="C00000"/>
                  </a:solidFill>
                  <a:round/>
                  <a:headEnd/>
                  <a:tailEnd/>
                </a:ln>
              </p:spPr>
              <p:txBody>
                <a:bodyPr/>
                <a:lstStyle/>
                <a:p>
                  <a:endParaRPr lang="en-US"/>
                </a:p>
              </p:txBody>
            </p:sp>
          </p:grpSp>
          <p:grpSp>
            <p:nvGrpSpPr>
              <p:cNvPr id="18" name="Group 109"/>
              <p:cNvGrpSpPr>
                <a:grpSpLocks noChangeAspect="1"/>
              </p:cNvGrpSpPr>
              <p:nvPr/>
            </p:nvGrpSpPr>
            <p:grpSpPr bwMode="auto">
              <a:xfrm>
                <a:off x="3959" y="2617"/>
                <a:ext cx="226" cy="236"/>
                <a:chOff x="3959" y="2617"/>
                <a:chExt cx="226" cy="236"/>
              </a:xfrm>
            </p:grpSpPr>
            <p:grpSp>
              <p:nvGrpSpPr>
                <p:cNvPr id="19" name="Group 110"/>
                <p:cNvGrpSpPr>
                  <a:grpSpLocks noChangeAspect="1"/>
                </p:cNvGrpSpPr>
                <p:nvPr/>
              </p:nvGrpSpPr>
              <p:grpSpPr bwMode="auto">
                <a:xfrm>
                  <a:off x="3964" y="2660"/>
                  <a:ext cx="173" cy="193"/>
                  <a:chOff x="3964" y="2660"/>
                  <a:chExt cx="173" cy="193"/>
                </a:xfrm>
              </p:grpSpPr>
              <p:sp>
                <p:nvSpPr>
                  <p:cNvPr id="18927" name="Freeform 111"/>
                  <p:cNvSpPr>
                    <a:spLocks noChangeAspect="1"/>
                  </p:cNvSpPr>
                  <p:nvPr/>
                </p:nvSpPr>
                <p:spPr bwMode="auto">
                  <a:xfrm>
                    <a:off x="3973" y="2679"/>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E00000"/>
                    </a:solidFill>
                    <a:round/>
                    <a:headEnd/>
                    <a:tailEnd/>
                  </a:ln>
                </p:spPr>
                <p:txBody>
                  <a:bodyPr/>
                  <a:lstStyle/>
                  <a:p>
                    <a:endParaRPr lang="en-US"/>
                  </a:p>
                </p:txBody>
              </p:sp>
              <p:sp>
                <p:nvSpPr>
                  <p:cNvPr id="18928" name="Freeform 112"/>
                  <p:cNvSpPr>
                    <a:spLocks noChangeAspect="1"/>
                  </p:cNvSpPr>
                  <p:nvPr/>
                </p:nvSpPr>
                <p:spPr bwMode="auto">
                  <a:xfrm>
                    <a:off x="3983" y="2703"/>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E00000"/>
                    </a:solidFill>
                    <a:round/>
                    <a:headEnd/>
                    <a:tailEnd/>
                  </a:ln>
                </p:spPr>
                <p:txBody>
                  <a:bodyPr/>
                  <a:lstStyle/>
                  <a:p>
                    <a:endParaRPr lang="en-US"/>
                  </a:p>
                </p:txBody>
              </p:sp>
              <p:sp>
                <p:nvSpPr>
                  <p:cNvPr id="18929" name="Freeform 113"/>
                  <p:cNvSpPr>
                    <a:spLocks noChangeAspect="1"/>
                  </p:cNvSpPr>
                  <p:nvPr/>
                </p:nvSpPr>
                <p:spPr bwMode="auto">
                  <a:xfrm>
                    <a:off x="3988" y="2718"/>
                    <a:ext cx="1" cy="130"/>
                  </a:xfrm>
                  <a:custGeom>
                    <a:avLst/>
                    <a:gdLst>
                      <a:gd name="T0" fmla="*/ 0 w 1"/>
                      <a:gd name="T1" fmla="*/ 0 h 130"/>
                      <a:gd name="T2" fmla="*/ 0 w 1"/>
                      <a:gd name="T3" fmla="*/ 129 h 130"/>
                      <a:gd name="T4" fmla="*/ 0 w 1"/>
                      <a:gd name="T5" fmla="*/ 0 h 130"/>
                      <a:gd name="T6" fmla="*/ 0 60000 65536"/>
                      <a:gd name="T7" fmla="*/ 0 60000 65536"/>
                      <a:gd name="T8" fmla="*/ 0 60000 65536"/>
                      <a:gd name="T9" fmla="*/ 0 w 1"/>
                      <a:gd name="T10" fmla="*/ 0 h 130"/>
                      <a:gd name="T11" fmla="*/ 1 w 1"/>
                      <a:gd name="T12" fmla="*/ 130 h 130"/>
                    </a:gdLst>
                    <a:ahLst/>
                    <a:cxnLst>
                      <a:cxn ang="T6">
                        <a:pos x="T0" y="T1"/>
                      </a:cxn>
                      <a:cxn ang="T7">
                        <a:pos x="T2" y="T3"/>
                      </a:cxn>
                      <a:cxn ang="T8">
                        <a:pos x="T4" y="T5"/>
                      </a:cxn>
                    </a:cxnLst>
                    <a:rect l="T9" t="T10" r="T11" b="T12"/>
                    <a:pathLst>
                      <a:path w="1" h="130">
                        <a:moveTo>
                          <a:pt x="0" y="0"/>
                        </a:moveTo>
                        <a:lnTo>
                          <a:pt x="0" y="129"/>
                        </a:lnTo>
                        <a:lnTo>
                          <a:pt x="0" y="0"/>
                        </a:lnTo>
                      </a:path>
                    </a:pathLst>
                  </a:custGeom>
                  <a:noFill/>
                  <a:ln w="12700" cap="rnd">
                    <a:solidFill>
                      <a:srgbClr val="E00000"/>
                    </a:solidFill>
                    <a:round/>
                    <a:headEnd/>
                    <a:tailEnd/>
                  </a:ln>
                </p:spPr>
                <p:txBody>
                  <a:bodyPr/>
                  <a:lstStyle/>
                  <a:p>
                    <a:endParaRPr lang="en-US"/>
                  </a:p>
                </p:txBody>
              </p:sp>
              <p:sp>
                <p:nvSpPr>
                  <p:cNvPr id="18930" name="Freeform 114"/>
                  <p:cNvSpPr>
                    <a:spLocks noChangeAspect="1"/>
                  </p:cNvSpPr>
                  <p:nvPr/>
                </p:nvSpPr>
                <p:spPr bwMode="auto">
                  <a:xfrm>
                    <a:off x="3997" y="2732"/>
                    <a:ext cx="1" cy="116"/>
                  </a:xfrm>
                  <a:custGeom>
                    <a:avLst/>
                    <a:gdLst>
                      <a:gd name="T0" fmla="*/ 0 w 1"/>
                      <a:gd name="T1" fmla="*/ 0 h 116"/>
                      <a:gd name="T2" fmla="*/ 0 w 1"/>
                      <a:gd name="T3" fmla="*/ 115 h 116"/>
                      <a:gd name="T4" fmla="*/ 0 w 1"/>
                      <a:gd name="T5" fmla="*/ 0 h 116"/>
                      <a:gd name="T6" fmla="*/ 0 60000 65536"/>
                      <a:gd name="T7" fmla="*/ 0 60000 65536"/>
                      <a:gd name="T8" fmla="*/ 0 60000 65536"/>
                      <a:gd name="T9" fmla="*/ 0 w 1"/>
                      <a:gd name="T10" fmla="*/ 0 h 116"/>
                      <a:gd name="T11" fmla="*/ 1 w 1"/>
                      <a:gd name="T12" fmla="*/ 116 h 116"/>
                    </a:gdLst>
                    <a:ahLst/>
                    <a:cxnLst>
                      <a:cxn ang="T6">
                        <a:pos x="T0" y="T1"/>
                      </a:cxn>
                      <a:cxn ang="T7">
                        <a:pos x="T2" y="T3"/>
                      </a:cxn>
                      <a:cxn ang="T8">
                        <a:pos x="T4" y="T5"/>
                      </a:cxn>
                    </a:cxnLst>
                    <a:rect l="T9" t="T10" r="T11" b="T12"/>
                    <a:pathLst>
                      <a:path w="1" h="116">
                        <a:moveTo>
                          <a:pt x="0" y="0"/>
                        </a:moveTo>
                        <a:lnTo>
                          <a:pt x="0" y="115"/>
                        </a:lnTo>
                        <a:lnTo>
                          <a:pt x="0" y="0"/>
                        </a:lnTo>
                      </a:path>
                    </a:pathLst>
                  </a:custGeom>
                  <a:noFill/>
                  <a:ln w="12700" cap="rnd">
                    <a:solidFill>
                      <a:srgbClr val="E00000"/>
                    </a:solidFill>
                    <a:round/>
                    <a:headEnd/>
                    <a:tailEnd/>
                  </a:ln>
                </p:spPr>
                <p:txBody>
                  <a:bodyPr/>
                  <a:lstStyle/>
                  <a:p>
                    <a:endParaRPr lang="en-US"/>
                  </a:p>
                </p:txBody>
              </p:sp>
              <p:sp>
                <p:nvSpPr>
                  <p:cNvPr id="18931" name="Freeform 115"/>
                  <p:cNvSpPr>
                    <a:spLocks noChangeAspect="1"/>
                  </p:cNvSpPr>
                  <p:nvPr/>
                </p:nvSpPr>
                <p:spPr bwMode="auto">
                  <a:xfrm>
                    <a:off x="4007" y="2746"/>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E00000"/>
                    </a:solidFill>
                    <a:round/>
                    <a:headEnd/>
                    <a:tailEnd/>
                  </a:ln>
                </p:spPr>
                <p:txBody>
                  <a:bodyPr/>
                  <a:lstStyle/>
                  <a:p>
                    <a:endParaRPr lang="en-US"/>
                  </a:p>
                </p:txBody>
              </p:sp>
              <p:sp>
                <p:nvSpPr>
                  <p:cNvPr id="18932" name="Freeform 116"/>
                  <p:cNvSpPr>
                    <a:spLocks noChangeAspect="1"/>
                  </p:cNvSpPr>
                  <p:nvPr/>
                </p:nvSpPr>
                <p:spPr bwMode="auto">
                  <a:xfrm>
                    <a:off x="4016" y="2756"/>
                    <a:ext cx="1" cy="92"/>
                  </a:xfrm>
                  <a:custGeom>
                    <a:avLst/>
                    <a:gdLst>
                      <a:gd name="T0" fmla="*/ 0 w 1"/>
                      <a:gd name="T1" fmla="*/ 0 h 92"/>
                      <a:gd name="T2" fmla="*/ 0 w 1"/>
                      <a:gd name="T3" fmla="*/ 91 h 92"/>
                      <a:gd name="T4" fmla="*/ 0 w 1"/>
                      <a:gd name="T5" fmla="*/ 0 h 92"/>
                      <a:gd name="T6" fmla="*/ 0 60000 65536"/>
                      <a:gd name="T7" fmla="*/ 0 60000 65536"/>
                      <a:gd name="T8" fmla="*/ 0 60000 65536"/>
                      <a:gd name="T9" fmla="*/ 0 w 1"/>
                      <a:gd name="T10" fmla="*/ 0 h 92"/>
                      <a:gd name="T11" fmla="*/ 1 w 1"/>
                      <a:gd name="T12" fmla="*/ 92 h 92"/>
                    </a:gdLst>
                    <a:ahLst/>
                    <a:cxnLst>
                      <a:cxn ang="T6">
                        <a:pos x="T0" y="T1"/>
                      </a:cxn>
                      <a:cxn ang="T7">
                        <a:pos x="T2" y="T3"/>
                      </a:cxn>
                      <a:cxn ang="T8">
                        <a:pos x="T4" y="T5"/>
                      </a:cxn>
                    </a:cxnLst>
                    <a:rect l="T9" t="T10" r="T11" b="T12"/>
                    <a:pathLst>
                      <a:path w="1" h="92">
                        <a:moveTo>
                          <a:pt x="0" y="0"/>
                        </a:moveTo>
                        <a:lnTo>
                          <a:pt x="0" y="91"/>
                        </a:lnTo>
                        <a:lnTo>
                          <a:pt x="0" y="0"/>
                        </a:lnTo>
                      </a:path>
                    </a:pathLst>
                  </a:custGeom>
                  <a:noFill/>
                  <a:ln w="12700" cap="rnd">
                    <a:solidFill>
                      <a:srgbClr val="E00000"/>
                    </a:solidFill>
                    <a:round/>
                    <a:headEnd/>
                    <a:tailEnd/>
                  </a:ln>
                </p:spPr>
                <p:txBody>
                  <a:bodyPr/>
                  <a:lstStyle/>
                  <a:p>
                    <a:endParaRPr lang="en-US"/>
                  </a:p>
                </p:txBody>
              </p:sp>
              <p:sp>
                <p:nvSpPr>
                  <p:cNvPr id="18933" name="Freeform 117"/>
                  <p:cNvSpPr>
                    <a:spLocks noChangeAspect="1"/>
                  </p:cNvSpPr>
                  <p:nvPr/>
                </p:nvSpPr>
                <p:spPr bwMode="auto">
                  <a:xfrm>
                    <a:off x="4026" y="2766"/>
                    <a:ext cx="1" cy="82"/>
                  </a:xfrm>
                  <a:custGeom>
                    <a:avLst/>
                    <a:gdLst>
                      <a:gd name="T0" fmla="*/ 0 w 1"/>
                      <a:gd name="T1" fmla="*/ 0 h 82"/>
                      <a:gd name="T2" fmla="*/ 0 w 1"/>
                      <a:gd name="T3" fmla="*/ 81 h 82"/>
                      <a:gd name="T4" fmla="*/ 0 w 1"/>
                      <a:gd name="T5" fmla="*/ 0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0"/>
                        </a:moveTo>
                        <a:lnTo>
                          <a:pt x="0" y="81"/>
                        </a:lnTo>
                        <a:lnTo>
                          <a:pt x="0" y="0"/>
                        </a:lnTo>
                      </a:path>
                    </a:pathLst>
                  </a:custGeom>
                  <a:noFill/>
                  <a:ln w="12700" cap="rnd">
                    <a:solidFill>
                      <a:srgbClr val="E00000"/>
                    </a:solidFill>
                    <a:round/>
                    <a:headEnd/>
                    <a:tailEnd/>
                  </a:ln>
                </p:spPr>
                <p:txBody>
                  <a:bodyPr/>
                  <a:lstStyle/>
                  <a:p>
                    <a:endParaRPr lang="en-US"/>
                  </a:p>
                </p:txBody>
              </p:sp>
              <p:sp>
                <p:nvSpPr>
                  <p:cNvPr id="18934" name="Freeform 118"/>
                  <p:cNvSpPr>
                    <a:spLocks noChangeAspect="1"/>
                  </p:cNvSpPr>
                  <p:nvPr/>
                </p:nvSpPr>
                <p:spPr bwMode="auto">
                  <a:xfrm>
                    <a:off x="4040" y="2775"/>
                    <a:ext cx="1" cy="73"/>
                  </a:xfrm>
                  <a:custGeom>
                    <a:avLst/>
                    <a:gdLst>
                      <a:gd name="T0" fmla="*/ 0 w 1"/>
                      <a:gd name="T1" fmla="*/ 0 h 73"/>
                      <a:gd name="T2" fmla="*/ 0 w 1"/>
                      <a:gd name="T3" fmla="*/ 72 h 73"/>
                      <a:gd name="T4" fmla="*/ 0 w 1"/>
                      <a:gd name="T5" fmla="*/ 0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0"/>
                        </a:moveTo>
                        <a:lnTo>
                          <a:pt x="0" y="72"/>
                        </a:lnTo>
                        <a:lnTo>
                          <a:pt x="0" y="0"/>
                        </a:lnTo>
                      </a:path>
                    </a:pathLst>
                  </a:custGeom>
                  <a:noFill/>
                  <a:ln w="12700" cap="rnd">
                    <a:solidFill>
                      <a:srgbClr val="E00000"/>
                    </a:solidFill>
                    <a:round/>
                    <a:headEnd/>
                    <a:tailEnd/>
                  </a:ln>
                </p:spPr>
                <p:txBody>
                  <a:bodyPr/>
                  <a:lstStyle/>
                  <a:p>
                    <a:endParaRPr lang="en-US"/>
                  </a:p>
                </p:txBody>
              </p:sp>
              <p:sp>
                <p:nvSpPr>
                  <p:cNvPr id="18935" name="Freeform 119"/>
                  <p:cNvSpPr>
                    <a:spLocks noChangeAspect="1"/>
                  </p:cNvSpPr>
                  <p:nvPr/>
                </p:nvSpPr>
                <p:spPr bwMode="auto">
                  <a:xfrm>
                    <a:off x="4045" y="2785"/>
                    <a:ext cx="1" cy="58"/>
                  </a:xfrm>
                  <a:custGeom>
                    <a:avLst/>
                    <a:gdLst>
                      <a:gd name="T0" fmla="*/ 0 w 1"/>
                      <a:gd name="T1" fmla="*/ 0 h 58"/>
                      <a:gd name="T2" fmla="*/ 0 w 1"/>
                      <a:gd name="T3" fmla="*/ 57 h 58"/>
                      <a:gd name="T4" fmla="*/ 0 w 1"/>
                      <a:gd name="T5" fmla="*/ 0 h 58"/>
                      <a:gd name="T6" fmla="*/ 0 60000 65536"/>
                      <a:gd name="T7" fmla="*/ 0 60000 65536"/>
                      <a:gd name="T8" fmla="*/ 0 60000 65536"/>
                      <a:gd name="T9" fmla="*/ 0 w 1"/>
                      <a:gd name="T10" fmla="*/ 0 h 58"/>
                      <a:gd name="T11" fmla="*/ 1 w 1"/>
                      <a:gd name="T12" fmla="*/ 58 h 58"/>
                    </a:gdLst>
                    <a:ahLst/>
                    <a:cxnLst>
                      <a:cxn ang="T6">
                        <a:pos x="T0" y="T1"/>
                      </a:cxn>
                      <a:cxn ang="T7">
                        <a:pos x="T2" y="T3"/>
                      </a:cxn>
                      <a:cxn ang="T8">
                        <a:pos x="T4" y="T5"/>
                      </a:cxn>
                    </a:cxnLst>
                    <a:rect l="T9" t="T10" r="T11" b="T12"/>
                    <a:pathLst>
                      <a:path w="1" h="58">
                        <a:moveTo>
                          <a:pt x="0" y="0"/>
                        </a:moveTo>
                        <a:lnTo>
                          <a:pt x="0" y="57"/>
                        </a:lnTo>
                        <a:lnTo>
                          <a:pt x="0" y="0"/>
                        </a:lnTo>
                      </a:path>
                    </a:pathLst>
                  </a:custGeom>
                  <a:noFill/>
                  <a:ln w="12700" cap="rnd">
                    <a:solidFill>
                      <a:srgbClr val="E00000"/>
                    </a:solidFill>
                    <a:round/>
                    <a:headEnd/>
                    <a:tailEnd/>
                  </a:ln>
                </p:spPr>
                <p:txBody>
                  <a:bodyPr/>
                  <a:lstStyle/>
                  <a:p>
                    <a:endParaRPr lang="en-US"/>
                  </a:p>
                </p:txBody>
              </p:sp>
              <p:sp>
                <p:nvSpPr>
                  <p:cNvPr id="18936" name="Freeform 120"/>
                  <p:cNvSpPr>
                    <a:spLocks noChangeAspect="1"/>
                  </p:cNvSpPr>
                  <p:nvPr/>
                </p:nvSpPr>
                <p:spPr bwMode="auto">
                  <a:xfrm>
                    <a:off x="4055" y="2785"/>
                    <a:ext cx="1" cy="58"/>
                  </a:xfrm>
                  <a:custGeom>
                    <a:avLst/>
                    <a:gdLst>
                      <a:gd name="T0" fmla="*/ 0 w 1"/>
                      <a:gd name="T1" fmla="*/ 57 h 58"/>
                      <a:gd name="T2" fmla="*/ 0 w 1"/>
                      <a:gd name="T3" fmla="*/ 0 h 58"/>
                      <a:gd name="T4" fmla="*/ 0 w 1"/>
                      <a:gd name="T5" fmla="*/ 57 h 58"/>
                      <a:gd name="T6" fmla="*/ 0 60000 65536"/>
                      <a:gd name="T7" fmla="*/ 0 60000 65536"/>
                      <a:gd name="T8" fmla="*/ 0 60000 65536"/>
                      <a:gd name="T9" fmla="*/ 0 w 1"/>
                      <a:gd name="T10" fmla="*/ 0 h 58"/>
                      <a:gd name="T11" fmla="*/ 1 w 1"/>
                      <a:gd name="T12" fmla="*/ 58 h 58"/>
                    </a:gdLst>
                    <a:ahLst/>
                    <a:cxnLst>
                      <a:cxn ang="T6">
                        <a:pos x="T0" y="T1"/>
                      </a:cxn>
                      <a:cxn ang="T7">
                        <a:pos x="T2" y="T3"/>
                      </a:cxn>
                      <a:cxn ang="T8">
                        <a:pos x="T4" y="T5"/>
                      </a:cxn>
                    </a:cxnLst>
                    <a:rect l="T9" t="T10" r="T11" b="T12"/>
                    <a:pathLst>
                      <a:path w="1" h="58">
                        <a:moveTo>
                          <a:pt x="0" y="57"/>
                        </a:moveTo>
                        <a:lnTo>
                          <a:pt x="0" y="0"/>
                        </a:lnTo>
                        <a:lnTo>
                          <a:pt x="0" y="57"/>
                        </a:lnTo>
                      </a:path>
                    </a:pathLst>
                  </a:custGeom>
                  <a:noFill/>
                  <a:ln w="12700" cap="rnd">
                    <a:solidFill>
                      <a:srgbClr val="E00000"/>
                    </a:solidFill>
                    <a:round/>
                    <a:headEnd/>
                    <a:tailEnd/>
                  </a:ln>
                </p:spPr>
                <p:txBody>
                  <a:bodyPr/>
                  <a:lstStyle/>
                  <a:p>
                    <a:endParaRPr lang="en-US"/>
                  </a:p>
                </p:txBody>
              </p:sp>
              <p:sp>
                <p:nvSpPr>
                  <p:cNvPr id="18937" name="Freeform 121"/>
                  <p:cNvSpPr>
                    <a:spLocks noChangeAspect="1"/>
                  </p:cNvSpPr>
                  <p:nvPr/>
                </p:nvSpPr>
                <p:spPr bwMode="auto">
                  <a:xfrm>
                    <a:off x="4064" y="2794"/>
                    <a:ext cx="1" cy="54"/>
                  </a:xfrm>
                  <a:custGeom>
                    <a:avLst/>
                    <a:gdLst>
                      <a:gd name="T0" fmla="*/ 0 w 1"/>
                      <a:gd name="T1" fmla="*/ 53 h 54"/>
                      <a:gd name="T2" fmla="*/ 0 w 1"/>
                      <a:gd name="T3" fmla="*/ 0 h 54"/>
                      <a:gd name="T4" fmla="*/ 0 w 1"/>
                      <a:gd name="T5" fmla="*/ 53 h 54"/>
                      <a:gd name="T6" fmla="*/ 0 60000 65536"/>
                      <a:gd name="T7" fmla="*/ 0 60000 65536"/>
                      <a:gd name="T8" fmla="*/ 0 60000 65536"/>
                      <a:gd name="T9" fmla="*/ 0 w 1"/>
                      <a:gd name="T10" fmla="*/ 0 h 54"/>
                      <a:gd name="T11" fmla="*/ 1 w 1"/>
                      <a:gd name="T12" fmla="*/ 54 h 54"/>
                    </a:gdLst>
                    <a:ahLst/>
                    <a:cxnLst>
                      <a:cxn ang="T6">
                        <a:pos x="T0" y="T1"/>
                      </a:cxn>
                      <a:cxn ang="T7">
                        <a:pos x="T2" y="T3"/>
                      </a:cxn>
                      <a:cxn ang="T8">
                        <a:pos x="T4" y="T5"/>
                      </a:cxn>
                    </a:cxnLst>
                    <a:rect l="T9" t="T10" r="T11" b="T12"/>
                    <a:pathLst>
                      <a:path w="1" h="54">
                        <a:moveTo>
                          <a:pt x="0" y="53"/>
                        </a:moveTo>
                        <a:lnTo>
                          <a:pt x="0" y="0"/>
                        </a:lnTo>
                        <a:lnTo>
                          <a:pt x="0" y="53"/>
                        </a:lnTo>
                      </a:path>
                    </a:pathLst>
                  </a:custGeom>
                  <a:noFill/>
                  <a:ln w="12700" cap="rnd">
                    <a:solidFill>
                      <a:srgbClr val="E00000"/>
                    </a:solidFill>
                    <a:round/>
                    <a:headEnd/>
                    <a:tailEnd/>
                  </a:ln>
                </p:spPr>
                <p:txBody>
                  <a:bodyPr/>
                  <a:lstStyle/>
                  <a:p>
                    <a:endParaRPr lang="en-US"/>
                  </a:p>
                </p:txBody>
              </p:sp>
              <p:sp>
                <p:nvSpPr>
                  <p:cNvPr id="18938" name="Freeform 122"/>
                  <p:cNvSpPr>
                    <a:spLocks noChangeAspect="1"/>
                  </p:cNvSpPr>
                  <p:nvPr/>
                </p:nvSpPr>
                <p:spPr bwMode="auto">
                  <a:xfrm>
                    <a:off x="4074" y="2799"/>
                    <a:ext cx="1" cy="44"/>
                  </a:xfrm>
                  <a:custGeom>
                    <a:avLst/>
                    <a:gdLst>
                      <a:gd name="T0" fmla="*/ 0 w 1"/>
                      <a:gd name="T1" fmla="*/ 0 h 44"/>
                      <a:gd name="T2" fmla="*/ 0 w 1"/>
                      <a:gd name="T3" fmla="*/ 43 h 44"/>
                      <a:gd name="T4" fmla="*/ 0 w 1"/>
                      <a:gd name="T5" fmla="*/ 0 h 44"/>
                      <a:gd name="T6" fmla="*/ 0 60000 65536"/>
                      <a:gd name="T7" fmla="*/ 0 60000 65536"/>
                      <a:gd name="T8" fmla="*/ 0 60000 65536"/>
                      <a:gd name="T9" fmla="*/ 0 w 1"/>
                      <a:gd name="T10" fmla="*/ 0 h 44"/>
                      <a:gd name="T11" fmla="*/ 1 w 1"/>
                      <a:gd name="T12" fmla="*/ 44 h 44"/>
                    </a:gdLst>
                    <a:ahLst/>
                    <a:cxnLst>
                      <a:cxn ang="T6">
                        <a:pos x="T0" y="T1"/>
                      </a:cxn>
                      <a:cxn ang="T7">
                        <a:pos x="T2" y="T3"/>
                      </a:cxn>
                      <a:cxn ang="T8">
                        <a:pos x="T4" y="T5"/>
                      </a:cxn>
                    </a:cxnLst>
                    <a:rect l="T9" t="T10" r="T11" b="T12"/>
                    <a:pathLst>
                      <a:path w="1" h="44">
                        <a:moveTo>
                          <a:pt x="0" y="0"/>
                        </a:moveTo>
                        <a:lnTo>
                          <a:pt x="0" y="43"/>
                        </a:lnTo>
                        <a:lnTo>
                          <a:pt x="0" y="0"/>
                        </a:lnTo>
                      </a:path>
                    </a:pathLst>
                  </a:custGeom>
                  <a:noFill/>
                  <a:ln w="12700" cap="rnd">
                    <a:solidFill>
                      <a:srgbClr val="E00000"/>
                    </a:solidFill>
                    <a:round/>
                    <a:headEnd/>
                    <a:tailEnd/>
                  </a:ln>
                </p:spPr>
                <p:txBody>
                  <a:bodyPr/>
                  <a:lstStyle/>
                  <a:p>
                    <a:endParaRPr lang="en-US"/>
                  </a:p>
                </p:txBody>
              </p:sp>
              <p:sp>
                <p:nvSpPr>
                  <p:cNvPr id="18939" name="Freeform 123"/>
                  <p:cNvSpPr>
                    <a:spLocks noChangeAspect="1"/>
                  </p:cNvSpPr>
                  <p:nvPr/>
                </p:nvSpPr>
                <p:spPr bwMode="auto">
                  <a:xfrm>
                    <a:off x="4084" y="2804"/>
                    <a:ext cx="1" cy="39"/>
                  </a:xfrm>
                  <a:custGeom>
                    <a:avLst/>
                    <a:gdLst>
                      <a:gd name="T0" fmla="*/ 0 w 1"/>
                      <a:gd name="T1" fmla="*/ 0 h 39"/>
                      <a:gd name="T2" fmla="*/ 0 w 1"/>
                      <a:gd name="T3" fmla="*/ 38 h 39"/>
                      <a:gd name="T4" fmla="*/ 0 w 1"/>
                      <a:gd name="T5" fmla="*/ 0 h 39"/>
                      <a:gd name="T6" fmla="*/ 0 60000 65536"/>
                      <a:gd name="T7" fmla="*/ 0 60000 65536"/>
                      <a:gd name="T8" fmla="*/ 0 60000 65536"/>
                      <a:gd name="T9" fmla="*/ 0 w 1"/>
                      <a:gd name="T10" fmla="*/ 0 h 39"/>
                      <a:gd name="T11" fmla="*/ 1 w 1"/>
                      <a:gd name="T12" fmla="*/ 39 h 39"/>
                    </a:gdLst>
                    <a:ahLst/>
                    <a:cxnLst>
                      <a:cxn ang="T6">
                        <a:pos x="T0" y="T1"/>
                      </a:cxn>
                      <a:cxn ang="T7">
                        <a:pos x="T2" y="T3"/>
                      </a:cxn>
                      <a:cxn ang="T8">
                        <a:pos x="T4" y="T5"/>
                      </a:cxn>
                    </a:cxnLst>
                    <a:rect l="T9" t="T10" r="T11" b="T12"/>
                    <a:pathLst>
                      <a:path w="1" h="39">
                        <a:moveTo>
                          <a:pt x="0" y="0"/>
                        </a:moveTo>
                        <a:lnTo>
                          <a:pt x="0" y="38"/>
                        </a:lnTo>
                        <a:lnTo>
                          <a:pt x="0" y="0"/>
                        </a:lnTo>
                      </a:path>
                    </a:pathLst>
                  </a:custGeom>
                  <a:noFill/>
                  <a:ln w="12700" cap="rnd">
                    <a:solidFill>
                      <a:srgbClr val="E00000"/>
                    </a:solidFill>
                    <a:round/>
                    <a:headEnd/>
                    <a:tailEnd/>
                  </a:ln>
                </p:spPr>
                <p:txBody>
                  <a:bodyPr/>
                  <a:lstStyle/>
                  <a:p>
                    <a:endParaRPr lang="en-US"/>
                  </a:p>
                </p:txBody>
              </p:sp>
              <p:sp>
                <p:nvSpPr>
                  <p:cNvPr id="18940" name="Freeform 124"/>
                  <p:cNvSpPr>
                    <a:spLocks noChangeAspect="1"/>
                  </p:cNvSpPr>
                  <p:nvPr/>
                </p:nvSpPr>
                <p:spPr bwMode="auto">
                  <a:xfrm>
                    <a:off x="4088" y="2809"/>
                    <a:ext cx="1" cy="34"/>
                  </a:xfrm>
                  <a:custGeom>
                    <a:avLst/>
                    <a:gdLst>
                      <a:gd name="T0" fmla="*/ 0 w 1"/>
                      <a:gd name="T1" fmla="*/ 33 h 34"/>
                      <a:gd name="T2" fmla="*/ 0 w 1"/>
                      <a:gd name="T3" fmla="*/ 0 h 34"/>
                      <a:gd name="T4" fmla="*/ 0 w 1"/>
                      <a:gd name="T5" fmla="*/ 33 h 34"/>
                      <a:gd name="T6" fmla="*/ 0 60000 65536"/>
                      <a:gd name="T7" fmla="*/ 0 60000 65536"/>
                      <a:gd name="T8" fmla="*/ 0 60000 65536"/>
                      <a:gd name="T9" fmla="*/ 0 w 1"/>
                      <a:gd name="T10" fmla="*/ 0 h 34"/>
                      <a:gd name="T11" fmla="*/ 1 w 1"/>
                      <a:gd name="T12" fmla="*/ 34 h 34"/>
                    </a:gdLst>
                    <a:ahLst/>
                    <a:cxnLst>
                      <a:cxn ang="T6">
                        <a:pos x="T0" y="T1"/>
                      </a:cxn>
                      <a:cxn ang="T7">
                        <a:pos x="T2" y="T3"/>
                      </a:cxn>
                      <a:cxn ang="T8">
                        <a:pos x="T4" y="T5"/>
                      </a:cxn>
                    </a:cxnLst>
                    <a:rect l="T9" t="T10" r="T11" b="T12"/>
                    <a:pathLst>
                      <a:path w="1" h="34">
                        <a:moveTo>
                          <a:pt x="0" y="33"/>
                        </a:moveTo>
                        <a:lnTo>
                          <a:pt x="0" y="0"/>
                        </a:lnTo>
                        <a:lnTo>
                          <a:pt x="0" y="33"/>
                        </a:lnTo>
                      </a:path>
                    </a:pathLst>
                  </a:custGeom>
                  <a:noFill/>
                  <a:ln w="12700" cap="rnd">
                    <a:solidFill>
                      <a:srgbClr val="E00000"/>
                    </a:solidFill>
                    <a:round/>
                    <a:headEnd/>
                    <a:tailEnd/>
                  </a:ln>
                </p:spPr>
                <p:txBody>
                  <a:bodyPr/>
                  <a:lstStyle/>
                  <a:p>
                    <a:endParaRPr lang="en-US"/>
                  </a:p>
                </p:txBody>
              </p:sp>
              <p:sp>
                <p:nvSpPr>
                  <p:cNvPr id="18941" name="Freeform 125"/>
                  <p:cNvSpPr>
                    <a:spLocks noChangeAspect="1"/>
                  </p:cNvSpPr>
                  <p:nvPr/>
                </p:nvSpPr>
                <p:spPr bwMode="auto">
                  <a:xfrm>
                    <a:off x="4098" y="2814"/>
                    <a:ext cx="1" cy="29"/>
                  </a:xfrm>
                  <a:custGeom>
                    <a:avLst/>
                    <a:gdLst>
                      <a:gd name="T0" fmla="*/ 0 w 1"/>
                      <a:gd name="T1" fmla="*/ 0 h 29"/>
                      <a:gd name="T2" fmla="*/ 0 w 1"/>
                      <a:gd name="T3" fmla="*/ 28 h 29"/>
                      <a:gd name="T4" fmla="*/ 0 w 1"/>
                      <a:gd name="T5" fmla="*/ 0 h 29"/>
                      <a:gd name="T6" fmla="*/ 0 60000 65536"/>
                      <a:gd name="T7" fmla="*/ 0 60000 65536"/>
                      <a:gd name="T8" fmla="*/ 0 60000 65536"/>
                      <a:gd name="T9" fmla="*/ 0 w 1"/>
                      <a:gd name="T10" fmla="*/ 0 h 29"/>
                      <a:gd name="T11" fmla="*/ 1 w 1"/>
                      <a:gd name="T12" fmla="*/ 29 h 29"/>
                    </a:gdLst>
                    <a:ahLst/>
                    <a:cxnLst>
                      <a:cxn ang="T6">
                        <a:pos x="T0" y="T1"/>
                      </a:cxn>
                      <a:cxn ang="T7">
                        <a:pos x="T2" y="T3"/>
                      </a:cxn>
                      <a:cxn ang="T8">
                        <a:pos x="T4" y="T5"/>
                      </a:cxn>
                    </a:cxnLst>
                    <a:rect l="T9" t="T10" r="T11" b="T12"/>
                    <a:pathLst>
                      <a:path w="1" h="29">
                        <a:moveTo>
                          <a:pt x="0" y="0"/>
                        </a:moveTo>
                        <a:lnTo>
                          <a:pt x="0" y="28"/>
                        </a:lnTo>
                        <a:lnTo>
                          <a:pt x="0" y="0"/>
                        </a:lnTo>
                      </a:path>
                    </a:pathLst>
                  </a:custGeom>
                  <a:noFill/>
                  <a:ln w="12700" cap="rnd">
                    <a:solidFill>
                      <a:srgbClr val="E00000"/>
                    </a:solidFill>
                    <a:round/>
                    <a:headEnd/>
                    <a:tailEnd/>
                  </a:ln>
                </p:spPr>
                <p:txBody>
                  <a:bodyPr/>
                  <a:lstStyle/>
                  <a:p>
                    <a:endParaRPr lang="en-US"/>
                  </a:p>
                </p:txBody>
              </p:sp>
              <p:sp>
                <p:nvSpPr>
                  <p:cNvPr id="18942" name="Freeform 126"/>
                  <p:cNvSpPr>
                    <a:spLocks noChangeAspect="1"/>
                  </p:cNvSpPr>
                  <p:nvPr/>
                </p:nvSpPr>
                <p:spPr bwMode="auto">
                  <a:xfrm>
                    <a:off x="4108" y="2814"/>
                    <a:ext cx="1" cy="29"/>
                  </a:xfrm>
                  <a:custGeom>
                    <a:avLst/>
                    <a:gdLst>
                      <a:gd name="T0" fmla="*/ 0 w 1"/>
                      <a:gd name="T1" fmla="*/ 28 h 29"/>
                      <a:gd name="T2" fmla="*/ 0 w 1"/>
                      <a:gd name="T3" fmla="*/ 0 h 29"/>
                      <a:gd name="T4" fmla="*/ 0 w 1"/>
                      <a:gd name="T5" fmla="*/ 28 h 29"/>
                      <a:gd name="T6" fmla="*/ 0 60000 65536"/>
                      <a:gd name="T7" fmla="*/ 0 60000 65536"/>
                      <a:gd name="T8" fmla="*/ 0 60000 65536"/>
                      <a:gd name="T9" fmla="*/ 0 w 1"/>
                      <a:gd name="T10" fmla="*/ 0 h 29"/>
                      <a:gd name="T11" fmla="*/ 1 w 1"/>
                      <a:gd name="T12" fmla="*/ 29 h 29"/>
                    </a:gdLst>
                    <a:ahLst/>
                    <a:cxnLst>
                      <a:cxn ang="T6">
                        <a:pos x="T0" y="T1"/>
                      </a:cxn>
                      <a:cxn ang="T7">
                        <a:pos x="T2" y="T3"/>
                      </a:cxn>
                      <a:cxn ang="T8">
                        <a:pos x="T4" y="T5"/>
                      </a:cxn>
                    </a:cxnLst>
                    <a:rect l="T9" t="T10" r="T11" b="T12"/>
                    <a:pathLst>
                      <a:path w="1" h="29">
                        <a:moveTo>
                          <a:pt x="0" y="28"/>
                        </a:moveTo>
                        <a:lnTo>
                          <a:pt x="0" y="0"/>
                        </a:lnTo>
                        <a:lnTo>
                          <a:pt x="0" y="28"/>
                        </a:lnTo>
                      </a:path>
                    </a:pathLst>
                  </a:custGeom>
                  <a:noFill/>
                  <a:ln w="12700" cap="rnd">
                    <a:solidFill>
                      <a:srgbClr val="E00000"/>
                    </a:solidFill>
                    <a:round/>
                    <a:headEnd/>
                    <a:tailEnd/>
                  </a:ln>
                </p:spPr>
                <p:txBody>
                  <a:bodyPr/>
                  <a:lstStyle/>
                  <a:p>
                    <a:endParaRPr lang="en-US"/>
                  </a:p>
                </p:txBody>
              </p:sp>
              <p:sp>
                <p:nvSpPr>
                  <p:cNvPr id="18943" name="Freeform 127"/>
                  <p:cNvSpPr>
                    <a:spLocks noChangeAspect="1"/>
                  </p:cNvSpPr>
                  <p:nvPr/>
                </p:nvSpPr>
                <p:spPr bwMode="auto">
                  <a:xfrm>
                    <a:off x="4112" y="2818"/>
                    <a:ext cx="1" cy="25"/>
                  </a:xfrm>
                  <a:custGeom>
                    <a:avLst/>
                    <a:gdLst>
                      <a:gd name="T0" fmla="*/ 0 w 1"/>
                      <a:gd name="T1" fmla="*/ 24 h 25"/>
                      <a:gd name="T2" fmla="*/ 0 w 1"/>
                      <a:gd name="T3" fmla="*/ 0 h 25"/>
                      <a:gd name="T4" fmla="*/ 0 w 1"/>
                      <a:gd name="T5" fmla="*/ 24 h 25"/>
                      <a:gd name="T6" fmla="*/ 0 60000 65536"/>
                      <a:gd name="T7" fmla="*/ 0 60000 65536"/>
                      <a:gd name="T8" fmla="*/ 0 60000 65536"/>
                      <a:gd name="T9" fmla="*/ 0 w 1"/>
                      <a:gd name="T10" fmla="*/ 0 h 25"/>
                      <a:gd name="T11" fmla="*/ 1 w 1"/>
                      <a:gd name="T12" fmla="*/ 25 h 25"/>
                    </a:gdLst>
                    <a:ahLst/>
                    <a:cxnLst>
                      <a:cxn ang="T6">
                        <a:pos x="T0" y="T1"/>
                      </a:cxn>
                      <a:cxn ang="T7">
                        <a:pos x="T2" y="T3"/>
                      </a:cxn>
                      <a:cxn ang="T8">
                        <a:pos x="T4" y="T5"/>
                      </a:cxn>
                    </a:cxnLst>
                    <a:rect l="T9" t="T10" r="T11" b="T12"/>
                    <a:pathLst>
                      <a:path w="1" h="25">
                        <a:moveTo>
                          <a:pt x="0" y="24"/>
                        </a:moveTo>
                        <a:lnTo>
                          <a:pt x="0" y="0"/>
                        </a:lnTo>
                        <a:lnTo>
                          <a:pt x="0" y="24"/>
                        </a:lnTo>
                      </a:path>
                    </a:pathLst>
                  </a:custGeom>
                  <a:noFill/>
                  <a:ln w="12700" cap="rnd">
                    <a:solidFill>
                      <a:srgbClr val="E00000"/>
                    </a:solidFill>
                    <a:round/>
                    <a:headEnd/>
                    <a:tailEnd/>
                  </a:ln>
                </p:spPr>
                <p:txBody>
                  <a:bodyPr/>
                  <a:lstStyle/>
                  <a:p>
                    <a:endParaRPr lang="en-US"/>
                  </a:p>
                </p:txBody>
              </p:sp>
              <p:sp>
                <p:nvSpPr>
                  <p:cNvPr id="18944" name="Freeform 128"/>
                  <p:cNvSpPr>
                    <a:spLocks noChangeAspect="1"/>
                  </p:cNvSpPr>
                  <p:nvPr/>
                </p:nvSpPr>
                <p:spPr bwMode="auto">
                  <a:xfrm>
                    <a:off x="4122" y="2823"/>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E00000"/>
                    </a:solidFill>
                    <a:round/>
                    <a:headEnd/>
                    <a:tailEnd/>
                  </a:ln>
                </p:spPr>
                <p:txBody>
                  <a:bodyPr/>
                  <a:lstStyle/>
                  <a:p>
                    <a:endParaRPr lang="en-US"/>
                  </a:p>
                </p:txBody>
              </p:sp>
              <p:sp>
                <p:nvSpPr>
                  <p:cNvPr id="18945" name="Freeform 129"/>
                  <p:cNvSpPr>
                    <a:spLocks noChangeAspect="1"/>
                  </p:cNvSpPr>
                  <p:nvPr/>
                </p:nvSpPr>
                <p:spPr bwMode="auto">
                  <a:xfrm>
                    <a:off x="4132" y="2823"/>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E00000"/>
                    </a:solidFill>
                    <a:round/>
                    <a:headEnd/>
                    <a:tailEnd/>
                  </a:ln>
                </p:spPr>
                <p:txBody>
                  <a:bodyPr/>
                  <a:lstStyle/>
                  <a:p>
                    <a:endParaRPr lang="en-US"/>
                  </a:p>
                </p:txBody>
              </p:sp>
              <p:sp>
                <p:nvSpPr>
                  <p:cNvPr id="18946" name="Freeform 130"/>
                  <p:cNvSpPr>
                    <a:spLocks noChangeAspect="1"/>
                  </p:cNvSpPr>
                  <p:nvPr/>
                </p:nvSpPr>
                <p:spPr bwMode="auto">
                  <a:xfrm>
                    <a:off x="4136" y="2828"/>
                    <a:ext cx="1" cy="15"/>
                  </a:xfrm>
                  <a:custGeom>
                    <a:avLst/>
                    <a:gdLst>
                      <a:gd name="T0" fmla="*/ 0 w 1"/>
                      <a:gd name="T1" fmla="*/ 14 h 15"/>
                      <a:gd name="T2" fmla="*/ 0 w 1"/>
                      <a:gd name="T3" fmla="*/ 0 h 15"/>
                      <a:gd name="T4" fmla="*/ 0 w 1"/>
                      <a:gd name="T5" fmla="*/ 14 h 15"/>
                      <a:gd name="T6" fmla="*/ 0 60000 65536"/>
                      <a:gd name="T7" fmla="*/ 0 60000 65536"/>
                      <a:gd name="T8" fmla="*/ 0 60000 65536"/>
                      <a:gd name="T9" fmla="*/ 0 w 1"/>
                      <a:gd name="T10" fmla="*/ 0 h 15"/>
                      <a:gd name="T11" fmla="*/ 1 w 1"/>
                      <a:gd name="T12" fmla="*/ 15 h 15"/>
                    </a:gdLst>
                    <a:ahLst/>
                    <a:cxnLst>
                      <a:cxn ang="T6">
                        <a:pos x="T0" y="T1"/>
                      </a:cxn>
                      <a:cxn ang="T7">
                        <a:pos x="T2" y="T3"/>
                      </a:cxn>
                      <a:cxn ang="T8">
                        <a:pos x="T4" y="T5"/>
                      </a:cxn>
                    </a:cxnLst>
                    <a:rect l="T9" t="T10" r="T11" b="T12"/>
                    <a:pathLst>
                      <a:path w="1" h="15">
                        <a:moveTo>
                          <a:pt x="0" y="14"/>
                        </a:moveTo>
                        <a:lnTo>
                          <a:pt x="0" y="0"/>
                        </a:lnTo>
                        <a:lnTo>
                          <a:pt x="0" y="14"/>
                        </a:lnTo>
                      </a:path>
                    </a:pathLst>
                  </a:custGeom>
                  <a:noFill/>
                  <a:ln w="12700" cap="rnd">
                    <a:solidFill>
                      <a:srgbClr val="E00000"/>
                    </a:solidFill>
                    <a:round/>
                    <a:headEnd/>
                    <a:tailEnd/>
                  </a:ln>
                </p:spPr>
                <p:txBody>
                  <a:bodyPr/>
                  <a:lstStyle/>
                  <a:p>
                    <a:endParaRPr lang="en-US"/>
                  </a:p>
                </p:txBody>
              </p:sp>
              <p:sp>
                <p:nvSpPr>
                  <p:cNvPr id="18947" name="Freeform 131"/>
                  <p:cNvSpPr>
                    <a:spLocks noChangeAspect="1"/>
                  </p:cNvSpPr>
                  <p:nvPr/>
                </p:nvSpPr>
                <p:spPr bwMode="auto">
                  <a:xfrm>
                    <a:off x="3964" y="2660"/>
                    <a:ext cx="1" cy="193"/>
                  </a:xfrm>
                  <a:custGeom>
                    <a:avLst/>
                    <a:gdLst>
                      <a:gd name="T0" fmla="*/ 0 w 1"/>
                      <a:gd name="T1" fmla="*/ 0 h 193"/>
                      <a:gd name="T2" fmla="*/ 0 w 1"/>
                      <a:gd name="T3" fmla="*/ 192 h 193"/>
                      <a:gd name="T4" fmla="*/ 0 w 1"/>
                      <a:gd name="T5" fmla="*/ 0 h 193"/>
                      <a:gd name="T6" fmla="*/ 0 60000 65536"/>
                      <a:gd name="T7" fmla="*/ 0 60000 65536"/>
                      <a:gd name="T8" fmla="*/ 0 60000 65536"/>
                      <a:gd name="T9" fmla="*/ 0 w 1"/>
                      <a:gd name="T10" fmla="*/ 0 h 193"/>
                      <a:gd name="T11" fmla="*/ 1 w 1"/>
                      <a:gd name="T12" fmla="*/ 193 h 193"/>
                    </a:gdLst>
                    <a:ahLst/>
                    <a:cxnLst>
                      <a:cxn ang="T6">
                        <a:pos x="T0" y="T1"/>
                      </a:cxn>
                      <a:cxn ang="T7">
                        <a:pos x="T2" y="T3"/>
                      </a:cxn>
                      <a:cxn ang="T8">
                        <a:pos x="T4" y="T5"/>
                      </a:cxn>
                    </a:cxnLst>
                    <a:rect l="T9" t="T10" r="T11" b="T12"/>
                    <a:pathLst>
                      <a:path w="1" h="193">
                        <a:moveTo>
                          <a:pt x="0" y="0"/>
                        </a:moveTo>
                        <a:lnTo>
                          <a:pt x="0" y="192"/>
                        </a:lnTo>
                        <a:lnTo>
                          <a:pt x="0" y="0"/>
                        </a:lnTo>
                      </a:path>
                    </a:pathLst>
                  </a:custGeom>
                  <a:noFill/>
                  <a:ln w="12700" cap="rnd">
                    <a:solidFill>
                      <a:srgbClr val="E00000"/>
                    </a:solidFill>
                    <a:round/>
                    <a:headEnd/>
                    <a:tailEnd/>
                  </a:ln>
                </p:spPr>
                <p:txBody>
                  <a:bodyPr/>
                  <a:lstStyle/>
                  <a:p>
                    <a:endParaRPr lang="en-US"/>
                  </a:p>
                </p:txBody>
              </p:sp>
            </p:grpSp>
            <p:sp>
              <p:nvSpPr>
                <p:cNvPr id="18926" name="Freeform 132"/>
                <p:cNvSpPr>
                  <a:spLocks noChangeAspect="1"/>
                </p:cNvSpPr>
                <p:nvPr/>
              </p:nvSpPr>
              <p:spPr bwMode="auto">
                <a:xfrm>
                  <a:off x="3959" y="2617"/>
                  <a:ext cx="226" cy="222"/>
                </a:xfrm>
                <a:custGeom>
                  <a:avLst/>
                  <a:gdLst>
                    <a:gd name="T0" fmla="*/ 0 w 226"/>
                    <a:gd name="T1" fmla="*/ 0 h 222"/>
                    <a:gd name="T2" fmla="*/ 0 w 226"/>
                    <a:gd name="T3" fmla="*/ 14 h 222"/>
                    <a:gd name="T4" fmla="*/ 0 w 226"/>
                    <a:gd name="T5" fmla="*/ 29 h 222"/>
                    <a:gd name="T6" fmla="*/ 5 w 226"/>
                    <a:gd name="T7" fmla="*/ 43 h 222"/>
                    <a:gd name="T8" fmla="*/ 10 w 226"/>
                    <a:gd name="T9" fmla="*/ 58 h 222"/>
                    <a:gd name="T10" fmla="*/ 19 w 226"/>
                    <a:gd name="T11" fmla="*/ 77 h 222"/>
                    <a:gd name="T12" fmla="*/ 24 w 226"/>
                    <a:gd name="T13" fmla="*/ 91 h 222"/>
                    <a:gd name="T14" fmla="*/ 34 w 226"/>
                    <a:gd name="T15" fmla="*/ 106 h 222"/>
                    <a:gd name="T16" fmla="*/ 43 w 226"/>
                    <a:gd name="T17" fmla="*/ 120 h 222"/>
                    <a:gd name="T18" fmla="*/ 53 w 226"/>
                    <a:gd name="T19" fmla="*/ 130 h 222"/>
                    <a:gd name="T20" fmla="*/ 62 w 226"/>
                    <a:gd name="T21" fmla="*/ 139 h 222"/>
                    <a:gd name="T22" fmla="*/ 72 w 226"/>
                    <a:gd name="T23" fmla="*/ 149 h 222"/>
                    <a:gd name="T24" fmla="*/ 86 w 226"/>
                    <a:gd name="T25" fmla="*/ 159 h 222"/>
                    <a:gd name="T26" fmla="*/ 96 w 226"/>
                    <a:gd name="T27" fmla="*/ 168 h 222"/>
                    <a:gd name="T28" fmla="*/ 110 w 226"/>
                    <a:gd name="T29" fmla="*/ 178 h 222"/>
                    <a:gd name="T30" fmla="*/ 120 w 226"/>
                    <a:gd name="T31" fmla="*/ 183 h 222"/>
                    <a:gd name="T32" fmla="*/ 129 w 226"/>
                    <a:gd name="T33" fmla="*/ 187 h 222"/>
                    <a:gd name="T34" fmla="*/ 139 w 226"/>
                    <a:gd name="T35" fmla="*/ 197 h 222"/>
                    <a:gd name="T36" fmla="*/ 153 w 226"/>
                    <a:gd name="T37" fmla="*/ 202 h 222"/>
                    <a:gd name="T38" fmla="*/ 158 w 226"/>
                    <a:gd name="T39" fmla="*/ 202 h 222"/>
                    <a:gd name="T40" fmla="*/ 168 w 226"/>
                    <a:gd name="T41" fmla="*/ 207 h 222"/>
                    <a:gd name="T42" fmla="*/ 177 w 226"/>
                    <a:gd name="T43" fmla="*/ 211 h 222"/>
                    <a:gd name="T44" fmla="*/ 187 w 226"/>
                    <a:gd name="T45" fmla="*/ 216 h 222"/>
                    <a:gd name="T46" fmla="*/ 196 w 226"/>
                    <a:gd name="T47" fmla="*/ 216 h 222"/>
                    <a:gd name="T48" fmla="*/ 206 w 226"/>
                    <a:gd name="T49" fmla="*/ 216 h 222"/>
                    <a:gd name="T50" fmla="*/ 215 w 226"/>
                    <a:gd name="T51" fmla="*/ 221 h 222"/>
                    <a:gd name="T52" fmla="*/ 225 w 226"/>
                    <a:gd name="T53" fmla="*/ 221 h 2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6"/>
                    <a:gd name="T82" fmla="*/ 0 h 222"/>
                    <a:gd name="T83" fmla="*/ 226 w 226"/>
                    <a:gd name="T84" fmla="*/ 222 h 2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6" h="222">
                      <a:moveTo>
                        <a:pt x="0" y="0"/>
                      </a:moveTo>
                      <a:lnTo>
                        <a:pt x="0" y="14"/>
                      </a:lnTo>
                      <a:lnTo>
                        <a:pt x="0" y="29"/>
                      </a:lnTo>
                      <a:lnTo>
                        <a:pt x="5" y="43"/>
                      </a:lnTo>
                      <a:lnTo>
                        <a:pt x="10" y="58"/>
                      </a:lnTo>
                      <a:lnTo>
                        <a:pt x="19" y="77"/>
                      </a:lnTo>
                      <a:lnTo>
                        <a:pt x="24" y="91"/>
                      </a:lnTo>
                      <a:lnTo>
                        <a:pt x="34" y="106"/>
                      </a:lnTo>
                      <a:lnTo>
                        <a:pt x="43" y="120"/>
                      </a:lnTo>
                      <a:lnTo>
                        <a:pt x="53" y="130"/>
                      </a:lnTo>
                      <a:lnTo>
                        <a:pt x="62" y="139"/>
                      </a:lnTo>
                      <a:lnTo>
                        <a:pt x="72" y="149"/>
                      </a:lnTo>
                      <a:lnTo>
                        <a:pt x="86" y="159"/>
                      </a:lnTo>
                      <a:lnTo>
                        <a:pt x="96" y="168"/>
                      </a:lnTo>
                      <a:lnTo>
                        <a:pt x="110" y="178"/>
                      </a:lnTo>
                      <a:lnTo>
                        <a:pt x="120" y="183"/>
                      </a:lnTo>
                      <a:lnTo>
                        <a:pt x="129" y="187"/>
                      </a:lnTo>
                      <a:lnTo>
                        <a:pt x="139" y="197"/>
                      </a:lnTo>
                      <a:lnTo>
                        <a:pt x="153" y="202"/>
                      </a:lnTo>
                      <a:lnTo>
                        <a:pt x="158" y="202"/>
                      </a:lnTo>
                      <a:lnTo>
                        <a:pt x="168" y="207"/>
                      </a:lnTo>
                      <a:lnTo>
                        <a:pt x="177" y="211"/>
                      </a:lnTo>
                      <a:lnTo>
                        <a:pt x="187" y="216"/>
                      </a:lnTo>
                      <a:lnTo>
                        <a:pt x="196" y="216"/>
                      </a:lnTo>
                      <a:lnTo>
                        <a:pt x="206" y="216"/>
                      </a:lnTo>
                      <a:lnTo>
                        <a:pt x="215" y="221"/>
                      </a:lnTo>
                      <a:lnTo>
                        <a:pt x="225" y="221"/>
                      </a:lnTo>
                    </a:path>
                  </a:pathLst>
                </a:custGeom>
                <a:noFill/>
                <a:ln w="12700" cap="rnd">
                  <a:solidFill>
                    <a:srgbClr val="E00000"/>
                  </a:solidFill>
                  <a:round/>
                  <a:headEnd/>
                  <a:tailEnd/>
                </a:ln>
              </p:spPr>
              <p:txBody>
                <a:bodyPr/>
                <a:lstStyle/>
                <a:p>
                  <a:endParaRPr lang="en-US"/>
                </a:p>
              </p:txBody>
            </p:sp>
          </p:grpSp>
          <p:grpSp>
            <p:nvGrpSpPr>
              <p:cNvPr id="20" name="Group 133"/>
              <p:cNvGrpSpPr>
                <a:grpSpLocks noChangeAspect="1"/>
              </p:cNvGrpSpPr>
              <p:nvPr/>
            </p:nvGrpSpPr>
            <p:grpSpPr bwMode="auto">
              <a:xfrm>
                <a:off x="3460" y="2627"/>
                <a:ext cx="495" cy="346"/>
                <a:chOff x="3460" y="2627"/>
                <a:chExt cx="495" cy="346"/>
              </a:xfrm>
            </p:grpSpPr>
            <p:grpSp>
              <p:nvGrpSpPr>
                <p:cNvPr id="21" name="Group 134"/>
                <p:cNvGrpSpPr>
                  <a:grpSpLocks noChangeAspect="1"/>
                </p:cNvGrpSpPr>
                <p:nvPr/>
              </p:nvGrpSpPr>
              <p:grpSpPr bwMode="auto">
                <a:xfrm>
                  <a:off x="3484" y="2689"/>
                  <a:ext cx="457" cy="284"/>
                  <a:chOff x="3484" y="2689"/>
                  <a:chExt cx="457" cy="284"/>
                </a:xfrm>
              </p:grpSpPr>
              <p:sp>
                <p:nvSpPr>
                  <p:cNvPr id="18892" name="Freeform 135"/>
                  <p:cNvSpPr>
                    <a:spLocks noChangeAspect="1"/>
                  </p:cNvSpPr>
                  <p:nvPr/>
                </p:nvSpPr>
                <p:spPr bwMode="auto">
                  <a:xfrm>
                    <a:off x="3695" y="2814"/>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893" name="Freeform 136"/>
                  <p:cNvSpPr>
                    <a:spLocks noChangeAspect="1"/>
                  </p:cNvSpPr>
                  <p:nvPr/>
                </p:nvSpPr>
                <p:spPr bwMode="auto">
                  <a:xfrm>
                    <a:off x="3652" y="2804"/>
                    <a:ext cx="1" cy="83"/>
                  </a:xfrm>
                  <a:custGeom>
                    <a:avLst/>
                    <a:gdLst>
                      <a:gd name="T0" fmla="*/ 0 w 1"/>
                      <a:gd name="T1" fmla="*/ 0 h 83"/>
                      <a:gd name="T2" fmla="*/ 0 w 1"/>
                      <a:gd name="T3" fmla="*/ 8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lnTo>
                          <a:pt x="0" y="82"/>
                        </a:lnTo>
                      </a:path>
                    </a:pathLst>
                  </a:custGeom>
                  <a:noFill/>
                  <a:ln w="12700" cap="rnd">
                    <a:solidFill>
                      <a:srgbClr val="E00000"/>
                    </a:solidFill>
                    <a:round/>
                    <a:headEnd/>
                    <a:tailEnd/>
                  </a:ln>
                </p:spPr>
                <p:txBody>
                  <a:bodyPr/>
                  <a:lstStyle/>
                  <a:p>
                    <a:endParaRPr lang="en-US"/>
                  </a:p>
                </p:txBody>
              </p:sp>
              <p:sp>
                <p:nvSpPr>
                  <p:cNvPr id="18894" name="Freeform 137"/>
                  <p:cNvSpPr>
                    <a:spLocks noChangeAspect="1"/>
                  </p:cNvSpPr>
                  <p:nvPr/>
                </p:nvSpPr>
                <p:spPr bwMode="auto">
                  <a:xfrm>
                    <a:off x="3738" y="2809"/>
                    <a:ext cx="1" cy="58"/>
                  </a:xfrm>
                  <a:custGeom>
                    <a:avLst/>
                    <a:gdLst>
                      <a:gd name="T0" fmla="*/ 0 w 1"/>
                      <a:gd name="T1" fmla="*/ 57 h 58"/>
                      <a:gd name="T2" fmla="*/ 0 w 1"/>
                      <a:gd name="T3" fmla="*/ 0 h 58"/>
                      <a:gd name="T4" fmla="*/ 0 60000 65536"/>
                      <a:gd name="T5" fmla="*/ 0 60000 65536"/>
                      <a:gd name="T6" fmla="*/ 0 w 1"/>
                      <a:gd name="T7" fmla="*/ 0 h 58"/>
                      <a:gd name="T8" fmla="*/ 1 w 1"/>
                      <a:gd name="T9" fmla="*/ 58 h 58"/>
                    </a:gdLst>
                    <a:ahLst/>
                    <a:cxnLst>
                      <a:cxn ang="T4">
                        <a:pos x="T0" y="T1"/>
                      </a:cxn>
                      <a:cxn ang="T5">
                        <a:pos x="T2" y="T3"/>
                      </a:cxn>
                    </a:cxnLst>
                    <a:rect l="T6" t="T7" r="T8" b="T9"/>
                    <a:pathLst>
                      <a:path w="1" h="58">
                        <a:moveTo>
                          <a:pt x="0" y="57"/>
                        </a:moveTo>
                        <a:lnTo>
                          <a:pt x="0" y="0"/>
                        </a:lnTo>
                      </a:path>
                    </a:pathLst>
                  </a:custGeom>
                  <a:noFill/>
                  <a:ln w="12700" cap="rnd">
                    <a:solidFill>
                      <a:srgbClr val="E00000"/>
                    </a:solidFill>
                    <a:round/>
                    <a:headEnd/>
                    <a:tailEnd/>
                  </a:ln>
                </p:spPr>
                <p:txBody>
                  <a:bodyPr/>
                  <a:lstStyle/>
                  <a:p>
                    <a:endParaRPr lang="en-US"/>
                  </a:p>
                </p:txBody>
              </p:sp>
              <p:sp>
                <p:nvSpPr>
                  <p:cNvPr id="18895" name="Freeform 138"/>
                  <p:cNvSpPr>
                    <a:spLocks noChangeAspect="1"/>
                  </p:cNvSpPr>
                  <p:nvPr/>
                </p:nvSpPr>
                <p:spPr bwMode="auto">
                  <a:xfrm>
                    <a:off x="3786" y="2799"/>
                    <a:ext cx="1" cy="64"/>
                  </a:xfrm>
                  <a:custGeom>
                    <a:avLst/>
                    <a:gdLst>
                      <a:gd name="T0" fmla="*/ 0 w 1"/>
                      <a:gd name="T1" fmla="*/ 0 h 64"/>
                      <a:gd name="T2" fmla="*/ 0 w 1"/>
                      <a:gd name="T3" fmla="*/ 63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0"/>
                        </a:moveTo>
                        <a:lnTo>
                          <a:pt x="0" y="63"/>
                        </a:lnTo>
                      </a:path>
                    </a:pathLst>
                  </a:custGeom>
                  <a:noFill/>
                  <a:ln w="12700" cap="rnd">
                    <a:solidFill>
                      <a:srgbClr val="E00000"/>
                    </a:solidFill>
                    <a:round/>
                    <a:headEnd/>
                    <a:tailEnd/>
                  </a:ln>
                </p:spPr>
                <p:txBody>
                  <a:bodyPr/>
                  <a:lstStyle/>
                  <a:p>
                    <a:endParaRPr lang="en-US"/>
                  </a:p>
                </p:txBody>
              </p:sp>
              <p:sp>
                <p:nvSpPr>
                  <p:cNvPr id="18896" name="Freeform 139"/>
                  <p:cNvSpPr>
                    <a:spLocks noChangeAspect="1"/>
                  </p:cNvSpPr>
                  <p:nvPr/>
                </p:nvSpPr>
                <p:spPr bwMode="auto">
                  <a:xfrm>
                    <a:off x="3824" y="2790"/>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897" name="Freeform 140"/>
                  <p:cNvSpPr>
                    <a:spLocks noChangeAspect="1"/>
                  </p:cNvSpPr>
                  <p:nvPr/>
                </p:nvSpPr>
                <p:spPr bwMode="auto">
                  <a:xfrm>
                    <a:off x="3872" y="2770"/>
                    <a:ext cx="1" cy="83"/>
                  </a:xfrm>
                  <a:custGeom>
                    <a:avLst/>
                    <a:gdLst>
                      <a:gd name="T0" fmla="*/ 0 w 1"/>
                      <a:gd name="T1" fmla="*/ 82 h 83"/>
                      <a:gd name="T2" fmla="*/ 0 w 1"/>
                      <a:gd name="T3" fmla="*/ 0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82"/>
                        </a:moveTo>
                        <a:lnTo>
                          <a:pt x="0" y="0"/>
                        </a:lnTo>
                      </a:path>
                    </a:pathLst>
                  </a:custGeom>
                  <a:noFill/>
                  <a:ln w="12700" cap="rnd">
                    <a:solidFill>
                      <a:srgbClr val="E00000"/>
                    </a:solidFill>
                    <a:round/>
                    <a:headEnd/>
                    <a:tailEnd/>
                  </a:ln>
                </p:spPr>
                <p:txBody>
                  <a:bodyPr/>
                  <a:lstStyle/>
                  <a:p>
                    <a:endParaRPr lang="en-US"/>
                  </a:p>
                </p:txBody>
              </p:sp>
              <p:sp>
                <p:nvSpPr>
                  <p:cNvPr id="18898" name="Freeform 141"/>
                  <p:cNvSpPr>
                    <a:spLocks noChangeAspect="1"/>
                  </p:cNvSpPr>
                  <p:nvPr/>
                </p:nvSpPr>
                <p:spPr bwMode="auto">
                  <a:xfrm>
                    <a:off x="3589" y="2794"/>
                    <a:ext cx="1" cy="112"/>
                  </a:xfrm>
                  <a:custGeom>
                    <a:avLst/>
                    <a:gdLst>
                      <a:gd name="T0" fmla="*/ 0 w 1"/>
                      <a:gd name="T1" fmla="*/ 0 h 112"/>
                      <a:gd name="T2" fmla="*/ 0 w 1"/>
                      <a:gd name="T3" fmla="*/ 111 h 112"/>
                      <a:gd name="T4" fmla="*/ 0 60000 65536"/>
                      <a:gd name="T5" fmla="*/ 0 60000 65536"/>
                      <a:gd name="T6" fmla="*/ 0 w 1"/>
                      <a:gd name="T7" fmla="*/ 0 h 112"/>
                      <a:gd name="T8" fmla="*/ 1 w 1"/>
                      <a:gd name="T9" fmla="*/ 112 h 112"/>
                    </a:gdLst>
                    <a:ahLst/>
                    <a:cxnLst>
                      <a:cxn ang="T4">
                        <a:pos x="T0" y="T1"/>
                      </a:cxn>
                      <a:cxn ang="T5">
                        <a:pos x="T2" y="T3"/>
                      </a:cxn>
                    </a:cxnLst>
                    <a:rect l="T6" t="T7" r="T8" b="T9"/>
                    <a:pathLst>
                      <a:path w="1" h="112">
                        <a:moveTo>
                          <a:pt x="0" y="0"/>
                        </a:moveTo>
                        <a:lnTo>
                          <a:pt x="0" y="111"/>
                        </a:lnTo>
                      </a:path>
                    </a:pathLst>
                  </a:custGeom>
                  <a:noFill/>
                  <a:ln w="12700" cap="rnd">
                    <a:solidFill>
                      <a:srgbClr val="E00000"/>
                    </a:solidFill>
                    <a:round/>
                    <a:headEnd/>
                    <a:tailEnd/>
                  </a:ln>
                </p:spPr>
                <p:txBody>
                  <a:bodyPr/>
                  <a:lstStyle/>
                  <a:p>
                    <a:endParaRPr lang="en-US"/>
                  </a:p>
                </p:txBody>
              </p:sp>
              <p:sp>
                <p:nvSpPr>
                  <p:cNvPr id="18899" name="Freeform 142"/>
                  <p:cNvSpPr>
                    <a:spLocks noChangeAspect="1"/>
                  </p:cNvSpPr>
                  <p:nvPr/>
                </p:nvSpPr>
                <p:spPr bwMode="auto">
                  <a:xfrm>
                    <a:off x="3484" y="2718"/>
                    <a:ext cx="1" cy="255"/>
                  </a:xfrm>
                  <a:custGeom>
                    <a:avLst/>
                    <a:gdLst>
                      <a:gd name="T0" fmla="*/ 0 w 1"/>
                      <a:gd name="T1" fmla="*/ 0 h 255"/>
                      <a:gd name="T2" fmla="*/ 0 w 1"/>
                      <a:gd name="T3" fmla="*/ 254 h 255"/>
                      <a:gd name="T4" fmla="*/ 0 60000 65536"/>
                      <a:gd name="T5" fmla="*/ 0 60000 65536"/>
                      <a:gd name="T6" fmla="*/ 0 w 1"/>
                      <a:gd name="T7" fmla="*/ 0 h 255"/>
                      <a:gd name="T8" fmla="*/ 1 w 1"/>
                      <a:gd name="T9" fmla="*/ 255 h 255"/>
                    </a:gdLst>
                    <a:ahLst/>
                    <a:cxnLst>
                      <a:cxn ang="T4">
                        <a:pos x="T0" y="T1"/>
                      </a:cxn>
                      <a:cxn ang="T5">
                        <a:pos x="T2" y="T3"/>
                      </a:cxn>
                    </a:cxnLst>
                    <a:rect l="T6" t="T7" r="T8" b="T9"/>
                    <a:pathLst>
                      <a:path w="1" h="255">
                        <a:moveTo>
                          <a:pt x="0" y="0"/>
                        </a:moveTo>
                        <a:lnTo>
                          <a:pt x="0" y="254"/>
                        </a:lnTo>
                      </a:path>
                    </a:pathLst>
                  </a:custGeom>
                  <a:noFill/>
                  <a:ln w="12700" cap="rnd">
                    <a:solidFill>
                      <a:srgbClr val="E00000"/>
                    </a:solidFill>
                    <a:round/>
                    <a:headEnd/>
                    <a:tailEnd/>
                  </a:ln>
                </p:spPr>
                <p:txBody>
                  <a:bodyPr/>
                  <a:lstStyle/>
                  <a:p>
                    <a:endParaRPr lang="en-US"/>
                  </a:p>
                </p:txBody>
              </p:sp>
              <p:sp>
                <p:nvSpPr>
                  <p:cNvPr id="18900" name="Freeform 143"/>
                  <p:cNvSpPr>
                    <a:spLocks noChangeAspect="1"/>
                  </p:cNvSpPr>
                  <p:nvPr/>
                </p:nvSpPr>
                <p:spPr bwMode="auto">
                  <a:xfrm>
                    <a:off x="3503" y="2742"/>
                    <a:ext cx="1" cy="217"/>
                  </a:xfrm>
                  <a:custGeom>
                    <a:avLst/>
                    <a:gdLst>
                      <a:gd name="T0" fmla="*/ 0 w 1"/>
                      <a:gd name="T1" fmla="*/ 0 h 217"/>
                      <a:gd name="T2" fmla="*/ 0 w 1"/>
                      <a:gd name="T3" fmla="*/ 216 h 217"/>
                      <a:gd name="T4" fmla="*/ 0 60000 65536"/>
                      <a:gd name="T5" fmla="*/ 0 60000 65536"/>
                      <a:gd name="T6" fmla="*/ 0 w 1"/>
                      <a:gd name="T7" fmla="*/ 0 h 217"/>
                      <a:gd name="T8" fmla="*/ 1 w 1"/>
                      <a:gd name="T9" fmla="*/ 217 h 217"/>
                    </a:gdLst>
                    <a:ahLst/>
                    <a:cxnLst>
                      <a:cxn ang="T4">
                        <a:pos x="T0" y="T1"/>
                      </a:cxn>
                      <a:cxn ang="T5">
                        <a:pos x="T2" y="T3"/>
                      </a:cxn>
                    </a:cxnLst>
                    <a:rect l="T6" t="T7" r="T8" b="T9"/>
                    <a:pathLst>
                      <a:path w="1" h="217">
                        <a:moveTo>
                          <a:pt x="0" y="0"/>
                        </a:moveTo>
                        <a:lnTo>
                          <a:pt x="0" y="216"/>
                        </a:lnTo>
                      </a:path>
                    </a:pathLst>
                  </a:custGeom>
                  <a:noFill/>
                  <a:ln w="12700" cap="rnd">
                    <a:solidFill>
                      <a:srgbClr val="E00000"/>
                    </a:solidFill>
                    <a:round/>
                    <a:headEnd/>
                    <a:tailEnd/>
                  </a:ln>
                </p:spPr>
                <p:txBody>
                  <a:bodyPr/>
                  <a:lstStyle/>
                  <a:p>
                    <a:endParaRPr lang="en-US"/>
                  </a:p>
                </p:txBody>
              </p:sp>
              <p:sp>
                <p:nvSpPr>
                  <p:cNvPr id="18901" name="Freeform 144"/>
                  <p:cNvSpPr>
                    <a:spLocks noChangeAspect="1"/>
                  </p:cNvSpPr>
                  <p:nvPr/>
                </p:nvSpPr>
                <p:spPr bwMode="auto">
                  <a:xfrm>
                    <a:off x="3522" y="2756"/>
                    <a:ext cx="1" cy="183"/>
                  </a:xfrm>
                  <a:custGeom>
                    <a:avLst/>
                    <a:gdLst>
                      <a:gd name="T0" fmla="*/ 0 w 1"/>
                      <a:gd name="T1" fmla="*/ 0 h 183"/>
                      <a:gd name="T2" fmla="*/ 0 w 1"/>
                      <a:gd name="T3" fmla="*/ 182 h 183"/>
                      <a:gd name="T4" fmla="*/ 0 60000 65536"/>
                      <a:gd name="T5" fmla="*/ 0 60000 65536"/>
                      <a:gd name="T6" fmla="*/ 0 w 1"/>
                      <a:gd name="T7" fmla="*/ 0 h 183"/>
                      <a:gd name="T8" fmla="*/ 1 w 1"/>
                      <a:gd name="T9" fmla="*/ 183 h 183"/>
                    </a:gdLst>
                    <a:ahLst/>
                    <a:cxnLst>
                      <a:cxn ang="T4">
                        <a:pos x="T0" y="T1"/>
                      </a:cxn>
                      <a:cxn ang="T5">
                        <a:pos x="T2" y="T3"/>
                      </a:cxn>
                    </a:cxnLst>
                    <a:rect l="T6" t="T7" r="T8" b="T9"/>
                    <a:pathLst>
                      <a:path w="1" h="183">
                        <a:moveTo>
                          <a:pt x="0" y="0"/>
                        </a:moveTo>
                        <a:lnTo>
                          <a:pt x="0" y="182"/>
                        </a:lnTo>
                      </a:path>
                    </a:pathLst>
                  </a:custGeom>
                  <a:noFill/>
                  <a:ln w="12700" cap="rnd">
                    <a:solidFill>
                      <a:srgbClr val="E00000"/>
                    </a:solidFill>
                    <a:round/>
                    <a:headEnd/>
                    <a:tailEnd/>
                  </a:ln>
                </p:spPr>
                <p:txBody>
                  <a:bodyPr/>
                  <a:lstStyle/>
                  <a:p>
                    <a:endParaRPr lang="en-US"/>
                  </a:p>
                </p:txBody>
              </p:sp>
              <p:sp>
                <p:nvSpPr>
                  <p:cNvPr id="18902" name="Freeform 145"/>
                  <p:cNvSpPr>
                    <a:spLocks noChangeAspect="1"/>
                  </p:cNvSpPr>
                  <p:nvPr/>
                </p:nvSpPr>
                <p:spPr bwMode="auto">
                  <a:xfrm>
                    <a:off x="3541" y="2770"/>
                    <a:ext cx="1" cy="165"/>
                  </a:xfrm>
                  <a:custGeom>
                    <a:avLst/>
                    <a:gdLst>
                      <a:gd name="T0" fmla="*/ 0 w 1"/>
                      <a:gd name="T1" fmla="*/ 0 h 165"/>
                      <a:gd name="T2" fmla="*/ 0 w 1"/>
                      <a:gd name="T3" fmla="*/ 164 h 165"/>
                      <a:gd name="T4" fmla="*/ 0 60000 65536"/>
                      <a:gd name="T5" fmla="*/ 0 60000 65536"/>
                      <a:gd name="T6" fmla="*/ 0 w 1"/>
                      <a:gd name="T7" fmla="*/ 0 h 165"/>
                      <a:gd name="T8" fmla="*/ 1 w 1"/>
                      <a:gd name="T9" fmla="*/ 165 h 165"/>
                    </a:gdLst>
                    <a:ahLst/>
                    <a:cxnLst>
                      <a:cxn ang="T4">
                        <a:pos x="T0" y="T1"/>
                      </a:cxn>
                      <a:cxn ang="T5">
                        <a:pos x="T2" y="T3"/>
                      </a:cxn>
                    </a:cxnLst>
                    <a:rect l="T6" t="T7" r="T8" b="T9"/>
                    <a:pathLst>
                      <a:path w="1" h="165">
                        <a:moveTo>
                          <a:pt x="0" y="0"/>
                        </a:moveTo>
                        <a:lnTo>
                          <a:pt x="0" y="164"/>
                        </a:lnTo>
                      </a:path>
                    </a:pathLst>
                  </a:custGeom>
                  <a:noFill/>
                  <a:ln w="12700" cap="rnd">
                    <a:solidFill>
                      <a:srgbClr val="E00000"/>
                    </a:solidFill>
                    <a:round/>
                    <a:headEnd/>
                    <a:tailEnd/>
                  </a:ln>
                </p:spPr>
                <p:txBody>
                  <a:bodyPr/>
                  <a:lstStyle/>
                  <a:p>
                    <a:endParaRPr lang="en-US"/>
                  </a:p>
                </p:txBody>
              </p:sp>
              <p:sp>
                <p:nvSpPr>
                  <p:cNvPr id="18903" name="Freeform 146"/>
                  <p:cNvSpPr>
                    <a:spLocks noChangeAspect="1"/>
                  </p:cNvSpPr>
                  <p:nvPr/>
                </p:nvSpPr>
                <p:spPr bwMode="auto">
                  <a:xfrm>
                    <a:off x="3556" y="2780"/>
                    <a:ext cx="1" cy="140"/>
                  </a:xfrm>
                  <a:custGeom>
                    <a:avLst/>
                    <a:gdLst>
                      <a:gd name="T0" fmla="*/ 0 w 1"/>
                      <a:gd name="T1" fmla="*/ 0 h 140"/>
                      <a:gd name="T2" fmla="*/ 0 w 1"/>
                      <a:gd name="T3" fmla="*/ 139 h 140"/>
                      <a:gd name="T4" fmla="*/ 0 60000 65536"/>
                      <a:gd name="T5" fmla="*/ 0 60000 65536"/>
                      <a:gd name="T6" fmla="*/ 0 w 1"/>
                      <a:gd name="T7" fmla="*/ 0 h 140"/>
                      <a:gd name="T8" fmla="*/ 1 w 1"/>
                      <a:gd name="T9" fmla="*/ 140 h 140"/>
                    </a:gdLst>
                    <a:ahLst/>
                    <a:cxnLst>
                      <a:cxn ang="T4">
                        <a:pos x="T0" y="T1"/>
                      </a:cxn>
                      <a:cxn ang="T5">
                        <a:pos x="T2" y="T3"/>
                      </a:cxn>
                    </a:cxnLst>
                    <a:rect l="T6" t="T7" r="T8" b="T9"/>
                    <a:pathLst>
                      <a:path w="1" h="140">
                        <a:moveTo>
                          <a:pt x="0" y="0"/>
                        </a:moveTo>
                        <a:lnTo>
                          <a:pt x="0" y="139"/>
                        </a:lnTo>
                      </a:path>
                    </a:pathLst>
                  </a:custGeom>
                  <a:noFill/>
                  <a:ln w="12700" cap="rnd">
                    <a:solidFill>
                      <a:srgbClr val="E00000"/>
                    </a:solidFill>
                    <a:round/>
                    <a:headEnd/>
                    <a:tailEnd/>
                  </a:ln>
                </p:spPr>
                <p:txBody>
                  <a:bodyPr/>
                  <a:lstStyle/>
                  <a:p>
                    <a:endParaRPr lang="en-US"/>
                  </a:p>
                </p:txBody>
              </p:sp>
              <p:sp>
                <p:nvSpPr>
                  <p:cNvPr id="18904" name="Freeform 147"/>
                  <p:cNvSpPr>
                    <a:spLocks noChangeAspect="1"/>
                  </p:cNvSpPr>
                  <p:nvPr/>
                </p:nvSpPr>
                <p:spPr bwMode="auto">
                  <a:xfrm>
                    <a:off x="3575" y="2785"/>
                    <a:ext cx="1" cy="126"/>
                  </a:xfrm>
                  <a:custGeom>
                    <a:avLst/>
                    <a:gdLst>
                      <a:gd name="T0" fmla="*/ 0 w 1"/>
                      <a:gd name="T1" fmla="*/ 0 h 126"/>
                      <a:gd name="T2" fmla="*/ 0 w 1"/>
                      <a:gd name="T3" fmla="*/ 125 h 126"/>
                      <a:gd name="T4" fmla="*/ 0 60000 65536"/>
                      <a:gd name="T5" fmla="*/ 0 60000 65536"/>
                      <a:gd name="T6" fmla="*/ 0 w 1"/>
                      <a:gd name="T7" fmla="*/ 0 h 126"/>
                      <a:gd name="T8" fmla="*/ 1 w 1"/>
                      <a:gd name="T9" fmla="*/ 126 h 126"/>
                    </a:gdLst>
                    <a:ahLst/>
                    <a:cxnLst>
                      <a:cxn ang="T4">
                        <a:pos x="T0" y="T1"/>
                      </a:cxn>
                      <a:cxn ang="T5">
                        <a:pos x="T2" y="T3"/>
                      </a:cxn>
                    </a:cxnLst>
                    <a:rect l="T6" t="T7" r="T8" b="T9"/>
                    <a:pathLst>
                      <a:path w="1" h="126">
                        <a:moveTo>
                          <a:pt x="0" y="0"/>
                        </a:moveTo>
                        <a:lnTo>
                          <a:pt x="0" y="125"/>
                        </a:lnTo>
                      </a:path>
                    </a:pathLst>
                  </a:custGeom>
                  <a:noFill/>
                  <a:ln w="12700" cap="rnd">
                    <a:solidFill>
                      <a:srgbClr val="E00000"/>
                    </a:solidFill>
                    <a:round/>
                    <a:headEnd/>
                    <a:tailEnd/>
                  </a:ln>
                </p:spPr>
                <p:txBody>
                  <a:bodyPr/>
                  <a:lstStyle/>
                  <a:p>
                    <a:endParaRPr lang="en-US"/>
                  </a:p>
                </p:txBody>
              </p:sp>
              <p:sp>
                <p:nvSpPr>
                  <p:cNvPr id="18905" name="Freeform 148"/>
                  <p:cNvSpPr>
                    <a:spLocks noChangeAspect="1"/>
                  </p:cNvSpPr>
                  <p:nvPr/>
                </p:nvSpPr>
                <p:spPr bwMode="auto">
                  <a:xfrm>
                    <a:off x="3604" y="2799"/>
                    <a:ext cx="1" cy="97"/>
                  </a:xfrm>
                  <a:custGeom>
                    <a:avLst/>
                    <a:gdLst>
                      <a:gd name="T0" fmla="*/ 0 w 1"/>
                      <a:gd name="T1" fmla="*/ 96 h 97"/>
                      <a:gd name="T2" fmla="*/ 0 w 1"/>
                      <a:gd name="T3" fmla="*/ 0 h 97"/>
                      <a:gd name="T4" fmla="*/ 0 60000 65536"/>
                      <a:gd name="T5" fmla="*/ 0 60000 65536"/>
                      <a:gd name="T6" fmla="*/ 0 w 1"/>
                      <a:gd name="T7" fmla="*/ 0 h 97"/>
                      <a:gd name="T8" fmla="*/ 1 w 1"/>
                      <a:gd name="T9" fmla="*/ 97 h 97"/>
                    </a:gdLst>
                    <a:ahLst/>
                    <a:cxnLst>
                      <a:cxn ang="T4">
                        <a:pos x="T0" y="T1"/>
                      </a:cxn>
                      <a:cxn ang="T5">
                        <a:pos x="T2" y="T3"/>
                      </a:cxn>
                    </a:cxnLst>
                    <a:rect l="T6" t="T7" r="T8" b="T9"/>
                    <a:pathLst>
                      <a:path w="1" h="97">
                        <a:moveTo>
                          <a:pt x="0" y="96"/>
                        </a:moveTo>
                        <a:lnTo>
                          <a:pt x="0" y="0"/>
                        </a:lnTo>
                      </a:path>
                    </a:pathLst>
                  </a:custGeom>
                  <a:noFill/>
                  <a:ln w="12700" cap="rnd">
                    <a:solidFill>
                      <a:srgbClr val="E00000"/>
                    </a:solidFill>
                    <a:round/>
                    <a:headEnd/>
                    <a:tailEnd/>
                  </a:ln>
                </p:spPr>
                <p:txBody>
                  <a:bodyPr/>
                  <a:lstStyle/>
                  <a:p>
                    <a:endParaRPr lang="en-US"/>
                  </a:p>
                </p:txBody>
              </p:sp>
              <p:sp>
                <p:nvSpPr>
                  <p:cNvPr id="18906" name="Freeform 149"/>
                  <p:cNvSpPr>
                    <a:spLocks noChangeAspect="1"/>
                  </p:cNvSpPr>
                  <p:nvPr/>
                </p:nvSpPr>
                <p:spPr bwMode="auto">
                  <a:xfrm>
                    <a:off x="3618" y="2804"/>
                    <a:ext cx="1" cy="92"/>
                  </a:xfrm>
                  <a:custGeom>
                    <a:avLst/>
                    <a:gdLst>
                      <a:gd name="T0" fmla="*/ 0 w 1"/>
                      <a:gd name="T1" fmla="*/ 0 h 92"/>
                      <a:gd name="T2" fmla="*/ 0 w 1"/>
                      <a:gd name="T3" fmla="*/ 91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0"/>
                        </a:moveTo>
                        <a:lnTo>
                          <a:pt x="0" y="91"/>
                        </a:lnTo>
                      </a:path>
                    </a:pathLst>
                  </a:custGeom>
                  <a:noFill/>
                  <a:ln w="12700" cap="rnd">
                    <a:solidFill>
                      <a:srgbClr val="E00000"/>
                    </a:solidFill>
                    <a:round/>
                    <a:headEnd/>
                    <a:tailEnd/>
                  </a:ln>
                </p:spPr>
                <p:txBody>
                  <a:bodyPr/>
                  <a:lstStyle/>
                  <a:p>
                    <a:endParaRPr lang="en-US"/>
                  </a:p>
                </p:txBody>
              </p:sp>
              <p:sp>
                <p:nvSpPr>
                  <p:cNvPr id="18907" name="Freeform 150"/>
                  <p:cNvSpPr>
                    <a:spLocks noChangeAspect="1"/>
                  </p:cNvSpPr>
                  <p:nvPr/>
                </p:nvSpPr>
                <p:spPr bwMode="auto">
                  <a:xfrm>
                    <a:off x="3637" y="2804"/>
                    <a:ext cx="1" cy="92"/>
                  </a:xfrm>
                  <a:custGeom>
                    <a:avLst/>
                    <a:gdLst>
                      <a:gd name="T0" fmla="*/ 0 w 1"/>
                      <a:gd name="T1" fmla="*/ 91 h 92"/>
                      <a:gd name="T2" fmla="*/ 0 w 1"/>
                      <a:gd name="T3" fmla="*/ 0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91"/>
                        </a:moveTo>
                        <a:lnTo>
                          <a:pt x="0" y="0"/>
                        </a:lnTo>
                      </a:path>
                    </a:pathLst>
                  </a:custGeom>
                  <a:noFill/>
                  <a:ln w="12700" cap="rnd">
                    <a:solidFill>
                      <a:srgbClr val="E00000"/>
                    </a:solidFill>
                    <a:round/>
                    <a:headEnd/>
                    <a:tailEnd/>
                  </a:ln>
                </p:spPr>
                <p:txBody>
                  <a:bodyPr/>
                  <a:lstStyle/>
                  <a:p>
                    <a:endParaRPr lang="en-US"/>
                  </a:p>
                </p:txBody>
              </p:sp>
              <p:sp>
                <p:nvSpPr>
                  <p:cNvPr id="18908" name="Freeform 151"/>
                  <p:cNvSpPr>
                    <a:spLocks noChangeAspect="1"/>
                  </p:cNvSpPr>
                  <p:nvPr/>
                </p:nvSpPr>
                <p:spPr bwMode="auto">
                  <a:xfrm>
                    <a:off x="3666" y="2809"/>
                    <a:ext cx="1" cy="73"/>
                  </a:xfrm>
                  <a:custGeom>
                    <a:avLst/>
                    <a:gdLst>
                      <a:gd name="T0" fmla="*/ 0 w 1"/>
                      <a:gd name="T1" fmla="*/ 0 h 73"/>
                      <a:gd name="T2" fmla="*/ 0 w 1"/>
                      <a:gd name="T3" fmla="*/ 72 h 73"/>
                      <a:gd name="T4" fmla="*/ 0 60000 65536"/>
                      <a:gd name="T5" fmla="*/ 0 60000 65536"/>
                      <a:gd name="T6" fmla="*/ 0 w 1"/>
                      <a:gd name="T7" fmla="*/ 0 h 73"/>
                      <a:gd name="T8" fmla="*/ 1 w 1"/>
                      <a:gd name="T9" fmla="*/ 73 h 73"/>
                    </a:gdLst>
                    <a:ahLst/>
                    <a:cxnLst>
                      <a:cxn ang="T4">
                        <a:pos x="T0" y="T1"/>
                      </a:cxn>
                      <a:cxn ang="T5">
                        <a:pos x="T2" y="T3"/>
                      </a:cxn>
                    </a:cxnLst>
                    <a:rect l="T6" t="T7" r="T8" b="T9"/>
                    <a:pathLst>
                      <a:path w="1" h="73">
                        <a:moveTo>
                          <a:pt x="0" y="0"/>
                        </a:moveTo>
                        <a:lnTo>
                          <a:pt x="0" y="72"/>
                        </a:lnTo>
                      </a:path>
                    </a:pathLst>
                  </a:custGeom>
                  <a:noFill/>
                  <a:ln w="12700" cap="rnd">
                    <a:solidFill>
                      <a:srgbClr val="E00000"/>
                    </a:solidFill>
                    <a:round/>
                    <a:headEnd/>
                    <a:tailEnd/>
                  </a:ln>
                </p:spPr>
                <p:txBody>
                  <a:bodyPr/>
                  <a:lstStyle/>
                  <a:p>
                    <a:endParaRPr lang="en-US"/>
                  </a:p>
                </p:txBody>
              </p:sp>
              <p:sp>
                <p:nvSpPr>
                  <p:cNvPr id="18909" name="Freeform 152"/>
                  <p:cNvSpPr>
                    <a:spLocks noChangeAspect="1"/>
                  </p:cNvSpPr>
                  <p:nvPr/>
                </p:nvSpPr>
                <p:spPr bwMode="auto">
                  <a:xfrm>
                    <a:off x="3680" y="2814"/>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910" name="Freeform 153"/>
                  <p:cNvSpPr>
                    <a:spLocks noChangeAspect="1"/>
                  </p:cNvSpPr>
                  <p:nvPr/>
                </p:nvSpPr>
                <p:spPr bwMode="auto">
                  <a:xfrm>
                    <a:off x="3709" y="2814"/>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911" name="Freeform 154"/>
                  <p:cNvSpPr>
                    <a:spLocks noChangeAspect="1"/>
                  </p:cNvSpPr>
                  <p:nvPr/>
                </p:nvSpPr>
                <p:spPr bwMode="auto">
                  <a:xfrm>
                    <a:off x="3724" y="2809"/>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912" name="Freeform 155"/>
                  <p:cNvSpPr>
                    <a:spLocks noChangeAspect="1"/>
                  </p:cNvSpPr>
                  <p:nvPr/>
                </p:nvSpPr>
                <p:spPr bwMode="auto">
                  <a:xfrm>
                    <a:off x="3752" y="2804"/>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913" name="Freeform 156"/>
                  <p:cNvSpPr>
                    <a:spLocks noChangeAspect="1"/>
                  </p:cNvSpPr>
                  <p:nvPr/>
                </p:nvSpPr>
                <p:spPr bwMode="auto">
                  <a:xfrm>
                    <a:off x="3767" y="2804"/>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914" name="Freeform 157"/>
                  <p:cNvSpPr>
                    <a:spLocks noChangeAspect="1"/>
                  </p:cNvSpPr>
                  <p:nvPr/>
                </p:nvSpPr>
                <p:spPr bwMode="auto">
                  <a:xfrm>
                    <a:off x="3796" y="2799"/>
                    <a:ext cx="1" cy="64"/>
                  </a:xfrm>
                  <a:custGeom>
                    <a:avLst/>
                    <a:gdLst>
                      <a:gd name="T0" fmla="*/ 0 w 1"/>
                      <a:gd name="T1" fmla="*/ 63 h 64"/>
                      <a:gd name="T2" fmla="*/ 0 w 1"/>
                      <a:gd name="T3" fmla="*/ 0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63"/>
                        </a:moveTo>
                        <a:lnTo>
                          <a:pt x="0" y="0"/>
                        </a:lnTo>
                      </a:path>
                    </a:pathLst>
                  </a:custGeom>
                  <a:noFill/>
                  <a:ln w="12700" cap="rnd">
                    <a:solidFill>
                      <a:srgbClr val="E00000"/>
                    </a:solidFill>
                    <a:round/>
                    <a:headEnd/>
                    <a:tailEnd/>
                  </a:ln>
                </p:spPr>
                <p:txBody>
                  <a:bodyPr/>
                  <a:lstStyle/>
                  <a:p>
                    <a:endParaRPr lang="en-US"/>
                  </a:p>
                </p:txBody>
              </p:sp>
              <p:sp>
                <p:nvSpPr>
                  <p:cNvPr id="18915" name="Freeform 158"/>
                  <p:cNvSpPr>
                    <a:spLocks noChangeAspect="1"/>
                  </p:cNvSpPr>
                  <p:nvPr/>
                </p:nvSpPr>
                <p:spPr bwMode="auto">
                  <a:xfrm>
                    <a:off x="3810" y="2794"/>
                    <a:ext cx="1" cy="69"/>
                  </a:xfrm>
                  <a:custGeom>
                    <a:avLst/>
                    <a:gdLst>
                      <a:gd name="T0" fmla="*/ 0 w 1"/>
                      <a:gd name="T1" fmla="*/ 68 h 69"/>
                      <a:gd name="T2" fmla="*/ 0 w 1"/>
                      <a:gd name="T3" fmla="*/ 0 h 69"/>
                      <a:gd name="T4" fmla="*/ 0 60000 65536"/>
                      <a:gd name="T5" fmla="*/ 0 60000 65536"/>
                      <a:gd name="T6" fmla="*/ 0 w 1"/>
                      <a:gd name="T7" fmla="*/ 0 h 69"/>
                      <a:gd name="T8" fmla="*/ 1 w 1"/>
                      <a:gd name="T9" fmla="*/ 69 h 69"/>
                    </a:gdLst>
                    <a:ahLst/>
                    <a:cxnLst>
                      <a:cxn ang="T4">
                        <a:pos x="T0" y="T1"/>
                      </a:cxn>
                      <a:cxn ang="T5">
                        <a:pos x="T2" y="T3"/>
                      </a:cxn>
                    </a:cxnLst>
                    <a:rect l="T6" t="T7" r="T8" b="T9"/>
                    <a:pathLst>
                      <a:path w="1" h="69">
                        <a:moveTo>
                          <a:pt x="0" y="68"/>
                        </a:moveTo>
                        <a:lnTo>
                          <a:pt x="0" y="0"/>
                        </a:lnTo>
                      </a:path>
                    </a:pathLst>
                  </a:custGeom>
                  <a:noFill/>
                  <a:ln w="12700" cap="rnd">
                    <a:solidFill>
                      <a:srgbClr val="E00000"/>
                    </a:solidFill>
                    <a:round/>
                    <a:headEnd/>
                    <a:tailEnd/>
                  </a:ln>
                </p:spPr>
                <p:txBody>
                  <a:bodyPr/>
                  <a:lstStyle/>
                  <a:p>
                    <a:endParaRPr lang="en-US"/>
                  </a:p>
                </p:txBody>
              </p:sp>
              <p:sp>
                <p:nvSpPr>
                  <p:cNvPr id="18916" name="Freeform 159"/>
                  <p:cNvSpPr>
                    <a:spLocks noChangeAspect="1"/>
                  </p:cNvSpPr>
                  <p:nvPr/>
                </p:nvSpPr>
                <p:spPr bwMode="auto">
                  <a:xfrm>
                    <a:off x="3834" y="2785"/>
                    <a:ext cx="1" cy="73"/>
                  </a:xfrm>
                  <a:custGeom>
                    <a:avLst/>
                    <a:gdLst>
                      <a:gd name="T0" fmla="*/ 0 w 1"/>
                      <a:gd name="T1" fmla="*/ 0 h 73"/>
                      <a:gd name="T2" fmla="*/ 0 w 1"/>
                      <a:gd name="T3" fmla="*/ 72 h 73"/>
                      <a:gd name="T4" fmla="*/ 0 60000 65536"/>
                      <a:gd name="T5" fmla="*/ 0 60000 65536"/>
                      <a:gd name="T6" fmla="*/ 0 w 1"/>
                      <a:gd name="T7" fmla="*/ 0 h 73"/>
                      <a:gd name="T8" fmla="*/ 1 w 1"/>
                      <a:gd name="T9" fmla="*/ 73 h 73"/>
                    </a:gdLst>
                    <a:ahLst/>
                    <a:cxnLst>
                      <a:cxn ang="T4">
                        <a:pos x="T0" y="T1"/>
                      </a:cxn>
                      <a:cxn ang="T5">
                        <a:pos x="T2" y="T3"/>
                      </a:cxn>
                    </a:cxnLst>
                    <a:rect l="T6" t="T7" r="T8" b="T9"/>
                    <a:pathLst>
                      <a:path w="1" h="73">
                        <a:moveTo>
                          <a:pt x="0" y="0"/>
                        </a:moveTo>
                        <a:lnTo>
                          <a:pt x="0" y="72"/>
                        </a:lnTo>
                      </a:path>
                    </a:pathLst>
                  </a:custGeom>
                  <a:noFill/>
                  <a:ln w="12700" cap="rnd">
                    <a:solidFill>
                      <a:srgbClr val="E00000"/>
                    </a:solidFill>
                    <a:round/>
                    <a:headEnd/>
                    <a:tailEnd/>
                  </a:ln>
                </p:spPr>
                <p:txBody>
                  <a:bodyPr/>
                  <a:lstStyle/>
                  <a:p>
                    <a:endParaRPr lang="en-US"/>
                  </a:p>
                </p:txBody>
              </p:sp>
              <p:sp>
                <p:nvSpPr>
                  <p:cNvPr id="18917" name="Freeform 160"/>
                  <p:cNvSpPr>
                    <a:spLocks noChangeAspect="1"/>
                  </p:cNvSpPr>
                  <p:nvPr/>
                </p:nvSpPr>
                <p:spPr bwMode="auto">
                  <a:xfrm>
                    <a:off x="3848" y="2780"/>
                    <a:ext cx="1" cy="78"/>
                  </a:xfrm>
                  <a:custGeom>
                    <a:avLst/>
                    <a:gdLst>
                      <a:gd name="T0" fmla="*/ 0 w 1"/>
                      <a:gd name="T1" fmla="*/ 77 h 78"/>
                      <a:gd name="T2" fmla="*/ 0 w 1"/>
                      <a:gd name="T3" fmla="*/ 0 h 78"/>
                      <a:gd name="T4" fmla="*/ 0 60000 65536"/>
                      <a:gd name="T5" fmla="*/ 0 60000 65536"/>
                      <a:gd name="T6" fmla="*/ 0 w 1"/>
                      <a:gd name="T7" fmla="*/ 0 h 78"/>
                      <a:gd name="T8" fmla="*/ 1 w 1"/>
                      <a:gd name="T9" fmla="*/ 78 h 78"/>
                    </a:gdLst>
                    <a:ahLst/>
                    <a:cxnLst>
                      <a:cxn ang="T4">
                        <a:pos x="T0" y="T1"/>
                      </a:cxn>
                      <a:cxn ang="T5">
                        <a:pos x="T2" y="T3"/>
                      </a:cxn>
                    </a:cxnLst>
                    <a:rect l="T6" t="T7" r="T8" b="T9"/>
                    <a:pathLst>
                      <a:path w="1" h="78">
                        <a:moveTo>
                          <a:pt x="0" y="77"/>
                        </a:moveTo>
                        <a:lnTo>
                          <a:pt x="0" y="0"/>
                        </a:lnTo>
                      </a:path>
                    </a:pathLst>
                  </a:custGeom>
                  <a:noFill/>
                  <a:ln w="12700" cap="rnd">
                    <a:solidFill>
                      <a:srgbClr val="E00000"/>
                    </a:solidFill>
                    <a:round/>
                    <a:headEnd/>
                    <a:tailEnd/>
                  </a:ln>
                </p:spPr>
                <p:txBody>
                  <a:bodyPr/>
                  <a:lstStyle/>
                  <a:p>
                    <a:endParaRPr lang="en-US"/>
                  </a:p>
                </p:txBody>
              </p:sp>
              <p:sp>
                <p:nvSpPr>
                  <p:cNvPr id="18918" name="Freeform 161"/>
                  <p:cNvSpPr>
                    <a:spLocks noChangeAspect="1"/>
                  </p:cNvSpPr>
                  <p:nvPr/>
                </p:nvSpPr>
                <p:spPr bwMode="auto">
                  <a:xfrm>
                    <a:off x="3863" y="2770"/>
                    <a:ext cx="1" cy="88"/>
                  </a:xfrm>
                  <a:custGeom>
                    <a:avLst/>
                    <a:gdLst>
                      <a:gd name="T0" fmla="*/ 0 w 1"/>
                      <a:gd name="T1" fmla="*/ 87 h 88"/>
                      <a:gd name="T2" fmla="*/ 0 w 1"/>
                      <a:gd name="T3" fmla="*/ 0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87"/>
                        </a:moveTo>
                        <a:lnTo>
                          <a:pt x="0" y="0"/>
                        </a:lnTo>
                      </a:path>
                    </a:pathLst>
                  </a:custGeom>
                  <a:noFill/>
                  <a:ln w="12700" cap="rnd">
                    <a:solidFill>
                      <a:srgbClr val="E00000"/>
                    </a:solidFill>
                    <a:round/>
                    <a:headEnd/>
                    <a:tailEnd/>
                  </a:ln>
                </p:spPr>
                <p:txBody>
                  <a:bodyPr/>
                  <a:lstStyle/>
                  <a:p>
                    <a:endParaRPr lang="en-US"/>
                  </a:p>
                </p:txBody>
              </p:sp>
              <p:sp>
                <p:nvSpPr>
                  <p:cNvPr id="18919" name="Freeform 162"/>
                  <p:cNvSpPr>
                    <a:spLocks noChangeAspect="1"/>
                  </p:cNvSpPr>
                  <p:nvPr/>
                </p:nvSpPr>
                <p:spPr bwMode="auto">
                  <a:xfrm>
                    <a:off x="3882" y="2761"/>
                    <a:ext cx="1" cy="92"/>
                  </a:xfrm>
                  <a:custGeom>
                    <a:avLst/>
                    <a:gdLst>
                      <a:gd name="T0" fmla="*/ 0 w 1"/>
                      <a:gd name="T1" fmla="*/ 91 h 92"/>
                      <a:gd name="T2" fmla="*/ 0 w 1"/>
                      <a:gd name="T3" fmla="*/ 0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91"/>
                        </a:moveTo>
                        <a:lnTo>
                          <a:pt x="0" y="0"/>
                        </a:lnTo>
                      </a:path>
                    </a:pathLst>
                  </a:custGeom>
                  <a:noFill/>
                  <a:ln w="12700" cap="rnd">
                    <a:solidFill>
                      <a:srgbClr val="E00000"/>
                    </a:solidFill>
                    <a:round/>
                    <a:headEnd/>
                    <a:tailEnd/>
                  </a:ln>
                </p:spPr>
                <p:txBody>
                  <a:bodyPr/>
                  <a:lstStyle/>
                  <a:p>
                    <a:endParaRPr lang="en-US"/>
                  </a:p>
                </p:txBody>
              </p:sp>
              <p:sp>
                <p:nvSpPr>
                  <p:cNvPr id="18920" name="Freeform 163"/>
                  <p:cNvSpPr>
                    <a:spLocks noChangeAspect="1"/>
                  </p:cNvSpPr>
                  <p:nvPr/>
                </p:nvSpPr>
                <p:spPr bwMode="auto">
                  <a:xfrm>
                    <a:off x="3896" y="2751"/>
                    <a:ext cx="1" cy="102"/>
                  </a:xfrm>
                  <a:custGeom>
                    <a:avLst/>
                    <a:gdLst>
                      <a:gd name="T0" fmla="*/ 0 w 1"/>
                      <a:gd name="T1" fmla="*/ 101 h 102"/>
                      <a:gd name="T2" fmla="*/ 0 w 1"/>
                      <a:gd name="T3" fmla="*/ 0 h 102"/>
                      <a:gd name="T4" fmla="*/ 0 60000 65536"/>
                      <a:gd name="T5" fmla="*/ 0 60000 65536"/>
                      <a:gd name="T6" fmla="*/ 0 w 1"/>
                      <a:gd name="T7" fmla="*/ 0 h 102"/>
                      <a:gd name="T8" fmla="*/ 1 w 1"/>
                      <a:gd name="T9" fmla="*/ 102 h 102"/>
                    </a:gdLst>
                    <a:ahLst/>
                    <a:cxnLst>
                      <a:cxn ang="T4">
                        <a:pos x="T0" y="T1"/>
                      </a:cxn>
                      <a:cxn ang="T5">
                        <a:pos x="T2" y="T3"/>
                      </a:cxn>
                    </a:cxnLst>
                    <a:rect l="T6" t="T7" r="T8" b="T9"/>
                    <a:pathLst>
                      <a:path w="1" h="102">
                        <a:moveTo>
                          <a:pt x="0" y="101"/>
                        </a:moveTo>
                        <a:lnTo>
                          <a:pt x="0" y="0"/>
                        </a:lnTo>
                      </a:path>
                    </a:pathLst>
                  </a:custGeom>
                  <a:noFill/>
                  <a:ln w="12700" cap="rnd">
                    <a:solidFill>
                      <a:srgbClr val="E00000"/>
                    </a:solidFill>
                    <a:round/>
                    <a:headEnd/>
                    <a:tailEnd/>
                  </a:ln>
                </p:spPr>
                <p:txBody>
                  <a:bodyPr/>
                  <a:lstStyle/>
                  <a:p>
                    <a:endParaRPr lang="en-US"/>
                  </a:p>
                </p:txBody>
              </p:sp>
              <p:sp>
                <p:nvSpPr>
                  <p:cNvPr id="18921" name="Freeform 164"/>
                  <p:cNvSpPr>
                    <a:spLocks noChangeAspect="1"/>
                  </p:cNvSpPr>
                  <p:nvPr/>
                </p:nvSpPr>
                <p:spPr bwMode="auto">
                  <a:xfrm>
                    <a:off x="3906" y="2742"/>
                    <a:ext cx="1" cy="111"/>
                  </a:xfrm>
                  <a:custGeom>
                    <a:avLst/>
                    <a:gdLst>
                      <a:gd name="T0" fmla="*/ 0 w 1"/>
                      <a:gd name="T1" fmla="*/ 110 h 111"/>
                      <a:gd name="T2" fmla="*/ 0 w 1"/>
                      <a:gd name="T3" fmla="*/ 0 h 111"/>
                      <a:gd name="T4" fmla="*/ 0 60000 65536"/>
                      <a:gd name="T5" fmla="*/ 0 60000 65536"/>
                      <a:gd name="T6" fmla="*/ 0 w 1"/>
                      <a:gd name="T7" fmla="*/ 0 h 111"/>
                      <a:gd name="T8" fmla="*/ 1 w 1"/>
                      <a:gd name="T9" fmla="*/ 111 h 111"/>
                    </a:gdLst>
                    <a:ahLst/>
                    <a:cxnLst>
                      <a:cxn ang="T4">
                        <a:pos x="T0" y="T1"/>
                      </a:cxn>
                      <a:cxn ang="T5">
                        <a:pos x="T2" y="T3"/>
                      </a:cxn>
                    </a:cxnLst>
                    <a:rect l="T6" t="T7" r="T8" b="T9"/>
                    <a:pathLst>
                      <a:path w="1" h="111">
                        <a:moveTo>
                          <a:pt x="0" y="110"/>
                        </a:moveTo>
                        <a:lnTo>
                          <a:pt x="0" y="0"/>
                        </a:lnTo>
                      </a:path>
                    </a:pathLst>
                  </a:custGeom>
                  <a:noFill/>
                  <a:ln w="12700" cap="rnd">
                    <a:solidFill>
                      <a:srgbClr val="E00000"/>
                    </a:solidFill>
                    <a:round/>
                    <a:headEnd/>
                    <a:tailEnd/>
                  </a:ln>
                </p:spPr>
                <p:txBody>
                  <a:bodyPr/>
                  <a:lstStyle/>
                  <a:p>
                    <a:endParaRPr lang="en-US"/>
                  </a:p>
                </p:txBody>
              </p:sp>
              <p:sp>
                <p:nvSpPr>
                  <p:cNvPr id="18922" name="Freeform 165"/>
                  <p:cNvSpPr>
                    <a:spLocks noChangeAspect="1"/>
                  </p:cNvSpPr>
                  <p:nvPr/>
                </p:nvSpPr>
                <p:spPr bwMode="auto">
                  <a:xfrm>
                    <a:off x="3920" y="2722"/>
                    <a:ext cx="1" cy="131"/>
                  </a:xfrm>
                  <a:custGeom>
                    <a:avLst/>
                    <a:gdLst>
                      <a:gd name="T0" fmla="*/ 0 w 1"/>
                      <a:gd name="T1" fmla="*/ 0 h 131"/>
                      <a:gd name="T2" fmla="*/ 0 w 1"/>
                      <a:gd name="T3" fmla="*/ 130 h 131"/>
                      <a:gd name="T4" fmla="*/ 0 60000 65536"/>
                      <a:gd name="T5" fmla="*/ 0 60000 65536"/>
                      <a:gd name="T6" fmla="*/ 0 w 1"/>
                      <a:gd name="T7" fmla="*/ 0 h 131"/>
                      <a:gd name="T8" fmla="*/ 1 w 1"/>
                      <a:gd name="T9" fmla="*/ 131 h 131"/>
                    </a:gdLst>
                    <a:ahLst/>
                    <a:cxnLst>
                      <a:cxn ang="T4">
                        <a:pos x="T0" y="T1"/>
                      </a:cxn>
                      <a:cxn ang="T5">
                        <a:pos x="T2" y="T3"/>
                      </a:cxn>
                    </a:cxnLst>
                    <a:rect l="T6" t="T7" r="T8" b="T9"/>
                    <a:pathLst>
                      <a:path w="1" h="131">
                        <a:moveTo>
                          <a:pt x="0" y="0"/>
                        </a:moveTo>
                        <a:lnTo>
                          <a:pt x="0" y="130"/>
                        </a:lnTo>
                      </a:path>
                    </a:pathLst>
                  </a:custGeom>
                  <a:noFill/>
                  <a:ln w="12700" cap="rnd">
                    <a:solidFill>
                      <a:srgbClr val="E00000"/>
                    </a:solidFill>
                    <a:round/>
                    <a:headEnd/>
                    <a:tailEnd/>
                  </a:ln>
                </p:spPr>
                <p:txBody>
                  <a:bodyPr/>
                  <a:lstStyle/>
                  <a:p>
                    <a:endParaRPr lang="en-US"/>
                  </a:p>
                </p:txBody>
              </p:sp>
              <p:sp>
                <p:nvSpPr>
                  <p:cNvPr id="18923" name="Freeform 166"/>
                  <p:cNvSpPr>
                    <a:spLocks noChangeAspect="1"/>
                  </p:cNvSpPr>
                  <p:nvPr/>
                </p:nvSpPr>
                <p:spPr bwMode="auto">
                  <a:xfrm>
                    <a:off x="3930" y="2708"/>
                    <a:ext cx="1" cy="145"/>
                  </a:xfrm>
                  <a:custGeom>
                    <a:avLst/>
                    <a:gdLst>
                      <a:gd name="T0" fmla="*/ 0 w 1"/>
                      <a:gd name="T1" fmla="*/ 0 h 145"/>
                      <a:gd name="T2" fmla="*/ 0 w 1"/>
                      <a:gd name="T3" fmla="*/ 144 h 145"/>
                      <a:gd name="T4" fmla="*/ 0 60000 65536"/>
                      <a:gd name="T5" fmla="*/ 0 60000 65536"/>
                      <a:gd name="T6" fmla="*/ 0 w 1"/>
                      <a:gd name="T7" fmla="*/ 0 h 145"/>
                      <a:gd name="T8" fmla="*/ 1 w 1"/>
                      <a:gd name="T9" fmla="*/ 145 h 145"/>
                    </a:gdLst>
                    <a:ahLst/>
                    <a:cxnLst>
                      <a:cxn ang="T4">
                        <a:pos x="T0" y="T1"/>
                      </a:cxn>
                      <a:cxn ang="T5">
                        <a:pos x="T2" y="T3"/>
                      </a:cxn>
                    </a:cxnLst>
                    <a:rect l="T6" t="T7" r="T8" b="T9"/>
                    <a:pathLst>
                      <a:path w="1" h="145">
                        <a:moveTo>
                          <a:pt x="0" y="0"/>
                        </a:moveTo>
                        <a:lnTo>
                          <a:pt x="0" y="144"/>
                        </a:lnTo>
                      </a:path>
                    </a:pathLst>
                  </a:custGeom>
                  <a:noFill/>
                  <a:ln w="12700" cap="rnd">
                    <a:solidFill>
                      <a:srgbClr val="E00000"/>
                    </a:solidFill>
                    <a:round/>
                    <a:headEnd/>
                    <a:tailEnd/>
                  </a:ln>
                </p:spPr>
                <p:txBody>
                  <a:bodyPr/>
                  <a:lstStyle/>
                  <a:p>
                    <a:endParaRPr lang="en-US"/>
                  </a:p>
                </p:txBody>
              </p:sp>
              <p:sp>
                <p:nvSpPr>
                  <p:cNvPr id="18924" name="Freeform 167"/>
                  <p:cNvSpPr>
                    <a:spLocks noChangeAspect="1"/>
                  </p:cNvSpPr>
                  <p:nvPr/>
                </p:nvSpPr>
                <p:spPr bwMode="auto">
                  <a:xfrm>
                    <a:off x="3940" y="2689"/>
                    <a:ext cx="1" cy="164"/>
                  </a:xfrm>
                  <a:custGeom>
                    <a:avLst/>
                    <a:gdLst>
                      <a:gd name="T0" fmla="*/ 0 w 1"/>
                      <a:gd name="T1" fmla="*/ 163 h 164"/>
                      <a:gd name="T2" fmla="*/ 0 w 1"/>
                      <a:gd name="T3" fmla="*/ 0 h 164"/>
                      <a:gd name="T4" fmla="*/ 0 60000 65536"/>
                      <a:gd name="T5" fmla="*/ 0 60000 65536"/>
                      <a:gd name="T6" fmla="*/ 0 w 1"/>
                      <a:gd name="T7" fmla="*/ 0 h 164"/>
                      <a:gd name="T8" fmla="*/ 1 w 1"/>
                      <a:gd name="T9" fmla="*/ 164 h 164"/>
                    </a:gdLst>
                    <a:ahLst/>
                    <a:cxnLst>
                      <a:cxn ang="T4">
                        <a:pos x="T0" y="T1"/>
                      </a:cxn>
                      <a:cxn ang="T5">
                        <a:pos x="T2" y="T3"/>
                      </a:cxn>
                    </a:cxnLst>
                    <a:rect l="T6" t="T7" r="T8" b="T9"/>
                    <a:pathLst>
                      <a:path w="1" h="164">
                        <a:moveTo>
                          <a:pt x="0" y="163"/>
                        </a:moveTo>
                        <a:lnTo>
                          <a:pt x="0" y="0"/>
                        </a:lnTo>
                      </a:path>
                    </a:pathLst>
                  </a:custGeom>
                  <a:noFill/>
                  <a:ln w="12700" cap="rnd">
                    <a:solidFill>
                      <a:srgbClr val="E00000"/>
                    </a:solidFill>
                    <a:round/>
                    <a:headEnd/>
                    <a:tailEnd/>
                  </a:ln>
                </p:spPr>
                <p:txBody>
                  <a:bodyPr/>
                  <a:lstStyle/>
                  <a:p>
                    <a:endParaRPr lang="en-US"/>
                  </a:p>
                </p:txBody>
              </p:sp>
            </p:grpSp>
            <p:sp>
              <p:nvSpPr>
                <p:cNvPr id="18891" name="Freeform 168"/>
                <p:cNvSpPr>
                  <a:spLocks noChangeAspect="1"/>
                </p:cNvSpPr>
                <p:nvPr/>
              </p:nvSpPr>
              <p:spPr bwMode="auto">
                <a:xfrm>
                  <a:off x="3460" y="2627"/>
                  <a:ext cx="495" cy="183"/>
                </a:xfrm>
                <a:custGeom>
                  <a:avLst/>
                  <a:gdLst>
                    <a:gd name="T0" fmla="*/ 0 w 495"/>
                    <a:gd name="T1" fmla="*/ 57 h 183"/>
                    <a:gd name="T2" fmla="*/ 14 w 495"/>
                    <a:gd name="T3" fmla="*/ 81 h 183"/>
                    <a:gd name="T4" fmla="*/ 24 w 495"/>
                    <a:gd name="T5" fmla="*/ 91 h 183"/>
                    <a:gd name="T6" fmla="*/ 29 w 495"/>
                    <a:gd name="T7" fmla="*/ 96 h 183"/>
                    <a:gd name="T8" fmla="*/ 43 w 495"/>
                    <a:gd name="T9" fmla="*/ 115 h 183"/>
                    <a:gd name="T10" fmla="*/ 53 w 495"/>
                    <a:gd name="T11" fmla="*/ 125 h 183"/>
                    <a:gd name="T12" fmla="*/ 67 w 495"/>
                    <a:gd name="T13" fmla="*/ 129 h 183"/>
                    <a:gd name="T14" fmla="*/ 77 w 495"/>
                    <a:gd name="T15" fmla="*/ 139 h 183"/>
                    <a:gd name="T16" fmla="*/ 86 w 495"/>
                    <a:gd name="T17" fmla="*/ 144 h 183"/>
                    <a:gd name="T18" fmla="*/ 101 w 495"/>
                    <a:gd name="T19" fmla="*/ 148 h 183"/>
                    <a:gd name="T20" fmla="*/ 120 w 495"/>
                    <a:gd name="T21" fmla="*/ 158 h 183"/>
                    <a:gd name="T22" fmla="*/ 129 w 495"/>
                    <a:gd name="T23" fmla="*/ 163 h 183"/>
                    <a:gd name="T24" fmla="*/ 144 w 495"/>
                    <a:gd name="T25" fmla="*/ 168 h 183"/>
                    <a:gd name="T26" fmla="*/ 163 w 495"/>
                    <a:gd name="T27" fmla="*/ 172 h 183"/>
                    <a:gd name="T28" fmla="*/ 177 w 495"/>
                    <a:gd name="T29" fmla="*/ 177 h 183"/>
                    <a:gd name="T30" fmla="*/ 201 w 495"/>
                    <a:gd name="T31" fmla="*/ 177 h 183"/>
                    <a:gd name="T32" fmla="*/ 211 w 495"/>
                    <a:gd name="T33" fmla="*/ 182 h 183"/>
                    <a:gd name="T34" fmla="*/ 230 w 495"/>
                    <a:gd name="T35" fmla="*/ 182 h 183"/>
                    <a:gd name="T36" fmla="*/ 245 w 495"/>
                    <a:gd name="T37" fmla="*/ 182 h 183"/>
                    <a:gd name="T38" fmla="*/ 264 w 495"/>
                    <a:gd name="T39" fmla="*/ 182 h 183"/>
                    <a:gd name="T40" fmla="*/ 278 w 495"/>
                    <a:gd name="T41" fmla="*/ 182 h 183"/>
                    <a:gd name="T42" fmla="*/ 297 w 495"/>
                    <a:gd name="T43" fmla="*/ 177 h 183"/>
                    <a:gd name="T44" fmla="*/ 312 w 495"/>
                    <a:gd name="T45" fmla="*/ 177 h 183"/>
                    <a:gd name="T46" fmla="*/ 326 w 495"/>
                    <a:gd name="T47" fmla="*/ 172 h 183"/>
                    <a:gd name="T48" fmla="*/ 336 w 495"/>
                    <a:gd name="T49" fmla="*/ 168 h 183"/>
                    <a:gd name="T50" fmla="*/ 350 w 495"/>
                    <a:gd name="T51" fmla="*/ 168 h 183"/>
                    <a:gd name="T52" fmla="*/ 365 w 495"/>
                    <a:gd name="T53" fmla="*/ 163 h 183"/>
                    <a:gd name="T54" fmla="*/ 379 w 495"/>
                    <a:gd name="T55" fmla="*/ 158 h 183"/>
                    <a:gd name="T56" fmla="*/ 388 w 495"/>
                    <a:gd name="T57" fmla="*/ 148 h 183"/>
                    <a:gd name="T58" fmla="*/ 403 w 495"/>
                    <a:gd name="T59" fmla="*/ 144 h 183"/>
                    <a:gd name="T60" fmla="*/ 412 w 495"/>
                    <a:gd name="T61" fmla="*/ 134 h 183"/>
                    <a:gd name="T62" fmla="*/ 422 w 495"/>
                    <a:gd name="T63" fmla="*/ 129 h 183"/>
                    <a:gd name="T64" fmla="*/ 436 w 495"/>
                    <a:gd name="T65" fmla="*/ 120 h 183"/>
                    <a:gd name="T66" fmla="*/ 446 w 495"/>
                    <a:gd name="T67" fmla="*/ 110 h 183"/>
                    <a:gd name="T68" fmla="*/ 460 w 495"/>
                    <a:gd name="T69" fmla="*/ 101 h 183"/>
                    <a:gd name="T70" fmla="*/ 465 w 495"/>
                    <a:gd name="T71" fmla="*/ 86 h 183"/>
                    <a:gd name="T72" fmla="*/ 475 w 495"/>
                    <a:gd name="T73" fmla="*/ 77 h 183"/>
                    <a:gd name="T74" fmla="*/ 480 w 495"/>
                    <a:gd name="T75" fmla="*/ 62 h 183"/>
                    <a:gd name="T76" fmla="*/ 489 w 495"/>
                    <a:gd name="T77" fmla="*/ 53 h 183"/>
                    <a:gd name="T78" fmla="*/ 489 w 495"/>
                    <a:gd name="T79" fmla="*/ 38 h 183"/>
                    <a:gd name="T80" fmla="*/ 494 w 495"/>
                    <a:gd name="T81" fmla="*/ 29 h 183"/>
                    <a:gd name="T82" fmla="*/ 494 w 495"/>
                    <a:gd name="T83" fmla="*/ 14 h 183"/>
                    <a:gd name="T84" fmla="*/ 494 w 495"/>
                    <a:gd name="T85" fmla="*/ 0 h 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5"/>
                    <a:gd name="T130" fmla="*/ 0 h 183"/>
                    <a:gd name="T131" fmla="*/ 495 w 495"/>
                    <a:gd name="T132" fmla="*/ 183 h 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5" h="183">
                      <a:moveTo>
                        <a:pt x="0" y="57"/>
                      </a:moveTo>
                      <a:lnTo>
                        <a:pt x="14" y="81"/>
                      </a:lnTo>
                      <a:lnTo>
                        <a:pt x="24" y="91"/>
                      </a:lnTo>
                      <a:lnTo>
                        <a:pt x="29" y="96"/>
                      </a:lnTo>
                      <a:lnTo>
                        <a:pt x="43" y="115"/>
                      </a:lnTo>
                      <a:lnTo>
                        <a:pt x="53" y="125"/>
                      </a:lnTo>
                      <a:lnTo>
                        <a:pt x="67" y="129"/>
                      </a:lnTo>
                      <a:lnTo>
                        <a:pt x="77" y="139"/>
                      </a:lnTo>
                      <a:lnTo>
                        <a:pt x="86" y="144"/>
                      </a:lnTo>
                      <a:lnTo>
                        <a:pt x="101" y="148"/>
                      </a:lnTo>
                      <a:lnTo>
                        <a:pt x="120" y="158"/>
                      </a:lnTo>
                      <a:lnTo>
                        <a:pt x="129" y="163"/>
                      </a:lnTo>
                      <a:lnTo>
                        <a:pt x="144" y="168"/>
                      </a:lnTo>
                      <a:lnTo>
                        <a:pt x="163" y="172"/>
                      </a:lnTo>
                      <a:lnTo>
                        <a:pt x="177" y="177"/>
                      </a:lnTo>
                      <a:lnTo>
                        <a:pt x="201" y="177"/>
                      </a:lnTo>
                      <a:lnTo>
                        <a:pt x="211" y="182"/>
                      </a:lnTo>
                      <a:lnTo>
                        <a:pt x="230" y="182"/>
                      </a:lnTo>
                      <a:lnTo>
                        <a:pt x="245" y="182"/>
                      </a:lnTo>
                      <a:lnTo>
                        <a:pt x="264" y="182"/>
                      </a:lnTo>
                      <a:lnTo>
                        <a:pt x="278" y="182"/>
                      </a:lnTo>
                      <a:lnTo>
                        <a:pt x="297" y="177"/>
                      </a:lnTo>
                      <a:lnTo>
                        <a:pt x="312" y="177"/>
                      </a:lnTo>
                      <a:lnTo>
                        <a:pt x="326" y="172"/>
                      </a:lnTo>
                      <a:lnTo>
                        <a:pt x="336" y="168"/>
                      </a:lnTo>
                      <a:lnTo>
                        <a:pt x="350" y="168"/>
                      </a:lnTo>
                      <a:lnTo>
                        <a:pt x="365" y="163"/>
                      </a:lnTo>
                      <a:lnTo>
                        <a:pt x="379" y="158"/>
                      </a:lnTo>
                      <a:lnTo>
                        <a:pt x="388" y="148"/>
                      </a:lnTo>
                      <a:lnTo>
                        <a:pt x="403" y="144"/>
                      </a:lnTo>
                      <a:lnTo>
                        <a:pt x="412" y="134"/>
                      </a:lnTo>
                      <a:lnTo>
                        <a:pt x="422" y="129"/>
                      </a:lnTo>
                      <a:lnTo>
                        <a:pt x="436" y="120"/>
                      </a:lnTo>
                      <a:lnTo>
                        <a:pt x="446" y="110"/>
                      </a:lnTo>
                      <a:lnTo>
                        <a:pt x="460" y="101"/>
                      </a:lnTo>
                      <a:lnTo>
                        <a:pt x="465" y="86"/>
                      </a:lnTo>
                      <a:lnTo>
                        <a:pt x="475" y="77"/>
                      </a:lnTo>
                      <a:lnTo>
                        <a:pt x="480" y="62"/>
                      </a:lnTo>
                      <a:lnTo>
                        <a:pt x="489" y="53"/>
                      </a:lnTo>
                      <a:lnTo>
                        <a:pt x="489" y="38"/>
                      </a:lnTo>
                      <a:lnTo>
                        <a:pt x="494" y="29"/>
                      </a:lnTo>
                      <a:lnTo>
                        <a:pt x="494" y="14"/>
                      </a:lnTo>
                      <a:lnTo>
                        <a:pt x="494" y="0"/>
                      </a:lnTo>
                    </a:path>
                  </a:pathLst>
                </a:custGeom>
                <a:noFill/>
                <a:ln w="12700" cap="rnd">
                  <a:solidFill>
                    <a:srgbClr val="E00000"/>
                  </a:solidFill>
                  <a:round/>
                  <a:headEnd/>
                  <a:tailEnd/>
                </a:ln>
              </p:spPr>
              <p:txBody>
                <a:bodyPr/>
                <a:lstStyle/>
                <a:p>
                  <a:endParaRPr lang="en-US"/>
                </a:p>
              </p:txBody>
            </p:sp>
          </p:grpSp>
          <p:grpSp>
            <p:nvGrpSpPr>
              <p:cNvPr id="22" name="Group 169"/>
              <p:cNvGrpSpPr>
                <a:grpSpLocks noChangeAspect="1"/>
              </p:cNvGrpSpPr>
              <p:nvPr/>
            </p:nvGrpSpPr>
            <p:grpSpPr bwMode="auto">
              <a:xfrm>
                <a:off x="3186" y="2708"/>
                <a:ext cx="279" cy="423"/>
                <a:chOff x="3186" y="2708"/>
                <a:chExt cx="279" cy="423"/>
              </a:xfrm>
            </p:grpSpPr>
            <p:grpSp>
              <p:nvGrpSpPr>
                <p:cNvPr id="23" name="Group 170"/>
                <p:cNvGrpSpPr>
                  <a:grpSpLocks noChangeAspect="1"/>
                </p:cNvGrpSpPr>
                <p:nvPr/>
              </p:nvGrpSpPr>
              <p:grpSpPr bwMode="auto">
                <a:xfrm>
                  <a:off x="3378" y="2842"/>
                  <a:ext cx="78" cy="270"/>
                  <a:chOff x="3378" y="2842"/>
                  <a:chExt cx="78" cy="270"/>
                </a:xfrm>
              </p:grpSpPr>
              <p:sp>
                <p:nvSpPr>
                  <p:cNvPr id="18884" name="Freeform 171"/>
                  <p:cNvSpPr>
                    <a:spLocks noChangeAspect="1"/>
                  </p:cNvSpPr>
                  <p:nvPr/>
                </p:nvSpPr>
                <p:spPr bwMode="auto">
                  <a:xfrm>
                    <a:off x="3412" y="2958"/>
                    <a:ext cx="1" cy="106"/>
                  </a:xfrm>
                  <a:custGeom>
                    <a:avLst/>
                    <a:gdLst>
                      <a:gd name="T0" fmla="*/ 0 w 1"/>
                      <a:gd name="T1" fmla="*/ 0 h 106"/>
                      <a:gd name="T2" fmla="*/ 0 w 1"/>
                      <a:gd name="T3" fmla="*/ 105 h 106"/>
                      <a:gd name="T4" fmla="*/ 0 60000 65536"/>
                      <a:gd name="T5" fmla="*/ 0 60000 65536"/>
                      <a:gd name="T6" fmla="*/ 0 w 1"/>
                      <a:gd name="T7" fmla="*/ 0 h 106"/>
                      <a:gd name="T8" fmla="*/ 1 w 1"/>
                      <a:gd name="T9" fmla="*/ 106 h 106"/>
                    </a:gdLst>
                    <a:ahLst/>
                    <a:cxnLst>
                      <a:cxn ang="T4">
                        <a:pos x="T0" y="T1"/>
                      </a:cxn>
                      <a:cxn ang="T5">
                        <a:pos x="T2" y="T3"/>
                      </a:cxn>
                    </a:cxnLst>
                    <a:rect l="T6" t="T7" r="T8" b="T9"/>
                    <a:pathLst>
                      <a:path w="1" h="106">
                        <a:moveTo>
                          <a:pt x="0" y="0"/>
                        </a:moveTo>
                        <a:lnTo>
                          <a:pt x="0" y="105"/>
                        </a:lnTo>
                      </a:path>
                    </a:pathLst>
                  </a:custGeom>
                  <a:noFill/>
                  <a:ln w="12700" cap="rnd">
                    <a:solidFill>
                      <a:srgbClr val="E00000"/>
                    </a:solidFill>
                    <a:round/>
                    <a:headEnd/>
                    <a:tailEnd/>
                  </a:ln>
                </p:spPr>
                <p:txBody>
                  <a:bodyPr/>
                  <a:lstStyle/>
                  <a:p>
                    <a:endParaRPr lang="en-US"/>
                  </a:p>
                </p:txBody>
              </p:sp>
              <p:sp>
                <p:nvSpPr>
                  <p:cNvPr id="18885" name="Freeform 172"/>
                  <p:cNvSpPr>
                    <a:spLocks noChangeAspect="1"/>
                  </p:cNvSpPr>
                  <p:nvPr/>
                </p:nvSpPr>
                <p:spPr bwMode="auto">
                  <a:xfrm>
                    <a:off x="3397" y="2996"/>
                    <a:ext cx="1" cy="92"/>
                  </a:xfrm>
                  <a:custGeom>
                    <a:avLst/>
                    <a:gdLst>
                      <a:gd name="T0" fmla="*/ 0 w 1"/>
                      <a:gd name="T1" fmla="*/ 0 h 92"/>
                      <a:gd name="T2" fmla="*/ 0 w 1"/>
                      <a:gd name="T3" fmla="*/ 91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0"/>
                        </a:moveTo>
                        <a:lnTo>
                          <a:pt x="0" y="91"/>
                        </a:lnTo>
                      </a:path>
                    </a:pathLst>
                  </a:custGeom>
                  <a:noFill/>
                  <a:ln w="12700" cap="rnd">
                    <a:solidFill>
                      <a:srgbClr val="E00000"/>
                    </a:solidFill>
                    <a:round/>
                    <a:headEnd/>
                    <a:tailEnd/>
                  </a:ln>
                </p:spPr>
                <p:txBody>
                  <a:bodyPr/>
                  <a:lstStyle/>
                  <a:p>
                    <a:endParaRPr lang="en-US"/>
                  </a:p>
                </p:txBody>
              </p:sp>
              <p:sp>
                <p:nvSpPr>
                  <p:cNvPr id="18886" name="Freeform 173"/>
                  <p:cNvSpPr>
                    <a:spLocks noChangeAspect="1"/>
                  </p:cNvSpPr>
                  <p:nvPr/>
                </p:nvSpPr>
                <p:spPr bwMode="auto">
                  <a:xfrm>
                    <a:off x="3378" y="3025"/>
                    <a:ext cx="1" cy="87"/>
                  </a:xfrm>
                  <a:custGeom>
                    <a:avLst/>
                    <a:gdLst>
                      <a:gd name="T0" fmla="*/ 0 w 1"/>
                      <a:gd name="T1" fmla="*/ 0 h 87"/>
                      <a:gd name="T2" fmla="*/ 0 w 1"/>
                      <a:gd name="T3" fmla="*/ 86 h 87"/>
                      <a:gd name="T4" fmla="*/ 0 60000 65536"/>
                      <a:gd name="T5" fmla="*/ 0 60000 65536"/>
                      <a:gd name="T6" fmla="*/ 0 w 1"/>
                      <a:gd name="T7" fmla="*/ 0 h 87"/>
                      <a:gd name="T8" fmla="*/ 1 w 1"/>
                      <a:gd name="T9" fmla="*/ 87 h 87"/>
                    </a:gdLst>
                    <a:ahLst/>
                    <a:cxnLst>
                      <a:cxn ang="T4">
                        <a:pos x="T0" y="T1"/>
                      </a:cxn>
                      <a:cxn ang="T5">
                        <a:pos x="T2" y="T3"/>
                      </a:cxn>
                    </a:cxnLst>
                    <a:rect l="T6" t="T7" r="T8" b="T9"/>
                    <a:pathLst>
                      <a:path w="1" h="87">
                        <a:moveTo>
                          <a:pt x="0" y="0"/>
                        </a:moveTo>
                        <a:lnTo>
                          <a:pt x="0" y="86"/>
                        </a:lnTo>
                      </a:path>
                    </a:pathLst>
                  </a:custGeom>
                  <a:noFill/>
                  <a:ln w="12700" cap="rnd">
                    <a:solidFill>
                      <a:srgbClr val="E00000"/>
                    </a:solidFill>
                    <a:round/>
                    <a:headEnd/>
                    <a:tailEnd/>
                  </a:ln>
                </p:spPr>
                <p:txBody>
                  <a:bodyPr/>
                  <a:lstStyle/>
                  <a:p>
                    <a:endParaRPr lang="en-US"/>
                  </a:p>
                </p:txBody>
              </p:sp>
              <p:sp>
                <p:nvSpPr>
                  <p:cNvPr id="18887" name="Freeform 174"/>
                  <p:cNvSpPr>
                    <a:spLocks noChangeAspect="1"/>
                  </p:cNvSpPr>
                  <p:nvPr/>
                </p:nvSpPr>
                <p:spPr bwMode="auto">
                  <a:xfrm>
                    <a:off x="3431" y="2924"/>
                    <a:ext cx="1" cy="111"/>
                  </a:xfrm>
                  <a:custGeom>
                    <a:avLst/>
                    <a:gdLst>
                      <a:gd name="T0" fmla="*/ 0 w 1"/>
                      <a:gd name="T1" fmla="*/ 0 h 111"/>
                      <a:gd name="T2" fmla="*/ 0 w 1"/>
                      <a:gd name="T3" fmla="*/ 110 h 111"/>
                      <a:gd name="T4" fmla="*/ 0 60000 65536"/>
                      <a:gd name="T5" fmla="*/ 0 60000 65536"/>
                      <a:gd name="T6" fmla="*/ 0 w 1"/>
                      <a:gd name="T7" fmla="*/ 0 h 111"/>
                      <a:gd name="T8" fmla="*/ 1 w 1"/>
                      <a:gd name="T9" fmla="*/ 111 h 111"/>
                    </a:gdLst>
                    <a:ahLst/>
                    <a:cxnLst>
                      <a:cxn ang="T4">
                        <a:pos x="T0" y="T1"/>
                      </a:cxn>
                      <a:cxn ang="T5">
                        <a:pos x="T2" y="T3"/>
                      </a:cxn>
                    </a:cxnLst>
                    <a:rect l="T6" t="T7" r="T8" b="T9"/>
                    <a:pathLst>
                      <a:path w="1" h="111">
                        <a:moveTo>
                          <a:pt x="0" y="0"/>
                        </a:moveTo>
                        <a:lnTo>
                          <a:pt x="0" y="110"/>
                        </a:lnTo>
                      </a:path>
                    </a:pathLst>
                  </a:custGeom>
                  <a:noFill/>
                  <a:ln w="12700" cap="rnd">
                    <a:solidFill>
                      <a:srgbClr val="E00000"/>
                    </a:solidFill>
                    <a:round/>
                    <a:headEnd/>
                    <a:tailEnd/>
                  </a:ln>
                </p:spPr>
                <p:txBody>
                  <a:bodyPr/>
                  <a:lstStyle/>
                  <a:p>
                    <a:endParaRPr lang="en-US"/>
                  </a:p>
                </p:txBody>
              </p:sp>
              <p:sp>
                <p:nvSpPr>
                  <p:cNvPr id="18888" name="Freeform 175"/>
                  <p:cNvSpPr>
                    <a:spLocks noChangeAspect="1"/>
                  </p:cNvSpPr>
                  <p:nvPr/>
                </p:nvSpPr>
                <p:spPr bwMode="auto">
                  <a:xfrm>
                    <a:off x="3440" y="2881"/>
                    <a:ext cx="1" cy="135"/>
                  </a:xfrm>
                  <a:custGeom>
                    <a:avLst/>
                    <a:gdLst>
                      <a:gd name="T0" fmla="*/ 0 w 1"/>
                      <a:gd name="T1" fmla="*/ 0 h 135"/>
                      <a:gd name="T2" fmla="*/ 0 w 1"/>
                      <a:gd name="T3" fmla="*/ 134 h 135"/>
                      <a:gd name="T4" fmla="*/ 0 60000 65536"/>
                      <a:gd name="T5" fmla="*/ 0 60000 65536"/>
                      <a:gd name="T6" fmla="*/ 0 w 1"/>
                      <a:gd name="T7" fmla="*/ 0 h 135"/>
                      <a:gd name="T8" fmla="*/ 1 w 1"/>
                      <a:gd name="T9" fmla="*/ 135 h 135"/>
                    </a:gdLst>
                    <a:ahLst/>
                    <a:cxnLst>
                      <a:cxn ang="T4">
                        <a:pos x="T0" y="T1"/>
                      </a:cxn>
                      <a:cxn ang="T5">
                        <a:pos x="T2" y="T3"/>
                      </a:cxn>
                    </a:cxnLst>
                    <a:rect l="T6" t="T7" r="T8" b="T9"/>
                    <a:pathLst>
                      <a:path w="1" h="135">
                        <a:moveTo>
                          <a:pt x="0" y="0"/>
                        </a:moveTo>
                        <a:lnTo>
                          <a:pt x="0" y="134"/>
                        </a:lnTo>
                      </a:path>
                    </a:pathLst>
                  </a:custGeom>
                  <a:noFill/>
                  <a:ln w="12700" cap="rnd">
                    <a:solidFill>
                      <a:srgbClr val="E00000"/>
                    </a:solidFill>
                    <a:round/>
                    <a:headEnd/>
                    <a:tailEnd/>
                  </a:ln>
                </p:spPr>
                <p:txBody>
                  <a:bodyPr/>
                  <a:lstStyle/>
                  <a:p>
                    <a:endParaRPr lang="en-US"/>
                  </a:p>
                </p:txBody>
              </p:sp>
              <p:sp>
                <p:nvSpPr>
                  <p:cNvPr id="18889" name="Freeform 176"/>
                  <p:cNvSpPr>
                    <a:spLocks noChangeAspect="1"/>
                  </p:cNvSpPr>
                  <p:nvPr/>
                </p:nvSpPr>
                <p:spPr bwMode="auto">
                  <a:xfrm>
                    <a:off x="3455" y="2842"/>
                    <a:ext cx="1" cy="150"/>
                  </a:xfrm>
                  <a:custGeom>
                    <a:avLst/>
                    <a:gdLst>
                      <a:gd name="T0" fmla="*/ 0 w 1"/>
                      <a:gd name="T1" fmla="*/ 0 h 150"/>
                      <a:gd name="T2" fmla="*/ 0 w 1"/>
                      <a:gd name="T3" fmla="*/ 149 h 150"/>
                      <a:gd name="T4" fmla="*/ 0 60000 65536"/>
                      <a:gd name="T5" fmla="*/ 0 60000 65536"/>
                      <a:gd name="T6" fmla="*/ 0 w 1"/>
                      <a:gd name="T7" fmla="*/ 0 h 150"/>
                      <a:gd name="T8" fmla="*/ 1 w 1"/>
                      <a:gd name="T9" fmla="*/ 150 h 150"/>
                    </a:gdLst>
                    <a:ahLst/>
                    <a:cxnLst>
                      <a:cxn ang="T4">
                        <a:pos x="T0" y="T1"/>
                      </a:cxn>
                      <a:cxn ang="T5">
                        <a:pos x="T2" y="T3"/>
                      </a:cxn>
                    </a:cxnLst>
                    <a:rect l="T6" t="T7" r="T8" b="T9"/>
                    <a:pathLst>
                      <a:path w="1" h="150">
                        <a:moveTo>
                          <a:pt x="0" y="0"/>
                        </a:moveTo>
                        <a:lnTo>
                          <a:pt x="0" y="149"/>
                        </a:lnTo>
                      </a:path>
                    </a:pathLst>
                  </a:custGeom>
                  <a:noFill/>
                  <a:ln w="12700" cap="rnd">
                    <a:solidFill>
                      <a:srgbClr val="E00000"/>
                    </a:solidFill>
                    <a:round/>
                    <a:headEnd/>
                    <a:tailEnd/>
                  </a:ln>
                </p:spPr>
                <p:txBody>
                  <a:bodyPr/>
                  <a:lstStyle/>
                  <a:p>
                    <a:endParaRPr lang="en-US"/>
                  </a:p>
                </p:txBody>
              </p:sp>
            </p:grpSp>
            <p:sp>
              <p:nvSpPr>
                <p:cNvPr id="18883" name="Freeform 177"/>
                <p:cNvSpPr>
                  <a:spLocks noChangeAspect="1"/>
                </p:cNvSpPr>
                <p:nvPr/>
              </p:nvSpPr>
              <p:spPr bwMode="auto">
                <a:xfrm>
                  <a:off x="3186" y="2708"/>
                  <a:ext cx="279" cy="423"/>
                </a:xfrm>
                <a:custGeom>
                  <a:avLst/>
                  <a:gdLst>
                    <a:gd name="T0" fmla="*/ 278 w 279"/>
                    <a:gd name="T1" fmla="*/ 0 h 423"/>
                    <a:gd name="T2" fmla="*/ 278 w 279"/>
                    <a:gd name="T3" fmla="*/ 29 h 423"/>
                    <a:gd name="T4" fmla="*/ 273 w 279"/>
                    <a:gd name="T5" fmla="*/ 72 h 423"/>
                    <a:gd name="T6" fmla="*/ 268 w 279"/>
                    <a:gd name="T7" fmla="*/ 115 h 423"/>
                    <a:gd name="T8" fmla="*/ 259 w 279"/>
                    <a:gd name="T9" fmla="*/ 158 h 423"/>
                    <a:gd name="T10" fmla="*/ 254 w 279"/>
                    <a:gd name="T11" fmla="*/ 187 h 423"/>
                    <a:gd name="T12" fmla="*/ 244 w 279"/>
                    <a:gd name="T13" fmla="*/ 211 h 423"/>
                    <a:gd name="T14" fmla="*/ 235 w 279"/>
                    <a:gd name="T15" fmla="*/ 240 h 423"/>
                    <a:gd name="T16" fmla="*/ 216 w 279"/>
                    <a:gd name="T17" fmla="*/ 269 h 423"/>
                    <a:gd name="T18" fmla="*/ 201 w 279"/>
                    <a:gd name="T19" fmla="*/ 297 h 423"/>
                    <a:gd name="T20" fmla="*/ 187 w 279"/>
                    <a:gd name="T21" fmla="*/ 321 h 423"/>
                    <a:gd name="T22" fmla="*/ 168 w 279"/>
                    <a:gd name="T23" fmla="*/ 345 h 423"/>
                    <a:gd name="T24" fmla="*/ 149 w 279"/>
                    <a:gd name="T25" fmla="*/ 364 h 423"/>
                    <a:gd name="T26" fmla="*/ 120 w 279"/>
                    <a:gd name="T27" fmla="*/ 384 h 423"/>
                    <a:gd name="T28" fmla="*/ 96 w 279"/>
                    <a:gd name="T29" fmla="*/ 403 h 423"/>
                    <a:gd name="T30" fmla="*/ 72 w 279"/>
                    <a:gd name="T31" fmla="*/ 412 h 423"/>
                    <a:gd name="T32" fmla="*/ 43 w 279"/>
                    <a:gd name="T33" fmla="*/ 417 h 423"/>
                    <a:gd name="T34" fmla="*/ 19 w 279"/>
                    <a:gd name="T35" fmla="*/ 422 h 423"/>
                    <a:gd name="T36" fmla="*/ 0 w 279"/>
                    <a:gd name="T37" fmla="*/ 422 h 4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23"/>
                    <a:gd name="T59" fmla="*/ 279 w 279"/>
                    <a:gd name="T60" fmla="*/ 423 h 4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23">
                      <a:moveTo>
                        <a:pt x="278" y="0"/>
                      </a:moveTo>
                      <a:lnTo>
                        <a:pt x="278" y="29"/>
                      </a:lnTo>
                      <a:lnTo>
                        <a:pt x="273" y="72"/>
                      </a:lnTo>
                      <a:lnTo>
                        <a:pt x="268" y="115"/>
                      </a:lnTo>
                      <a:lnTo>
                        <a:pt x="259" y="158"/>
                      </a:lnTo>
                      <a:lnTo>
                        <a:pt x="254" y="187"/>
                      </a:lnTo>
                      <a:lnTo>
                        <a:pt x="244" y="211"/>
                      </a:lnTo>
                      <a:lnTo>
                        <a:pt x="235" y="240"/>
                      </a:lnTo>
                      <a:lnTo>
                        <a:pt x="216" y="269"/>
                      </a:lnTo>
                      <a:lnTo>
                        <a:pt x="201" y="297"/>
                      </a:lnTo>
                      <a:lnTo>
                        <a:pt x="187" y="321"/>
                      </a:lnTo>
                      <a:lnTo>
                        <a:pt x="168" y="345"/>
                      </a:lnTo>
                      <a:lnTo>
                        <a:pt x="149" y="364"/>
                      </a:lnTo>
                      <a:lnTo>
                        <a:pt x="120" y="384"/>
                      </a:lnTo>
                      <a:lnTo>
                        <a:pt x="96" y="403"/>
                      </a:lnTo>
                      <a:lnTo>
                        <a:pt x="72" y="412"/>
                      </a:lnTo>
                      <a:lnTo>
                        <a:pt x="43" y="417"/>
                      </a:lnTo>
                      <a:lnTo>
                        <a:pt x="19" y="422"/>
                      </a:lnTo>
                      <a:lnTo>
                        <a:pt x="0" y="422"/>
                      </a:lnTo>
                    </a:path>
                  </a:pathLst>
                </a:custGeom>
                <a:noFill/>
                <a:ln w="12700" cap="rnd">
                  <a:solidFill>
                    <a:srgbClr val="E00000"/>
                  </a:solidFill>
                  <a:round/>
                  <a:headEnd/>
                  <a:tailEnd/>
                </a:ln>
              </p:spPr>
              <p:txBody>
                <a:bodyPr/>
                <a:lstStyle/>
                <a:p>
                  <a:endParaRPr lang="en-US"/>
                </a:p>
              </p:txBody>
            </p:sp>
          </p:grpSp>
          <p:grpSp>
            <p:nvGrpSpPr>
              <p:cNvPr id="24" name="Group 178"/>
              <p:cNvGrpSpPr>
                <a:grpSpLocks noChangeAspect="1"/>
              </p:cNvGrpSpPr>
              <p:nvPr/>
            </p:nvGrpSpPr>
            <p:grpSpPr bwMode="auto">
              <a:xfrm>
                <a:off x="3172" y="2679"/>
                <a:ext cx="159" cy="308"/>
                <a:chOff x="3172" y="2679"/>
                <a:chExt cx="159" cy="308"/>
              </a:xfrm>
            </p:grpSpPr>
            <p:grpSp>
              <p:nvGrpSpPr>
                <p:cNvPr id="25" name="Group 179"/>
                <p:cNvGrpSpPr>
                  <a:grpSpLocks noChangeAspect="1"/>
                </p:cNvGrpSpPr>
                <p:nvPr/>
              </p:nvGrpSpPr>
              <p:grpSpPr bwMode="auto">
                <a:xfrm>
                  <a:off x="3287" y="2727"/>
                  <a:ext cx="44" cy="260"/>
                  <a:chOff x="3287" y="2727"/>
                  <a:chExt cx="44" cy="260"/>
                </a:xfrm>
              </p:grpSpPr>
              <p:sp>
                <p:nvSpPr>
                  <p:cNvPr id="18877" name="Freeform 180"/>
                  <p:cNvSpPr>
                    <a:spLocks noChangeAspect="1"/>
                  </p:cNvSpPr>
                  <p:nvPr/>
                </p:nvSpPr>
                <p:spPr bwMode="auto">
                  <a:xfrm>
                    <a:off x="3316" y="2794"/>
                    <a:ext cx="1" cy="165"/>
                  </a:xfrm>
                  <a:custGeom>
                    <a:avLst/>
                    <a:gdLst>
                      <a:gd name="T0" fmla="*/ 0 w 1"/>
                      <a:gd name="T1" fmla="*/ 0 h 165"/>
                      <a:gd name="T2" fmla="*/ 0 w 1"/>
                      <a:gd name="T3" fmla="*/ 164 h 165"/>
                      <a:gd name="T4" fmla="*/ 0 w 1"/>
                      <a:gd name="T5" fmla="*/ 0 h 165"/>
                      <a:gd name="T6" fmla="*/ 0 60000 65536"/>
                      <a:gd name="T7" fmla="*/ 0 60000 65536"/>
                      <a:gd name="T8" fmla="*/ 0 60000 65536"/>
                      <a:gd name="T9" fmla="*/ 0 w 1"/>
                      <a:gd name="T10" fmla="*/ 0 h 165"/>
                      <a:gd name="T11" fmla="*/ 1 w 1"/>
                      <a:gd name="T12" fmla="*/ 165 h 165"/>
                    </a:gdLst>
                    <a:ahLst/>
                    <a:cxnLst>
                      <a:cxn ang="T6">
                        <a:pos x="T0" y="T1"/>
                      </a:cxn>
                      <a:cxn ang="T7">
                        <a:pos x="T2" y="T3"/>
                      </a:cxn>
                      <a:cxn ang="T8">
                        <a:pos x="T4" y="T5"/>
                      </a:cxn>
                    </a:cxnLst>
                    <a:rect l="T9" t="T10" r="T11" b="T12"/>
                    <a:pathLst>
                      <a:path w="1" h="165">
                        <a:moveTo>
                          <a:pt x="0" y="0"/>
                        </a:moveTo>
                        <a:lnTo>
                          <a:pt x="0" y="164"/>
                        </a:lnTo>
                        <a:lnTo>
                          <a:pt x="0" y="0"/>
                        </a:lnTo>
                      </a:path>
                    </a:pathLst>
                  </a:custGeom>
                  <a:noFill/>
                  <a:ln w="12700" cap="rnd">
                    <a:solidFill>
                      <a:srgbClr val="A00000"/>
                    </a:solidFill>
                    <a:round/>
                    <a:headEnd/>
                    <a:tailEnd/>
                  </a:ln>
                </p:spPr>
                <p:txBody>
                  <a:bodyPr/>
                  <a:lstStyle/>
                  <a:p>
                    <a:endParaRPr lang="en-US"/>
                  </a:p>
                </p:txBody>
              </p:sp>
              <p:sp>
                <p:nvSpPr>
                  <p:cNvPr id="18878" name="Freeform 181"/>
                  <p:cNvSpPr>
                    <a:spLocks noChangeAspect="1"/>
                  </p:cNvSpPr>
                  <p:nvPr/>
                </p:nvSpPr>
                <p:spPr bwMode="auto">
                  <a:xfrm>
                    <a:off x="3306" y="2828"/>
                    <a:ext cx="1" cy="140"/>
                  </a:xfrm>
                  <a:custGeom>
                    <a:avLst/>
                    <a:gdLst>
                      <a:gd name="T0" fmla="*/ 0 w 1"/>
                      <a:gd name="T1" fmla="*/ 139 h 140"/>
                      <a:gd name="T2" fmla="*/ 0 w 1"/>
                      <a:gd name="T3" fmla="*/ 0 h 140"/>
                      <a:gd name="T4" fmla="*/ 0 w 1"/>
                      <a:gd name="T5" fmla="*/ 139 h 140"/>
                      <a:gd name="T6" fmla="*/ 0 60000 65536"/>
                      <a:gd name="T7" fmla="*/ 0 60000 65536"/>
                      <a:gd name="T8" fmla="*/ 0 60000 65536"/>
                      <a:gd name="T9" fmla="*/ 0 w 1"/>
                      <a:gd name="T10" fmla="*/ 0 h 140"/>
                      <a:gd name="T11" fmla="*/ 1 w 1"/>
                      <a:gd name="T12" fmla="*/ 140 h 140"/>
                    </a:gdLst>
                    <a:ahLst/>
                    <a:cxnLst>
                      <a:cxn ang="T6">
                        <a:pos x="T0" y="T1"/>
                      </a:cxn>
                      <a:cxn ang="T7">
                        <a:pos x="T2" y="T3"/>
                      </a:cxn>
                      <a:cxn ang="T8">
                        <a:pos x="T4" y="T5"/>
                      </a:cxn>
                    </a:cxnLst>
                    <a:rect l="T9" t="T10" r="T11" b="T12"/>
                    <a:pathLst>
                      <a:path w="1" h="140">
                        <a:moveTo>
                          <a:pt x="0" y="139"/>
                        </a:moveTo>
                        <a:lnTo>
                          <a:pt x="0" y="0"/>
                        </a:lnTo>
                        <a:lnTo>
                          <a:pt x="0" y="139"/>
                        </a:lnTo>
                      </a:path>
                    </a:pathLst>
                  </a:custGeom>
                  <a:noFill/>
                  <a:ln w="12700" cap="rnd">
                    <a:solidFill>
                      <a:srgbClr val="A00000"/>
                    </a:solidFill>
                    <a:round/>
                    <a:headEnd/>
                    <a:tailEnd/>
                  </a:ln>
                </p:spPr>
                <p:txBody>
                  <a:bodyPr/>
                  <a:lstStyle/>
                  <a:p>
                    <a:endParaRPr lang="en-US"/>
                  </a:p>
                </p:txBody>
              </p:sp>
              <p:sp>
                <p:nvSpPr>
                  <p:cNvPr id="18879" name="Freeform 182"/>
                  <p:cNvSpPr>
                    <a:spLocks noChangeAspect="1"/>
                  </p:cNvSpPr>
                  <p:nvPr/>
                </p:nvSpPr>
                <p:spPr bwMode="auto">
                  <a:xfrm>
                    <a:off x="3296" y="2857"/>
                    <a:ext cx="1" cy="121"/>
                  </a:xfrm>
                  <a:custGeom>
                    <a:avLst/>
                    <a:gdLst>
                      <a:gd name="T0" fmla="*/ 0 w 1"/>
                      <a:gd name="T1" fmla="*/ 0 h 121"/>
                      <a:gd name="T2" fmla="*/ 0 w 1"/>
                      <a:gd name="T3" fmla="*/ 120 h 121"/>
                      <a:gd name="T4" fmla="*/ 0 w 1"/>
                      <a:gd name="T5" fmla="*/ 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0"/>
                        </a:moveTo>
                        <a:lnTo>
                          <a:pt x="0" y="120"/>
                        </a:lnTo>
                        <a:lnTo>
                          <a:pt x="0" y="0"/>
                        </a:lnTo>
                      </a:path>
                    </a:pathLst>
                  </a:custGeom>
                  <a:noFill/>
                  <a:ln w="12700" cap="rnd">
                    <a:solidFill>
                      <a:srgbClr val="A00000"/>
                    </a:solidFill>
                    <a:round/>
                    <a:headEnd/>
                    <a:tailEnd/>
                  </a:ln>
                </p:spPr>
                <p:txBody>
                  <a:bodyPr/>
                  <a:lstStyle/>
                  <a:p>
                    <a:endParaRPr lang="en-US"/>
                  </a:p>
                </p:txBody>
              </p:sp>
              <p:sp>
                <p:nvSpPr>
                  <p:cNvPr id="18880" name="Freeform 183"/>
                  <p:cNvSpPr>
                    <a:spLocks noChangeAspect="1"/>
                  </p:cNvSpPr>
                  <p:nvPr/>
                </p:nvSpPr>
                <p:spPr bwMode="auto">
                  <a:xfrm>
                    <a:off x="3287" y="2886"/>
                    <a:ext cx="1" cy="101"/>
                  </a:xfrm>
                  <a:custGeom>
                    <a:avLst/>
                    <a:gdLst>
                      <a:gd name="T0" fmla="*/ 0 w 1"/>
                      <a:gd name="T1" fmla="*/ 0 h 101"/>
                      <a:gd name="T2" fmla="*/ 0 w 1"/>
                      <a:gd name="T3" fmla="*/ 100 h 101"/>
                      <a:gd name="T4" fmla="*/ 0 w 1"/>
                      <a:gd name="T5" fmla="*/ 0 h 101"/>
                      <a:gd name="T6" fmla="*/ 0 60000 65536"/>
                      <a:gd name="T7" fmla="*/ 0 60000 65536"/>
                      <a:gd name="T8" fmla="*/ 0 60000 65536"/>
                      <a:gd name="T9" fmla="*/ 0 w 1"/>
                      <a:gd name="T10" fmla="*/ 0 h 101"/>
                      <a:gd name="T11" fmla="*/ 1 w 1"/>
                      <a:gd name="T12" fmla="*/ 101 h 101"/>
                    </a:gdLst>
                    <a:ahLst/>
                    <a:cxnLst>
                      <a:cxn ang="T6">
                        <a:pos x="T0" y="T1"/>
                      </a:cxn>
                      <a:cxn ang="T7">
                        <a:pos x="T2" y="T3"/>
                      </a:cxn>
                      <a:cxn ang="T8">
                        <a:pos x="T4" y="T5"/>
                      </a:cxn>
                    </a:cxnLst>
                    <a:rect l="T9" t="T10" r="T11" b="T12"/>
                    <a:pathLst>
                      <a:path w="1" h="101">
                        <a:moveTo>
                          <a:pt x="0" y="0"/>
                        </a:moveTo>
                        <a:lnTo>
                          <a:pt x="0" y="100"/>
                        </a:lnTo>
                        <a:lnTo>
                          <a:pt x="0" y="0"/>
                        </a:lnTo>
                      </a:path>
                    </a:pathLst>
                  </a:custGeom>
                  <a:noFill/>
                  <a:ln w="12700" cap="rnd">
                    <a:solidFill>
                      <a:srgbClr val="A00000"/>
                    </a:solidFill>
                    <a:round/>
                    <a:headEnd/>
                    <a:tailEnd/>
                  </a:ln>
                </p:spPr>
                <p:txBody>
                  <a:bodyPr/>
                  <a:lstStyle/>
                  <a:p>
                    <a:endParaRPr lang="en-US"/>
                  </a:p>
                </p:txBody>
              </p:sp>
              <p:sp>
                <p:nvSpPr>
                  <p:cNvPr id="18881" name="Freeform 184"/>
                  <p:cNvSpPr>
                    <a:spLocks noChangeAspect="1"/>
                  </p:cNvSpPr>
                  <p:nvPr/>
                </p:nvSpPr>
                <p:spPr bwMode="auto">
                  <a:xfrm>
                    <a:off x="3330" y="2727"/>
                    <a:ext cx="1" cy="227"/>
                  </a:xfrm>
                  <a:custGeom>
                    <a:avLst/>
                    <a:gdLst>
                      <a:gd name="T0" fmla="*/ 0 w 1"/>
                      <a:gd name="T1" fmla="*/ 0 h 227"/>
                      <a:gd name="T2" fmla="*/ 0 w 1"/>
                      <a:gd name="T3" fmla="*/ 226 h 227"/>
                      <a:gd name="T4" fmla="*/ 0 w 1"/>
                      <a:gd name="T5" fmla="*/ 0 h 227"/>
                      <a:gd name="T6" fmla="*/ 0 60000 65536"/>
                      <a:gd name="T7" fmla="*/ 0 60000 65536"/>
                      <a:gd name="T8" fmla="*/ 0 60000 65536"/>
                      <a:gd name="T9" fmla="*/ 0 w 1"/>
                      <a:gd name="T10" fmla="*/ 0 h 227"/>
                      <a:gd name="T11" fmla="*/ 1 w 1"/>
                      <a:gd name="T12" fmla="*/ 227 h 227"/>
                    </a:gdLst>
                    <a:ahLst/>
                    <a:cxnLst>
                      <a:cxn ang="T6">
                        <a:pos x="T0" y="T1"/>
                      </a:cxn>
                      <a:cxn ang="T7">
                        <a:pos x="T2" y="T3"/>
                      </a:cxn>
                      <a:cxn ang="T8">
                        <a:pos x="T4" y="T5"/>
                      </a:cxn>
                    </a:cxnLst>
                    <a:rect l="T9" t="T10" r="T11" b="T12"/>
                    <a:pathLst>
                      <a:path w="1" h="227">
                        <a:moveTo>
                          <a:pt x="0" y="0"/>
                        </a:moveTo>
                        <a:lnTo>
                          <a:pt x="0" y="226"/>
                        </a:lnTo>
                        <a:lnTo>
                          <a:pt x="0" y="0"/>
                        </a:lnTo>
                      </a:path>
                    </a:pathLst>
                  </a:custGeom>
                  <a:noFill/>
                  <a:ln w="12700" cap="rnd">
                    <a:solidFill>
                      <a:srgbClr val="A00000"/>
                    </a:solidFill>
                    <a:round/>
                    <a:headEnd/>
                    <a:tailEnd/>
                  </a:ln>
                </p:spPr>
                <p:txBody>
                  <a:bodyPr/>
                  <a:lstStyle/>
                  <a:p>
                    <a:endParaRPr lang="en-US"/>
                  </a:p>
                </p:txBody>
              </p:sp>
            </p:grpSp>
            <p:sp>
              <p:nvSpPr>
                <p:cNvPr id="18876" name="Freeform 185"/>
                <p:cNvSpPr>
                  <a:spLocks noChangeAspect="1"/>
                </p:cNvSpPr>
                <p:nvPr/>
              </p:nvSpPr>
              <p:spPr bwMode="auto">
                <a:xfrm>
                  <a:off x="3172" y="2679"/>
                  <a:ext cx="159" cy="280"/>
                </a:xfrm>
                <a:custGeom>
                  <a:avLst/>
                  <a:gdLst>
                    <a:gd name="T0" fmla="*/ 158 w 159"/>
                    <a:gd name="T1" fmla="*/ 0 h 280"/>
                    <a:gd name="T2" fmla="*/ 158 w 159"/>
                    <a:gd name="T3" fmla="*/ 29 h 280"/>
                    <a:gd name="T4" fmla="*/ 153 w 159"/>
                    <a:gd name="T5" fmla="*/ 58 h 280"/>
                    <a:gd name="T6" fmla="*/ 153 w 159"/>
                    <a:gd name="T7" fmla="*/ 72 h 280"/>
                    <a:gd name="T8" fmla="*/ 148 w 159"/>
                    <a:gd name="T9" fmla="*/ 91 h 280"/>
                    <a:gd name="T10" fmla="*/ 144 w 159"/>
                    <a:gd name="T11" fmla="*/ 115 h 280"/>
                    <a:gd name="T12" fmla="*/ 144 w 159"/>
                    <a:gd name="T13" fmla="*/ 125 h 280"/>
                    <a:gd name="T14" fmla="*/ 139 w 159"/>
                    <a:gd name="T15" fmla="*/ 140 h 280"/>
                    <a:gd name="T16" fmla="*/ 134 w 159"/>
                    <a:gd name="T17" fmla="*/ 154 h 280"/>
                    <a:gd name="T18" fmla="*/ 129 w 159"/>
                    <a:gd name="T19" fmla="*/ 173 h 280"/>
                    <a:gd name="T20" fmla="*/ 120 w 159"/>
                    <a:gd name="T21" fmla="*/ 188 h 280"/>
                    <a:gd name="T22" fmla="*/ 115 w 159"/>
                    <a:gd name="T23" fmla="*/ 202 h 280"/>
                    <a:gd name="T24" fmla="*/ 105 w 159"/>
                    <a:gd name="T25" fmla="*/ 216 h 280"/>
                    <a:gd name="T26" fmla="*/ 101 w 159"/>
                    <a:gd name="T27" fmla="*/ 231 h 280"/>
                    <a:gd name="T28" fmla="*/ 91 w 159"/>
                    <a:gd name="T29" fmla="*/ 245 h 280"/>
                    <a:gd name="T30" fmla="*/ 81 w 159"/>
                    <a:gd name="T31" fmla="*/ 255 h 280"/>
                    <a:gd name="T32" fmla="*/ 72 w 159"/>
                    <a:gd name="T33" fmla="*/ 260 h 280"/>
                    <a:gd name="T34" fmla="*/ 57 w 159"/>
                    <a:gd name="T35" fmla="*/ 269 h 280"/>
                    <a:gd name="T36" fmla="*/ 48 w 159"/>
                    <a:gd name="T37" fmla="*/ 274 h 280"/>
                    <a:gd name="T38" fmla="*/ 34 w 159"/>
                    <a:gd name="T39" fmla="*/ 279 h 280"/>
                    <a:gd name="T40" fmla="*/ 19 w 159"/>
                    <a:gd name="T41" fmla="*/ 279 h 280"/>
                    <a:gd name="T42" fmla="*/ 0 w 159"/>
                    <a:gd name="T43" fmla="*/ 279 h 2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280"/>
                    <a:gd name="T68" fmla="*/ 159 w 159"/>
                    <a:gd name="T69" fmla="*/ 280 h 2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280">
                      <a:moveTo>
                        <a:pt x="158" y="0"/>
                      </a:moveTo>
                      <a:lnTo>
                        <a:pt x="158" y="29"/>
                      </a:lnTo>
                      <a:lnTo>
                        <a:pt x="153" y="58"/>
                      </a:lnTo>
                      <a:lnTo>
                        <a:pt x="153" y="72"/>
                      </a:lnTo>
                      <a:lnTo>
                        <a:pt x="148" y="91"/>
                      </a:lnTo>
                      <a:lnTo>
                        <a:pt x="144" y="115"/>
                      </a:lnTo>
                      <a:lnTo>
                        <a:pt x="144" y="125"/>
                      </a:lnTo>
                      <a:lnTo>
                        <a:pt x="139" y="140"/>
                      </a:lnTo>
                      <a:lnTo>
                        <a:pt x="134" y="154"/>
                      </a:lnTo>
                      <a:lnTo>
                        <a:pt x="129" y="173"/>
                      </a:lnTo>
                      <a:lnTo>
                        <a:pt x="120" y="188"/>
                      </a:lnTo>
                      <a:lnTo>
                        <a:pt x="115" y="202"/>
                      </a:lnTo>
                      <a:lnTo>
                        <a:pt x="105" y="216"/>
                      </a:lnTo>
                      <a:lnTo>
                        <a:pt x="101" y="231"/>
                      </a:lnTo>
                      <a:lnTo>
                        <a:pt x="91" y="245"/>
                      </a:lnTo>
                      <a:lnTo>
                        <a:pt x="81" y="255"/>
                      </a:lnTo>
                      <a:lnTo>
                        <a:pt x="72" y="260"/>
                      </a:lnTo>
                      <a:lnTo>
                        <a:pt x="57" y="269"/>
                      </a:lnTo>
                      <a:lnTo>
                        <a:pt x="48" y="274"/>
                      </a:lnTo>
                      <a:lnTo>
                        <a:pt x="34" y="279"/>
                      </a:lnTo>
                      <a:lnTo>
                        <a:pt x="19" y="279"/>
                      </a:lnTo>
                      <a:lnTo>
                        <a:pt x="0" y="279"/>
                      </a:lnTo>
                    </a:path>
                  </a:pathLst>
                </a:custGeom>
                <a:noFill/>
                <a:ln w="12700" cap="rnd">
                  <a:solidFill>
                    <a:srgbClr val="A00000"/>
                  </a:solidFill>
                  <a:round/>
                  <a:headEnd/>
                  <a:tailEnd/>
                </a:ln>
              </p:spPr>
              <p:txBody>
                <a:bodyPr/>
                <a:lstStyle/>
                <a:p>
                  <a:endParaRPr lang="en-US"/>
                </a:p>
              </p:txBody>
            </p:sp>
          </p:grpSp>
          <p:sp>
            <p:nvSpPr>
              <p:cNvPr id="18873" name="Freeform 186"/>
              <p:cNvSpPr>
                <a:spLocks noChangeAspect="1"/>
              </p:cNvSpPr>
              <p:nvPr/>
            </p:nvSpPr>
            <p:spPr bwMode="auto">
              <a:xfrm>
                <a:off x="3450" y="2675"/>
                <a:ext cx="20" cy="428"/>
              </a:xfrm>
              <a:custGeom>
                <a:avLst/>
                <a:gdLst>
                  <a:gd name="T0" fmla="*/ 0 w 20"/>
                  <a:gd name="T1" fmla="*/ 427 h 428"/>
                  <a:gd name="T2" fmla="*/ 6 w 20"/>
                  <a:gd name="T3" fmla="*/ 427 h 428"/>
                  <a:gd name="T4" fmla="*/ 13 w 20"/>
                  <a:gd name="T5" fmla="*/ 427 h 428"/>
                  <a:gd name="T6" fmla="*/ 19 w 20"/>
                  <a:gd name="T7" fmla="*/ 427 h 428"/>
                  <a:gd name="T8" fmla="*/ 19 w 20"/>
                  <a:gd name="T9" fmla="*/ 277 h 428"/>
                  <a:gd name="T10" fmla="*/ 13 w 20"/>
                  <a:gd name="T11" fmla="*/ 272 h 428"/>
                  <a:gd name="T12" fmla="*/ 13 w 20"/>
                  <a:gd name="T13" fmla="*/ 0 h 428"/>
                  <a:gd name="T14" fmla="*/ 6 w 20"/>
                  <a:gd name="T15" fmla="*/ 0 h 428"/>
                  <a:gd name="T16" fmla="*/ 6 w 20"/>
                  <a:gd name="T17" fmla="*/ 272 h 428"/>
                  <a:gd name="T18" fmla="*/ 0 w 20"/>
                  <a:gd name="T19" fmla="*/ 277 h 428"/>
                  <a:gd name="T20" fmla="*/ 0 w 20"/>
                  <a:gd name="T21" fmla="*/ 427 h 4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28"/>
                  <a:gd name="T35" fmla="*/ 20 w 20"/>
                  <a:gd name="T36" fmla="*/ 428 h 4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28">
                    <a:moveTo>
                      <a:pt x="0" y="427"/>
                    </a:moveTo>
                    <a:lnTo>
                      <a:pt x="6" y="427"/>
                    </a:lnTo>
                    <a:lnTo>
                      <a:pt x="13" y="427"/>
                    </a:lnTo>
                    <a:lnTo>
                      <a:pt x="19" y="427"/>
                    </a:lnTo>
                    <a:lnTo>
                      <a:pt x="19" y="277"/>
                    </a:lnTo>
                    <a:lnTo>
                      <a:pt x="13" y="272"/>
                    </a:lnTo>
                    <a:lnTo>
                      <a:pt x="13" y="0"/>
                    </a:lnTo>
                    <a:lnTo>
                      <a:pt x="6" y="0"/>
                    </a:lnTo>
                    <a:lnTo>
                      <a:pt x="6" y="272"/>
                    </a:lnTo>
                    <a:lnTo>
                      <a:pt x="0" y="277"/>
                    </a:lnTo>
                    <a:lnTo>
                      <a:pt x="0" y="427"/>
                    </a:lnTo>
                  </a:path>
                </a:pathLst>
              </a:custGeom>
              <a:solidFill>
                <a:srgbClr val="A0A0A0"/>
              </a:solidFill>
              <a:ln w="12700" cap="rnd">
                <a:noFill/>
                <a:round/>
                <a:headEnd/>
                <a:tailEnd/>
              </a:ln>
            </p:spPr>
            <p:txBody>
              <a:bodyPr/>
              <a:lstStyle/>
              <a:p>
                <a:endParaRPr lang="en-US"/>
              </a:p>
            </p:txBody>
          </p:sp>
          <p:sp>
            <p:nvSpPr>
              <p:cNvPr id="18874" name="Freeform 187"/>
              <p:cNvSpPr>
                <a:spLocks noChangeAspect="1"/>
              </p:cNvSpPr>
              <p:nvPr/>
            </p:nvSpPr>
            <p:spPr bwMode="auto">
              <a:xfrm>
                <a:off x="3949" y="2607"/>
                <a:ext cx="6" cy="400"/>
              </a:xfrm>
              <a:custGeom>
                <a:avLst/>
                <a:gdLst>
                  <a:gd name="T0" fmla="*/ 0 w 6"/>
                  <a:gd name="T1" fmla="*/ 394 h 400"/>
                  <a:gd name="T2" fmla="*/ 2 w 6"/>
                  <a:gd name="T3" fmla="*/ 399 h 400"/>
                  <a:gd name="T4" fmla="*/ 3 w 6"/>
                  <a:gd name="T5" fmla="*/ 399 h 400"/>
                  <a:gd name="T6" fmla="*/ 5 w 6"/>
                  <a:gd name="T7" fmla="*/ 399 h 400"/>
                  <a:gd name="T8" fmla="*/ 5 w 6"/>
                  <a:gd name="T9" fmla="*/ 258 h 400"/>
                  <a:gd name="T10" fmla="*/ 3 w 6"/>
                  <a:gd name="T11" fmla="*/ 253 h 400"/>
                  <a:gd name="T12" fmla="*/ 3 w 6"/>
                  <a:gd name="T13" fmla="*/ 0 h 400"/>
                  <a:gd name="T14" fmla="*/ 2 w 6"/>
                  <a:gd name="T15" fmla="*/ 0 h 400"/>
                  <a:gd name="T16" fmla="*/ 2 w 6"/>
                  <a:gd name="T17" fmla="*/ 253 h 400"/>
                  <a:gd name="T18" fmla="*/ 0 w 6"/>
                  <a:gd name="T19" fmla="*/ 258 h 400"/>
                  <a:gd name="T20" fmla="*/ 0 w 6"/>
                  <a:gd name="T21" fmla="*/ 394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00"/>
                  <a:gd name="T35" fmla="*/ 6 w 6"/>
                  <a:gd name="T36" fmla="*/ 400 h 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00">
                    <a:moveTo>
                      <a:pt x="0" y="394"/>
                    </a:moveTo>
                    <a:lnTo>
                      <a:pt x="2" y="399"/>
                    </a:lnTo>
                    <a:lnTo>
                      <a:pt x="3" y="399"/>
                    </a:lnTo>
                    <a:lnTo>
                      <a:pt x="5" y="399"/>
                    </a:lnTo>
                    <a:lnTo>
                      <a:pt x="5" y="258"/>
                    </a:lnTo>
                    <a:lnTo>
                      <a:pt x="3" y="253"/>
                    </a:lnTo>
                    <a:lnTo>
                      <a:pt x="3" y="0"/>
                    </a:lnTo>
                    <a:lnTo>
                      <a:pt x="2" y="0"/>
                    </a:lnTo>
                    <a:lnTo>
                      <a:pt x="2" y="253"/>
                    </a:lnTo>
                    <a:lnTo>
                      <a:pt x="0" y="258"/>
                    </a:lnTo>
                    <a:lnTo>
                      <a:pt x="0" y="394"/>
                    </a:lnTo>
                  </a:path>
                </a:pathLst>
              </a:custGeom>
              <a:solidFill>
                <a:srgbClr val="A0A0A0"/>
              </a:solidFill>
              <a:ln w="12700" cap="rnd">
                <a:noFill/>
                <a:round/>
                <a:headEnd/>
                <a:tailEnd/>
              </a:ln>
            </p:spPr>
            <p:txBody>
              <a:bodyPr/>
              <a:lstStyle/>
              <a:p>
                <a:endParaRPr lang="en-US"/>
              </a:p>
            </p:txBody>
          </p:sp>
        </p:grpSp>
        <p:pic>
          <p:nvPicPr>
            <p:cNvPr id="18441" name="Picture 188"/>
            <p:cNvPicPr>
              <a:picLocks noChangeAspect="1" noChangeArrowheads="1"/>
            </p:cNvPicPr>
            <p:nvPr/>
          </p:nvPicPr>
          <p:blipFill>
            <a:blip r:embed="rId2"/>
            <a:srcRect/>
            <a:stretch>
              <a:fillRect/>
            </a:stretch>
          </p:blipFill>
          <p:spPr bwMode="auto">
            <a:xfrm>
              <a:off x="3739" y="1351"/>
              <a:ext cx="253" cy="253"/>
            </a:xfrm>
            <a:prstGeom prst="rect">
              <a:avLst/>
            </a:prstGeom>
            <a:noFill/>
            <a:ln w="9525">
              <a:noFill/>
              <a:miter lim="800000"/>
              <a:headEnd/>
              <a:tailEnd/>
            </a:ln>
          </p:spPr>
        </p:pic>
        <p:sp>
          <p:nvSpPr>
            <p:cNvPr id="41149" name="Rectangle 189"/>
            <p:cNvSpPr>
              <a:spLocks noChangeAspect="1" noChangeArrowheads="1"/>
            </p:cNvSpPr>
            <p:nvPr/>
          </p:nvSpPr>
          <p:spPr bwMode="auto">
            <a:xfrm>
              <a:off x="4315" y="1300"/>
              <a:ext cx="480" cy="233"/>
            </a:xfrm>
            <a:prstGeom prst="rect">
              <a:avLst/>
            </a:prstGeom>
            <a:noFill/>
            <a:ln w="12700">
              <a:noFill/>
              <a:miter lim="800000"/>
              <a:headEnd/>
              <a:tailEnd/>
            </a:ln>
            <a:effectLst/>
          </p:spPr>
          <p:txBody>
            <a:bodyPr wrap="none" lIns="111125" tIns="55562" rIns="111125" bIns="55562">
              <a:spAutoFit/>
            </a:bodyPr>
            <a:lstStyle/>
            <a:p>
              <a:pPr algn="ctr" defTabSz="1316038" eaLnBrk="0" hangingPunct="0">
                <a:lnSpc>
                  <a:spcPct val="60000"/>
                </a:lnSpc>
                <a:defRPr/>
              </a:pPr>
              <a:r>
                <a:rPr lang="en-US" sz="2000" b="1">
                  <a:solidFill>
                    <a:srgbClr val="000000"/>
                  </a:solidFill>
                  <a:effectLst>
                    <a:outerShdw blurRad="38100" dist="38100" dir="2700000" algn="tl">
                      <a:srgbClr val="FFFFFF"/>
                    </a:outerShdw>
                  </a:effectLst>
                  <a:latin typeface="Palatino" pitchFamily="18" charset="0"/>
                  <a:ea typeface="ＭＳ Ｐゴシック" pitchFamily="-124" charset="-128"/>
                </a:rPr>
                <a:t>heavy</a:t>
              </a:r>
            </a:p>
            <a:p>
              <a:pPr algn="ctr" defTabSz="1316038" eaLnBrk="0" hangingPunct="0">
                <a:lnSpc>
                  <a:spcPct val="60000"/>
                </a:lnSpc>
                <a:defRPr/>
              </a:pPr>
              <a:r>
                <a:rPr lang="en-US" sz="2000" b="1">
                  <a:solidFill>
                    <a:srgbClr val="000000"/>
                  </a:solidFill>
                  <a:effectLst>
                    <a:outerShdw blurRad="38100" dist="38100" dir="2700000" algn="tl">
                      <a:srgbClr val="FFFFFF"/>
                    </a:outerShdw>
                  </a:effectLst>
                  <a:latin typeface="Palatino" pitchFamily="18" charset="0"/>
                  <a:ea typeface="ＭＳ Ｐゴシック" pitchFamily="-124" charset="-128"/>
                </a:rPr>
                <a:t>nuclei</a:t>
              </a:r>
            </a:p>
          </p:txBody>
        </p:sp>
        <p:grpSp>
          <p:nvGrpSpPr>
            <p:cNvPr id="26" name="Group 190"/>
            <p:cNvGrpSpPr>
              <a:grpSpLocks noChangeAspect="1"/>
            </p:cNvGrpSpPr>
            <p:nvPr/>
          </p:nvGrpSpPr>
          <p:grpSpPr bwMode="auto">
            <a:xfrm>
              <a:off x="2550" y="1542"/>
              <a:ext cx="1362" cy="384"/>
              <a:chOff x="1827" y="2857"/>
              <a:chExt cx="1946" cy="548"/>
            </a:xfrm>
          </p:grpSpPr>
          <p:sp>
            <p:nvSpPr>
              <p:cNvPr id="18855" name="Freeform 191"/>
              <p:cNvSpPr>
                <a:spLocks noChangeAspect="1"/>
              </p:cNvSpPr>
              <p:nvPr/>
            </p:nvSpPr>
            <p:spPr bwMode="auto">
              <a:xfrm>
                <a:off x="1827" y="2857"/>
                <a:ext cx="1946" cy="548"/>
              </a:xfrm>
              <a:custGeom>
                <a:avLst/>
                <a:gdLst>
                  <a:gd name="T0" fmla="*/ 1921 w 1946"/>
                  <a:gd name="T1" fmla="*/ 297 h 548"/>
                  <a:gd name="T2" fmla="*/ 1864 w 1946"/>
                  <a:gd name="T3" fmla="*/ 297 h 548"/>
                  <a:gd name="T4" fmla="*/ 1821 w 1946"/>
                  <a:gd name="T5" fmla="*/ 302 h 548"/>
                  <a:gd name="T6" fmla="*/ 1787 w 1946"/>
                  <a:gd name="T7" fmla="*/ 311 h 548"/>
                  <a:gd name="T8" fmla="*/ 1740 w 1946"/>
                  <a:gd name="T9" fmla="*/ 316 h 548"/>
                  <a:gd name="T10" fmla="*/ 1716 w 1946"/>
                  <a:gd name="T11" fmla="*/ 325 h 548"/>
                  <a:gd name="T12" fmla="*/ 1696 w 1946"/>
                  <a:gd name="T13" fmla="*/ 344 h 548"/>
                  <a:gd name="T14" fmla="*/ 1682 w 1946"/>
                  <a:gd name="T15" fmla="*/ 363 h 548"/>
                  <a:gd name="T16" fmla="*/ 1663 w 1946"/>
                  <a:gd name="T17" fmla="*/ 415 h 548"/>
                  <a:gd name="T18" fmla="*/ 1639 w 1946"/>
                  <a:gd name="T19" fmla="*/ 443 h 548"/>
                  <a:gd name="T20" fmla="*/ 1587 w 1946"/>
                  <a:gd name="T21" fmla="*/ 462 h 548"/>
                  <a:gd name="T22" fmla="*/ 1534 w 1946"/>
                  <a:gd name="T23" fmla="*/ 476 h 548"/>
                  <a:gd name="T24" fmla="*/ 1477 w 1946"/>
                  <a:gd name="T25" fmla="*/ 490 h 548"/>
                  <a:gd name="T26" fmla="*/ 1410 w 1946"/>
                  <a:gd name="T27" fmla="*/ 505 h 548"/>
                  <a:gd name="T28" fmla="*/ 1329 w 1946"/>
                  <a:gd name="T29" fmla="*/ 514 h 548"/>
                  <a:gd name="T30" fmla="*/ 1286 w 1946"/>
                  <a:gd name="T31" fmla="*/ 505 h 548"/>
                  <a:gd name="T32" fmla="*/ 1223 w 1946"/>
                  <a:gd name="T33" fmla="*/ 490 h 548"/>
                  <a:gd name="T34" fmla="*/ 1147 w 1946"/>
                  <a:gd name="T35" fmla="*/ 457 h 548"/>
                  <a:gd name="T36" fmla="*/ 1109 w 1946"/>
                  <a:gd name="T37" fmla="*/ 443 h 548"/>
                  <a:gd name="T38" fmla="*/ 1070 w 1946"/>
                  <a:gd name="T39" fmla="*/ 434 h 548"/>
                  <a:gd name="T40" fmla="*/ 1027 w 1946"/>
                  <a:gd name="T41" fmla="*/ 439 h 548"/>
                  <a:gd name="T42" fmla="*/ 980 w 1946"/>
                  <a:gd name="T43" fmla="*/ 457 h 548"/>
                  <a:gd name="T44" fmla="*/ 884 w 1946"/>
                  <a:gd name="T45" fmla="*/ 500 h 548"/>
                  <a:gd name="T46" fmla="*/ 755 w 1946"/>
                  <a:gd name="T47" fmla="*/ 542 h 548"/>
                  <a:gd name="T48" fmla="*/ 659 w 1946"/>
                  <a:gd name="T49" fmla="*/ 547 h 548"/>
                  <a:gd name="T50" fmla="*/ 607 w 1946"/>
                  <a:gd name="T51" fmla="*/ 542 h 548"/>
                  <a:gd name="T52" fmla="*/ 540 w 1946"/>
                  <a:gd name="T53" fmla="*/ 533 h 548"/>
                  <a:gd name="T54" fmla="*/ 492 w 1946"/>
                  <a:gd name="T55" fmla="*/ 514 h 548"/>
                  <a:gd name="T56" fmla="*/ 449 w 1946"/>
                  <a:gd name="T57" fmla="*/ 490 h 548"/>
                  <a:gd name="T58" fmla="*/ 401 w 1946"/>
                  <a:gd name="T59" fmla="*/ 462 h 548"/>
                  <a:gd name="T60" fmla="*/ 339 w 1946"/>
                  <a:gd name="T61" fmla="*/ 443 h 548"/>
                  <a:gd name="T62" fmla="*/ 296 w 1946"/>
                  <a:gd name="T63" fmla="*/ 443 h 548"/>
                  <a:gd name="T64" fmla="*/ 229 w 1946"/>
                  <a:gd name="T65" fmla="*/ 439 h 548"/>
                  <a:gd name="T66" fmla="*/ 172 w 1946"/>
                  <a:gd name="T67" fmla="*/ 443 h 548"/>
                  <a:gd name="T68" fmla="*/ 105 w 1946"/>
                  <a:gd name="T69" fmla="*/ 424 h 548"/>
                  <a:gd name="T70" fmla="*/ 38 w 1946"/>
                  <a:gd name="T71" fmla="*/ 415 h 548"/>
                  <a:gd name="T72" fmla="*/ 29 w 1946"/>
                  <a:gd name="T73" fmla="*/ 391 h 548"/>
                  <a:gd name="T74" fmla="*/ 177 w 1946"/>
                  <a:gd name="T75" fmla="*/ 344 h 548"/>
                  <a:gd name="T76" fmla="*/ 397 w 1946"/>
                  <a:gd name="T77" fmla="*/ 288 h 548"/>
                  <a:gd name="T78" fmla="*/ 736 w 1946"/>
                  <a:gd name="T79" fmla="*/ 113 h 548"/>
                  <a:gd name="T80" fmla="*/ 1286 w 1946"/>
                  <a:gd name="T81" fmla="*/ 0 h 548"/>
                  <a:gd name="T82" fmla="*/ 1720 w 1946"/>
                  <a:gd name="T83" fmla="*/ 132 h 548"/>
                  <a:gd name="T84" fmla="*/ 1940 w 1946"/>
                  <a:gd name="T85" fmla="*/ 297 h 5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46"/>
                  <a:gd name="T130" fmla="*/ 0 h 548"/>
                  <a:gd name="T131" fmla="*/ 1946 w 1946"/>
                  <a:gd name="T132" fmla="*/ 548 h 5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46" h="548">
                    <a:moveTo>
                      <a:pt x="1940" y="297"/>
                    </a:moveTo>
                    <a:lnTo>
                      <a:pt x="1921" y="297"/>
                    </a:lnTo>
                    <a:lnTo>
                      <a:pt x="1883" y="297"/>
                    </a:lnTo>
                    <a:lnTo>
                      <a:pt x="1864" y="297"/>
                    </a:lnTo>
                    <a:lnTo>
                      <a:pt x="1840" y="297"/>
                    </a:lnTo>
                    <a:lnTo>
                      <a:pt x="1821" y="302"/>
                    </a:lnTo>
                    <a:lnTo>
                      <a:pt x="1806" y="307"/>
                    </a:lnTo>
                    <a:lnTo>
                      <a:pt x="1787" y="311"/>
                    </a:lnTo>
                    <a:lnTo>
                      <a:pt x="1768" y="311"/>
                    </a:lnTo>
                    <a:lnTo>
                      <a:pt x="1740" y="316"/>
                    </a:lnTo>
                    <a:lnTo>
                      <a:pt x="1730" y="321"/>
                    </a:lnTo>
                    <a:lnTo>
                      <a:pt x="1716" y="325"/>
                    </a:lnTo>
                    <a:lnTo>
                      <a:pt x="1706" y="335"/>
                    </a:lnTo>
                    <a:lnTo>
                      <a:pt x="1696" y="344"/>
                    </a:lnTo>
                    <a:lnTo>
                      <a:pt x="1692" y="354"/>
                    </a:lnTo>
                    <a:lnTo>
                      <a:pt x="1682" y="363"/>
                    </a:lnTo>
                    <a:lnTo>
                      <a:pt x="1677" y="382"/>
                    </a:lnTo>
                    <a:lnTo>
                      <a:pt x="1663" y="415"/>
                    </a:lnTo>
                    <a:lnTo>
                      <a:pt x="1653" y="429"/>
                    </a:lnTo>
                    <a:lnTo>
                      <a:pt x="1639" y="443"/>
                    </a:lnTo>
                    <a:lnTo>
                      <a:pt x="1615" y="448"/>
                    </a:lnTo>
                    <a:lnTo>
                      <a:pt x="1587" y="462"/>
                    </a:lnTo>
                    <a:lnTo>
                      <a:pt x="1558" y="462"/>
                    </a:lnTo>
                    <a:lnTo>
                      <a:pt x="1534" y="476"/>
                    </a:lnTo>
                    <a:lnTo>
                      <a:pt x="1510" y="481"/>
                    </a:lnTo>
                    <a:lnTo>
                      <a:pt x="1477" y="490"/>
                    </a:lnTo>
                    <a:lnTo>
                      <a:pt x="1438" y="500"/>
                    </a:lnTo>
                    <a:lnTo>
                      <a:pt x="1410" y="505"/>
                    </a:lnTo>
                    <a:lnTo>
                      <a:pt x="1367" y="514"/>
                    </a:lnTo>
                    <a:lnTo>
                      <a:pt x="1329" y="514"/>
                    </a:lnTo>
                    <a:lnTo>
                      <a:pt x="1305" y="509"/>
                    </a:lnTo>
                    <a:lnTo>
                      <a:pt x="1286" y="505"/>
                    </a:lnTo>
                    <a:lnTo>
                      <a:pt x="1252" y="500"/>
                    </a:lnTo>
                    <a:lnTo>
                      <a:pt x="1223" y="490"/>
                    </a:lnTo>
                    <a:lnTo>
                      <a:pt x="1180" y="472"/>
                    </a:lnTo>
                    <a:lnTo>
                      <a:pt x="1147" y="457"/>
                    </a:lnTo>
                    <a:lnTo>
                      <a:pt x="1128" y="448"/>
                    </a:lnTo>
                    <a:lnTo>
                      <a:pt x="1109" y="443"/>
                    </a:lnTo>
                    <a:lnTo>
                      <a:pt x="1094" y="434"/>
                    </a:lnTo>
                    <a:lnTo>
                      <a:pt x="1070" y="434"/>
                    </a:lnTo>
                    <a:lnTo>
                      <a:pt x="1056" y="434"/>
                    </a:lnTo>
                    <a:lnTo>
                      <a:pt x="1027" y="439"/>
                    </a:lnTo>
                    <a:lnTo>
                      <a:pt x="1004" y="443"/>
                    </a:lnTo>
                    <a:lnTo>
                      <a:pt x="980" y="457"/>
                    </a:lnTo>
                    <a:lnTo>
                      <a:pt x="937" y="472"/>
                    </a:lnTo>
                    <a:lnTo>
                      <a:pt x="884" y="500"/>
                    </a:lnTo>
                    <a:lnTo>
                      <a:pt x="812" y="523"/>
                    </a:lnTo>
                    <a:lnTo>
                      <a:pt x="755" y="542"/>
                    </a:lnTo>
                    <a:lnTo>
                      <a:pt x="693" y="547"/>
                    </a:lnTo>
                    <a:lnTo>
                      <a:pt x="659" y="547"/>
                    </a:lnTo>
                    <a:lnTo>
                      <a:pt x="636" y="538"/>
                    </a:lnTo>
                    <a:lnTo>
                      <a:pt x="607" y="542"/>
                    </a:lnTo>
                    <a:lnTo>
                      <a:pt x="573" y="538"/>
                    </a:lnTo>
                    <a:lnTo>
                      <a:pt x="540" y="533"/>
                    </a:lnTo>
                    <a:lnTo>
                      <a:pt x="511" y="523"/>
                    </a:lnTo>
                    <a:lnTo>
                      <a:pt x="492" y="514"/>
                    </a:lnTo>
                    <a:lnTo>
                      <a:pt x="468" y="505"/>
                    </a:lnTo>
                    <a:lnTo>
                      <a:pt x="449" y="490"/>
                    </a:lnTo>
                    <a:lnTo>
                      <a:pt x="425" y="476"/>
                    </a:lnTo>
                    <a:lnTo>
                      <a:pt x="401" y="462"/>
                    </a:lnTo>
                    <a:lnTo>
                      <a:pt x="387" y="448"/>
                    </a:lnTo>
                    <a:lnTo>
                      <a:pt x="339" y="443"/>
                    </a:lnTo>
                    <a:lnTo>
                      <a:pt x="315" y="443"/>
                    </a:lnTo>
                    <a:lnTo>
                      <a:pt x="296" y="443"/>
                    </a:lnTo>
                    <a:lnTo>
                      <a:pt x="253" y="434"/>
                    </a:lnTo>
                    <a:lnTo>
                      <a:pt x="229" y="439"/>
                    </a:lnTo>
                    <a:lnTo>
                      <a:pt x="201" y="443"/>
                    </a:lnTo>
                    <a:lnTo>
                      <a:pt x="172" y="443"/>
                    </a:lnTo>
                    <a:lnTo>
                      <a:pt x="129" y="429"/>
                    </a:lnTo>
                    <a:lnTo>
                      <a:pt x="105" y="424"/>
                    </a:lnTo>
                    <a:lnTo>
                      <a:pt x="76" y="420"/>
                    </a:lnTo>
                    <a:lnTo>
                      <a:pt x="38" y="415"/>
                    </a:lnTo>
                    <a:lnTo>
                      <a:pt x="0" y="420"/>
                    </a:lnTo>
                    <a:lnTo>
                      <a:pt x="29" y="391"/>
                    </a:lnTo>
                    <a:lnTo>
                      <a:pt x="124" y="354"/>
                    </a:lnTo>
                    <a:lnTo>
                      <a:pt x="177" y="344"/>
                    </a:lnTo>
                    <a:lnTo>
                      <a:pt x="268" y="335"/>
                    </a:lnTo>
                    <a:lnTo>
                      <a:pt x="397" y="288"/>
                    </a:lnTo>
                    <a:lnTo>
                      <a:pt x="545" y="179"/>
                    </a:lnTo>
                    <a:lnTo>
                      <a:pt x="736" y="113"/>
                    </a:lnTo>
                    <a:lnTo>
                      <a:pt x="1013" y="24"/>
                    </a:lnTo>
                    <a:lnTo>
                      <a:pt x="1286" y="0"/>
                    </a:lnTo>
                    <a:lnTo>
                      <a:pt x="1510" y="61"/>
                    </a:lnTo>
                    <a:lnTo>
                      <a:pt x="1720" y="132"/>
                    </a:lnTo>
                    <a:lnTo>
                      <a:pt x="1945" y="198"/>
                    </a:lnTo>
                    <a:lnTo>
                      <a:pt x="1940" y="297"/>
                    </a:lnTo>
                  </a:path>
                </a:pathLst>
              </a:custGeom>
              <a:solidFill>
                <a:srgbClr val="00E0E0"/>
              </a:solidFill>
              <a:ln w="12700" cap="rnd">
                <a:noFill/>
                <a:round/>
                <a:headEnd/>
                <a:tailEnd/>
              </a:ln>
            </p:spPr>
            <p:txBody>
              <a:bodyPr/>
              <a:lstStyle/>
              <a:p>
                <a:endParaRPr lang="en-US"/>
              </a:p>
            </p:txBody>
          </p:sp>
          <p:sp>
            <p:nvSpPr>
              <p:cNvPr id="18856" name="Freeform 192"/>
              <p:cNvSpPr>
                <a:spLocks noChangeAspect="1"/>
              </p:cNvSpPr>
              <p:nvPr/>
            </p:nvSpPr>
            <p:spPr bwMode="auto">
              <a:xfrm>
                <a:off x="1871" y="2881"/>
                <a:ext cx="1902" cy="495"/>
              </a:xfrm>
              <a:custGeom>
                <a:avLst/>
                <a:gdLst>
                  <a:gd name="T0" fmla="*/ 1877 w 1902"/>
                  <a:gd name="T1" fmla="*/ 259 h 495"/>
                  <a:gd name="T2" fmla="*/ 1810 w 1902"/>
                  <a:gd name="T3" fmla="*/ 254 h 495"/>
                  <a:gd name="T4" fmla="*/ 1762 w 1902"/>
                  <a:gd name="T5" fmla="*/ 259 h 495"/>
                  <a:gd name="T6" fmla="*/ 1715 w 1902"/>
                  <a:gd name="T7" fmla="*/ 268 h 495"/>
                  <a:gd name="T8" fmla="*/ 1677 w 1902"/>
                  <a:gd name="T9" fmla="*/ 273 h 495"/>
                  <a:gd name="T10" fmla="*/ 1653 w 1902"/>
                  <a:gd name="T11" fmla="*/ 282 h 495"/>
                  <a:gd name="T12" fmla="*/ 1638 w 1902"/>
                  <a:gd name="T13" fmla="*/ 301 h 495"/>
                  <a:gd name="T14" fmla="*/ 1629 w 1902"/>
                  <a:gd name="T15" fmla="*/ 329 h 495"/>
                  <a:gd name="T16" fmla="*/ 1595 w 1902"/>
                  <a:gd name="T17" fmla="*/ 372 h 495"/>
                  <a:gd name="T18" fmla="*/ 1543 w 1902"/>
                  <a:gd name="T19" fmla="*/ 395 h 495"/>
                  <a:gd name="T20" fmla="*/ 1490 w 1902"/>
                  <a:gd name="T21" fmla="*/ 409 h 495"/>
                  <a:gd name="T22" fmla="*/ 1433 w 1902"/>
                  <a:gd name="T23" fmla="*/ 423 h 495"/>
                  <a:gd name="T24" fmla="*/ 1366 w 1902"/>
                  <a:gd name="T25" fmla="*/ 442 h 495"/>
                  <a:gd name="T26" fmla="*/ 1294 w 1902"/>
                  <a:gd name="T27" fmla="*/ 452 h 495"/>
                  <a:gd name="T28" fmla="*/ 1189 w 1902"/>
                  <a:gd name="T29" fmla="*/ 428 h 495"/>
                  <a:gd name="T30" fmla="*/ 1075 w 1902"/>
                  <a:gd name="T31" fmla="*/ 386 h 495"/>
                  <a:gd name="T32" fmla="*/ 1022 w 1902"/>
                  <a:gd name="T33" fmla="*/ 381 h 495"/>
                  <a:gd name="T34" fmla="*/ 912 w 1902"/>
                  <a:gd name="T35" fmla="*/ 409 h 495"/>
                  <a:gd name="T36" fmla="*/ 793 w 1902"/>
                  <a:gd name="T37" fmla="*/ 456 h 495"/>
                  <a:gd name="T38" fmla="*/ 669 w 1902"/>
                  <a:gd name="T39" fmla="*/ 494 h 495"/>
                  <a:gd name="T40" fmla="*/ 616 w 1902"/>
                  <a:gd name="T41" fmla="*/ 494 h 495"/>
                  <a:gd name="T42" fmla="*/ 554 w 1902"/>
                  <a:gd name="T43" fmla="*/ 489 h 495"/>
                  <a:gd name="T44" fmla="*/ 468 w 1902"/>
                  <a:gd name="T45" fmla="*/ 466 h 495"/>
                  <a:gd name="T46" fmla="*/ 401 w 1902"/>
                  <a:gd name="T47" fmla="*/ 428 h 495"/>
                  <a:gd name="T48" fmla="*/ 315 w 1902"/>
                  <a:gd name="T49" fmla="*/ 386 h 495"/>
                  <a:gd name="T50" fmla="*/ 244 w 1902"/>
                  <a:gd name="T51" fmla="*/ 386 h 495"/>
                  <a:gd name="T52" fmla="*/ 167 w 1902"/>
                  <a:gd name="T53" fmla="*/ 381 h 495"/>
                  <a:gd name="T54" fmla="*/ 72 w 1902"/>
                  <a:gd name="T55" fmla="*/ 362 h 495"/>
                  <a:gd name="T56" fmla="*/ 24 w 1902"/>
                  <a:gd name="T57" fmla="*/ 343 h 495"/>
                  <a:gd name="T58" fmla="*/ 172 w 1902"/>
                  <a:gd name="T59" fmla="*/ 296 h 495"/>
                  <a:gd name="T60" fmla="*/ 382 w 1902"/>
                  <a:gd name="T61" fmla="*/ 249 h 495"/>
                  <a:gd name="T62" fmla="*/ 712 w 1902"/>
                  <a:gd name="T63" fmla="*/ 94 h 495"/>
                  <a:gd name="T64" fmla="*/ 1247 w 1902"/>
                  <a:gd name="T65" fmla="*/ 0 h 495"/>
                  <a:gd name="T66" fmla="*/ 1672 w 1902"/>
                  <a:gd name="T67" fmla="*/ 113 h 495"/>
                  <a:gd name="T68" fmla="*/ 1901 w 1902"/>
                  <a:gd name="T69" fmla="*/ 254 h 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2"/>
                  <a:gd name="T106" fmla="*/ 0 h 495"/>
                  <a:gd name="T107" fmla="*/ 1902 w 1902"/>
                  <a:gd name="T108" fmla="*/ 495 h 4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2" h="495">
                    <a:moveTo>
                      <a:pt x="1901" y="254"/>
                    </a:moveTo>
                    <a:lnTo>
                      <a:pt x="1877" y="259"/>
                    </a:lnTo>
                    <a:lnTo>
                      <a:pt x="1844" y="254"/>
                    </a:lnTo>
                    <a:lnTo>
                      <a:pt x="1810" y="254"/>
                    </a:lnTo>
                    <a:lnTo>
                      <a:pt x="1791" y="254"/>
                    </a:lnTo>
                    <a:lnTo>
                      <a:pt x="1762" y="259"/>
                    </a:lnTo>
                    <a:lnTo>
                      <a:pt x="1734" y="263"/>
                    </a:lnTo>
                    <a:lnTo>
                      <a:pt x="1715" y="268"/>
                    </a:lnTo>
                    <a:lnTo>
                      <a:pt x="1691" y="273"/>
                    </a:lnTo>
                    <a:lnTo>
                      <a:pt x="1677" y="273"/>
                    </a:lnTo>
                    <a:lnTo>
                      <a:pt x="1667" y="273"/>
                    </a:lnTo>
                    <a:lnTo>
                      <a:pt x="1653" y="282"/>
                    </a:lnTo>
                    <a:lnTo>
                      <a:pt x="1643" y="292"/>
                    </a:lnTo>
                    <a:lnTo>
                      <a:pt x="1638" y="301"/>
                    </a:lnTo>
                    <a:lnTo>
                      <a:pt x="1634" y="311"/>
                    </a:lnTo>
                    <a:lnTo>
                      <a:pt x="1629" y="329"/>
                    </a:lnTo>
                    <a:lnTo>
                      <a:pt x="1619" y="358"/>
                    </a:lnTo>
                    <a:lnTo>
                      <a:pt x="1595" y="372"/>
                    </a:lnTo>
                    <a:lnTo>
                      <a:pt x="1567" y="386"/>
                    </a:lnTo>
                    <a:lnTo>
                      <a:pt x="1543" y="395"/>
                    </a:lnTo>
                    <a:lnTo>
                      <a:pt x="1514" y="395"/>
                    </a:lnTo>
                    <a:lnTo>
                      <a:pt x="1490" y="409"/>
                    </a:lnTo>
                    <a:lnTo>
                      <a:pt x="1466" y="414"/>
                    </a:lnTo>
                    <a:lnTo>
                      <a:pt x="1433" y="423"/>
                    </a:lnTo>
                    <a:lnTo>
                      <a:pt x="1399" y="428"/>
                    </a:lnTo>
                    <a:lnTo>
                      <a:pt x="1366" y="442"/>
                    </a:lnTo>
                    <a:lnTo>
                      <a:pt x="1328" y="442"/>
                    </a:lnTo>
                    <a:lnTo>
                      <a:pt x="1294" y="452"/>
                    </a:lnTo>
                    <a:lnTo>
                      <a:pt x="1247" y="442"/>
                    </a:lnTo>
                    <a:lnTo>
                      <a:pt x="1189" y="428"/>
                    </a:lnTo>
                    <a:lnTo>
                      <a:pt x="1113" y="400"/>
                    </a:lnTo>
                    <a:lnTo>
                      <a:pt x="1075" y="386"/>
                    </a:lnTo>
                    <a:lnTo>
                      <a:pt x="1051" y="381"/>
                    </a:lnTo>
                    <a:lnTo>
                      <a:pt x="1022" y="381"/>
                    </a:lnTo>
                    <a:lnTo>
                      <a:pt x="965" y="390"/>
                    </a:lnTo>
                    <a:lnTo>
                      <a:pt x="912" y="409"/>
                    </a:lnTo>
                    <a:lnTo>
                      <a:pt x="855" y="433"/>
                    </a:lnTo>
                    <a:lnTo>
                      <a:pt x="793" y="456"/>
                    </a:lnTo>
                    <a:lnTo>
                      <a:pt x="731" y="480"/>
                    </a:lnTo>
                    <a:lnTo>
                      <a:pt x="669" y="494"/>
                    </a:lnTo>
                    <a:lnTo>
                      <a:pt x="645" y="494"/>
                    </a:lnTo>
                    <a:lnTo>
                      <a:pt x="616" y="494"/>
                    </a:lnTo>
                    <a:lnTo>
                      <a:pt x="587" y="485"/>
                    </a:lnTo>
                    <a:lnTo>
                      <a:pt x="554" y="489"/>
                    </a:lnTo>
                    <a:lnTo>
                      <a:pt x="497" y="475"/>
                    </a:lnTo>
                    <a:lnTo>
                      <a:pt x="468" y="466"/>
                    </a:lnTo>
                    <a:lnTo>
                      <a:pt x="425" y="433"/>
                    </a:lnTo>
                    <a:lnTo>
                      <a:pt x="401" y="428"/>
                    </a:lnTo>
                    <a:lnTo>
                      <a:pt x="363" y="405"/>
                    </a:lnTo>
                    <a:lnTo>
                      <a:pt x="315" y="386"/>
                    </a:lnTo>
                    <a:lnTo>
                      <a:pt x="287" y="390"/>
                    </a:lnTo>
                    <a:lnTo>
                      <a:pt x="244" y="386"/>
                    </a:lnTo>
                    <a:lnTo>
                      <a:pt x="196" y="381"/>
                    </a:lnTo>
                    <a:lnTo>
                      <a:pt x="167" y="381"/>
                    </a:lnTo>
                    <a:lnTo>
                      <a:pt x="129" y="381"/>
                    </a:lnTo>
                    <a:lnTo>
                      <a:pt x="72" y="362"/>
                    </a:lnTo>
                    <a:lnTo>
                      <a:pt x="0" y="358"/>
                    </a:lnTo>
                    <a:lnTo>
                      <a:pt x="24" y="343"/>
                    </a:lnTo>
                    <a:lnTo>
                      <a:pt x="115" y="306"/>
                    </a:lnTo>
                    <a:lnTo>
                      <a:pt x="172" y="296"/>
                    </a:lnTo>
                    <a:lnTo>
                      <a:pt x="258" y="287"/>
                    </a:lnTo>
                    <a:lnTo>
                      <a:pt x="382" y="249"/>
                    </a:lnTo>
                    <a:lnTo>
                      <a:pt x="525" y="151"/>
                    </a:lnTo>
                    <a:lnTo>
                      <a:pt x="712" y="94"/>
                    </a:lnTo>
                    <a:lnTo>
                      <a:pt x="979" y="19"/>
                    </a:lnTo>
                    <a:lnTo>
                      <a:pt x="1247" y="0"/>
                    </a:lnTo>
                    <a:lnTo>
                      <a:pt x="1466" y="52"/>
                    </a:lnTo>
                    <a:lnTo>
                      <a:pt x="1672" y="113"/>
                    </a:lnTo>
                    <a:lnTo>
                      <a:pt x="1901" y="174"/>
                    </a:lnTo>
                    <a:lnTo>
                      <a:pt x="1901" y="254"/>
                    </a:lnTo>
                  </a:path>
                </a:pathLst>
              </a:custGeom>
              <a:solidFill>
                <a:srgbClr val="40FFFF"/>
              </a:solidFill>
              <a:ln w="12700" cap="rnd">
                <a:noFill/>
                <a:round/>
                <a:headEnd/>
                <a:tailEnd/>
              </a:ln>
            </p:spPr>
            <p:txBody>
              <a:bodyPr/>
              <a:lstStyle/>
              <a:p>
                <a:endParaRPr lang="en-US"/>
              </a:p>
            </p:txBody>
          </p:sp>
          <p:sp>
            <p:nvSpPr>
              <p:cNvPr id="18857" name="Freeform 193"/>
              <p:cNvSpPr>
                <a:spLocks noChangeAspect="1"/>
              </p:cNvSpPr>
              <p:nvPr/>
            </p:nvSpPr>
            <p:spPr bwMode="auto">
              <a:xfrm>
                <a:off x="1914" y="2881"/>
                <a:ext cx="1859" cy="466"/>
              </a:xfrm>
              <a:custGeom>
                <a:avLst/>
                <a:gdLst>
                  <a:gd name="T0" fmla="*/ 1858 w 1859"/>
                  <a:gd name="T1" fmla="*/ 230 h 466"/>
                  <a:gd name="T2" fmla="*/ 1810 w 1859"/>
                  <a:gd name="T3" fmla="*/ 235 h 466"/>
                  <a:gd name="T4" fmla="*/ 1743 w 1859"/>
                  <a:gd name="T5" fmla="*/ 240 h 466"/>
                  <a:gd name="T6" fmla="*/ 1686 w 1859"/>
                  <a:gd name="T7" fmla="*/ 240 h 466"/>
                  <a:gd name="T8" fmla="*/ 1643 w 1859"/>
                  <a:gd name="T9" fmla="*/ 249 h 466"/>
                  <a:gd name="T10" fmla="*/ 1624 w 1859"/>
                  <a:gd name="T11" fmla="*/ 249 h 466"/>
                  <a:gd name="T12" fmla="*/ 1600 w 1859"/>
                  <a:gd name="T13" fmla="*/ 249 h 466"/>
                  <a:gd name="T14" fmla="*/ 1586 w 1859"/>
                  <a:gd name="T15" fmla="*/ 254 h 466"/>
                  <a:gd name="T16" fmla="*/ 1571 w 1859"/>
                  <a:gd name="T17" fmla="*/ 272 h 466"/>
                  <a:gd name="T18" fmla="*/ 1552 w 1859"/>
                  <a:gd name="T19" fmla="*/ 324 h 466"/>
                  <a:gd name="T20" fmla="*/ 1505 w 1859"/>
                  <a:gd name="T21" fmla="*/ 362 h 466"/>
                  <a:gd name="T22" fmla="*/ 1452 w 1859"/>
                  <a:gd name="T23" fmla="*/ 371 h 466"/>
                  <a:gd name="T24" fmla="*/ 1404 w 1859"/>
                  <a:gd name="T25" fmla="*/ 390 h 466"/>
                  <a:gd name="T26" fmla="*/ 1342 w 1859"/>
                  <a:gd name="T27" fmla="*/ 404 h 466"/>
                  <a:gd name="T28" fmla="*/ 1275 w 1859"/>
                  <a:gd name="T29" fmla="*/ 418 h 466"/>
                  <a:gd name="T30" fmla="*/ 1199 w 1859"/>
                  <a:gd name="T31" fmla="*/ 418 h 466"/>
                  <a:gd name="T32" fmla="*/ 1070 w 1859"/>
                  <a:gd name="T33" fmla="*/ 376 h 466"/>
                  <a:gd name="T34" fmla="*/ 984 w 1859"/>
                  <a:gd name="T35" fmla="*/ 357 h 466"/>
                  <a:gd name="T36" fmla="*/ 879 w 1859"/>
                  <a:gd name="T37" fmla="*/ 385 h 466"/>
                  <a:gd name="T38" fmla="*/ 764 w 1859"/>
                  <a:gd name="T39" fmla="*/ 432 h 466"/>
                  <a:gd name="T40" fmla="*/ 640 w 1859"/>
                  <a:gd name="T41" fmla="*/ 465 h 466"/>
                  <a:gd name="T42" fmla="*/ 592 w 1859"/>
                  <a:gd name="T43" fmla="*/ 465 h 466"/>
                  <a:gd name="T44" fmla="*/ 535 w 1859"/>
                  <a:gd name="T45" fmla="*/ 460 h 466"/>
                  <a:gd name="T46" fmla="*/ 454 w 1859"/>
                  <a:gd name="T47" fmla="*/ 437 h 466"/>
                  <a:gd name="T48" fmla="*/ 377 w 1859"/>
                  <a:gd name="T49" fmla="*/ 399 h 466"/>
                  <a:gd name="T50" fmla="*/ 306 w 1859"/>
                  <a:gd name="T51" fmla="*/ 385 h 466"/>
                  <a:gd name="T52" fmla="*/ 234 w 1859"/>
                  <a:gd name="T53" fmla="*/ 362 h 466"/>
                  <a:gd name="T54" fmla="*/ 162 w 1859"/>
                  <a:gd name="T55" fmla="*/ 362 h 466"/>
                  <a:gd name="T56" fmla="*/ 67 w 1859"/>
                  <a:gd name="T57" fmla="*/ 343 h 466"/>
                  <a:gd name="T58" fmla="*/ 24 w 1859"/>
                  <a:gd name="T59" fmla="*/ 324 h 466"/>
                  <a:gd name="T60" fmla="*/ 167 w 1859"/>
                  <a:gd name="T61" fmla="*/ 282 h 466"/>
                  <a:gd name="T62" fmla="*/ 368 w 1859"/>
                  <a:gd name="T63" fmla="*/ 235 h 466"/>
                  <a:gd name="T64" fmla="*/ 683 w 1859"/>
                  <a:gd name="T65" fmla="*/ 89 h 466"/>
                  <a:gd name="T66" fmla="*/ 1199 w 1859"/>
                  <a:gd name="T67" fmla="*/ 0 h 466"/>
                  <a:gd name="T68" fmla="*/ 1605 w 1859"/>
                  <a:gd name="T69" fmla="*/ 108 h 466"/>
                  <a:gd name="T70" fmla="*/ 1858 w 1859"/>
                  <a:gd name="T71" fmla="*/ 178 h 4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9"/>
                  <a:gd name="T109" fmla="*/ 0 h 466"/>
                  <a:gd name="T110" fmla="*/ 1859 w 1859"/>
                  <a:gd name="T111" fmla="*/ 466 h 4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9" h="466">
                    <a:moveTo>
                      <a:pt x="1858" y="178"/>
                    </a:moveTo>
                    <a:lnTo>
                      <a:pt x="1858" y="230"/>
                    </a:lnTo>
                    <a:lnTo>
                      <a:pt x="1834" y="235"/>
                    </a:lnTo>
                    <a:lnTo>
                      <a:pt x="1810" y="235"/>
                    </a:lnTo>
                    <a:lnTo>
                      <a:pt x="1777" y="235"/>
                    </a:lnTo>
                    <a:lnTo>
                      <a:pt x="1743" y="240"/>
                    </a:lnTo>
                    <a:lnTo>
                      <a:pt x="1715" y="240"/>
                    </a:lnTo>
                    <a:lnTo>
                      <a:pt x="1686" y="240"/>
                    </a:lnTo>
                    <a:lnTo>
                      <a:pt x="1667" y="244"/>
                    </a:lnTo>
                    <a:lnTo>
                      <a:pt x="1643" y="249"/>
                    </a:lnTo>
                    <a:lnTo>
                      <a:pt x="1634" y="249"/>
                    </a:lnTo>
                    <a:lnTo>
                      <a:pt x="1624" y="249"/>
                    </a:lnTo>
                    <a:lnTo>
                      <a:pt x="1610" y="244"/>
                    </a:lnTo>
                    <a:lnTo>
                      <a:pt x="1600" y="249"/>
                    </a:lnTo>
                    <a:lnTo>
                      <a:pt x="1591" y="249"/>
                    </a:lnTo>
                    <a:lnTo>
                      <a:pt x="1586" y="254"/>
                    </a:lnTo>
                    <a:lnTo>
                      <a:pt x="1576" y="263"/>
                    </a:lnTo>
                    <a:lnTo>
                      <a:pt x="1571" y="272"/>
                    </a:lnTo>
                    <a:lnTo>
                      <a:pt x="1562" y="291"/>
                    </a:lnTo>
                    <a:lnTo>
                      <a:pt x="1552" y="324"/>
                    </a:lnTo>
                    <a:lnTo>
                      <a:pt x="1528" y="352"/>
                    </a:lnTo>
                    <a:lnTo>
                      <a:pt x="1505" y="362"/>
                    </a:lnTo>
                    <a:lnTo>
                      <a:pt x="1481" y="371"/>
                    </a:lnTo>
                    <a:lnTo>
                      <a:pt x="1452" y="371"/>
                    </a:lnTo>
                    <a:lnTo>
                      <a:pt x="1428" y="385"/>
                    </a:lnTo>
                    <a:lnTo>
                      <a:pt x="1404" y="390"/>
                    </a:lnTo>
                    <a:lnTo>
                      <a:pt x="1376" y="399"/>
                    </a:lnTo>
                    <a:lnTo>
                      <a:pt x="1342" y="404"/>
                    </a:lnTo>
                    <a:lnTo>
                      <a:pt x="1313" y="413"/>
                    </a:lnTo>
                    <a:lnTo>
                      <a:pt x="1275" y="418"/>
                    </a:lnTo>
                    <a:lnTo>
                      <a:pt x="1242" y="423"/>
                    </a:lnTo>
                    <a:lnTo>
                      <a:pt x="1199" y="418"/>
                    </a:lnTo>
                    <a:lnTo>
                      <a:pt x="1137" y="404"/>
                    </a:lnTo>
                    <a:lnTo>
                      <a:pt x="1070" y="376"/>
                    </a:lnTo>
                    <a:lnTo>
                      <a:pt x="1027" y="362"/>
                    </a:lnTo>
                    <a:lnTo>
                      <a:pt x="984" y="357"/>
                    </a:lnTo>
                    <a:lnTo>
                      <a:pt x="927" y="371"/>
                    </a:lnTo>
                    <a:lnTo>
                      <a:pt x="879" y="385"/>
                    </a:lnTo>
                    <a:lnTo>
                      <a:pt x="822" y="409"/>
                    </a:lnTo>
                    <a:lnTo>
                      <a:pt x="764" y="432"/>
                    </a:lnTo>
                    <a:lnTo>
                      <a:pt x="702" y="451"/>
                    </a:lnTo>
                    <a:lnTo>
                      <a:pt x="640" y="465"/>
                    </a:lnTo>
                    <a:lnTo>
                      <a:pt x="616" y="465"/>
                    </a:lnTo>
                    <a:lnTo>
                      <a:pt x="592" y="465"/>
                    </a:lnTo>
                    <a:lnTo>
                      <a:pt x="564" y="456"/>
                    </a:lnTo>
                    <a:lnTo>
                      <a:pt x="535" y="460"/>
                    </a:lnTo>
                    <a:lnTo>
                      <a:pt x="478" y="451"/>
                    </a:lnTo>
                    <a:lnTo>
                      <a:pt x="454" y="437"/>
                    </a:lnTo>
                    <a:lnTo>
                      <a:pt x="411" y="418"/>
                    </a:lnTo>
                    <a:lnTo>
                      <a:pt x="377" y="399"/>
                    </a:lnTo>
                    <a:lnTo>
                      <a:pt x="334" y="390"/>
                    </a:lnTo>
                    <a:lnTo>
                      <a:pt x="306" y="385"/>
                    </a:lnTo>
                    <a:lnTo>
                      <a:pt x="277" y="371"/>
                    </a:lnTo>
                    <a:lnTo>
                      <a:pt x="234" y="362"/>
                    </a:lnTo>
                    <a:lnTo>
                      <a:pt x="186" y="357"/>
                    </a:lnTo>
                    <a:lnTo>
                      <a:pt x="162" y="362"/>
                    </a:lnTo>
                    <a:lnTo>
                      <a:pt x="124" y="357"/>
                    </a:lnTo>
                    <a:lnTo>
                      <a:pt x="67" y="343"/>
                    </a:lnTo>
                    <a:lnTo>
                      <a:pt x="0" y="338"/>
                    </a:lnTo>
                    <a:lnTo>
                      <a:pt x="24" y="324"/>
                    </a:lnTo>
                    <a:lnTo>
                      <a:pt x="115" y="287"/>
                    </a:lnTo>
                    <a:lnTo>
                      <a:pt x="167" y="282"/>
                    </a:lnTo>
                    <a:lnTo>
                      <a:pt x="248" y="268"/>
                    </a:lnTo>
                    <a:lnTo>
                      <a:pt x="368" y="235"/>
                    </a:lnTo>
                    <a:lnTo>
                      <a:pt x="506" y="146"/>
                    </a:lnTo>
                    <a:lnTo>
                      <a:pt x="683" y="89"/>
                    </a:lnTo>
                    <a:lnTo>
                      <a:pt x="941" y="19"/>
                    </a:lnTo>
                    <a:lnTo>
                      <a:pt x="1199" y="0"/>
                    </a:lnTo>
                    <a:lnTo>
                      <a:pt x="1404" y="52"/>
                    </a:lnTo>
                    <a:lnTo>
                      <a:pt x="1605" y="108"/>
                    </a:lnTo>
                    <a:lnTo>
                      <a:pt x="1739" y="164"/>
                    </a:lnTo>
                    <a:lnTo>
                      <a:pt x="1858" y="178"/>
                    </a:lnTo>
                  </a:path>
                </a:pathLst>
              </a:custGeom>
              <a:solidFill>
                <a:srgbClr val="FF8000"/>
              </a:solidFill>
              <a:ln w="12700" cap="rnd">
                <a:noFill/>
                <a:round/>
                <a:headEnd/>
                <a:tailEnd/>
              </a:ln>
            </p:spPr>
            <p:txBody>
              <a:bodyPr/>
              <a:lstStyle/>
              <a:p>
                <a:endParaRPr lang="en-US"/>
              </a:p>
            </p:txBody>
          </p:sp>
          <p:sp>
            <p:nvSpPr>
              <p:cNvPr id="18858" name="Freeform 194"/>
              <p:cNvSpPr>
                <a:spLocks noChangeAspect="1"/>
              </p:cNvSpPr>
              <p:nvPr/>
            </p:nvSpPr>
            <p:spPr bwMode="auto">
              <a:xfrm>
                <a:off x="1962" y="2938"/>
                <a:ext cx="1811" cy="371"/>
              </a:xfrm>
              <a:custGeom>
                <a:avLst/>
                <a:gdLst>
                  <a:gd name="T0" fmla="*/ 1810 w 1811"/>
                  <a:gd name="T1" fmla="*/ 150 h 371"/>
                  <a:gd name="T2" fmla="*/ 1734 w 1811"/>
                  <a:gd name="T3" fmla="*/ 164 h 371"/>
                  <a:gd name="T4" fmla="*/ 1633 w 1811"/>
                  <a:gd name="T5" fmla="*/ 164 h 371"/>
                  <a:gd name="T6" fmla="*/ 1586 w 1811"/>
                  <a:gd name="T7" fmla="*/ 164 h 371"/>
                  <a:gd name="T8" fmla="*/ 1538 w 1811"/>
                  <a:gd name="T9" fmla="*/ 169 h 371"/>
                  <a:gd name="T10" fmla="*/ 1504 w 1811"/>
                  <a:gd name="T11" fmla="*/ 201 h 371"/>
                  <a:gd name="T12" fmla="*/ 1490 w 1811"/>
                  <a:gd name="T13" fmla="*/ 239 h 371"/>
                  <a:gd name="T14" fmla="*/ 1466 w 1811"/>
                  <a:gd name="T15" fmla="*/ 281 h 371"/>
                  <a:gd name="T16" fmla="*/ 1414 w 1811"/>
                  <a:gd name="T17" fmla="*/ 295 h 371"/>
                  <a:gd name="T18" fmla="*/ 1366 w 1811"/>
                  <a:gd name="T19" fmla="*/ 309 h 371"/>
                  <a:gd name="T20" fmla="*/ 1304 w 1811"/>
                  <a:gd name="T21" fmla="*/ 318 h 371"/>
                  <a:gd name="T22" fmla="*/ 1242 w 1811"/>
                  <a:gd name="T23" fmla="*/ 333 h 371"/>
                  <a:gd name="T24" fmla="*/ 1165 w 1811"/>
                  <a:gd name="T25" fmla="*/ 333 h 371"/>
                  <a:gd name="T26" fmla="*/ 1041 w 1811"/>
                  <a:gd name="T27" fmla="*/ 300 h 371"/>
                  <a:gd name="T28" fmla="*/ 955 w 1811"/>
                  <a:gd name="T29" fmla="*/ 276 h 371"/>
                  <a:gd name="T30" fmla="*/ 798 w 1811"/>
                  <a:gd name="T31" fmla="*/ 314 h 371"/>
                  <a:gd name="T32" fmla="*/ 683 w 1811"/>
                  <a:gd name="T33" fmla="*/ 351 h 371"/>
                  <a:gd name="T34" fmla="*/ 602 w 1811"/>
                  <a:gd name="T35" fmla="*/ 370 h 371"/>
                  <a:gd name="T36" fmla="*/ 549 w 1811"/>
                  <a:gd name="T37" fmla="*/ 365 h 371"/>
                  <a:gd name="T38" fmla="*/ 463 w 1811"/>
                  <a:gd name="T39" fmla="*/ 356 h 371"/>
                  <a:gd name="T40" fmla="*/ 401 w 1811"/>
                  <a:gd name="T41" fmla="*/ 333 h 371"/>
                  <a:gd name="T42" fmla="*/ 325 w 1811"/>
                  <a:gd name="T43" fmla="*/ 314 h 371"/>
                  <a:gd name="T44" fmla="*/ 272 w 1811"/>
                  <a:gd name="T45" fmla="*/ 300 h 371"/>
                  <a:gd name="T46" fmla="*/ 186 w 1811"/>
                  <a:gd name="T47" fmla="*/ 286 h 371"/>
                  <a:gd name="T48" fmla="*/ 119 w 1811"/>
                  <a:gd name="T49" fmla="*/ 286 h 371"/>
                  <a:gd name="T50" fmla="*/ 0 w 1811"/>
                  <a:gd name="T51" fmla="*/ 267 h 371"/>
                  <a:gd name="T52" fmla="*/ 110 w 1811"/>
                  <a:gd name="T53" fmla="*/ 229 h 371"/>
                  <a:gd name="T54" fmla="*/ 244 w 1811"/>
                  <a:gd name="T55" fmla="*/ 215 h 371"/>
                  <a:gd name="T56" fmla="*/ 492 w 1811"/>
                  <a:gd name="T57" fmla="*/ 112 h 371"/>
                  <a:gd name="T58" fmla="*/ 917 w 1811"/>
                  <a:gd name="T59" fmla="*/ 14 h 371"/>
                  <a:gd name="T60" fmla="*/ 1399 w 1811"/>
                  <a:gd name="T61" fmla="*/ 14 h 371"/>
                  <a:gd name="T62" fmla="*/ 1691 w 1811"/>
                  <a:gd name="T63" fmla="*/ 84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11"/>
                  <a:gd name="T97" fmla="*/ 0 h 371"/>
                  <a:gd name="T98" fmla="*/ 1811 w 1811"/>
                  <a:gd name="T99" fmla="*/ 371 h 3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11" h="371">
                    <a:moveTo>
                      <a:pt x="1810" y="112"/>
                    </a:moveTo>
                    <a:lnTo>
                      <a:pt x="1810" y="150"/>
                    </a:lnTo>
                    <a:lnTo>
                      <a:pt x="1772" y="159"/>
                    </a:lnTo>
                    <a:lnTo>
                      <a:pt x="1734" y="164"/>
                    </a:lnTo>
                    <a:lnTo>
                      <a:pt x="1691" y="159"/>
                    </a:lnTo>
                    <a:lnTo>
                      <a:pt x="1633" y="164"/>
                    </a:lnTo>
                    <a:lnTo>
                      <a:pt x="1605" y="164"/>
                    </a:lnTo>
                    <a:lnTo>
                      <a:pt x="1586" y="164"/>
                    </a:lnTo>
                    <a:lnTo>
                      <a:pt x="1557" y="164"/>
                    </a:lnTo>
                    <a:lnTo>
                      <a:pt x="1538" y="169"/>
                    </a:lnTo>
                    <a:lnTo>
                      <a:pt x="1519" y="183"/>
                    </a:lnTo>
                    <a:lnTo>
                      <a:pt x="1504" y="201"/>
                    </a:lnTo>
                    <a:lnTo>
                      <a:pt x="1495" y="225"/>
                    </a:lnTo>
                    <a:lnTo>
                      <a:pt x="1490" y="239"/>
                    </a:lnTo>
                    <a:lnTo>
                      <a:pt x="1480" y="267"/>
                    </a:lnTo>
                    <a:lnTo>
                      <a:pt x="1466" y="281"/>
                    </a:lnTo>
                    <a:lnTo>
                      <a:pt x="1437" y="286"/>
                    </a:lnTo>
                    <a:lnTo>
                      <a:pt x="1414" y="295"/>
                    </a:lnTo>
                    <a:lnTo>
                      <a:pt x="1390" y="304"/>
                    </a:lnTo>
                    <a:lnTo>
                      <a:pt x="1366" y="309"/>
                    </a:lnTo>
                    <a:lnTo>
                      <a:pt x="1337" y="318"/>
                    </a:lnTo>
                    <a:lnTo>
                      <a:pt x="1304" y="318"/>
                    </a:lnTo>
                    <a:lnTo>
                      <a:pt x="1275" y="328"/>
                    </a:lnTo>
                    <a:lnTo>
                      <a:pt x="1242" y="333"/>
                    </a:lnTo>
                    <a:lnTo>
                      <a:pt x="1208" y="337"/>
                    </a:lnTo>
                    <a:lnTo>
                      <a:pt x="1165" y="333"/>
                    </a:lnTo>
                    <a:lnTo>
                      <a:pt x="1108" y="323"/>
                    </a:lnTo>
                    <a:lnTo>
                      <a:pt x="1041" y="300"/>
                    </a:lnTo>
                    <a:lnTo>
                      <a:pt x="1003" y="286"/>
                    </a:lnTo>
                    <a:lnTo>
                      <a:pt x="955" y="276"/>
                    </a:lnTo>
                    <a:lnTo>
                      <a:pt x="903" y="286"/>
                    </a:lnTo>
                    <a:lnTo>
                      <a:pt x="798" y="314"/>
                    </a:lnTo>
                    <a:lnTo>
                      <a:pt x="745" y="337"/>
                    </a:lnTo>
                    <a:lnTo>
                      <a:pt x="683" y="351"/>
                    </a:lnTo>
                    <a:lnTo>
                      <a:pt x="626" y="370"/>
                    </a:lnTo>
                    <a:lnTo>
                      <a:pt x="602" y="370"/>
                    </a:lnTo>
                    <a:lnTo>
                      <a:pt x="578" y="370"/>
                    </a:lnTo>
                    <a:lnTo>
                      <a:pt x="549" y="365"/>
                    </a:lnTo>
                    <a:lnTo>
                      <a:pt x="521" y="365"/>
                    </a:lnTo>
                    <a:lnTo>
                      <a:pt x="463" y="356"/>
                    </a:lnTo>
                    <a:lnTo>
                      <a:pt x="439" y="347"/>
                    </a:lnTo>
                    <a:lnTo>
                      <a:pt x="401" y="333"/>
                    </a:lnTo>
                    <a:lnTo>
                      <a:pt x="377" y="328"/>
                    </a:lnTo>
                    <a:lnTo>
                      <a:pt x="325" y="314"/>
                    </a:lnTo>
                    <a:lnTo>
                      <a:pt x="301" y="304"/>
                    </a:lnTo>
                    <a:lnTo>
                      <a:pt x="272" y="300"/>
                    </a:lnTo>
                    <a:lnTo>
                      <a:pt x="229" y="290"/>
                    </a:lnTo>
                    <a:lnTo>
                      <a:pt x="186" y="286"/>
                    </a:lnTo>
                    <a:lnTo>
                      <a:pt x="158" y="286"/>
                    </a:lnTo>
                    <a:lnTo>
                      <a:pt x="119" y="286"/>
                    </a:lnTo>
                    <a:lnTo>
                      <a:pt x="67" y="272"/>
                    </a:lnTo>
                    <a:lnTo>
                      <a:pt x="0" y="267"/>
                    </a:lnTo>
                    <a:lnTo>
                      <a:pt x="24" y="258"/>
                    </a:lnTo>
                    <a:lnTo>
                      <a:pt x="110" y="229"/>
                    </a:lnTo>
                    <a:lnTo>
                      <a:pt x="162" y="220"/>
                    </a:lnTo>
                    <a:lnTo>
                      <a:pt x="244" y="215"/>
                    </a:lnTo>
                    <a:lnTo>
                      <a:pt x="363" y="187"/>
                    </a:lnTo>
                    <a:lnTo>
                      <a:pt x="492" y="112"/>
                    </a:lnTo>
                    <a:lnTo>
                      <a:pt x="669" y="70"/>
                    </a:lnTo>
                    <a:lnTo>
                      <a:pt x="917" y="14"/>
                    </a:lnTo>
                    <a:lnTo>
                      <a:pt x="1165" y="0"/>
                    </a:lnTo>
                    <a:lnTo>
                      <a:pt x="1399" y="14"/>
                    </a:lnTo>
                    <a:lnTo>
                      <a:pt x="1562" y="42"/>
                    </a:lnTo>
                    <a:lnTo>
                      <a:pt x="1691" y="84"/>
                    </a:lnTo>
                    <a:lnTo>
                      <a:pt x="1810" y="112"/>
                    </a:lnTo>
                  </a:path>
                </a:pathLst>
              </a:custGeom>
              <a:solidFill>
                <a:srgbClr val="FFA040"/>
              </a:solidFill>
              <a:ln w="12700" cap="rnd">
                <a:noFill/>
                <a:round/>
                <a:headEnd/>
                <a:tailEnd/>
              </a:ln>
            </p:spPr>
            <p:txBody>
              <a:bodyPr/>
              <a:lstStyle/>
              <a:p>
                <a:endParaRPr lang="en-US"/>
              </a:p>
            </p:txBody>
          </p:sp>
          <p:sp>
            <p:nvSpPr>
              <p:cNvPr id="18859" name="Freeform 195"/>
              <p:cNvSpPr>
                <a:spLocks noChangeAspect="1"/>
              </p:cNvSpPr>
              <p:nvPr/>
            </p:nvSpPr>
            <p:spPr bwMode="auto">
              <a:xfrm>
                <a:off x="2019" y="2938"/>
                <a:ext cx="1754" cy="347"/>
              </a:xfrm>
              <a:custGeom>
                <a:avLst/>
                <a:gdLst>
                  <a:gd name="T0" fmla="*/ 1753 w 1754"/>
                  <a:gd name="T1" fmla="*/ 140 h 347"/>
                  <a:gd name="T2" fmla="*/ 1681 w 1754"/>
                  <a:gd name="T3" fmla="*/ 150 h 347"/>
                  <a:gd name="T4" fmla="*/ 1576 w 1754"/>
                  <a:gd name="T5" fmla="*/ 150 h 347"/>
                  <a:gd name="T6" fmla="*/ 1505 w 1754"/>
                  <a:gd name="T7" fmla="*/ 154 h 347"/>
                  <a:gd name="T8" fmla="*/ 1471 w 1754"/>
                  <a:gd name="T9" fmla="*/ 159 h 347"/>
                  <a:gd name="T10" fmla="*/ 1433 w 1754"/>
                  <a:gd name="T11" fmla="*/ 201 h 347"/>
                  <a:gd name="T12" fmla="*/ 1419 w 1754"/>
                  <a:gd name="T13" fmla="*/ 238 h 347"/>
                  <a:gd name="T14" fmla="*/ 1390 w 1754"/>
                  <a:gd name="T15" fmla="*/ 267 h 347"/>
                  <a:gd name="T16" fmla="*/ 1342 w 1754"/>
                  <a:gd name="T17" fmla="*/ 285 h 347"/>
                  <a:gd name="T18" fmla="*/ 1294 w 1754"/>
                  <a:gd name="T19" fmla="*/ 295 h 347"/>
                  <a:gd name="T20" fmla="*/ 1232 w 1754"/>
                  <a:gd name="T21" fmla="*/ 304 h 347"/>
                  <a:gd name="T22" fmla="*/ 1165 w 1754"/>
                  <a:gd name="T23" fmla="*/ 313 h 347"/>
                  <a:gd name="T24" fmla="*/ 1070 w 1754"/>
                  <a:gd name="T25" fmla="*/ 299 h 347"/>
                  <a:gd name="T26" fmla="*/ 970 w 1754"/>
                  <a:gd name="T27" fmla="*/ 267 h 347"/>
                  <a:gd name="T28" fmla="*/ 869 w 1754"/>
                  <a:gd name="T29" fmla="*/ 252 h 347"/>
                  <a:gd name="T30" fmla="*/ 769 w 1754"/>
                  <a:gd name="T31" fmla="*/ 290 h 347"/>
                  <a:gd name="T32" fmla="*/ 659 w 1754"/>
                  <a:gd name="T33" fmla="*/ 327 h 347"/>
                  <a:gd name="T34" fmla="*/ 583 w 1754"/>
                  <a:gd name="T35" fmla="*/ 341 h 347"/>
                  <a:gd name="T36" fmla="*/ 530 w 1754"/>
                  <a:gd name="T37" fmla="*/ 341 h 347"/>
                  <a:gd name="T38" fmla="*/ 463 w 1754"/>
                  <a:gd name="T39" fmla="*/ 337 h 347"/>
                  <a:gd name="T40" fmla="*/ 382 w 1754"/>
                  <a:gd name="T41" fmla="*/ 318 h 347"/>
                  <a:gd name="T42" fmla="*/ 310 w 1754"/>
                  <a:gd name="T43" fmla="*/ 290 h 347"/>
                  <a:gd name="T44" fmla="*/ 258 w 1754"/>
                  <a:gd name="T45" fmla="*/ 285 h 347"/>
                  <a:gd name="T46" fmla="*/ 177 w 1754"/>
                  <a:gd name="T47" fmla="*/ 267 h 347"/>
                  <a:gd name="T48" fmla="*/ 115 w 1754"/>
                  <a:gd name="T49" fmla="*/ 267 h 347"/>
                  <a:gd name="T50" fmla="*/ 0 w 1754"/>
                  <a:gd name="T51" fmla="*/ 248 h 347"/>
                  <a:gd name="T52" fmla="*/ 105 w 1754"/>
                  <a:gd name="T53" fmla="*/ 210 h 347"/>
                  <a:gd name="T54" fmla="*/ 234 w 1754"/>
                  <a:gd name="T55" fmla="*/ 196 h 347"/>
                  <a:gd name="T56" fmla="*/ 473 w 1754"/>
                  <a:gd name="T57" fmla="*/ 108 h 347"/>
                  <a:gd name="T58" fmla="*/ 884 w 1754"/>
                  <a:gd name="T59" fmla="*/ 14 h 347"/>
                  <a:gd name="T60" fmla="*/ 1352 w 1754"/>
                  <a:gd name="T61" fmla="*/ 14 h 347"/>
                  <a:gd name="T62" fmla="*/ 1533 w 1754"/>
                  <a:gd name="T63" fmla="*/ 42 h 347"/>
                  <a:gd name="T64" fmla="*/ 1634 w 1754"/>
                  <a:gd name="T65" fmla="*/ 65 h 347"/>
                  <a:gd name="T66" fmla="*/ 1710 w 1754"/>
                  <a:gd name="T67" fmla="*/ 94 h 3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54"/>
                  <a:gd name="T103" fmla="*/ 0 h 347"/>
                  <a:gd name="T104" fmla="*/ 1754 w 1754"/>
                  <a:gd name="T105" fmla="*/ 347 h 3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54" h="347">
                    <a:moveTo>
                      <a:pt x="1753" y="108"/>
                    </a:moveTo>
                    <a:lnTo>
                      <a:pt x="1753" y="140"/>
                    </a:lnTo>
                    <a:lnTo>
                      <a:pt x="1715" y="145"/>
                    </a:lnTo>
                    <a:lnTo>
                      <a:pt x="1681" y="150"/>
                    </a:lnTo>
                    <a:lnTo>
                      <a:pt x="1638" y="150"/>
                    </a:lnTo>
                    <a:lnTo>
                      <a:pt x="1576" y="150"/>
                    </a:lnTo>
                    <a:lnTo>
                      <a:pt x="1533" y="150"/>
                    </a:lnTo>
                    <a:lnTo>
                      <a:pt x="1505" y="154"/>
                    </a:lnTo>
                    <a:lnTo>
                      <a:pt x="1486" y="154"/>
                    </a:lnTo>
                    <a:lnTo>
                      <a:pt x="1471" y="159"/>
                    </a:lnTo>
                    <a:lnTo>
                      <a:pt x="1443" y="187"/>
                    </a:lnTo>
                    <a:lnTo>
                      <a:pt x="1433" y="201"/>
                    </a:lnTo>
                    <a:lnTo>
                      <a:pt x="1428" y="210"/>
                    </a:lnTo>
                    <a:lnTo>
                      <a:pt x="1419" y="238"/>
                    </a:lnTo>
                    <a:lnTo>
                      <a:pt x="1409" y="252"/>
                    </a:lnTo>
                    <a:lnTo>
                      <a:pt x="1390" y="267"/>
                    </a:lnTo>
                    <a:lnTo>
                      <a:pt x="1366" y="276"/>
                    </a:lnTo>
                    <a:lnTo>
                      <a:pt x="1342" y="285"/>
                    </a:lnTo>
                    <a:lnTo>
                      <a:pt x="1323" y="290"/>
                    </a:lnTo>
                    <a:lnTo>
                      <a:pt x="1294" y="295"/>
                    </a:lnTo>
                    <a:lnTo>
                      <a:pt x="1261" y="299"/>
                    </a:lnTo>
                    <a:lnTo>
                      <a:pt x="1232" y="304"/>
                    </a:lnTo>
                    <a:lnTo>
                      <a:pt x="1199" y="309"/>
                    </a:lnTo>
                    <a:lnTo>
                      <a:pt x="1165" y="313"/>
                    </a:lnTo>
                    <a:lnTo>
                      <a:pt x="1122" y="309"/>
                    </a:lnTo>
                    <a:lnTo>
                      <a:pt x="1070" y="299"/>
                    </a:lnTo>
                    <a:lnTo>
                      <a:pt x="1003" y="281"/>
                    </a:lnTo>
                    <a:lnTo>
                      <a:pt x="970" y="267"/>
                    </a:lnTo>
                    <a:lnTo>
                      <a:pt x="922" y="257"/>
                    </a:lnTo>
                    <a:lnTo>
                      <a:pt x="869" y="252"/>
                    </a:lnTo>
                    <a:lnTo>
                      <a:pt x="807" y="271"/>
                    </a:lnTo>
                    <a:lnTo>
                      <a:pt x="769" y="290"/>
                    </a:lnTo>
                    <a:lnTo>
                      <a:pt x="707" y="309"/>
                    </a:lnTo>
                    <a:lnTo>
                      <a:pt x="659" y="327"/>
                    </a:lnTo>
                    <a:lnTo>
                      <a:pt x="602" y="341"/>
                    </a:lnTo>
                    <a:lnTo>
                      <a:pt x="583" y="341"/>
                    </a:lnTo>
                    <a:lnTo>
                      <a:pt x="554" y="346"/>
                    </a:lnTo>
                    <a:lnTo>
                      <a:pt x="530" y="341"/>
                    </a:lnTo>
                    <a:lnTo>
                      <a:pt x="502" y="341"/>
                    </a:lnTo>
                    <a:lnTo>
                      <a:pt x="463" y="337"/>
                    </a:lnTo>
                    <a:lnTo>
                      <a:pt x="420" y="327"/>
                    </a:lnTo>
                    <a:lnTo>
                      <a:pt x="382" y="318"/>
                    </a:lnTo>
                    <a:lnTo>
                      <a:pt x="363" y="304"/>
                    </a:lnTo>
                    <a:lnTo>
                      <a:pt x="310" y="290"/>
                    </a:lnTo>
                    <a:lnTo>
                      <a:pt x="287" y="285"/>
                    </a:lnTo>
                    <a:lnTo>
                      <a:pt x="258" y="285"/>
                    </a:lnTo>
                    <a:lnTo>
                      <a:pt x="220" y="276"/>
                    </a:lnTo>
                    <a:lnTo>
                      <a:pt x="177" y="267"/>
                    </a:lnTo>
                    <a:lnTo>
                      <a:pt x="153" y="267"/>
                    </a:lnTo>
                    <a:lnTo>
                      <a:pt x="115" y="267"/>
                    </a:lnTo>
                    <a:lnTo>
                      <a:pt x="62" y="252"/>
                    </a:lnTo>
                    <a:lnTo>
                      <a:pt x="0" y="248"/>
                    </a:lnTo>
                    <a:lnTo>
                      <a:pt x="19" y="238"/>
                    </a:lnTo>
                    <a:lnTo>
                      <a:pt x="105" y="210"/>
                    </a:lnTo>
                    <a:lnTo>
                      <a:pt x="158" y="206"/>
                    </a:lnTo>
                    <a:lnTo>
                      <a:pt x="234" y="196"/>
                    </a:lnTo>
                    <a:lnTo>
                      <a:pt x="349" y="173"/>
                    </a:lnTo>
                    <a:lnTo>
                      <a:pt x="473" y="108"/>
                    </a:lnTo>
                    <a:lnTo>
                      <a:pt x="645" y="65"/>
                    </a:lnTo>
                    <a:lnTo>
                      <a:pt x="884" y="14"/>
                    </a:lnTo>
                    <a:lnTo>
                      <a:pt x="1122" y="0"/>
                    </a:lnTo>
                    <a:lnTo>
                      <a:pt x="1352" y="14"/>
                    </a:lnTo>
                    <a:lnTo>
                      <a:pt x="1505" y="42"/>
                    </a:lnTo>
                    <a:lnTo>
                      <a:pt x="1533" y="42"/>
                    </a:lnTo>
                    <a:lnTo>
                      <a:pt x="1567" y="51"/>
                    </a:lnTo>
                    <a:lnTo>
                      <a:pt x="1634" y="65"/>
                    </a:lnTo>
                    <a:lnTo>
                      <a:pt x="1677" y="79"/>
                    </a:lnTo>
                    <a:lnTo>
                      <a:pt x="1710" y="94"/>
                    </a:lnTo>
                    <a:lnTo>
                      <a:pt x="1753" y="108"/>
                    </a:lnTo>
                  </a:path>
                </a:pathLst>
              </a:custGeom>
              <a:solidFill>
                <a:srgbClr val="FFC080"/>
              </a:solidFill>
              <a:ln w="12700" cap="rnd">
                <a:noFill/>
                <a:round/>
                <a:headEnd/>
                <a:tailEnd/>
              </a:ln>
            </p:spPr>
            <p:txBody>
              <a:bodyPr/>
              <a:lstStyle/>
              <a:p>
                <a:endParaRPr lang="en-US"/>
              </a:p>
            </p:txBody>
          </p:sp>
        </p:grpSp>
        <p:grpSp>
          <p:nvGrpSpPr>
            <p:cNvPr id="27" name="Group 196"/>
            <p:cNvGrpSpPr>
              <a:grpSpLocks noChangeAspect="1"/>
            </p:cNvGrpSpPr>
            <p:nvPr/>
          </p:nvGrpSpPr>
          <p:grpSpPr bwMode="auto">
            <a:xfrm>
              <a:off x="2785" y="1317"/>
              <a:ext cx="993" cy="505"/>
              <a:chOff x="2163" y="2535"/>
              <a:chExt cx="1418" cy="721"/>
            </a:xfrm>
          </p:grpSpPr>
          <p:sp>
            <p:nvSpPr>
              <p:cNvPr id="18848" name="Freeform 197"/>
              <p:cNvSpPr>
                <a:spLocks noChangeAspect="1"/>
              </p:cNvSpPr>
              <p:nvPr/>
            </p:nvSpPr>
            <p:spPr bwMode="auto">
              <a:xfrm>
                <a:off x="2163" y="2535"/>
                <a:ext cx="1418" cy="721"/>
              </a:xfrm>
              <a:custGeom>
                <a:avLst/>
                <a:gdLst>
                  <a:gd name="T0" fmla="*/ 43 w 1418"/>
                  <a:gd name="T1" fmla="*/ 611 h 721"/>
                  <a:gd name="T2" fmla="*/ 0 w 1418"/>
                  <a:gd name="T3" fmla="*/ 639 h 721"/>
                  <a:gd name="T4" fmla="*/ 43 w 1418"/>
                  <a:gd name="T5" fmla="*/ 654 h 721"/>
                  <a:gd name="T6" fmla="*/ 91 w 1418"/>
                  <a:gd name="T7" fmla="*/ 668 h 721"/>
                  <a:gd name="T8" fmla="*/ 172 w 1418"/>
                  <a:gd name="T9" fmla="*/ 668 h 721"/>
                  <a:gd name="T10" fmla="*/ 234 w 1418"/>
                  <a:gd name="T11" fmla="*/ 682 h 721"/>
                  <a:gd name="T12" fmla="*/ 262 w 1418"/>
                  <a:gd name="T13" fmla="*/ 696 h 721"/>
                  <a:gd name="T14" fmla="*/ 324 w 1418"/>
                  <a:gd name="T15" fmla="*/ 711 h 721"/>
                  <a:gd name="T16" fmla="*/ 363 w 1418"/>
                  <a:gd name="T17" fmla="*/ 720 h 721"/>
                  <a:gd name="T18" fmla="*/ 410 w 1418"/>
                  <a:gd name="T19" fmla="*/ 720 h 721"/>
                  <a:gd name="T20" fmla="*/ 453 w 1418"/>
                  <a:gd name="T21" fmla="*/ 720 h 721"/>
                  <a:gd name="T22" fmla="*/ 496 w 1418"/>
                  <a:gd name="T23" fmla="*/ 706 h 721"/>
                  <a:gd name="T24" fmla="*/ 539 w 1418"/>
                  <a:gd name="T25" fmla="*/ 692 h 721"/>
                  <a:gd name="T26" fmla="*/ 577 w 1418"/>
                  <a:gd name="T27" fmla="*/ 682 h 721"/>
                  <a:gd name="T28" fmla="*/ 630 w 1418"/>
                  <a:gd name="T29" fmla="*/ 668 h 721"/>
                  <a:gd name="T30" fmla="*/ 697 w 1418"/>
                  <a:gd name="T31" fmla="*/ 644 h 721"/>
                  <a:gd name="T32" fmla="*/ 759 w 1418"/>
                  <a:gd name="T33" fmla="*/ 639 h 721"/>
                  <a:gd name="T34" fmla="*/ 787 w 1418"/>
                  <a:gd name="T35" fmla="*/ 639 h 721"/>
                  <a:gd name="T36" fmla="*/ 821 w 1418"/>
                  <a:gd name="T37" fmla="*/ 654 h 721"/>
                  <a:gd name="T38" fmla="*/ 864 w 1418"/>
                  <a:gd name="T39" fmla="*/ 687 h 721"/>
                  <a:gd name="T40" fmla="*/ 949 w 1418"/>
                  <a:gd name="T41" fmla="*/ 696 h 721"/>
                  <a:gd name="T42" fmla="*/ 1026 w 1418"/>
                  <a:gd name="T43" fmla="*/ 696 h 721"/>
                  <a:gd name="T44" fmla="*/ 1073 w 1418"/>
                  <a:gd name="T45" fmla="*/ 687 h 721"/>
                  <a:gd name="T46" fmla="*/ 1140 w 1418"/>
                  <a:gd name="T47" fmla="*/ 668 h 721"/>
                  <a:gd name="T48" fmla="*/ 1159 w 1418"/>
                  <a:gd name="T49" fmla="*/ 658 h 721"/>
                  <a:gd name="T50" fmla="*/ 1198 w 1418"/>
                  <a:gd name="T51" fmla="*/ 639 h 721"/>
                  <a:gd name="T52" fmla="*/ 1255 w 1418"/>
                  <a:gd name="T53" fmla="*/ 592 h 721"/>
                  <a:gd name="T54" fmla="*/ 1293 w 1418"/>
                  <a:gd name="T55" fmla="*/ 564 h 721"/>
                  <a:gd name="T56" fmla="*/ 1317 w 1418"/>
                  <a:gd name="T57" fmla="*/ 549 h 721"/>
                  <a:gd name="T58" fmla="*/ 1345 w 1418"/>
                  <a:gd name="T59" fmla="*/ 540 h 721"/>
                  <a:gd name="T60" fmla="*/ 1403 w 1418"/>
                  <a:gd name="T61" fmla="*/ 535 h 721"/>
                  <a:gd name="T62" fmla="*/ 1417 w 1418"/>
                  <a:gd name="T63" fmla="*/ 493 h 721"/>
                  <a:gd name="T64" fmla="*/ 1374 w 1418"/>
                  <a:gd name="T65" fmla="*/ 436 h 721"/>
                  <a:gd name="T66" fmla="*/ 1288 w 1418"/>
                  <a:gd name="T67" fmla="*/ 407 h 721"/>
                  <a:gd name="T68" fmla="*/ 1212 w 1418"/>
                  <a:gd name="T69" fmla="*/ 393 h 721"/>
                  <a:gd name="T70" fmla="*/ 1112 w 1418"/>
                  <a:gd name="T71" fmla="*/ 275 h 721"/>
                  <a:gd name="T72" fmla="*/ 1040 w 1418"/>
                  <a:gd name="T73" fmla="*/ 147 h 721"/>
                  <a:gd name="T74" fmla="*/ 964 w 1418"/>
                  <a:gd name="T75" fmla="*/ 43 h 721"/>
                  <a:gd name="T76" fmla="*/ 921 w 1418"/>
                  <a:gd name="T77" fmla="*/ 0 h 721"/>
                  <a:gd name="T78" fmla="*/ 892 w 1418"/>
                  <a:gd name="T79" fmla="*/ 85 h 721"/>
                  <a:gd name="T80" fmla="*/ 878 w 1418"/>
                  <a:gd name="T81" fmla="*/ 71 h 721"/>
                  <a:gd name="T82" fmla="*/ 835 w 1418"/>
                  <a:gd name="T83" fmla="*/ 109 h 721"/>
                  <a:gd name="T84" fmla="*/ 821 w 1418"/>
                  <a:gd name="T85" fmla="*/ 147 h 721"/>
                  <a:gd name="T86" fmla="*/ 787 w 1418"/>
                  <a:gd name="T87" fmla="*/ 204 h 721"/>
                  <a:gd name="T88" fmla="*/ 749 w 1418"/>
                  <a:gd name="T89" fmla="*/ 199 h 721"/>
                  <a:gd name="T90" fmla="*/ 716 w 1418"/>
                  <a:gd name="T91" fmla="*/ 218 h 721"/>
                  <a:gd name="T92" fmla="*/ 687 w 1418"/>
                  <a:gd name="T93" fmla="*/ 232 h 721"/>
                  <a:gd name="T94" fmla="*/ 644 w 1418"/>
                  <a:gd name="T95" fmla="*/ 208 h 721"/>
                  <a:gd name="T96" fmla="*/ 601 w 1418"/>
                  <a:gd name="T97" fmla="*/ 189 h 721"/>
                  <a:gd name="T98" fmla="*/ 568 w 1418"/>
                  <a:gd name="T99" fmla="*/ 175 h 721"/>
                  <a:gd name="T100" fmla="*/ 539 w 1418"/>
                  <a:gd name="T101" fmla="*/ 189 h 721"/>
                  <a:gd name="T102" fmla="*/ 506 w 1418"/>
                  <a:gd name="T103" fmla="*/ 204 h 721"/>
                  <a:gd name="T104" fmla="*/ 468 w 1418"/>
                  <a:gd name="T105" fmla="*/ 232 h 721"/>
                  <a:gd name="T106" fmla="*/ 425 w 1418"/>
                  <a:gd name="T107" fmla="*/ 256 h 721"/>
                  <a:gd name="T108" fmla="*/ 396 w 1418"/>
                  <a:gd name="T109" fmla="*/ 289 h 721"/>
                  <a:gd name="T110" fmla="*/ 348 w 1418"/>
                  <a:gd name="T111" fmla="*/ 303 h 721"/>
                  <a:gd name="T112" fmla="*/ 301 w 1418"/>
                  <a:gd name="T113" fmla="*/ 317 h 721"/>
                  <a:gd name="T114" fmla="*/ 262 w 1418"/>
                  <a:gd name="T115" fmla="*/ 332 h 721"/>
                  <a:gd name="T116" fmla="*/ 162 w 1418"/>
                  <a:gd name="T117" fmla="*/ 526 h 721"/>
                  <a:gd name="T118" fmla="*/ 86 w 1418"/>
                  <a:gd name="T119" fmla="*/ 583 h 721"/>
                  <a:gd name="T120" fmla="*/ 43 w 1418"/>
                  <a:gd name="T121" fmla="*/ 611 h 7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18"/>
                  <a:gd name="T184" fmla="*/ 0 h 721"/>
                  <a:gd name="T185" fmla="*/ 1418 w 1418"/>
                  <a:gd name="T186" fmla="*/ 721 h 7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18" h="721">
                    <a:moveTo>
                      <a:pt x="43" y="611"/>
                    </a:moveTo>
                    <a:lnTo>
                      <a:pt x="0" y="639"/>
                    </a:lnTo>
                    <a:lnTo>
                      <a:pt x="43" y="654"/>
                    </a:lnTo>
                    <a:lnTo>
                      <a:pt x="91" y="668"/>
                    </a:lnTo>
                    <a:lnTo>
                      <a:pt x="172" y="668"/>
                    </a:lnTo>
                    <a:lnTo>
                      <a:pt x="234" y="682"/>
                    </a:lnTo>
                    <a:lnTo>
                      <a:pt x="262" y="696"/>
                    </a:lnTo>
                    <a:lnTo>
                      <a:pt x="324" y="711"/>
                    </a:lnTo>
                    <a:lnTo>
                      <a:pt x="363" y="720"/>
                    </a:lnTo>
                    <a:lnTo>
                      <a:pt x="410" y="720"/>
                    </a:lnTo>
                    <a:lnTo>
                      <a:pt x="453" y="720"/>
                    </a:lnTo>
                    <a:lnTo>
                      <a:pt x="496" y="706"/>
                    </a:lnTo>
                    <a:lnTo>
                      <a:pt x="539" y="692"/>
                    </a:lnTo>
                    <a:lnTo>
                      <a:pt x="577" y="682"/>
                    </a:lnTo>
                    <a:lnTo>
                      <a:pt x="630" y="668"/>
                    </a:lnTo>
                    <a:lnTo>
                      <a:pt x="697" y="644"/>
                    </a:lnTo>
                    <a:lnTo>
                      <a:pt x="759" y="639"/>
                    </a:lnTo>
                    <a:lnTo>
                      <a:pt x="787" y="639"/>
                    </a:lnTo>
                    <a:lnTo>
                      <a:pt x="821" y="654"/>
                    </a:lnTo>
                    <a:lnTo>
                      <a:pt x="864" y="687"/>
                    </a:lnTo>
                    <a:lnTo>
                      <a:pt x="949" y="696"/>
                    </a:lnTo>
                    <a:lnTo>
                      <a:pt x="1026" y="696"/>
                    </a:lnTo>
                    <a:lnTo>
                      <a:pt x="1073" y="687"/>
                    </a:lnTo>
                    <a:lnTo>
                      <a:pt x="1140" y="668"/>
                    </a:lnTo>
                    <a:lnTo>
                      <a:pt x="1159" y="658"/>
                    </a:lnTo>
                    <a:lnTo>
                      <a:pt x="1198" y="639"/>
                    </a:lnTo>
                    <a:lnTo>
                      <a:pt x="1255" y="592"/>
                    </a:lnTo>
                    <a:lnTo>
                      <a:pt x="1293" y="564"/>
                    </a:lnTo>
                    <a:lnTo>
                      <a:pt x="1317" y="549"/>
                    </a:lnTo>
                    <a:lnTo>
                      <a:pt x="1345" y="540"/>
                    </a:lnTo>
                    <a:lnTo>
                      <a:pt x="1403" y="535"/>
                    </a:lnTo>
                    <a:lnTo>
                      <a:pt x="1417" y="493"/>
                    </a:lnTo>
                    <a:lnTo>
                      <a:pt x="1374" y="436"/>
                    </a:lnTo>
                    <a:lnTo>
                      <a:pt x="1288" y="407"/>
                    </a:lnTo>
                    <a:lnTo>
                      <a:pt x="1212" y="393"/>
                    </a:lnTo>
                    <a:lnTo>
                      <a:pt x="1112" y="275"/>
                    </a:lnTo>
                    <a:lnTo>
                      <a:pt x="1040" y="147"/>
                    </a:lnTo>
                    <a:lnTo>
                      <a:pt x="964" y="43"/>
                    </a:lnTo>
                    <a:lnTo>
                      <a:pt x="921" y="0"/>
                    </a:lnTo>
                    <a:lnTo>
                      <a:pt x="892" y="85"/>
                    </a:lnTo>
                    <a:lnTo>
                      <a:pt x="878" y="71"/>
                    </a:lnTo>
                    <a:lnTo>
                      <a:pt x="835" y="109"/>
                    </a:lnTo>
                    <a:lnTo>
                      <a:pt x="821" y="147"/>
                    </a:lnTo>
                    <a:lnTo>
                      <a:pt x="787" y="204"/>
                    </a:lnTo>
                    <a:lnTo>
                      <a:pt x="749" y="199"/>
                    </a:lnTo>
                    <a:lnTo>
                      <a:pt x="716" y="218"/>
                    </a:lnTo>
                    <a:lnTo>
                      <a:pt x="687" y="232"/>
                    </a:lnTo>
                    <a:lnTo>
                      <a:pt x="644" y="208"/>
                    </a:lnTo>
                    <a:lnTo>
                      <a:pt x="601" y="189"/>
                    </a:lnTo>
                    <a:lnTo>
                      <a:pt x="568" y="175"/>
                    </a:lnTo>
                    <a:lnTo>
                      <a:pt x="539" y="189"/>
                    </a:lnTo>
                    <a:lnTo>
                      <a:pt x="506" y="204"/>
                    </a:lnTo>
                    <a:lnTo>
                      <a:pt x="468" y="232"/>
                    </a:lnTo>
                    <a:lnTo>
                      <a:pt x="425" y="256"/>
                    </a:lnTo>
                    <a:lnTo>
                      <a:pt x="396" y="289"/>
                    </a:lnTo>
                    <a:lnTo>
                      <a:pt x="348" y="303"/>
                    </a:lnTo>
                    <a:lnTo>
                      <a:pt x="301" y="317"/>
                    </a:lnTo>
                    <a:lnTo>
                      <a:pt x="262" y="332"/>
                    </a:lnTo>
                    <a:lnTo>
                      <a:pt x="162" y="526"/>
                    </a:lnTo>
                    <a:lnTo>
                      <a:pt x="86" y="583"/>
                    </a:lnTo>
                    <a:lnTo>
                      <a:pt x="43" y="611"/>
                    </a:lnTo>
                  </a:path>
                </a:pathLst>
              </a:custGeom>
              <a:solidFill>
                <a:srgbClr val="00C000"/>
              </a:solidFill>
              <a:ln w="12700" cap="rnd">
                <a:noFill/>
                <a:round/>
                <a:headEnd/>
                <a:tailEnd/>
              </a:ln>
            </p:spPr>
            <p:txBody>
              <a:bodyPr/>
              <a:lstStyle/>
              <a:p>
                <a:endParaRPr lang="en-US"/>
              </a:p>
            </p:txBody>
          </p:sp>
          <p:grpSp>
            <p:nvGrpSpPr>
              <p:cNvPr id="28" name="Group 198"/>
              <p:cNvGrpSpPr>
                <a:grpSpLocks noChangeAspect="1"/>
              </p:cNvGrpSpPr>
              <p:nvPr/>
            </p:nvGrpSpPr>
            <p:grpSpPr bwMode="auto">
              <a:xfrm>
                <a:off x="2989" y="2871"/>
                <a:ext cx="592" cy="366"/>
                <a:chOff x="2989" y="2871"/>
                <a:chExt cx="592" cy="366"/>
              </a:xfrm>
            </p:grpSpPr>
            <p:sp>
              <p:nvSpPr>
                <p:cNvPr id="18850" name="Freeform 199"/>
                <p:cNvSpPr>
                  <a:spLocks noChangeAspect="1"/>
                </p:cNvSpPr>
                <p:nvPr/>
              </p:nvSpPr>
              <p:spPr bwMode="auto">
                <a:xfrm>
                  <a:off x="3546" y="2977"/>
                  <a:ext cx="35" cy="92"/>
                </a:xfrm>
                <a:custGeom>
                  <a:avLst/>
                  <a:gdLst>
                    <a:gd name="T0" fmla="*/ 0 w 35"/>
                    <a:gd name="T1" fmla="*/ 0 h 92"/>
                    <a:gd name="T2" fmla="*/ 11 w 35"/>
                    <a:gd name="T3" fmla="*/ 52 h 92"/>
                    <a:gd name="T4" fmla="*/ 23 w 35"/>
                    <a:gd name="T5" fmla="*/ 91 h 92"/>
                    <a:gd name="T6" fmla="*/ 34 w 35"/>
                    <a:gd name="T7" fmla="*/ 52 h 92"/>
                    <a:gd name="T8" fmla="*/ 0 w 35"/>
                    <a:gd name="T9" fmla="*/ 0 h 92"/>
                    <a:gd name="T10" fmla="*/ 0 60000 65536"/>
                    <a:gd name="T11" fmla="*/ 0 60000 65536"/>
                    <a:gd name="T12" fmla="*/ 0 60000 65536"/>
                    <a:gd name="T13" fmla="*/ 0 60000 65536"/>
                    <a:gd name="T14" fmla="*/ 0 60000 65536"/>
                    <a:gd name="T15" fmla="*/ 0 w 35"/>
                    <a:gd name="T16" fmla="*/ 0 h 92"/>
                    <a:gd name="T17" fmla="*/ 35 w 35"/>
                    <a:gd name="T18" fmla="*/ 92 h 92"/>
                  </a:gdLst>
                  <a:ahLst/>
                  <a:cxnLst>
                    <a:cxn ang="T10">
                      <a:pos x="T0" y="T1"/>
                    </a:cxn>
                    <a:cxn ang="T11">
                      <a:pos x="T2" y="T3"/>
                    </a:cxn>
                    <a:cxn ang="T12">
                      <a:pos x="T4" y="T5"/>
                    </a:cxn>
                    <a:cxn ang="T13">
                      <a:pos x="T6" y="T7"/>
                    </a:cxn>
                    <a:cxn ang="T14">
                      <a:pos x="T8" y="T9"/>
                    </a:cxn>
                  </a:cxnLst>
                  <a:rect l="T15" t="T16" r="T17" b="T18"/>
                  <a:pathLst>
                    <a:path w="35" h="92">
                      <a:moveTo>
                        <a:pt x="0" y="0"/>
                      </a:moveTo>
                      <a:lnTo>
                        <a:pt x="11" y="52"/>
                      </a:lnTo>
                      <a:lnTo>
                        <a:pt x="23" y="91"/>
                      </a:lnTo>
                      <a:lnTo>
                        <a:pt x="34" y="52"/>
                      </a:lnTo>
                      <a:lnTo>
                        <a:pt x="0" y="0"/>
                      </a:lnTo>
                    </a:path>
                  </a:pathLst>
                </a:custGeom>
                <a:solidFill>
                  <a:srgbClr val="A0A0A0"/>
                </a:solidFill>
                <a:ln w="12700" cap="rnd">
                  <a:noFill/>
                  <a:round/>
                  <a:headEnd/>
                  <a:tailEnd/>
                </a:ln>
              </p:spPr>
              <p:txBody>
                <a:bodyPr/>
                <a:lstStyle/>
                <a:p>
                  <a:endParaRPr lang="en-US"/>
                </a:p>
              </p:txBody>
            </p:sp>
            <p:sp>
              <p:nvSpPr>
                <p:cNvPr id="18851" name="Freeform 200"/>
                <p:cNvSpPr>
                  <a:spLocks noChangeAspect="1"/>
                </p:cNvSpPr>
                <p:nvPr/>
              </p:nvSpPr>
              <p:spPr bwMode="auto">
                <a:xfrm>
                  <a:off x="2989" y="2871"/>
                  <a:ext cx="539" cy="366"/>
                </a:xfrm>
                <a:custGeom>
                  <a:avLst/>
                  <a:gdLst>
                    <a:gd name="T0" fmla="*/ 0 w 539"/>
                    <a:gd name="T1" fmla="*/ 318 h 366"/>
                    <a:gd name="T2" fmla="*/ 57 w 539"/>
                    <a:gd name="T3" fmla="*/ 243 h 366"/>
                    <a:gd name="T4" fmla="*/ 57 w 539"/>
                    <a:gd name="T5" fmla="*/ 229 h 366"/>
                    <a:gd name="T6" fmla="*/ 99 w 539"/>
                    <a:gd name="T7" fmla="*/ 159 h 366"/>
                    <a:gd name="T8" fmla="*/ 113 w 539"/>
                    <a:gd name="T9" fmla="*/ 108 h 366"/>
                    <a:gd name="T10" fmla="*/ 132 w 539"/>
                    <a:gd name="T11" fmla="*/ 75 h 366"/>
                    <a:gd name="T12" fmla="*/ 132 w 539"/>
                    <a:gd name="T13" fmla="*/ 37 h 366"/>
                    <a:gd name="T14" fmla="*/ 142 w 539"/>
                    <a:gd name="T15" fmla="*/ 0 h 366"/>
                    <a:gd name="T16" fmla="*/ 184 w 539"/>
                    <a:gd name="T17" fmla="*/ 75 h 366"/>
                    <a:gd name="T18" fmla="*/ 316 w 539"/>
                    <a:gd name="T19" fmla="*/ 131 h 366"/>
                    <a:gd name="T20" fmla="*/ 373 w 539"/>
                    <a:gd name="T21" fmla="*/ 187 h 366"/>
                    <a:gd name="T22" fmla="*/ 491 w 539"/>
                    <a:gd name="T23" fmla="*/ 201 h 366"/>
                    <a:gd name="T24" fmla="*/ 538 w 539"/>
                    <a:gd name="T25" fmla="*/ 206 h 366"/>
                    <a:gd name="T26" fmla="*/ 514 w 539"/>
                    <a:gd name="T27" fmla="*/ 211 h 366"/>
                    <a:gd name="T28" fmla="*/ 496 w 539"/>
                    <a:gd name="T29" fmla="*/ 211 h 366"/>
                    <a:gd name="T30" fmla="*/ 472 w 539"/>
                    <a:gd name="T31" fmla="*/ 225 h 366"/>
                    <a:gd name="T32" fmla="*/ 458 w 539"/>
                    <a:gd name="T33" fmla="*/ 239 h 366"/>
                    <a:gd name="T34" fmla="*/ 429 w 539"/>
                    <a:gd name="T35" fmla="*/ 257 h 366"/>
                    <a:gd name="T36" fmla="*/ 373 w 539"/>
                    <a:gd name="T37" fmla="*/ 304 h 366"/>
                    <a:gd name="T38" fmla="*/ 335 w 539"/>
                    <a:gd name="T39" fmla="*/ 323 h 366"/>
                    <a:gd name="T40" fmla="*/ 316 w 539"/>
                    <a:gd name="T41" fmla="*/ 332 h 366"/>
                    <a:gd name="T42" fmla="*/ 283 w 539"/>
                    <a:gd name="T43" fmla="*/ 346 h 366"/>
                    <a:gd name="T44" fmla="*/ 245 w 539"/>
                    <a:gd name="T45" fmla="*/ 356 h 366"/>
                    <a:gd name="T46" fmla="*/ 203 w 539"/>
                    <a:gd name="T47" fmla="*/ 365 h 366"/>
                    <a:gd name="T48" fmla="*/ 175 w 539"/>
                    <a:gd name="T49" fmla="*/ 365 h 366"/>
                    <a:gd name="T50" fmla="*/ 123 w 539"/>
                    <a:gd name="T51" fmla="*/ 360 h 366"/>
                    <a:gd name="T52" fmla="*/ 42 w 539"/>
                    <a:gd name="T53" fmla="*/ 351 h 366"/>
                    <a:gd name="T54" fmla="*/ 0 w 539"/>
                    <a:gd name="T55" fmla="*/ 318 h 3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9"/>
                    <a:gd name="T85" fmla="*/ 0 h 366"/>
                    <a:gd name="T86" fmla="*/ 539 w 539"/>
                    <a:gd name="T87" fmla="*/ 366 h 3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9" h="366">
                      <a:moveTo>
                        <a:pt x="0" y="318"/>
                      </a:moveTo>
                      <a:lnTo>
                        <a:pt x="57" y="243"/>
                      </a:lnTo>
                      <a:lnTo>
                        <a:pt x="57" y="229"/>
                      </a:lnTo>
                      <a:lnTo>
                        <a:pt x="99" y="159"/>
                      </a:lnTo>
                      <a:lnTo>
                        <a:pt x="113" y="108"/>
                      </a:lnTo>
                      <a:lnTo>
                        <a:pt x="132" y="75"/>
                      </a:lnTo>
                      <a:lnTo>
                        <a:pt x="132" y="37"/>
                      </a:lnTo>
                      <a:lnTo>
                        <a:pt x="142" y="0"/>
                      </a:lnTo>
                      <a:lnTo>
                        <a:pt x="184" y="75"/>
                      </a:lnTo>
                      <a:lnTo>
                        <a:pt x="316" y="131"/>
                      </a:lnTo>
                      <a:lnTo>
                        <a:pt x="373" y="187"/>
                      </a:lnTo>
                      <a:lnTo>
                        <a:pt x="491" y="201"/>
                      </a:lnTo>
                      <a:lnTo>
                        <a:pt x="538" y="206"/>
                      </a:lnTo>
                      <a:lnTo>
                        <a:pt x="514" y="211"/>
                      </a:lnTo>
                      <a:lnTo>
                        <a:pt x="496" y="211"/>
                      </a:lnTo>
                      <a:lnTo>
                        <a:pt x="472" y="225"/>
                      </a:lnTo>
                      <a:lnTo>
                        <a:pt x="458" y="239"/>
                      </a:lnTo>
                      <a:lnTo>
                        <a:pt x="429" y="257"/>
                      </a:lnTo>
                      <a:lnTo>
                        <a:pt x="373" y="304"/>
                      </a:lnTo>
                      <a:lnTo>
                        <a:pt x="335" y="323"/>
                      </a:lnTo>
                      <a:lnTo>
                        <a:pt x="316" y="332"/>
                      </a:lnTo>
                      <a:lnTo>
                        <a:pt x="283" y="346"/>
                      </a:lnTo>
                      <a:lnTo>
                        <a:pt x="245" y="356"/>
                      </a:lnTo>
                      <a:lnTo>
                        <a:pt x="203" y="365"/>
                      </a:lnTo>
                      <a:lnTo>
                        <a:pt x="175" y="365"/>
                      </a:lnTo>
                      <a:lnTo>
                        <a:pt x="123" y="360"/>
                      </a:lnTo>
                      <a:lnTo>
                        <a:pt x="42" y="351"/>
                      </a:lnTo>
                      <a:lnTo>
                        <a:pt x="0" y="318"/>
                      </a:lnTo>
                    </a:path>
                  </a:pathLst>
                </a:custGeom>
                <a:solidFill>
                  <a:srgbClr val="A0A0A0"/>
                </a:solidFill>
                <a:ln w="12700" cap="rnd">
                  <a:noFill/>
                  <a:round/>
                  <a:headEnd/>
                  <a:tailEnd/>
                </a:ln>
              </p:spPr>
              <p:txBody>
                <a:bodyPr/>
                <a:lstStyle/>
                <a:p>
                  <a:endParaRPr lang="en-US"/>
                </a:p>
              </p:txBody>
            </p:sp>
            <p:sp>
              <p:nvSpPr>
                <p:cNvPr id="18852" name="Freeform 201"/>
                <p:cNvSpPr>
                  <a:spLocks noChangeAspect="1"/>
                </p:cNvSpPr>
                <p:nvPr/>
              </p:nvSpPr>
              <p:spPr bwMode="auto">
                <a:xfrm>
                  <a:off x="3176" y="2933"/>
                  <a:ext cx="390" cy="141"/>
                </a:xfrm>
                <a:custGeom>
                  <a:avLst/>
                  <a:gdLst>
                    <a:gd name="T0" fmla="*/ 0 w 390"/>
                    <a:gd name="T1" fmla="*/ 14 h 141"/>
                    <a:gd name="T2" fmla="*/ 131 w 390"/>
                    <a:gd name="T3" fmla="*/ 68 h 141"/>
                    <a:gd name="T4" fmla="*/ 187 w 390"/>
                    <a:gd name="T5" fmla="*/ 122 h 141"/>
                    <a:gd name="T6" fmla="*/ 305 w 390"/>
                    <a:gd name="T7" fmla="*/ 135 h 141"/>
                    <a:gd name="T8" fmla="*/ 347 w 390"/>
                    <a:gd name="T9" fmla="*/ 140 h 141"/>
                    <a:gd name="T10" fmla="*/ 389 w 390"/>
                    <a:gd name="T11" fmla="*/ 135 h 141"/>
                    <a:gd name="T12" fmla="*/ 375 w 390"/>
                    <a:gd name="T13" fmla="*/ 95 h 141"/>
                    <a:gd name="T14" fmla="*/ 361 w 390"/>
                    <a:gd name="T15" fmla="*/ 41 h 141"/>
                    <a:gd name="T16" fmla="*/ 277 w 390"/>
                    <a:gd name="T17" fmla="*/ 54 h 141"/>
                    <a:gd name="T18" fmla="*/ 202 w 390"/>
                    <a:gd name="T19" fmla="*/ 14 h 141"/>
                    <a:gd name="T20" fmla="*/ 145 w 390"/>
                    <a:gd name="T21" fmla="*/ 0 h 141"/>
                    <a:gd name="T22" fmla="*/ 0 w 390"/>
                    <a:gd name="T23" fmla="*/ 14 h 1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0"/>
                    <a:gd name="T37" fmla="*/ 0 h 141"/>
                    <a:gd name="T38" fmla="*/ 390 w 390"/>
                    <a:gd name="T39" fmla="*/ 141 h 1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0" h="141">
                      <a:moveTo>
                        <a:pt x="0" y="14"/>
                      </a:moveTo>
                      <a:lnTo>
                        <a:pt x="131" y="68"/>
                      </a:lnTo>
                      <a:lnTo>
                        <a:pt x="187" y="122"/>
                      </a:lnTo>
                      <a:lnTo>
                        <a:pt x="305" y="135"/>
                      </a:lnTo>
                      <a:lnTo>
                        <a:pt x="347" y="140"/>
                      </a:lnTo>
                      <a:lnTo>
                        <a:pt x="389" y="135"/>
                      </a:lnTo>
                      <a:lnTo>
                        <a:pt x="375" y="95"/>
                      </a:lnTo>
                      <a:lnTo>
                        <a:pt x="361" y="41"/>
                      </a:lnTo>
                      <a:lnTo>
                        <a:pt x="277" y="54"/>
                      </a:lnTo>
                      <a:lnTo>
                        <a:pt x="202" y="14"/>
                      </a:lnTo>
                      <a:lnTo>
                        <a:pt x="145" y="0"/>
                      </a:lnTo>
                      <a:lnTo>
                        <a:pt x="0" y="14"/>
                      </a:lnTo>
                    </a:path>
                  </a:pathLst>
                </a:custGeom>
                <a:solidFill>
                  <a:srgbClr val="606060"/>
                </a:solidFill>
                <a:ln w="12700" cap="rnd">
                  <a:noFill/>
                  <a:round/>
                  <a:headEnd/>
                  <a:tailEnd/>
                </a:ln>
              </p:spPr>
              <p:txBody>
                <a:bodyPr/>
                <a:lstStyle/>
                <a:p>
                  <a:endParaRPr lang="en-US"/>
                </a:p>
              </p:txBody>
            </p:sp>
            <p:sp>
              <p:nvSpPr>
                <p:cNvPr id="18853" name="Freeform 202"/>
                <p:cNvSpPr>
                  <a:spLocks noChangeAspect="1"/>
                </p:cNvSpPr>
                <p:nvPr/>
              </p:nvSpPr>
              <p:spPr bwMode="auto">
                <a:xfrm>
                  <a:off x="3148" y="2938"/>
                  <a:ext cx="260" cy="260"/>
                </a:xfrm>
                <a:custGeom>
                  <a:avLst/>
                  <a:gdLst>
                    <a:gd name="T0" fmla="*/ 5 w 260"/>
                    <a:gd name="T1" fmla="*/ 0 h 260"/>
                    <a:gd name="T2" fmla="*/ 74 w 260"/>
                    <a:gd name="T3" fmla="*/ 46 h 260"/>
                    <a:gd name="T4" fmla="*/ 134 w 260"/>
                    <a:gd name="T5" fmla="*/ 83 h 260"/>
                    <a:gd name="T6" fmla="*/ 83 w 260"/>
                    <a:gd name="T7" fmla="*/ 88 h 260"/>
                    <a:gd name="T8" fmla="*/ 60 w 260"/>
                    <a:gd name="T9" fmla="*/ 69 h 260"/>
                    <a:gd name="T10" fmla="*/ 60 w 260"/>
                    <a:gd name="T11" fmla="*/ 102 h 260"/>
                    <a:gd name="T12" fmla="*/ 88 w 260"/>
                    <a:gd name="T13" fmla="*/ 143 h 260"/>
                    <a:gd name="T14" fmla="*/ 167 w 260"/>
                    <a:gd name="T15" fmla="*/ 157 h 260"/>
                    <a:gd name="T16" fmla="*/ 259 w 260"/>
                    <a:gd name="T17" fmla="*/ 199 h 260"/>
                    <a:gd name="T18" fmla="*/ 222 w 260"/>
                    <a:gd name="T19" fmla="*/ 241 h 260"/>
                    <a:gd name="T20" fmla="*/ 162 w 260"/>
                    <a:gd name="T21" fmla="*/ 259 h 260"/>
                    <a:gd name="T22" fmla="*/ 102 w 260"/>
                    <a:gd name="T23" fmla="*/ 217 h 260"/>
                    <a:gd name="T24" fmla="*/ 46 w 260"/>
                    <a:gd name="T25" fmla="*/ 199 h 260"/>
                    <a:gd name="T26" fmla="*/ 14 w 260"/>
                    <a:gd name="T27" fmla="*/ 153 h 260"/>
                    <a:gd name="T28" fmla="*/ 0 w 260"/>
                    <a:gd name="T29" fmla="*/ 93 h 260"/>
                    <a:gd name="T30" fmla="*/ 5 w 260"/>
                    <a:gd name="T31" fmla="*/ 42 h 260"/>
                    <a:gd name="T32" fmla="*/ 5 w 260"/>
                    <a:gd name="T33" fmla="*/ 0 h 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0"/>
                    <a:gd name="T52" fmla="*/ 0 h 260"/>
                    <a:gd name="T53" fmla="*/ 260 w 260"/>
                    <a:gd name="T54" fmla="*/ 260 h 2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0" h="260">
                      <a:moveTo>
                        <a:pt x="5" y="0"/>
                      </a:moveTo>
                      <a:lnTo>
                        <a:pt x="74" y="46"/>
                      </a:lnTo>
                      <a:lnTo>
                        <a:pt x="134" y="83"/>
                      </a:lnTo>
                      <a:lnTo>
                        <a:pt x="83" y="88"/>
                      </a:lnTo>
                      <a:lnTo>
                        <a:pt x="60" y="69"/>
                      </a:lnTo>
                      <a:lnTo>
                        <a:pt x="60" y="102"/>
                      </a:lnTo>
                      <a:lnTo>
                        <a:pt x="88" y="143"/>
                      </a:lnTo>
                      <a:lnTo>
                        <a:pt x="167" y="157"/>
                      </a:lnTo>
                      <a:lnTo>
                        <a:pt x="259" y="199"/>
                      </a:lnTo>
                      <a:lnTo>
                        <a:pt x="222" y="241"/>
                      </a:lnTo>
                      <a:lnTo>
                        <a:pt x="162" y="259"/>
                      </a:lnTo>
                      <a:lnTo>
                        <a:pt x="102" y="217"/>
                      </a:lnTo>
                      <a:lnTo>
                        <a:pt x="46" y="199"/>
                      </a:lnTo>
                      <a:lnTo>
                        <a:pt x="14" y="153"/>
                      </a:lnTo>
                      <a:lnTo>
                        <a:pt x="0" y="93"/>
                      </a:lnTo>
                      <a:lnTo>
                        <a:pt x="5" y="42"/>
                      </a:lnTo>
                      <a:lnTo>
                        <a:pt x="5" y="0"/>
                      </a:lnTo>
                    </a:path>
                  </a:pathLst>
                </a:custGeom>
                <a:solidFill>
                  <a:srgbClr val="808080"/>
                </a:solidFill>
                <a:ln w="12700" cap="rnd">
                  <a:noFill/>
                  <a:round/>
                  <a:headEnd/>
                  <a:tailEnd/>
                </a:ln>
              </p:spPr>
              <p:txBody>
                <a:bodyPr/>
                <a:lstStyle/>
                <a:p>
                  <a:endParaRPr lang="en-US"/>
                </a:p>
              </p:txBody>
            </p:sp>
            <p:sp>
              <p:nvSpPr>
                <p:cNvPr id="18854" name="Freeform 203"/>
                <p:cNvSpPr>
                  <a:spLocks noChangeAspect="1"/>
                </p:cNvSpPr>
                <p:nvPr/>
              </p:nvSpPr>
              <p:spPr bwMode="auto">
                <a:xfrm>
                  <a:off x="2999" y="3063"/>
                  <a:ext cx="106" cy="159"/>
                </a:xfrm>
                <a:custGeom>
                  <a:avLst/>
                  <a:gdLst>
                    <a:gd name="T0" fmla="*/ 0 w 106"/>
                    <a:gd name="T1" fmla="*/ 122 h 159"/>
                    <a:gd name="T2" fmla="*/ 35 w 106"/>
                    <a:gd name="T3" fmla="*/ 86 h 159"/>
                    <a:gd name="T4" fmla="*/ 48 w 106"/>
                    <a:gd name="T5" fmla="*/ 68 h 159"/>
                    <a:gd name="T6" fmla="*/ 61 w 106"/>
                    <a:gd name="T7" fmla="*/ 41 h 159"/>
                    <a:gd name="T8" fmla="*/ 61 w 106"/>
                    <a:gd name="T9" fmla="*/ 14 h 159"/>
                    <a:gd name="T10" fmla="*/ 83 w 106"/>
                    <a:gd name="T11" fmla="*/ 0 h 159"/>
                    <a:gd name="T12" fmla="*/ 83 w 106"/>
                    <a:gd name="T13" fmla="*/ 23 h 159"/>
                    <a:gd name="T14" fmla="*/ 88 w 106"/>
                    <a:gd name="T15" fmla="*/ 68 h 159"/>
                    <a:gd name="T16" fmla="*/ 105 w 106"/>
                    <a:gd name="T17" fmla="*/ 99 h 159"/>
                    <a:gd name="T18" fmla="*/ 105 w 106"/>
                    <a:gd name="T19" fmla="*/ 135 h 159"/>
                    <a:gd name="T20" fmla="*/ 88 w 106"/>
                    <a:gd name="T21" fmla="*/ 158 h 159"/>
                    <a:gd name="T22" fmla="*/ 39 w 106"/>
                    <a:gd name="T23" fmla="*/ 153 h 159"/>
                    <a:gd name="T24" fmla="*/ 0 w 106"/>
                    <a:gd name="T25" fmla="*/ 122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159"/>
                    <a:gd name="T41" fmla="*/ 106 w 106"/>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159">
                      <a:moveTo>
                        <a:pt x="0" y="122"/>
                      </a:moveTo>
                      <a:lnTo>
                        <a:pt x="35" y="86"/>
                      </a:lnTo>
                      <a:lnTo>
                        <a:pt x="48" y="68"/>
                      </a:lnTo>
                      <a:lnTo>
                        <a:pt x="61" y="41"/>
                      </a:lnTo>
                      <a:lnTo>
                        <a:pt x="61" y="14"/>
                      </a:lnTo>
                      <a:lnTo>
                        <a:pt x="83" y="0"/>
                      </a:lnTo>
                      <a:lnTo>
                        <a:pt x="83" y="23"/>
                      </a:lnTo>
                      <a:lnTo>
                        <a:pt x="88" y="68"/>
                      </a:lnTo>
                      <a:lnTo>
                        <a:pt x="105" y="99"/>
                      </a:lnTo>
                      <a:lnTo>
                        <a:pt x="105" y="135"/>
                      </a:lnTo>
                      <a:lnTo>
                        <a:pt x="88" y="158"/>
                      </a:lnTo>
                      <a:lnTo>
                        <a:pt x="39" y="153"/>
                      </a:lnTo>
                      <a:lnTo>
                        <a:pt x="0" y="122"/>
                      </a:lnTo>
                    </a:path>
                  </a:pathLst>
                </a:custGeom>
                <a:solidFill>
                  <a:srgbClr val="808080"/>
                </a:solidFill>
                <a:ln w="12700" cap="rnd">
                  <a:noFill/>
                  <a:round/>
                  <a:headEnd/>
                  <a:tailEnd/>
                </a:ln>
              </p:spPr>
              <p:txBody>
                <a:bodyPr/>
                <a:lstStyle/>
                <a:p>
                  <a:endParaRPr lang="en-US"/>
                </a:p>
              </p:txBody>
            </p:sp>
          </p:grpSp>
        </p:grpSp>
        <p:grpSp>
          <p:nvGrpSpPr>
            <p:cNvPr id="29" name="Group 204"/>
            <p:cNvGrpSpPr>
              <a:grpSpLocks noChangeAspect="1"/>
            </p:cNvGrpSpPr>
            <p:nvPr/>
          </p:nvGrpSpPr>
          <p:grpSpPr bwMode="auto">
            <a:xfrm>
              <a:off x="2816" y="1472"/>
              <a:ext cx="333" cy="313"/>
              <a:chOff x="2207" y="2756"/>
              <a:chExt cx="476" cy="447"/>
            </a:xfrm>
          </p:grpSpPr>
          <p:sp>
            <p:nvSpPr>
              <p:cNvPr id="18843" name="Freeform 205"/>
              <p:cNvSpPr>
                <a:spLocks noChangeAspect="1"/>
              </p:cNvSpPr>
              <p:nvPr/>
            </p:nvSpPr>
            <p:spPr bwMode="auto">
              <a:xfrm>
                <a:off x="2370" y="2756"/>
                <a:ext cx="313" cy="356"/>
              </a:xfrm>
              <a:custGeom>
                <a:avLst/>
                <a:gdLst>
                  <a:gd name="T0" fmla="*/ 98 w 313"/>
                  <a:gd name="T1" fmla="*/ 313 h 356"/>
                  <a:gd name="T2" fmla="*/ 98 w 313"/>
                  <a:gd name="T3" fmla="*/ 355 h 356"/>
                  <a:gd name="T4" fmla="*/ 298 w 313"/>
                  <a:gd name="T5" fmla="*/ 112 h 356"/>
                  <a:gd name="T6" fmla="*/ 312 w 313"/>
                  <a:gd name="T7" fmla="*/ 42 h 356"/>
                  <a:gd name="T8" fmla="*/ 312 w 313"/>
                  <a:gd name="T9" fmla="*/ 0 h 356"/>
                  <a:gd name="T10" fmla="*/ 242 w 313"/>
                  <a:gd name="T11" fmla="*/ 42 h 356"/>
                  <a:gd name="T12" fmla="*/ 186 w 313"/>
                  <a:gd name="T13" fmla="*/ 112 h 356"/>
                  <a:gd name="T14" fmla="*/ 84 w 313"/>
                  <a:gd name="T15" fmla="*/ 140 h 356"/>
                  <a:gd name="T16" fmla="*/ 42 w 313"/>
                  <a:gd name="T17" fmla="*/ 187 h 356"/>
                  <a:gd name="T18" fmla="*/ 0 w 313"/>
                  <a:gd name="T19" fmla="*/ 271 h 356"/>
                  <a:gd name="T20" fmla="*/ 56 w 313"/>
                  <a:gd name="T21" fmla="*/ 229 h 356"/>
                  <a:gd name="T22" fmla="*/ 172 w 313"/>
                  <a:gd name="T23" fmla="*/ 187 h 356"/>
                  <a:gd name="T24" fmla="*/ 98 w 313"/>
                  <a:gd name="T25" fmla="*/ 313 h 3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3"/>
                  <a:gd name="T40" fmla="*/ 0 h 356"/>
                  <a:gd name="T41" fmla="*/ 313 w 313"/>
                  <a:gd name="T42" fmla="*/ 356 h 3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3" h="356">
                    <a:moveTo>
                      <a:pt x="98" y="313"/>
                    </a:moveTo>
                    <a:lnTo>
                      <a:pt x="98" y="355"/>
                    </a:lnTo>
                    <a:lnTo>
                      <a:pt x="298" y="112"/>
                    </a:lnTo>
                    <a:lnTo>
                      <a:pt x="312" y="42"/>
                    </a:lnTo>
                    <a:lnTo>
                      <a:pt x="312" y="0"/>
                    </a:lnTo>
                    <a:lnTo>
                      <a:pt x="242" y="42"/>
                    </a:lnTo>
                    <a:lnTo>
                      <a:pt x="186" y="112"/>
                    </a:lnTo>
                    <a:lnTo>
                      <a:pt x="84" y="140"/>
                    </a:lnTo>
                    <a:lnTo>
                      <a:pt x="42" y="187"/>
                    </a:lnTo>
                    <a:lnTo>
                      <a:pt x="0" y="271"/>
                    </a:lnTo>
                    <a:lnTo>
                      <a:pt x="56" y="229"/>
                    </a:lnTo>
                    <a:lnTo>
                      <a:pt x="172" y="187"/>
                    </a:lnTo>
                    <a:lnTo>
                      <a:pt x="98" y="313"/>
                    </a:lnTo>
                  </a:path>
                </a:pathLst>
              </a:custGeom>
              <a:solidFill>
                <a:srgbClr val="00A000"/>
              </a:solidFill>
              <a:ln w="12700" cap="rnd">
                <a:noFill/>
                <a:round/>
                <a:headEnd/>
                <a:tailEnd/>
              </a:ln>
            </p:spPr>
            <p:txBody>
              <a:bodyPr/>
              <a:lstStyle/>
              <a:p>
                <a:endParaRPr lang="en-US"/>
              </a:p>
            </p:txBody>
          </p:sp>
          <p:sp>
            <p:nvSpPr>
              <p:cNvPr id="18844" name="Freeform 206"/>
              <p:cNvSpPr>
                <a:spLocks noChangeAspect="1"/>
              </p:cNvSpPr>
              <p:nvPr/>
            </p:nvSpPr>
            <p:spPr bwMode="auto">
              <a:xfrm>
                <a:off x="2255" y="2876"/>
                <a:ext cx="169" cy="241"/>
              </a:xfrm>
              <a:custGeom>
                <a:avLst/>
                <a:gdLst>
                  <a:gd name="T0" fmla="*/ 168 w 169"/>
                  <a:gd name="T1" fmla="*/ 0 h 241"/>
                  <a:gd name="T2" fmla="*/ 68 w 169"/>
                  <a:gd name="T3" fmla="*/ 185 h 241"/>
                  <a:gd name="T4" fmla="*/ 0 w 169"/>
                  <a:gd name="T5" fmla="*/ 240 h 241"/>
                  <a:gd name="T6" fmla="*/ 45 w 169"/>
                  <a:gd name="T7" fmla="*/ 171 h 241"/>
                  <a:gd name="T8" fmla="*/ 73 w 169"/>
                  <a:gd name="T9" fmla="*/ 138 h 241"/>
                  <a:gd name="T10" fmla="*/ 95 w 169"/>
                  <a:gd name="T11" fmla="*/ 97 h 241"/>
                  <a:gd name="T12" fmla="*/ 168 w 169"/>
                  <a:gd name="T13" fmla="*/ 0 h 241"/>
                  <a:gd name="T14" fmla="*/ 0 60000 65536"/>
                  <a:gd name="T15" fmla="*/ 0 60000 65536"/>
                  <a:gd name="T16" fmla="*/ 0 60000 65536"/>
                  <a:gd name="T17" fmla="*/ 0 60000 65536"/>
                  <a:gd name="T18" fmla="*/ 0 60000 65536"/>
                  <a:gd name="T19" fmla="*/ 0 60000 65536"/>
                  <a:gd name="T20" fmla="*/ 0 60000 65536"/>
                  <a:gd name="T21" fmla="*/ 0 w 169"/>
                  <a:gd name="T22" fmla="*/ 0 h 241"/>
                  <a:gd name="T23" fmla="*/ 169 w 169"/>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241">
                    <a:moveTo>
                      <a:pt x="168" y="0"/>
                    </a:moveTo>
                    <a:lnTo>
                      <a:pt x="68" y="185"/>
                    </a:lnTo>
                    <a:lnTo>
                      <a:pt x="0" y="240"/>
                    </a:lnTo>
                    <a:lnTo>
                      <a:pt x="45" y="171"/>
                    </a:lnTo>
                    <a:lnTo>
                      <a:pt x="73" y="138"/>
                    </a:lnTo>
                    <a:lnTo>
                      <a:pt x="95" y="97"/>
                    </a:lnTo>
                    <a:lnTo>
                      <a:pt x="168" y="0"/>
                    </a:lnTo>
                  </a:path>
                </a:pathLst>
              </a:custGeom>
              <a:solidFill>
                <a:srgbClr val="008000"/>
              </a:solidFill>
              <a:ln w="12700" cap="rnd">
                <a:noFill/>
                <a:round/>
                <a:headEnd/>
                <a:tailEnd/>
              </a:ln>
            </p:spPr>
            <p:txBody>
              <a:bodyPr/>
              <a:lstStyle/>
              <a:p>
                <a:endParaRPr lang="en-US"/>
              </a:p>
            </p:txBody>
          </p:sp>
          <p:grpSp>
            <p:nvGrpSpPr>
              <p:cNvPr id="30" name="Group 207"/>
              <p:cNvGrpSpPr>
                <a:grpSpLocks noChangeAspect="1"/>
              </p:cNvGrpSpPr>
              <p:nvPr/>
            </p:nvGrpSpPr>
            <p:grpSpPr bwMode="auto">
              <a:xfrm>
                <a:off x="2207" y="3077"/>
                <a:ext cx="255" cy="126"/>
                <a:chOff x="2207" y="3077"/>
                <a:chExt cx="255" cy="126"/>
              </a:xfrm>
            </p:grpSpPr>
            <p:sp>
              <p:nvSpPr>
                <p:cNvPr id="18846" name="Freeform 208"/>
                <p:cNvSpPr>
                  <a:spLocks noChangeAspect="1"/>
                </p:cNvSpPr>
                <p:nvPr/>
              </p:nvSpPr>
              <p:spPr bwMode="auto">
                <a:xfrm>
                  <a:off x="2207" y="3077"/>
                  <a:ext cx="255" cy="126"/>
                </a:xfrm>
                <a:custGeom>
                  <a:avLst/>
                  <a:gdLst>
                    <a:gd name="T0" fmla="*/ 46 w 255"/>
                    <a:gd name="T1" fmla="*/ 125 h 126"/>
                    <a:gd name="T2" fmla="*/ 0 w 255"/>
                    <a:gd name="T3" fmla="*/ 112 h 126"/>
                    <a:gd name="T4" fmla="*/ 102 w 255"/>
                    <a:gd name="T5" fmla="*/ 40 h 126"/>
                    <a:gd name="T6" fmla="*/ 185 w 255"/>
                    <a:gd name="T7" fmla="*/ 0 h 126"/>
                    <a:gd name="T8" fmla="*/ 254 w 255"/>
                    <a:gd name="T9" fmla="*/ 0 h 126"/>
                    <a:gd name="T10" fmla="*/ 254 w 255"/>
                    <a:gd name="T11" fmla="*/ 40 h 126"/>
                    <a:gd name="T12" fmla="*/ 212 w 255"/>
                    <a:gd name="T13" fmla="*/ 98 h 126"/>
                    <a:gd name="T14" fmla="*/ 129 w 255"/>
                    <a:gd name="T15" fmla="*/ 125 h 126"/>
                    <a:gd name="T16" fmla="*/ 46 w 255"/>
                    <a:gd name="T17" fmla="*/ 125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5"/>
                    <a:gd name="T28" fmla="*/ 0 h 126"/>
                    <a:gd name="T29" fmla="*/ 255 w 255"/>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5" h="126">
                      <a:moveTo>
                        <a:pt x="46" y="125"/>
                      </a:moveTo>
                      <a:lnTo>
                        <a:pt x="0" y="112"/>
                      </a:lnTo>
                      <a:lnTo>
                        <a:pt x="102" y="40"/>
                      </a:lnTo>
                      <a:lnTo>
                        <a:pt x="185" y="0"/>
                      </a:lnTo>
                      <a:lnTo>
                        <a:pt x="254" y="0"/>
                      </a:lnTo>
                      <a:lnTo>
                        <a:pt x="254" y="40"/>
                      </a:lnTo>
                      <a:lnTo>
                        <a:pt x="212" y="98"/>
                      </a:lnTo>
                      <a:lnTo>
                        <a:pt x="129" y="125"/>
                      </a:lnTo>
                      <a:lnTo>
                        <a:pt x="46" y="125"/>
                      </a:lnTo>
                    </a:path>
                  </a:pathLst>
                </a:custGeom>
                <a:solidFill>
                  <a:srgbClr val="006000"/>
                </a:solidFill>
                <a:ln w="12700" cap="rnd">
                  <a:noFill/>
                  <a:round/>
                  <a:headEnd/>
                  <a:tailEnd/>
                </a:ln>
              </p:spPr>
              <p:txBody>
                <a:bodyPr/>
                <a:lstStyle/>
                <a:p>
                  <a:endParaRPr lang="en-US"/>
                </a:p>
              </p:txBody>
            </p:sp>
            <p:sp>
              <p:nvSpPr>
                <p:cNvPr id="18847" name="Freeform 209"/>
                <p:cNvSpPr>
                  <a:spLocks noChangeAspect="1"/>
                </p:cNvSpPr>
                <p:nvPr/>
              </p:nvSpPr>
              <p:spPr bwMode="auto">
                <a:xfrm>
                  <a:off x="2255" y="3092"/>
                  <a:ext cx="193" cy="111"/>
                </a:xfrm>
                <a:custGeom>
                  <a:avLst/>
                  <a:gdLst>
                    <a:gd name="T0" fmla="*/ 0 w 193"/>
                    <a:gd name="T1" fmla="*/ 110 h 111"/>
                    <a:gd name="T2" fmla="*/ 55 w 193"/>
                    <a:gd name="T3" fmla="*/ 40 h 111"/>
                    <a:gd name="T4" fmla="*/ 192 w 193"/>
                    <a:gd name="T5" fmla="*/ 0 h 111"/>
                    <a:gd name="T6" fmla="*/ 110 w 193"/>
                    <a:gd name="T7" fmla="*/ 70 h 111"/>
                    <a:gd name="T8" fmla="*/ 82 w 193"/>
                    <a:gd name="T9" fmla="*/ 110 h 111"/>
                    <a:gd name="T10" fmla="*/ 0 w 193"/>
                    <a:gd name="T11" fmla="*/ 110 h 111"/>
                    <a:gd name="T12" fmla="*/ 0 60000 65536"/>
                    <a:gd name="T13" fmla="*/ 0 60000 65536"/>
                    <a:gd name="T14" fmla="*/ 0 60000 65536"/>
                    <a:gd name="T15" fmla="*/ 0 60000 65536"/>
                    <a:gd name="T16" fmla="*/ 0 60000 65536"/>
                    <a:gd name="T17" fmla="*/ 0 60000 65536"/>
                    <a:gd name="T18" fmla="*/ 0 w 193"/>
                    <a:gd name="T19" fmla="*/ 0 h 111"/>
                    <a:gd name="T20" fmla="*/ 193 w 193"/>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93" h="111">
                      <a:moveTo>
                        <a:pt x="0" y="110"/>
                      </a:moveTo>
                      <a:lnTo>
                        <a:pt x="55" y="40"/>
                      </a:lnTo>
                      <a:lnTo>
                        <a:pt x="192" y="0"/>
                      </a:lnTo>
                      <a:lnTo>
                        <a:pt x="110" y="70"/>
                      </a:lnTo>
                      <a:lnTo>
                        <a:pt x="82" y="110"/>
                      </a:lnTo>
                      <a:lnTo>
                        <a:pt x="0" y="110"/>
                      </a:lnTo>
                    </a:path>
                  </a:pathLst>
                </a:custGeom>
                <a:solidFill>
                  <a:srgbClr val="006000"/>
                </a:solidFill>
                <a:ln w="12700" cap="rnd">
                  <a:noFill/>
                  <a:round/>
                  <a:headEnd/>
                  <a:tailEnd/>
                </a:ln>
              </p:spPr>
              <p:txBody>
                <a:bodyPr/>
                <a:lstStyle/>
                <a:p>
                  <a:endParaRPr lang="en-US"/>
                </a:p>
              </p:txBody>
            </p:sp>
          </p:grpSp>
        </p:grpSp>
        <p:grpSp>
          <p:nvGrpSpPr>
            <p:cNvPr id="31" name="Group 210"/>
            <p:cNvGrpSpPr>
              <a:grpSpLocks noChangeAspect="1"/>
            </p:cNvGrpSpPr>
            <p:nvPr/>
          </p:nvGrpSpPr>
          <p:grpSpPr bwMode="auto">
            <a:xfrm>
              <a:off x="2923" y="1317"/>
              <a:ext cx="710" cy="481"/>
              <a:chOff x="2360" y="2535"/>
              <a:chExt cx="1014" cy="687"/>
            </a:xfrm>
          </p:grpSpPr>
          <p:sp>
            <p:nvSpPr>
              <p:cNvPr id="18833" name="Freeform 211"/>
              <p:cNvSpPr>
                <a:spLocks noChangeAspect="1"/>
              </p:cNvSpPr>
              <p:nvPr/>
            </p:nvSpPr>
            <p:spPr bwMode="auto">
              <a:xfrm>
                <a:off x="2562" y="2948"/>
                <a:ext cx="106" cy="270"/>
              </a:xfrm>
              <a:custGeom>
                <a:avLst/>
                <a:gdLst>
                  <a:gd name="T0" fmla="*/ 13 w 106"/>
                  <a:gd name="T1" fmla="*/ 125 h 270"/>
                  <a:gd name="T2" fmla="*/ 0 w 106"/>
                  <a:gd name="T3" fmla="*/ 199 h 270"/>
                  <a:gd name="T4" fmla="*/ 0 w 106"/>
                  <a:gd name="T5" fmla="*/ 269 h 270"/>
                  <a:gd name="T6" fmla="*/ 66 w 106"/>
                  <a:gd name="T7" fmla="*/ 213 h 270"/>
                  <a:gd name="T8" fmla="*/ 92 w 106"/>
                  <a:gd name="T9" fmla="*/ 153 h 270"/>
                  <a:gd name="T10" fmla="*/ 105 w 106"/>
                  <a:gd name="T11" fmla="*/ 0 h 270"/>
                  <a:gd name="T12" fmla="*/ 39 w 106"/>
                  <a:gd name="T13" fmla="*/ 70 h 270"/>
                  <a:gd name="T14" fmla="*/ 13 w 106"/>
                  <a:gd name="T15" fmla="*/ 125 h 270"/>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270"/>
                  <a:gd name="T26" fmla="*/ 106 w 106"/>
                  <a:gd name="T27" fmla="*/ 270 h 2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270">
                    <a:moveTo>
                      <a:pt x="13" y="125"/>
                    </a:moveTo>
                    <a:lnTo>
                      <a:pt x="0" y="199"/>
                    </a:lnTo>
                    <a:lnTo>
                      <a:pt x="0" y="269"/>
                    </a:lnTo>
                    <a:lnTo>
                      <a:pt x="66" y="213"/>
                    </a:lnTo>
                    <a:lnTo>
                      <a:pt x="92" y="153"/>
                    </a:lnTo>
                    <a:lnTo>
                      <a:pt x="105" y="0"/>
                    </a:lnTo>
                    <a:lnTo>
                      <a:pt x="39" y="70"/>
                    </a:lnTo>
                    <a:lnTo>
                      <a:pt x="13" y="125"/>
                    </a:lnTo>
                  </a:path>
                </a:pathLst>
              </a:custGeom>
              <a:solidFill>
                <a:srgbClr val="008000"/>
              </a:solidFill>
              <a:ln w="12700" cap="rnd">
                <a:noFill/>
                <a:round/>
                <a:headEnd/>
                <a:tailEnd/>
              </a:ln>
            </p:spPr>
            <p:txBody>
              <a:bodyPr/>
              <a:lstStyle/>
              <a:p>
                <a:endParaRPr lang="en-US"/>
              </a:p>
            </p:txBody>
          </p:sp>
          <p:sp>
            <p:nvSpPr>
              <p:cNvPr id="18834" name="Freeform 212"/>
              <p:cNvSpPr>
                <a:spLocks noChangeAspect="1"/>
              </p:cNvSpPr>
              <p:nvPr/>
            </p:nvSpPr>
            <p:spPr bwMode="auto">
              <a:xfrm>
                <a:off x="2691" y="2741"/>
                <a:ext cx="126" cy="136"/>
              </a:xfrm>
              <a:custGeom>
                <a:avLst/>
                <a:gdLst>
                  <a:gd name="T0" fmla="*/ 45 w 126"/>
                  <a:gd name="T1" fmla="*/ 0 h 136"/>
                  <a:gd name="T2" fmla="*/ 125 w 126"/>
                  <a:gd name="T3" fmla="*/ 41 h 136"/>
                  <a:gd name="T4" fmla="*/ 45 w 126"/>
                  <a:gd name="T5" fmla="*/ 81 h 136"/>
                  <a:gd name="T6" fmla="*/ 0 w 126"/>
                  <a:gd name="T7" fmla="*/ 135 h 136"/>
                  <a:gd name="T8" fmla="*/ 31 w 126"/>
                  <a:gd name="T9" fmla="*/ 41 h 136"/>
                  <a:gd name="T10" fmla="*/ 45 w 126"/>
                  <a:gd name="T11" fmla="*/ 0 h 136"/>
                  <a:gd name="T12" fmla="*/ 0 60000 65536"/>
                  <a:gd name="T13" fmla="*/ 0 60000 65536"/>
                  <a:gd name="T14" fmla="*/ 0 60000 65536"/>
                  <a:gd name="T15" fmla="*/ 0 60000 65536"/>
                  <a:gd name="T16" fmla="*/ 0 60000 65536"/>
                  <a:gd name="T17" fmla="*/ 0 60000 65536"/>
                  <a:gd name="T18" fmla="*/ 0 w 126"/>
                  <a:gd name="T19" fmla="*/ 0 h 136"/>
                  <a:gd name="T20" fmla="*/ 126 w 126"/>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126" h="136">
                    <a:moveTo>
                      <a:pt x="45" y="0"/>
                    </a:moveTo>
                    <a:lnTo>
                      <a:pt x="125" y="41"/>
                    </a:lnTo>
                    <a:lnTo>
                      <a:pt x="45" y="81"/>
                    </a:lnTo>
                    <a:lnTo>
                      <a:pt x="0" y="135"/>
                    </a:lnTo>
                    <a:lnTo>
                      <a:pt x="31" y="41"/>
                    </a:lnTo>
                    <a:lnTo>
                      <a:pt x="45" y="0"/>
                    </a:lnTo>
                  </a:path>
                </a:pathLst>
              </a:custGeom>
              <a:solidFill>
                <a:srgbClr val="008000"/>
              </a:solidFill>
              <a:ln w="12700" cap="rnd">
                <a:noFill/>
                <a:round/>
                <a:headEnd/>
                <a:tailEnd/>
              </a:ln>
            </p:spPr>
            <p:txBody>
              <a:bodyPr/>
              <a:lstStyle/>
              <a:p>
                <a:endParaRPr lang="en-US"/>
              </a:p>
            </p:txBody>
          </p:sp>
          <p:sp>
            <p:nvSpPr>
              <p:cNvPr id="18835" name="Freeform 213"/>
              <p:cNvSpPr>
                <a:spLocks noChangeAspect="1"/>
              </p:cNvSpPr>
              <p:nvPr/>
            </p:nvSpPr>
            <p:spPr bwMode="auto">
              <a:xfrm>
                <a:off x="2677" y="2828"/>
                <a:ext cx="140" cy="255"/>
              </a:xfrm>
              <a:custGeom>
                <a:avLst/>
                <a:gdLst>
                  <a:gd name="T0" fmla="*/ 139 w 140"/>
                  <a:gd name="T1" fmla="*/ 0 h 255"/>
                  <a:gd name="T2" fmla="*/ 45 w 140"/>
                  <a:gd name="T3" fmla="*/ 69 h 255"/>
                  <a:gd name="T4" fmla="*/ 27 w 140"/>
                  <a:gd name="T5" fmla="*/ 157 h 255"/>
                  <a:gd name="T6" fmla="*/ 0 w 140"/>
                  <a:gd name="T7" fmla="*/ 254 h 255"/>
                  <a:gd name="T8" fmla="*/ 99 w 140"/>
                  <a:gd name="T9" fmla="*/ 115 h 255"/>
                  <a:gd name="T10" fmla="*/ 139 w 140"/>
                  <a:gd name="T11" fmla="*/ 157 h 255"/>
                  <a:gd name="T12" fmla="*/ 139 w 140"/>
                  <a:gd name="T13" fmla="*/ 69 h 255"/>
                  <a:gd name="T14" fmla="*/ 139 w 140"/>
                  <a:gd name="T15" fmla="*/ 0 h 255"/>
                  <a:gd name="T16" fmla="*/ 0 60000 65536"/>
                  <a:gd name="T17" fmla="*/ 0 60000 65536"/>
                  <a:gd name="T18" fmla="*/ 0 60000 65536"/>
                  <a:gd name="T19" fmla="*/ 0 60000 65536"/>
                  <a:gd name="T20" fmla="*/ 0 60000 65536"/>
                  <a:gd name="T21" fmla="*/ 0 60000 65536"/>
                  <a:gd name="T22" fmla="*/ 0 60000 65536"/>
                  <a:gd name="T23" fmla="*/ 0 60000 65536"/>
                  <a:gd name="T24" fmla="*/ 0 w 140"/>
                  <a:gd name="T25" fmla="*/ 0 h 255"/>
                  <a:gd name="T26" fmla="*/ 140 w 140"/>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0" h="255">
                    <a:moveTo>
                      <a:pt x="139" y="0"/>
                    </a:moveTo>
                    <a:lnTo>
                      <a:pt x="45" y="69"/>
                    </a:lnTo>
                    <a:lnTo>
                      <a:pt x="27" y="157"/>
                    </a:lnTo>
                    <a:lnTo>
                      <a:pt x="0" y="254"/>
                    </a:lnTo>
                    <a:lnTo>
                      <a:pt x="99" y="115"/>
                    </a:lnTo>
                    <a:lnTo>
                      <a:pt x="139" y="157"/>
                    </a:lnTo>
                    <a:lnTo>
                      <a:pt x="139" y="69"/>
                    </a:lnTo>
                    <a:lnTo>
                      <a:pt x="139" y="0"/>
                    </a:lnTo>
                  </a:path>
                </a:pathLst>
              </a:custGeom>
              <a:solidFill>
                <a:srgbClr val="008000"/>
              </a:solidFill>
              <a:ln w="12700" cap="rnd">
                <a:noFill/>
                <a:round/>
                <a:headEnd/>
                <a:tailEnd/>
              </a:ln>
            </p:spPr>
            <p:txBody>
              <a:bodyPr/>
              <a:lstStyle/>
              <a:p>
                <a:endParaRPr lang="en-US"/>
              </a:p>
            </p:txBody>
          </p:sp>
          <p:sp>
            <p:nvSpPr>
              <p:cNvPr id="18836" name="Freeform 214"/>
              <p:cNvSpPr>
                <a:spLocks noChangeAspect="1"/>
              </p:cNvSpPr>
              <p:nvPr/>
            </p:nvSpPr>
            <p:spPr bwMode="auto">
              <a:xfrm>
                <a:off x="2691" y="2977"/>
                <a:ext cx="155" cy="241"/>
              </a:xfrm>
              <a:custGeom>
                <a:avLst/>
                <a:gdLst>
                  <a:gd name="T0" fmla="*/ 100 w 155"/>
                  <a:gd name="T1" fmla="*/ 0 h 241"/>
                  <a:gd name="T2" fmla="*/ 0 w 155"/>
                  <a:gd name="T3" fmla="*/ 111 h 241"/>
                  <a:gd name="T4" fmla="*/ 45 w 155"/>
                  <a:gd name="T5" fmla="*/ 83 h 241"/>
                  <a:gd name="T6" fmla="*/ 14 w 155"/>
                  <a:gd name="T7" fmla="*/ 185 h 241"/>
                  <a:gd name="T8" fmla="*/ 14 w 155"/>
                  <a:gd name="T9" fmla="*/ 240 h 241"/>
                  <a:gd name="T10" fmla="*/ 86 w 155"/>
                  <a:gd name="T11" fmla="*/ 152 h 241"/>
                  <a:gd name="T12" fmla="*/ 100 w 155"/>
                  <a:gd name="T13" fmla="*/ 111 h 241"/>
                  <a:gd name="T14" fmla="*/ 154 w 155"/>
                  <a:gd name="T15" fmla="*/ 69 h 241"/>
                  <a:gd name="T16" fmla="*/ 100 w 155"/>
                  <a:gd name="T17" fmla="*/ 0 h 2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241"/>
                  <a:gd name="T29" fmla="*/ 155 w 155"/>
                  <a:gd name="T30" fmla="*/ 241 h 2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241">
                    <a:moveTo>
                      <a:pt x="100" y="0"/>
                    </a:moveTo>
                    <a:lnTo>
                      <a:pt x="0" y="111"/>
                    </a:lnTo>
                    <a:lnTo>
                      <a:pt x="45" y="83"/>
                    </a:lnTo>
                    <a:lnTo>
                      <a:pt x="14" y="185"/>
                    </a:lnTo>
                    <a:lnTo>
                      <a:pt x="14" y="240"/>
                    </a:lnTo>
                    <a:lnTo>
                      <a:pt x="86" y="152"/>
                    </a:lnTo>
                    <a:lnTo>
                      <a:pt x="100" y="111"/>
                    </a:lnTo>
                    <a:lnTo>
                      <a:pt x="154" y="69"/>
                    </a:lnTo>
                    <a:lnTo>
                      <a:pt x="100" y="0"/>
                    </a:lnTo>
                  </a:path>
                </a:pathLst>
              </a:custGeom>
              <a:solidFill>
                <a:srgbClr val="008000"/>
              </a:solidFill>
              <a:ln w="12700" cap="rnd">
                <a:noFill/>
                <a:round/>
                <a:headEnd/>
                <a:tailEnd/>
              </a:ln>
            </p:spPr>
            <p:txBody>
              <a:bodyPr/>
              <a:lstStyle/>
              <a:p>
                <a:endParaRPr lang="en-US"/>
              </a:p>
            </p:txBody>
          </p:sp>
          <p:sp>
            <p:nvSpPr>
              <p:cNvPr id="18837" name="Freeform 215"/>
              <p:cNvSpPr>
                <a:spLocks noChangeAspect="1"/>
              </p:cNvSpPr>
              <p:nvPr/>
            </p:nvSpPr>
            <p:spPr bwMode="auto">
              <a:xfrm>
                <a:off x="2797" y="2900"/>
                <a:ext cx="241" cy="303"/>
              </a:xfrm>
              <a:custGeom>
                <a:avLst/>
                <a:gdLst>
                  <a:gd name="T0" fmla="*/ 0 w 241"/>
                  <a:gd name="T1" fmla="*/ 302 h 303"/>
                  <a:gd name="T2" fmla="*/ 69 w 241"/>
                  <a:gd name="T3" fmla="*/ 279 h 303"/>
                  <a:gd name="T4" fmla="*/ 125 w 241"/>
                  <a:gd name="T5" fmla="*/ 274 h 303"/>
                  <a:gd name="T6" fmla="*/ 152 w 241"/>
                  <a:gd name="T7" fmla="*/ 274 h 303"/>
                  <a:gd name="T8" fmla="*/ 185 w 241"/>
                  <a:gd name="T9" fmla="*/ 288 h 303"/>
                  <a:gd name="T10" fmla="*/ 240 w 241"/>
                  <a:gd name="T11" fmla="*/ 214 h 303"/>
                  <a:gd name="T12" fmla="*/ 198 w 241"/>
                  <a:gd name="T13" fmla="*/ 130 h 303"/>
                  <a:gd name="T14" fmla="*/ 185 w 241"/>
                  <a:gd name="T15" fmla="*/ 102 h 303"/>
                  <a:gd name="T16" fmla="*/ 185 w 241"/>
                  <a:gd name="T17" fmla="*/ 0 h 303"/>
                  <a:gd name="T18" fmla="*/ 97 w 241"/>
                  <a:gd name="T19" fmla="*/ 172 h 303"/>
                  <a:gd name="T20" fmla="*/ 28 w 241"/>
                  <a:gd name="T21" fmla="*/ 228 h 303"/>
                  <a:gd name="T22" fmla="*/ 0 w 241"/>
                  <a:gd name="T23" fmla="*/ 302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
                  <a:gd name="T37" fmla="*/ 0 h 303"/>
                  <a:gd name="T38" fmla="*/ 241 w 241"/>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 h="303">
                    <a:moveTo>
                      <a:pt x="0" y="302"/>
                    </a:moveTo>
                    <a:lnTo>
                      <a:pt x="69" y="279"/>
                    </a:lnTo>
                    <a:lnTo>
                      <a:pt x="125" y="274"/>
                    </a:lnTo>
                    <a:lnTo>
                      <a:pt x="152" y="274"/>
                    </a:lnTo>
                    <a:lnTo>
                      <a:pt x="185" y="288"/>
                    </a:lnTo>
                    <a:lnTo>
                      <a:pt x="240" y="214"/>
                    </a:lnTo>
                    <a:lnTo>
                      <a:pt x="198" y="130"/>
                    </a:lnTo>
                    <a:lnTo>
                      <a:pt x="185" y="102"/>
                    </a:lnTo>
                    <a:lnTo>
                      <a:pt x="185" y="0"/>
                    </a:lnTo>
                    <a:lnTo>
                      <a:pt x="97" y="172"/>
                    </a:lnTo>
                    <a:lnTo>
                      <a:pt x="28" y="228"/>
                    </a:lnTo>
                    <a:lnTo>
                      <a:pt x="0" y="302"/>
                    </a:lnTo>
                  </a:path>
                </a:pathLst>
              </a:custGeom>
              <a:solidFill>
                <a:srgbClr val="008000"/>
              </a:solidFill>
              <a:ln w="12700" cap="rnd">
                <a:noFill/>
                <a:round/>
                <a:headEnd/>
                <a:tailEnd/>
              </a:ln>
            </p:spPr>
            <p:txBody>
              <a:bodyPr/>
              <a:lstStyle/>
              <a:p>
                <a:endParaRPr lang="en-US"/>
              </a:p>
            </p:txBody>
          </p:sp>
          <p:sp>
            <p:nvSpPr>
              <p:cNvPr id="18838" name="Freeform 216"/>
              <p:cNvSpPr>
                <a:spLocks noChangeAspect="1"/>
              </p:cNvSpPr>
              <p:nvPr/>
            </p:nvSpPr>
            <p:spPr bwMode="auto">
              <a:xfrm>
                <a:off x="2855" y="2698"/>
                <a:ext cx="222" cy="414"/>
              </a:xfrm>
              <a:custGeom>
                <a:avLst/>
                <a:gdLst>
                  <a:gd name="T0" fmla="*/ 129 w 222"/>
                  <a:gd name="T1" fmla="*/ 197 h 414"/>
                  <a:gd name="T2" fmla="*/ 129 w 222"/>
                  <a:gd name="T3" fmla="*/ 300 h 414"/>
                  <a:gd name="T4" fmla="*/ 184 w 222"/>
                  <a:gd name="T5" fmla="*/ 413 h 414"/>
                  <a:gd name="T6" fmla="*/ 184 w 222"/>
                  <a:gd name="T7" fmla="*/ 399 h 414"/>
                  <a:gd name="T8" fmla="*/ 184 w 222"/>
                  <a:gd name="T9" fmla="*/ 347 h 414"/>
                  <a:gd name="T10" fmla="*/ 198 w 222"/>
                  <a:gd name="T11" fmla="*/ 314 h 414"/>
                  <a:gd name="T12" fmla="*/ 221 w 222"/>
                  <a:gd name="T13" fmla="*/ 268 h 414"/>
                  <a:gd name="T14" fmla="*/ 212 w 222"/>
                  <a:gd name="T15" fmla="*/ 244 h 414"/>
                  <a:gd name="T16" fmla="*/ 212 w 222"/>
                  <a:gd name="T17" fmla="*/ 127 h 414"/>
                  <a:gd name="T18" fmla="*/ 157 w 222"/>
                  <a:gd name="T19" fmla="*/ 0 h 414"/>
                  <a:gd name="T20" fmla="*/ 115 w 222"/>
                  <a:gd name="T21" fmla="*/ 42 h 414"/>
                  <a:gd name="T22" fmla="*/ 14 w 222"/>
                  <a:gd name="T23" fmla="*/ 99 h 414"/>
                  <a:gd name="T24" fmla="*/ 0 w 222"/>
                  <a:gd name="T25" fmla="*/ 169 h 414"/>
                  <a:gd name="T26" fmla="*/ 0 w 222"/>
                  <a:gd name="T27" fmla="*/ 244 h 414"/>
                  <a:gd name="T28" fmla="*/ 55 w 222"/>
                  <a:gd name="T29" fmla="*/ 155 h 414"/>
                  <a:gd name="T30" fmla="*/ 157 w 222"/>
                  <a:gd name="T31" fmla="*/ 70 h 414"/>
                  <a:gd name="T32" fmla="*/ 129 w 222"/>
                  <a:gd name="T33" fmla="*/ 155 h 414"/>
                  <a:gd name="T34" fmla="*/ 83 w 222"/>
                  <a:gd name="T35" fmla="*/ 197 h 414"/>
                  <a:gd name="T36" fmla="*/ 41 w 222"/>
                  <a:gd name="T37" fmla="*/ 258 h 414"/>
                  <a:gd name="T38" fmla="*/ 41 w 222"/>
                  <a:gd name="T39" fmla="*/ 371 h 414"/>
                  <a:gd name="T40" fmla="*/ 129 w 222"/>
                  <a:gd name="T41" fmla="*/ 197 h 4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2"/>
                  <a:gd name="T64" fmla="*/ 0 h 414"/>
                  <a:gd name="T65" fmla="*/ 222 w 222"/>
                  <a:gd name="T66" fmla="*/ 414 h 4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2" h="414">
                    <a:moveTo>
                      <a:pt x="129" y="197"/>
                    </a:moveTo>
                    <a:lnTo>
                      <a:pt x="129" y="300"/>
                    </a:lnTo>
                    <a:lnTo>
                      <a:pt x="184" y="413"/>
                    </a:lnTo>
                    <a:lnTo>
                      <a:pt x="184" y="399"/>
                    </a:lnTo>
                    <a:lnTo>
                      <a:pt x="184" y="347"/>
                    </a:lnTo>
                    <a:lnTo>
                      <a:pt x="198" y="314"/>
                    </a:lnTo>
                    <a:lnTo>
                      <a:pt x="221" y="268"/>
                    </a:lnTo>
                    <a:lnTo>
                      <a:pt x="212" y="244"/>
                    </a:lnTo>
                    <a:lnTo>
                      <a:pt x="212" y="127"/>
                    </a:lnTo>
                    <a:lnTo>
                      <a:pt x="157" y="0"/>
                    </a:lnTo>
                    <a:lnTo>
                      <a:pt x="115" y="42"/>
                    </a:lnTo>
                    <a:lnTo>
                      <a:pt x="14" y="99"/>
                    </a:lnTo>
                    <a:lnTo>
                      <a:pt x="0" y="169"/>
                    </a:lnTo>
                    <a:lnTo>
                      <a:pt x="0" y="244"/>
                    </a:lnTo>
                    <a:lnTo>
                      <a:pt x="55" y="155"/>
                    </a:lnTo>
                    <a:lnTo>
                      <a:pt x="157" y="70"/>
                    </a:lnTo>
                    <a:lnTo>
                      <a:pt x="129" y="155"/>
                    </a:lnTo>
                    <a:lnTo>
                      <a:pt x="83" y="197"/>
                    </a:lnTo>
                    <a:lnTo>
                      <a:pt x="41" y="258"/>
                    </a:lnTo>
                    <a:lnTo>
                      <a:pt x="41" y="371"/>
                    </a:lnTo>
                    <a:lnTo>
                      <a:pt x="129" y="197"/>
                    </a:lnTo>
                  </a:path>
                </a:pathLst>
              </a:custGeom>
              <a:solidFill>
                <a:srgbClr val="00A000"/>
              </a:solidFill>
              <a:ln w="12700" cap="rnd">
                <a:noFill/>
                <a:round/>
                <a:headEnd/>
                <a:tailEnd/>
              </a:ln>
            </p:spPr>
            <p:txBody>
              <a:bodyPr/>
              <a:lstStyle/>
              <a:p>
                <a:endParaRPr lang="en-US"/>
              </a:p>
            </p:txBody>
          </p:sp>
          <p:sp>
            <p:nvSpPr>
              <p:cNvPr id="18839" name="Freeform 217"/>
              <p:cNvSpPr>
                <a:spLocks noChangeAspect="1"/>
              </p:cNvSpPr>
              <p:nvPr/>
            </p:nvSpPr>
            <p:spPr bwMode="auto">
              <a:xfrm>
                <a:off x="3090" y="2684"/>
                <a:ext cx="97" cy="226"/>
              </a:xfrm>
              <a:custGeom>
                <a:avLst/>
                <a:gdLst>
                  <a:gd name="T0" fmla="*/ 13 w 97"/>
                  <a:gd name="T1" fmla="*/ 0 h 226"/>
                  <a:gd name="T2" fmla="*/ 79 w 97"/>
                  <a:gd name="T3" fmla="*/ 83 h 226"/>
                  <a:gd name="T4" fmla="*/ 96 w 97"/>
                  <a:gd name="T5" fmla="*/ 225 h 226"/>
                  <a:gd name="T6" fmla="*/ 26 w 97"/>
                  <a:gd name="T7" fmla="*/ 110 h 226"/>
                  <a:gd name="T8" fmla="*/ 26 w 97"/>
                  <a:gd name="T9" fmla="*/ 207 h 226"/>
                  <a:gd name="T10" fmla="*/ 0 w 97"/>
                  <a:gd name="T11" fmla="*/ 124 h 226"/>
                  <a:gd name="T12" fmla="*/ 26 w 97"/>
                  <a:gd name="T13" fmla="*/ 55 h 226"/>
                  <a:gd name="T14" fmla="*/ 13 w 97"/>
                  <a:gd name="T15" fmla="*/ 0 h 226"/>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226"/>
                  <a:gd name="T26" fmla="*/ 97 w 97"/>
                  <a:gd name="T27" fmla="*/ 226 h 2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226">
                    <a:moveTo>
                      <a:pt x="13" y="0"/>
                    </a:moveTo>
                    <a:lnTo>
                      <a:pt x="79" y="83"/>
                    </a:lnTo>
                    <a:lnTo>
                      <a:pt x="96" y="225"/>
                    </a:lnTo>
                    <a:lnTo>
                      <a:pt x="26" y="110"/>
                    </a:lnTo>
                    <a:lnTo>
                      <a:pt x="26" y="207"/>
                    </a:lnTo>
                    <a:lnTo>
                      <a:pt x="0" y="124"/>
                    </a:lnTo>
                    <a:lnTo>
                      <a:pt x="26" y="55"/>
                    </a:lnTo>
                    <a:lnTo>
                      <a:pt x="13" y="0"/>
                    </a:lnTo>
                  </a:path>
                </a:pathLst>
              </a:custGeom>
              <a:solidFill>
                <a:srgbClr val="008000"/>
              </a:solidFill>
              <a:ln w="12700" cap="rnd">
                <a:noFill/>
                <a:round/>
                <a:headEnd/>
                <a:tailEnd/>
              </a:ln>
            </p:spPr>
            <p:txBody>
              <a:bodyPr/>
              <a:lstStyle/>
              <a:p>
                <a:endParaRPr lang="en-US"/>
              </a:p>
            </p:txBody>
          </p:sp>
          <p:sp>
            <p:nvSpPr>
              <p:cNvPr id="18840" name="Freeform 218"/>
              <p:cNvSpPr>
                <a:spLocks noChangeAspect="1"/>
              </p:cNvSpPr>
              <p:nvPr/>
            </p:nvSpPr>
            <p:spPr bwMode="auto">
              <a:xfrm>
                <a:off x="3032" y="2535"/>
                <a:ext cx="49" cy="155"/>
              </a:xfrm>
              <a:custGeom>
                <a:avLst/>
                <a:gdLst>
                  <a:gd name="T0" fmla="*/ 48 w 49"/>
                  <a:gd name="T1" fmla="*/ 0 h 155"/>
                  <a:gd name="T2" fmla="*/ 48 w 49"/>
                  <a:gd name="T3" fmla="*/ 95 h 155"/>
                  <a:gd name="T4" fmla="*/ 24 w 49"/>
                  <a:gd name="T5" fmla="*/ 95 h 155"/>
                  <a:gd name="T6" fmla="*/ 0 w 49"/>
                  <a:gd name="T7" fmla="*/ 154 h 155"/>
                  <a:gd name="T8" fmla="*/ 12 w 49"/>
                  <a:gd name="T9" fmla="*/ 68 h 155"/>
                  <a:gd name="T10" fmla="*/ 24 w 49"/>
                  <a:gd name="T11" fmla="*/ 82 h 155"/>
                  <a:gd name="T12" fmla="*/ 48 w 49"/>
                  <a:gd name="T13" fmla="*/ 0 h 155"/>
                  <a:gd name="T14" fmla="*/ 0 60000 65536"/>
                  <a:gd name="T15" fmla="*/ 0 60000 65536"/>
                  <a:gd name="T16" fmla="*/ 0 60000 65536"/>
                  <a:gd name="T17" fmla="*/ 0 60000 65536"/>
                  <a:gd name="T18" fmla="*/ 0 60000 65536"/>
                  <a:gd name="T19" fmla="*/ 0 60000 65536"/>
                  <a:gd name="T20" fmla="*/ 0 60000 65536"/>
                  <a:gd name="T21" fmla="*/ 0 w 49"/>
                  <a:gd name="T22" fmla="*/ 0 h 155"/>
                  <a:gd name="T23" fmla="*/ 49 w 49"/>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55">
                    <a:moveTo>
                      <a:pt x="48" y="0"/>
                    </a:moveTo>
                    <a:lnTo>
                      <a:pt x="48" y="95"/>
                    </a:lnTo>
                    <a:lnTo>
                      <a:pt x="24" y="95"/>
                    </a:lnTo>
                    <a:lnTo>
                      <a:pt x="0" y="154"/>
                    </a:lnTo>
                    <a:lnTo>
                      <a:pt x="12" y="68"/>
                    </a:lnTo>
                    <a:lnTo>
                      <a:pt x="24" y="82"/>
                    </a:lnTo>
                    <a:lnTo>
                      <a:pt x="48" y="0"/>
                    </a:lnTo>
                  </a:path>
                </a:pathLst>
              </a:custGeom>
              <a:solidFill>
                <a:srgbClr val="006000"/>
              </a:solidFill>
              <a:ln w="12700" cap="rnd">
                <a:noFill/>
                <a:round/>
                <a:headEnd/>
                <a:tailEnd/>
              </a:ln>
            </p:spPr>
            <p:txBody>
              <a:bodyPr/>
              <a:lstStyle/>
              <a:p>
                <a:endParaRPr lang="en-US"/>
              </a:p>
            </p:txBody>
          </p:sp>
          <p:sp>
            <p:nvSpPr>
              <p:cNvPr id="18841" name="Freeform 219"/>
              <p:cNvSpPr>
                <a:spLocks noChangeAspect="1"/>
              </p:cNvSpPr>
              <p:nvPr/>
            </p:nvSpPr>
            <p:spPr bwMode="auto">
              <a:xfrm>
                <a:off x="3090" y="2535"/>
                <a:ext cx="284" cy="390"/>
              </a:xfrm>
              <a:custGeom>
                <a:avLst/>
                <a:gdLst>
                  <a:gd name="T0" fmla="*/ 283 w 284"/>
                  <a:gd name="T1" fmla="*/ 389 h 390"/>
                  <a:gd name="T2" fmla="*/ 213 w 284"/>
                  <a:gd name="T3" fmla="*/ 375 h 390"/>
                  <a:gd name="T4" fmla="*/ 172 w 284"/>
                  <a:gd name="T5" fmla="*/ 342 h 390"/>
                  <a:gd name="T6" fmla="*/ 116 w 284"/>
                  <a:gd name="T7" fmla="*/ 202 h 390"/>
                  <a:gd name="T8" fmla="*/ 84 w 284"/>
                  <a:gd name="T9" fmla="*/ 159 h 390"/>
                  <a:gd name="T10" fmla="*/ 14 w 284"/>
                  <a:gd name="T11" fmla="*/ 70 h 390"/>
                  <a:gd name="T12" fmla="*/ 0 w 284"/>
                  <a:gd name="T13" fmla="*/ 0 h 390"/>
                  <a:gd name="T14" fmla="*/ 42 w 284"/>
                  <a:gd name="T15" fmla="*/ 42 h 390"/>
                  <a:gd name="T16" fmla="*/ 116 w 284"/>
                  <a:gd name="T17" fmla="*/ 145 h 390"/>
                  <a:gd name="T18" fmla="*/ 186 w 284"/>
                  <a:gd name="T19" fmla="*/ 272 h 390"/>
                  <a:gd name="T20" fmla="*/ 283 w 284"/>
                  <a:gd name="T21" fmla="*/ 389 h 3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4"/>
                  <a:gd name="T34" fmla="*/ 0 h 390"/>
                  <a:gd name="T35" fmla="*/ 284 w 284"/>
                  <a:gd name="T36" fmla="*/ 390 h 3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4" h="390">
                    <a:moveTo>
                      <a:pt x="283" y="389"/>
                    </a:moveTo>
                    <a:lnTo>
                      <a:pt x="213" y="375"/>
                    </a:lnTo>
                    <a:lnTo>
                      <a:pt x="172" y="342"/>
                    </a:lnTo>
                    <a:lnTo>
                      <a:pt x="116" y="202"/>
                    </a:lnTo>
                    <a:lnTo>
                      <a:pt x="84" y="159"/>
                    </a:lnTo>
                    <a:lnTo>
                      <a:pt x="14" y="70"/>
                    </a:lnTo>
                    <a:lnTo>
                      <a:pt x="0" y="0"/>
                    </a:lnTo>
                    <a:lnTo>
                      <a:pt x="42" y="42"/>
                    </a:lnTo>
                    <a:lnTo>
                      <a:pt x="116" y="145"/>
                    </a:lnTo>
                    <a:lnTo>
                      <a:pt x="186" y="272"/>
                    </a:lnTo>
                    <a:lnTo>
                      <a:pt x="283" y="389"/>
                    </a:lnTo>
                  </a:path>
                </a:pathLst>
              </a:custGeom>
              <a:solidFill>
                <a:srgbClr val="006000"/>
              </a:solidFill>
              <a:ln w="12700" cap="rnd">
                <a:noFill/>
                <a:round/>
                <a:headEnd/>
                <a:tailEnd/>
              </a:ln>
            </p:spPr>
            <p:txBody>
              <a:bodyPr/>
              <a:lstStyle/>
              <a:p>
                <a:endParaRPr lang="en-US"/>
              </a:p>
            </p:txBody>
          </p:sp>
          <p:sp>
            <p:nvSpPr>
              <p:cNvPr id="18842" name="Freeform 220"/>
              <p:cNvSpPr>
                <a:spLocks noChangeAspect="1"/>
              </p:cNvSpPr>
              <p:nvPr/>
            </p:nvSpPr>
            <p:spPr bwMode="auto">
              <a:xfrm>
                <a:off x="2360" y="2871"/>
                <a:ext cx="308" cy="351"/>
              </a:xfrm>
              <a:custGeom>
                <a:avLst/>
                <a:gdLst>
                  <a:gd name="T0" fmla="*/ 0 w 308"/>
                  <a:gd name="T1" fmla="*/ 336 h 351"/>
                  <a:gd name="T2" fmla="*/ 47 w 308"/>
                  <a:gd name="T3" fmla="*/ 280 h 351"/>
                  <a:gd name="T4" fmla="*/ 93 w 308"/>
                  <a:gd name="T5" fmla="*/ 243 h 351"/>
                  <a:gd name="T6" fmla="*/ 167 w 308"/>
                  <a:gd name="T7" fmla="*/ 159 h 351"/>
                  <a:gd name="T8" fmla="*/ 307 w 308"/>
                  <a:gd name="T9" fmla="*/ 0 h 351"/>
                  <a:gd name="T10" fmla="*/ 200 w 308"/>
                  <a:gd name="T11" fmla="*/ 159 h 351"/>
                  <a:gd name="T12" fmla="*/ 167 w 308"/>
                  <a:gd name="T13" fmla="*/ 303 h 351"/>
                  <a:gd name="T14" fmla="*/ 107 w 308"/>
                  <a:gd name="T15" fmla="*/ 345 h 351"/>
                  <a:gd name="T16" fmla="*/ 84 w 308"/>
                  <a:gd name="T17" fmla="*/ 336 h 351"/>
                  <a:gd name="T18" fmla="*/ 74 w 308"/>
                  <a:gd name="T19" fmla="*/ 303 h 351"/>
                  <a:gd name="T20" fmla="*/ 47 w 308"/>
                  <a:gd name="T21" fmla="*/ 350 h 351"/>
                  <a:gd name="T22" fmla="*/ 37 w 308"/>
                  <a:gd name="T23" fmla="*/ 345 h 351"/>
                  <a:gd name="T24" fmla="*/ 0 w 308"/>
                  <a:gd name="T25" fmla="*/ 336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8"/>
                  <a:gd name="T40" fmla="*/ 0 h 351"/>
                  <a:gd name="T41" fmla="*/ 308 w 308"/>
                  <a:gd name="T42" fmla="*/ 351 h 3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8" h="351">
                    <a:moveTo>
                      <a:pt x="0" y="336"/>
                    </a:moveTo>
                    <a:lnTo>
                      <a:pt x="47" y="280"/>
                    </a:lnTo>
                    <a:lnTo>
                      <a:pt x="93" y="243"/>
                    </a:lnTo>
                    <a:lnTo>
                      <a:pt x="167" y="159"/>
                    </a:lnTo>
                    <a:lnTo>
                      <a:pt x="307" y="0"/>
                    </a:lnTo>
                    <a:lnTo>
                      <a:pt x="200" y="159"/>
                    </a:lnTo>
                    <a:lnTo>
                      <a:pt x="167" y="303"/>
                    </a:lnTo>
                    <a:lnTo>
                      <a:pt x="107" y="345"/>
                    </a:lnTo>
                    <a:lnTo>
                      <a:pt x="84" y="336"/>
                    </a:lnTo>
                    <a:lnTo>
                      <a:pt x="74" y="303"/>
                    </a:lnTo>
                    <a:lnTo>
                      <a:pt x="47" y="350"/>
                    </a:lnTo>
                    <a:lnTo>
                      <a:pt x="37" y="345"/>
                    </a:lnTo>
                    <a:lnTo>
                      <a:pt x="0" y="336"/>
                    </a:lnTo>
                  </a:path>
                </a:pathLst>
              </a:custGeom>
              <a:solidFill>
                <a:srgbClr val="008000"/>
              </a:solidFill>
              <a:ln w="12700" cap="rnd">
                <a:noFill/>
                <a:round/>
                <a:headEnd/>
                <a:tailEnd/>
              </a:ln>
            </p:spPr>
            <p:txBody>
              <a:bodyPr/>
              <a:lstStyle/>
              <a:p>
                <a:endParaRPr lang="en-US"/>
              </a:p>
            </p:txBody>
          </p:sp>
        </p:grpSp>
        <p:grpSp>
          <p:nvGrpSpPr>
            <p:cNvPr id="18432" name="Group 221"/>
            <p:cNvGrpSpPr>
              <a:grpSpLocks noChangeAspect="1"/>
            </p:cNvGrpSpPr>
            <p:nvPr/>
          </p:nvGrpSpPr>
          <p:grpSpPr bwMode="auto">
            <a:xfrm>
              <a:off x="2363" y="1587"/>
              <a:ext cx="393" cy="256"/>
              <a:chOff x="1559" y="2920"/>
              <a:chExt cx="562" cy="366"/>
            </a:xfrm>
          </p:grpSpPr>
          <p:grpSp>
            <p:nvGrpSpPr>
              <p:cNvPr id="18433" name="Group 222"/>
              <p:cNvGrpSpPr>
                <a:grpSpLocks noChangeAspect="1"/>
              </p:cNvGrpSpPr>
              <p:nvPr/>
            </p:nvGrpSpPr>
            <p:grpSpPr bwMode="auto">
              <a:xfrm>
                <a:off x="1583" y="2949"/>
                <a:ext cx="533" cy="337"/>
                <a:chOff x="1583" y="2949"/>
                <a:chExt cx="533" cy="337"/>
              </a:xfrm>
            </p:grpSpPr>
            <p:sp>
              <p:nvSpPr>
                <p:cNvPr id="18800" name="Freeform 223"/>
                <p:cNvSpPr>
                  <a:spLocks noChangeAspect="1"/>
                </p:cNvSpPr>
                <p:nvPr/>
              </p:nvSpPr>
              <p:spPr bwMode="auto">
                <a:xfrm>
                  <a:off x="1832" y="3103"/>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801" name="Freeform 224"/>
                <p:cNvSpPr>
                  <a:spLocks noChangeAspect="1"/>
                </p:cNvSpPr>
                <p:nvPr/>
              </p:nvSpPr>
              <p:spPr bwMode="auto">
                <a:xfrm>
                  <a:off x="1779" y="3103"/>
                  <a:ext cx="1" cy="87"/>
                </a:xfrm>
                <a:custGeom>
                  <a:avLst/>
                  <a:gdLst>
                    <a:gd name="T0" fmla="*/ 0 w 1"/>
                    <a:gd name="T1" fmla="*/ 86 h 87"/>
                    <a:gd name="T2" fmla="*/ 0 w 1"/>
                    <a:gd name="T3" fmla="*/ 0 h 87"/>
                    <a:gd name="T4" fmla="*/ 0 w 1"/>
                    <a:gd name="T5" fmla="*/ 86 h 87"/>
                    <a:gd name="T6" fmla="*/ 0 60000 65536"/>
                    <a:gd name="T7" fmla="*/ 0 60000 65536"/>
                    <a:gd name="T8" fmla="*/ 0 60000 65536"/>
                    <a:gd name="T9" fmla="*/ 0 w 1"/>
                    <a:gd name="T10" fmla="*/ 0 h 87"/>
                    <a:gd name="T11" fmla="*/ 1 w 1"/>
                    <a:gd name="T12" fmla="*/ 87 h 87"/>
                  </a:gdLst>
                  <a:ahLst/>
                  <a:cxnLst>
                    <a:cxn ang="T6">
                      <a:pos x="T0" y="T1"/>
                    </a:cxn>
                    <a:cxn ang="T7">
                      <a:pos x="T2" y="T3"/>
                    </a:cxn>
                    <a:cxn ang="T8">
                      <a:pos x="T4" y="T5"/>
                    </a:cxn>
                  </a:cxnLst>
                  <a:rect l="T9" t="T10" r="T11" b="T12"/>
                  <a:pathLst>
                    <a:path w="1" h="87">
                      <a:moveTo>
                        <a:pt x="0" y="86"/>
                      </a:moveTo>
                      <a:lnTo>
                        <a:pt x="0" y="0"/>
                      </a:lnTo>
                      <a:lnTo>
                        <a:pt x="0" y="86"/>
                      </a:lnTo>
                    </a:path>
                  </a:pathLst>
                </a:custGeom>
                <a:noFill/>
                <a:ln w="12700" cap="rnd">
                  <a:solidFill>
                    <a:srgbClr val="A00000"/>
                  </a:solidFill>
                  <a:round/>
                  <a:headEnd/>
                  <a:tailEnd/>
                </a:ln>
              </p:spPr>
              <p:txBody>
                <a:bodyPr/>
                <a:lstStyle/>
                <a:p>
                  <a:endParaRPr lang="en-US"/>
                </a:p>
              </p:txBody>
            </p:sp>
            <p:sp>
              <p:nvSpPr>
                <p:cNvPr id="18802" name="Freeform 225"/>
                <p:cNvSpPr>
                  <a:spLocks noChangeAspect="1"/>
                </p:cNvSpPr>
                <p:nvPr/>
              </p:nvSpPr>
              <p:spPr bwMode="auto">
                <a:xfrm>
                  <a:off x="1885" y="3098"/>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803" name="Freeform 226"/>
                <p:cNvSpPr>
                  <a:spLocks noChangeAspect="1"/>
                </p:cNvSpPr>
                <p:nvPr/>
              </p:nvSpPr>
              <p:spPr bwMode="auto">
                <a:xfrm>
                  <a:off x="1933" y="3093"/>
                  <a:ext cx="1" cy="78"/>
                </a:xfrm>
                <a:custGeom>
                  <a:avLst/>
                  <a:gdLst>
                    <a:gd name="T0" fmla="*/ 0 w 1"/>
                    <a:gd name="T1" fmla="*/ 77 h 78"/>
                    <a:gd name="T2" fmla="*/ 0 w 1"/>
                    <a:gd name="T3" fmla="*/ 0 h 78"/>
                    <a:gd name="T4" fmla="*/ 0 w 1"/>
                    <a:gd name="T5" fmla="*/ 77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77"/>
                      </a:moveTo>
                      <a:lnTo>
                        <a:pt x="0" y="0"/>
                      </a:lnTo>
                      <a:lnTo>
                        <a:pt x="0" y="77"/>
                      </a:lnTo>
                    </a:path>
                  </a:pathLst>
                </a:custGeom>
                <a:noFill/>
                <a:ln w="12700" cap="rnd">
                  <a:solidFill>
                    <a:srgbClr val="A00000"/>
                  </a:solidFill>
                  <a:round/>
                  <a:headEnd/>
                  <a:tailEnd/>
                </a:ln>
              </p:spPr>
              <p:txBody>
                <a:bodyPr/>
                <a:lstStyle/>
                <a:p>
                  <a:endParaRPr lang="en-US"/>
                </a:p>
              </p:txBody>
            </p:sp>
            <p:sp>
              <p:nvSpPr>
                <p:cNvPr id="18804" name="Freeform 227"/>
                <p:cNvSpPr>
                  <a:spLocks noChangeAspect="1"/>
                </p:cNvSpPr>
                <p:nvPr/>
              </p:nvSpPr>
              <p:spPr bwMode="auto">
                <a:xfrm>
                  <a:off x="1981" y="3079"/>
                  <a:ext cx="1" cy="92"/>
                </a:xfrm>
                <a:custGeom>
                  <a:avLst/>
                  <a:gdLst>
                    <a:gd name="T0" fmla="*/ 0 w 1"/>
                    <a:gd name="T1" fmla="*/ 91 h 92"/>
                    <a:gd name="T2" fmla="*/ 0 w 1"/>
                    <a:gd name="T3" fmla="*/ 0 h 92"/>
                    <a:gd name="T4" fmla="*/ 0 w 1"/>
                    <a:gd name="T5" fmla="*/ 91 h 92"/>
                    <a:gd name="T6" fmla="*/ 0 60000 65536"/>
                    <a:gd name="T7" fmla="*/ 0 60000 65536"/>
                    <a:gd name="T8" fmla="*/ 0 60000 65536"/>
                    <a:gd name="T9" fmla="*/ 0 w 1"/>
                    <a:gd name="T10" fmla="*/ 0 h 92"/>
                    <a:gd name="T11" fmla="*/ 1 w 1"/>
                    <a:gd name="T12" fmla="*/ 92 h 92"/>
                  </a:gdLst>
                  <a:ahLst/>
                  <a:cxnLst>
                    <a:cxn ang="T6">
                      <a:pos x="T0" y="T1"/>
                    </a:cxn>
                    <a:cxn ang="T7">
                      <a:pos x="T2" y="T3"/>
                    </a:cxn>
                    <a:cxn ang="T8">
                      <a:pos x="T4" y="T5"/>
                    </a:cxn>
                  </a:cxnLst>
                  <a:rect l="T9" t="T10" r="T11" b="T12"/>
                  <a:pathLst>
                    <a:path w="1" h="92">
                      <a:moveTo>
                        <a:pt x="0" y="91"/>
                      </a:moveTo>
                      <a:lnTo>
                        <a:pt x="0" y="0"/>
                      </a:lnTo>
                      <a:lnTo>
                        <a:pt x="0" y="91"/>
                      </a:lnTo>
                    </a:path>
                  </a:pathLst>
                </a:custGeom>
                <a:noFill/>
                <a:ln w="12700" cap="rnd">
                  <a:solidFill>
                    <a:srgbClr val="A00000"/>
                  </a:solidFill>
                  <a:round/>
                  <a:headEnd/>
                  <a:tailEnd/>
                </a:ln>
              </p:spPr>
              <p:txBody>
                <a:bodyPr/>
                <a:lstStyle/>
                <a:p>
                  <a:endParaRPr lang="en-US"/>
                </a:p>
              </p:txBody>
            </p:sp>
            <p:sp>
              <p:nvSpPr>
                <p:cNvPr id="18805" name="Freeform 228"/>
                <p:cNvSpPr>
                  <a:spLocks noChangeAspect="1"/>
                </p:cNvSpPr>
                <p:nvPr/>
              </p:nvSpPr>
              <p:spPr bwMode="auto">
                <a:xfrm>
                  <a:off x="2039" y="3050"/>
                  <a:ext cx="1" cy="111"/>
                </a:xfrm>
                <a:custGeom>
                  <a:avLst/>
                  <a:gdLst>
                    <a:gd name="T0" fmla="*/ 0 w 1"/>
                    <a:gd name="T1" fmla="*/ 110 h 111"/>
                    <a:gd name="T2" fmla="*/ 0 w 1"/>
                    <a:gd name="T3" fmla="*/ 0 h 111"/>
                    <a:gd name="T4" fmla="*/ 0 w 1"/>
                    <a:gd name="T5" fmla="*/ 110 h 111"/>
                    <a:gd name="T6" fmla="*/ 0 60000 65536"/>
                    <a:gd name="T7" fmla="*/ 0 60000 65536"/>
                    <a:gd name="T8" fmla="*/ 0 60000 65536"/>
                    <a:gd name="T9" fmla="*/ 0 w 1"/>
                    <a:gd name="T10" fmla="*/ 0 h 111"/>
                    <a:gd name="T11" fmla="*/ 1 w 1"/>
                    <a:gd name="T12" fmla="*/ 111 h 111"/>
                  </a:gdLst>
                  <a:ahLst/>
                  <a:cxnLst>
                    <a:cxn ang="T6">
                      <a:pos x="T0" y="T1"/>
                    </a:cxn>
                    <a:cxn ang="T7">
                      <a:pos x="T2" y="T3"/>
                    </a:cxn>
                    <a:cxn ang="T8">
                      <a:pos x="T4" y="T5"/>
                    </a:cxn>
                  </a:cxnLst>
                  <a:rect l="T9" t="T10" r="T11" b="T12"/>
                  <a:pathLst>
                    <a:path w="1" h="111">
                      <a:moveTo>
                        <a:pt x="0" y="110"/>
                      </a:moveTo>
                      <a:lnTo>
                        <a:pt x="0" y="0"/>
                      </a:lnTo>
                      <a:lnTo>
                        <a:pt x="0" y="110"/>
                      </a:lnTo>
                    </a:path>
                  </a:pathLst>
                </a:custGeom>
                <a:noFill/>
                <a:ln w="12700" cap="rnd">
                  <a:solidFill>
                    <a:srgbClr val="A00000"/>
                  </a:solidFill>
                  <a:round/>
                  <a:headEnd/>
                  <a:tailEnd/>
                </a:ln>
              </p:spPr>
              <p:txBody>
                <a:bodyPr/>
                <a:lstStyle/>
                <a:p>
                  <a:endParaRPr lang="en-US"/>
                </a:p>
              </p:txBody>
            </p:sp>
            <p:sp>
              <p:nvSpPr>
                <p:cNvPr id="18806" name="Freeform 229"/>
                <p:cNvSpPr>
                  <a:spLocks noChangeAspect="1"/>
                </p:cNvSpPr>
                <p:nvPr/>
              </p:nvSpPr>
              <p:spPr bwMode="auto">
                <a:xfrm>
                  <a:off x="1707" y="3088"/>
                  <a:ext cx="1" cy="117"/>
                </a:xfrm>
                <a:custGeom>
                  <a:avLst/>
                  <a:gdLst>
                    <a:gd name="T0" fmla="*/ 0 w 1"/>
                    <a:gd name="T1" fmla="*/ 0 h 117"/>
                    <a:gd name="T2" fmla="*/ 0 w 1"/>
                    <a:gd name="T3" fmla="*/ 116 h 117"/>
                    <a:gd name="T4" fmla="*/ 0 w 1"/>
                    <a:gd name="T5" fmla="*/ 0 h 117"/>
                    <a:gd name="T6" fmla="*/ 0 60000 65536"/>
                    <a:gd name="T7" fmla="*/ 0 60000 65536"/>
                    <a:gd name="T8" fmla="*/ 0 60000 65536"/>
                    <a:gd name="T9" fmla="*/ 0 w 1"/>
                    <a:gd name="T10" fmla="*/ 0 h 117"/>
                    <a:gd name="T11" fmla="*/ 1 w 1"/>
                    <a:gd name="T12" fmla="*/ 117 h 117"/>
                  </a:gdLst>
                  <a:ahLst/>
                  <a:cxnLst>
                    <a:cxn ang="T6">
                      <a:pos x="T0" y="T1"/>
                    </a:cxn>
                    <a:cxn ang="T7">
                      <a:pos x="T2" y="T3"/>
                    </a:cxn>
                    <a:cxn ang="T8">
                      <a:pos x="T4" y="T5"/>
                    </a:cxn>
                  </a:cxnLst>
                  <a:rect l="T9" t="T10" r="T11" b="T12"/>
                  <a:pathLst>
                    <a:path w="1" h="117">
                      <a:moveTo>
                        <a:pt x="0" y="0"/>
                      </a:moveTo>
                      <a:lnTo>
                        <a:pt x="0" y="116"/>
                      </a:lnTo>
                      <a:lnTo>
                        <a:pt x="0" y="0"/>
                      </a:lnTo>
                    </a:path>
                  </a:pathLst>
                </a:custGeom>
                <a:noFill/>
                <a:ln w="12700" cap="rnd">
                  <a:solidFill>
                    <a:srgbClr val="A00000"/>
                  </a:solidFill>
                  <a:round/>
                  <a:headEnd/>
                  <a:tailEnd/>
                </a:ln>
              </p:spPr>
              <p:txBody>
                <a:bodyPr/>
                <a:lstStyle/>
                <a:p>
                  <a:endParaRPr lang="en-US"/>
                </a:p>
              </p:txBody>
            </p:sp>
            <p:sp>
              <p:nvSpPr>
                <p:cNvPr id="18807" name="Freeform 230"/>
                <p:cNvSpPr>
                  <a:spLocks noChangeAspect="1"/>
                </p:cNvSpPr>
                <p:nvPr/>
              </p:nvSpPr>
              <p:spPr bwMode="auto">
                <a:xfrm>
                  <a:off x="1583" y="3016"/>
                  <a:ext cx="1" cy="270"/>
                </a:xfrm>
                <a:custGeom>
                  <a:avLst/>
                  <a:gdLst>
                    <a:gd name="T0" fmla="*/ 0 w 1"/>
                    <a:gd name="T1" fmla="*/ 0 h 270"/>
                    <a:gd name="T2" fmla="*/ 0 w 1"/>
                    <a:gd name="T3" fmla="*/ 269 h 270"/>
                    <a:gd name="T4" fmla="*/ 0 w 1"/>
                    <a:gd name="T5" fmla="*/ 0 h 270"/>
                    <a:gd name="T6" fmla="*/ 0 60000 65536"/>
                    <a:gd name="T7" fmla="*/ 0 60000 65536"/>
                    <a:gd name="T8" fmla="*/ 0 60000 65536"/>
                    <a:gd name="T9" fmla="*/ 0 w 1"/>
                    <a:gd name="T10" fmla="*/ 0 h 270"/>
                    <a:gd name="T11" fmla="*/ 1 w 1"/>
                    <a:gd name="T12" fmla="*/ 270 h 270"/>
                  </a:gdLst>
                  <a:ahLst/>
                  <a:cxnLst>
                    <a:cxn ang="T6">
                      <a:pos x="T0" y="T1"/>
                    </a:cxn>
                    <a:cxn ang="T7">
                      <a:pos x="T2" y="T3"/>
                    </a:cxn>
                    <a:cxn ang="T8">
                      <a:pos x="T4" y="T5"/>
                    </a:cxn>
                  </a:cxnLst>
                  <a:rect l="T9" t="T10" r="T11" b="T12"/>
                  <a:pathLst>
                    <a:path w="1" h="270">
                      <a:moveTo>
                        <a:pt x="0" y="0"/>
                      </a:moveTo>
                      <a:lnTo>
                        <a:pt x="0" y="269"/>
                      </a:lnTo>
                      <a:lnTo>
                        <a:pt x="0" y="0"/>
                      </a:lnTo>
                    </a:path>
                  </a:pathLst>
                </a:custGeom>
                <a:noFill/>
                <a:ln w="12700" cap="rnd">
                  <a:solidFill>
                    <a:srgbClr val="A00000"/>
                  </a:solidFill>
                  <a:round/>
                  <a:headEnd/>
                  <a:tailEnd/>
                </a:ln>
              </p:spPr>
              <p:txBody>
                <a:bodyPr/>
                <a:lstStyle/>
                <a:p>
                  <a:endParaRPr lang="en-US"/>
                </a:p>
              </p:txBody>
            </p:sp>
            <p:sp>
              <p:nvSpPr>
                <p:cNvPr id="18808" name="Freeform 231"/>
                <p:cNvSpPr>
                  <a:spLocks noChangeAspect="1"/>
                </p:cNvSpPr>
                <p:nvPr/>
              </p:nvSpPr>
              <p:spPr bwMode="auto">
                <a:xfrm>
                  <a:off x="1607" y="3036"/>
                  <a:ext cx="1" cy="226"/>
                </a:xfrm>
                <a:custGeom>
                  <a:avLst/>
                  <a:gdLst>
                    <a:gd name="T0" fmla="*/ 0 w 1"/>
                    <a:gd name="T1" fmla="*/ 0 h 226"/>
                    <a:gd name="T2" fmla="*/ 0 w 1"/>
                    <a:gd name="T3" fmla="*/ 225 h 226"/>
                    <a:gd name="T4" fmla="*/ 0 w 1"/>
                    <a:gd name="T5" fmla="*/ 0 h 226"/>
                    <a:gd name="T6" fmla="*/ 0 60000 65536"/>
                    <a:gd name="T7" fmla="*/ 0 60000 65536"/>
                    <a:gd name="T8" fmla="*/ 0 60000 65536"/>
                    <a:gd name="T9" fmla="*/ 0 w 1"/>
                    <a:gd name="T10" fmla="*/ 0 h 226"/>
                    <a:gd name="T11" fmla="*/ 1 w 1"/>
                    <a:gd name="T12" fmla="*/ 226 h 226"/>
                  </a:gdLst>
                  <a:ahLst/>
                  <a:cxnLst>
                    <a:cxn ang="T6">
                      <a:pos x="T0" y="T1"/>
                    </a:cxn>
                    <a:cxn ang="T7">
                      <a:pos x="T2" y="T3"/>
                    </a:cxn>
                    <a:cxn ang="T8">
                      <a:pos x="T4" y="T5"/>
                    </a:cxn>
                  </a:cxnLst>
                  <a:rect l="T9" t="T10" r="T11" b="T12"/>
                  <a:pathLst>
                    <a:path w="1" h="226">
                      <a:moveTo>
                        <a:pt x="0" y="0"/>
                      </a:moveTo>
                      <a:lnTo>
                        <a:pt x="0" y="225"/>
                      </a:lnTo>
                      <a:lnTo>
                        <a:pt x="0" y="0"/>
                      </a:lnTo>
                    </a:path>
                  </a:pathLst>
                </a:custGeom>
                <a:noFill/>
                <a:ln w="12700" cap="rnd">
                  <a:solidFill>
                    <a:srgbClr val="A00000"/>
                  </a:solidFill>
                  <a:round/>
                  <a:headEnd/>
                  <a:tailEnd/>
                </a:ln>
              </p:spPr>
              <p:txBody>
                <a:bodyPr/>
                <a:lstStyle/>
                <a:p>
                  <a:endParaRPr lang="en-US"/>
                </a:p>
              </p:txBody>
            </p:sp>
            <p:sp>
              <p:nvSpPr>
                <p:cNvPr id="18809" name="Freeform 232"/>
                <p:cNvSpPr>
                  <a:spLocks noChangeAspect="1"/>
                </p:cNvSpPr>
                <p:nvPr/>
              </p:nvSpPr>
              <p:spPr bwMode="auto">
                <a:xfrm>
                  <a:off x="1626" y="3055"/>
                  <a:ext cx="1" cy="193"/>
                </a:xfrm>
                <a:custGeom>
                  <a:avLst/>
                  <a:gdLst>
                    <a:gd name="T0" fmla="*/ 0 w 1"/>
                    <a:gd name="T1" fmla="*/ 0 h 193"/>
                    <a:gd name="T2" fmla="*/ 0 w 1"/>
                    <a:gd name="T3" fmla="*/ 192 h 193"/>
                    <a:gd name="T4" fmla="*/ 0 w 1"/>
                    <a:gd name="T5" fmla="*/ 0 h 193"/>
                    <a:gd name="T6" fmla="*/ 0 60000 65536"/>
                    <a:gd name="T7" fmla="*/ 0 60000 65536"/>
                    <a:gd name="T8" fmla="*/ 0 60000 65536"/>
                    <a:gd name="T9" fmla="*/ 0 w 1"/>
                    <a:gd name="T10" fmla="*/ 0 h 193"/>
                    <a:gd name="T11" fmla="*/ 1 w 1"/>
                    <a:gd name="T12" fmla="*/ 193 h 193"/>
                  </a:gdLst>
                  <a:ahLst/>
                  <a:cxnLst>
                    <a:cxn ang="T6">
                      <a:pos x="T0" y="T1"/>
                    </a:cxn>
                    <a:cxn ang="T7">
                      <a:pos x="T2" y="T3"/>
                    </a:cxn>
                    <a:cxn ang="T8">
                      <a:pos x="T4" y="T5"/>
                    </a:cxn>
                  </a:cxnLst>
                  <a:rect l="T9" t="T10" r="T11" b="T12"/>
                  <a:pathLst>
                    <a:path w="1" h="193">
                      <a:moveTo>
                        <a:pt x="0" y="0"/>
                      </a:moveTo>
                      <a:lnTo>
                        <a:pt x="0" y="192"/>
                      </a:lnTo>
                      <a:lnTo>
                        <a:pt x="0" y="0"/>
                      </a:lnTo>
                    </a:path>
                  </a:pathLst>
                </a:custGeom>
                <a:noFill/>
                <a:ln w="12700" cap="rnd">
                  <a:solidFill>
                    <a:srgbClr val="A00000"/>
                  </a:solidFill>
                  <a:round/>
                  <a:headEnd/>
                  <a:tailEnd/>
                </a:ln>
              </p:spPr>
              <p:txBody>
                <a:bodyPr/>
                <a:lstStyle/>
                <a:p>
                  <a:endParaRPr lang="en-US"/>
                </a:p>
              </p:txBody>
            </p:sp>
            <p:sp>
              <p:nvSpPr>
                <p:cNvPr id="18810" name="Freeform 233"/>
                <p:cNvSpPr>
                  <a:spLocks noChangeAspect="1"/>
                </p:cNvSpPr>
                <p:nvPr/>
              </p:nvSpPr>
              <p:spPr bwMode="auto">
                <a:xfrm>
                  <a:off x="1650" y="3064"/>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A00000"/>
                  </a:solidFill>
                  <a:round/>
                  <a:headEnd/>
                  <a:tailEnd/>
                </a:ln>
              </p:spPr>
              <p:txBody>
                <a:bodyPr/>
                <a:lstStyle/>
                <a:p>
                  <a:endParaRPr lang="en-US"/>
                </a:p>
              </p:txBody>
            </p:sp>
            <p:sp>
              <p:nvSpPr>
                <p:cNvPr id="18811" name="Freeform 234"/>
                <p:cNvSpPr>
                  <a:spLocks noChangeAspect="1"/>
                </p:cNvSpPr>
                <p:nvPr/>
              </p:nvSpPr>
              <p:spPr bwMode="auto">
                <a:xfrm>
                  <a:off x="1669" y="3074"/>
                  <a:ext cx="1" cy="150"/>
                </a:xfrm>
                <a:custGeom>
                  <a:avLst/>
                  <a:gdLst>
                    <a:gd name="T0" fmla="*/ 0 w 1"/>
                    <a:gd name="T1" fmla="*/ 0 h 150"/>
                    <a:gd name="T2" fmla="*/ 0 w 1"/>
                    <a:gd name="T3" fmla="*/ 149 h 150"/>
                    <a:gd name="T4" fmla="*/ 0 w 1"/>
                    <a:gd name="T5" fmla="*/ 0 h 150"/>
                    <a:gd name="T6" fmla="*/ 0 60000 65536"/>
                    <a:gd name="T7" fmla="*/ 0 60000 65536"/>
                    <a:gd name="T8" fmla="*/ 0 60000 65536"/>
                    <a:gd name="T9" fmla="*/ 0 w 1"/>
                    <a:gd name="T10" fmla="*/ 0 h 150"/>
                    <a:gd name="T11" fmla="*/ 1 w 1"/>
                    <a:gd name="T12" fmla="*/ 150 h 150"/>
                  </a:gdLst>
                  <a:ahLst/>
                  <a:cxnLst>
                    <a:cxn ang="T6">
                      <a:pos x="T0" y="T1"/>
                    </a:cxn>
                    <a:cxn ang="T7">
                      <a:pos x="T2" y="T3"/>
                    </a:cxn>
                    <a:cxn ang="T8">
                      <a:pos x="T4" y="T5"/>
                    </a:cxn>
                  </a:cxnLst>
                  <a:rect l="T9" t="T10" r="T11" b="T12"/>
                  <a:pathLst>
                    <a:path w="1" h="150">
                      <a:moveTo>
                        <a:pt x="0" y="0"/>
                      </a:moveTo>
                      <a:lnTo>
                        <a:pt x="0" y="149"/>
                      </a:lnTo>
                      <a:lnTo>
                        <a:pt x="0" y="0"/>
                      </a:lnTo>
                    </a:path>
                  </a:pathLst>
                </a:custGeom>
                <a:noFill/>
                <a:ln w="12700" cap="rnd">
                  <a:solidFill>
                    <a:srgbClr val="A00000"/>
                  </a:solidFill>
                  <a:round/>
                  <a:headEnd/>
                  <a:tailEnd/>
                </a:ln>
              </p:spPr>
              <p:txBody>
                <a:bodyPr/>
                <a:lstStyle/>
                <a:p>
                  <a:endParaRPr lang="en-US"/>
                </a:p>
              </p:txBody>
            </p:sp>
            <p:sp>
              <p:nvSpPr>
                <p:cNvPr id="18812" name="Freeform 235"/>
                <p:cNvSpPr>
                  <a:spLocks noChangeAspect="1"/>
                </p:cNvSpPr>
                <p:nvPr/>
              </p:nvSpPr>
              <p:spPr bwMode="auto">
                <a:xfrm>
                  <a:off x="1688" y="3084"/>
                  <a:ext cx="1" cy="130"/>
                </a:xfrm>
                <a:custGeom>
                  <a:avLst/>
                  <a:gdLst>
                    <a:gd name="T0" fmla="*/ 0 w 1"/>
                    <a:gd name="T1" fmla="*/ 0 h 130"/>
                    <a:gd name="T2" fmla="*/ 0 w 1"/>
                    <a:gd name="T3" fmla="*/ 129 h 130"/>
                    <a:gd name="T4" fmla="*/ 0 w 1"/>
                    <a:gd name="T5" fmla="*/ 0 h 130"/>
                    <a:gd name="T6" fmla="*/ 0 60000 65536"/>
                    <a:gd name="T7" fmla="*/ 0 60000 65536"/>
                    <a:gd name="T8" fmla="*/ 0 60000 65536"/>
                    <a:gd name="T9" fmla="*/ 0 w 1"/>
                    <a:gd name="T10" fmla="*/ 0 h 130"/>
                    <a:gd name="T11" fmla="*/ 1 w 1"/>
                    <a:gd name="T12" fmla="*/ 130 h 130"/>
                  </a:gdLst>
                  <a:ahLst/>
                  <a:cxnLst>
                    <a:cxn ang="T6">
                      <a:pos x="T0" y="T1"/>
                    </a:cxn>
                    <a:cxn ang="T7">
                      <a:pos x="T2" y="T3"/>
                    </a:cxn>
                    <a:cxn ang="T8">
                      <a:pos x="T4" y="T5"/>
                    </a:cxn>
                  </a:cxnLst>
                  <a:rect l="T9" t="T10" r="T11" b="T12"/>
                  <a:pathLst>
                    <a:path w="1" h="130">
                      <a:moveTo>
                        <a:pt x="0" y="0"/>
                      </a:moveTo>
                      <a:lnTo>
                        <a:pt x="0" y="129"/>
                      </a:lnTo>
                      <a:lnTo>
                        <a:pt x="0" y="0"/>
                      </a:lnTo>
                    </a:path>
                  </a:pathLst>
                </a:custGeom>
                <a:noFill/>
                <a:ln w="12700" cap="rnd">
                  <a:solidFill>
                    <a:srgbClr val="A00000"/>
                  </a:solidFill>
                  <a:round/>
                  <a:headEnd/>
                  <a:tailEnd/>
                </a:ln>
              </p:spPr>
              <p:txBody>
                <a:bodyPr/>
                <a:lstStyle/>
                <a:p>
                  <a:endParaRPr lang="en-US"/>
                </a:p>
              </p:txBody>
            </p:sp>
            <p:sp>
              <p:nvSpPr>
                <p:cNvPr id="18813" name="Freeform 236"/>
                <p:cNvSpPr>
                  <a:spLocks noChangeAspect="1"/>
                </p:cNvSpPr>
                <p:nvPr/>
              </p:nvSpPr>
              <p:spPr bwMode="auto">
                <a:xfrm>
                  <a:off x="1727" y="3093"/>
                  <a:ext cx="1" cy="112"/>
                </a:xfrm>
                <a:custGeom>
                  <a:avLst/>
                  <a:gdLst>
                    <a:gd name="T0" fmla="*/ 0 w 1"/>
                    <a:gd name="T1" fmla="*/ 111 h 112"/>
                    <a:gd name="T2" fmla="*/ 0 w 1"/>
                    <a:gd name="T3" fmla="*/ 0 h 112"/>
                    <a:gd name="T4" fmla="*/ 0 w 1"/>
                    <a:gd name="T5" fmla="*/ 111 h 112"/>
                    <a:gd name="T6" fmla="*/ 0 60000 65536"/>
                    <a:gd name="T7" fmla="*/ 0 60000 65536"/>
                    <a:gd name="T8" fmla="*/ 0 60000 65536"/>
                    <a:gd name="T9" fmla="*/ 0 w 1"/>
                    <a:gd name="T10" fmla="*/ 0 h 112"/>
                    <a:gd name="T11" fmla="*/ 1 w 1"/>
                    <a:gd name="T12" fmla="*/ 112 h 112"/>
                  </a:gdLst>
                  <a:ahLst/>
                  <a:cxnLst>
                    <a:cxn ang="T6">
                      <a:pos x="T0" y="T1"/>
                    </a:cxn>
                    <a:cxn ang="T7">
                      <a:pos x="T2" y="T3"/>
                    </a:cxn>
                    <a:cxn ang="T8">
                      <a:pos x="T4" y="T5"/>
                    </a:cxn>
                  </a:cxnLst>
                  <a:rect l="T9" t="T10" r="T11" b="T12"/>
                  <a:pathLst>
                    <a:path w="1" h="112">
                      <a:moveTo>
                        <a:pt x="0" y="111"/>
                      </a:moveTo>
                      <a:lnTo>
                        <a:pt x="0" y="0"/>
                      </a:lnTo>
                      <a:lnTo>
                        <a:pt x="0" y="111"/>
                      </a:lnTo>
                    </a:path>
                  </a:pathLst>
                </a:custGeom>
                <a:noFill/>
                <a:ln w="12700" cap="rnd">
                  <a:solidFill>
                    <a:srgbClr val="A00000"/>
                  </a:solidFill>
                  <a:round/>
                  <a:headEnd/>
                  <a:tailEnd/>
                </a:ln>
              </p:spPr>
              <p:txBody>
                <a:bodyPr/>
                <a:lstStyle/>
                <a:p>
                  <a:endParaRPr lang="en-US"/>
                </a:p>
              </p:txBody>
            </p:sp>
            <p:sp>
              <p:nvSpPr>
                <p:cNvPr id="18814" name="Freeform 237"/>
                <p:cNvSpPr>
                  <a:spLocks noChangeAspect="1"/>
                </p:cNvSpPr>
                <p:nvPr/>
              </p:nvSpPr>
              <p:spPr bwMode="auto">
                <a:xfrm>
                  <a:off x="1741" y="3098"/>
                  <a:ext cx="1" cy="97"/>
                </a:xfrm>
                <a:custGeom>
                  <a:avLst/>
                  <a:gdLst>
                    <a:gd name="T0" fmla="*/ 0 w 1"/>
                    <a:gd name="T1" fmla="*/ 0 h 97"/>
                    <a:gd name="T2" fmla="*/ 0 w 1"/>
                    <a:gd name="T3" fmla="*/ 96 h 97"/>
                    <a:gd name="T4" fmla="*/ 0 w 1"/>
                    <a:gd name="T5" fmla="*/ 0 h 97"/>
                    <a:gd name="T6" fmla="*/ 0 60000 65536"/>
                    <a:gd name="T7" fmla="*/ 0 60000 65536"/>
                    <a:gd name="T8" fmla="*/ 0 60000 65536"/>
                    <a:gd name="T9" fmla="*/ 0 w 1"/>
                    <a:gd name="T10" fmla="*/ 0 h 97"/>
                    <a:gd name="T11" fmla="*/ 1 w 1"/>
                    <a:gd name="T12" fmla="*/ 97 h 97"/>
                  </a:gdLst>
                  <a:ahLst/>
                  <a:cxnLst>
                    <a:cxn ang="T6">
                      <a:pos x="T0" y="T1"/>
                    </a:cxn>
                    <a:cxn ang="T7">
                      <a:pos x="T2" y="T3"/>
                    </a:cxn>
                    <a:cxn ang="T8">
                      <a:pos x="T4" y="T5"/>
                    </a:cxn>
                  </a:cxnLst>
                  <a:rect l="T9" t="T10" r="T11" b="T12"/>
                  <a:pathLst>
                    <a:path w="1" h="97">
                      <a:moveTo>
                        <a:pt x="0" y="0"/>
                      </a:moveTo>
                      <a:lnTo>
                        <a:pt x="0" y="96"/>
                      </a:lnTo>
                      <a:lnTo>
                        <a:pt x="0" y="0"/>
                      </a:lnTo>
                    </a:path>
                  </a:pathLst>
                </a:custGeom>
                <a:noFill/>
                <a:ln w="12700" cap="rnd">
                  <a:solidFill>
                    <a:srgbClr val="A00000"/>
                  </a:solidFill>
                  <a:round/>
                  <a:headEnd/>
                  <a:tailEnd/>
                </a:ln>
              </p:spPr>
              <p:txBody>
                <a:bodyPr/>
                <a:lstStyle/>
                <a:p>
                  <a:endParaRPr lang="en-US"/>
                </a:p>
              </p:txBody>
            </p:sp>
            <p:sp>
              <p:nvSpPr>
                <p:cNvPr id="18815" name="Freeform 238"/>
                <p:cNvSpPr>
                  <a:spLocks noChangeAspect="1"/>
                </p:cNvSpPr>
                <p:nvPr/>
              </p:nvSpPr>
              <p:spPr bwMode="auto">
                <a:xfrm>
                  <a:off x="1760" y="3098"/>
                  <a:ext cx="1" cy="97"/>
                </a:xfrm>
                <a:custGeom>
                  <a:avLst/>
                  <a:gdLst>
                    <a:gd name="T0" fmla="*/ 0 w 1"/>
                    <a:gd name="T1" fmla="*/ 96 h 97"/>
                    <a:gd name="T2" fmla="*/ 0 w 1"/>
                    <a:gd name="T3" fmla="*/ 0 h 97"/>
                    <a:gd name="T4" fmla="*/ 0 w 1"/>
                    <a:gd name="T5" fmla="*/ 96 h 97"/>
                    <a:gd name="T6" fmla="*/ 0 60000 65536"/>
                    <a:gd name="T7" fmla="*/ 0 60000 65536"/>
                    <a:gd name="T8" fmla="*/ 0 60000 65536"/>
                    <a:gd name="T9" fmla="*/ 0 w 1"/>
                    <a:gd name="T10" fmla="*/ 0 h 97"/>
                    <a:gd name="T11" fmla="*/ 1 w 1"/>
                    <a:gd name="T12" fmla="*/ 97 h 97"/>
                  </a:gdLst>
                  <a:ahLst/>
                  <a:cxnLst>
                    <a:cxn ang="T6">
                      <a:pos x="T0" y="T1"/>
                    </a:cxn>
                    <a:cxn ang="T7">
                      <a:pos x="T2" y="T3"/>
                    </a:cxn>
                    <a:cxn ang="T8">
                      <a:pos x="T4" y="T5"/>
                    </a:cxn>
                  </a:cxnLst>
                  <a:rect l="T9" t="T10" r="T11" b="T12"/>
                  <a:pathLst>
                    <a:path w="1" h="97">
                      <a:moveTo>
                        <a:pt x="0" y="96"/>
                      </a:moveTo>
                      <a:lnTo>
                        <a:pt x="0" y="0"/>
                      </a:lnTo>
                      <a:lnTo>
                        <a:pt x="0" y="96"/>
                      </a:lnTo>
                    </a:path>
                  </a:pathLst>
                </a:custGeom>
                <a:noFill/>
                <a:ln w="12700" cap="rnd">
                  <a:solidFill>
                    <a:srgbClr val="A00000"/>
                  </a:solidFill>
                  <a:round/>
                  <a:headEnd/>
                  <a:tailEnd/>
                </a:ln>
              </p:spPr>
              <p:txBody>
                <a:bodyPr/>
                <a:lstStyle/>
                <a:p>
                  <a:endParaRPr lang="en-US"/>
                </a:p>
              </p:txBody>
            </p:sp>
            <p:sp>
              <p:nvSpPr>
                <p:cNvPr id="18816" name="Freeform 239"/>
                <p:cNvSpPr>
                  <a:spLocks noChangeAspect="1"/>
                </p:cNvSpPr>
                <p:nvPr/>
              </p:nvSpPr>
              <p:spPr bwMode="auto">
                <a:xfrm>
                  <a:off x="1794" y="3103"/>
                  <a:ext cx="1" cy="87"/>
                </a:xfrm>
                <a:custGeom>
                  <a:avLst/>
                  <a:gdLst>
                    <a:gd name="T0" fmla="*/ 0 w 1"/>
                    <a:gd name="T1" fmla="*/ 0 h 87"/>
                    <a:gd name="T2" fmla="*/ 0 w 1"/>
                    <a:gd name="T3" fmla="*/ 86 h 87"/>
                    <a:gd name="T4" fmla="*/ 0 w 1"/>
                    <a:gd name="T5" fmla="*/ 0 h 87"/>
                    <a:gd name="T6" fmla="*/ 0 60000 65536"/>
                    <a:gd name="T7" fmla="*/ 0 60000 65536"/>
                    <a:gd name="T8" fmla="*/ 0 60000 65536"/>
                    <a:gd name="T9" fmla="*/ 0 w 1"/>
                    <a:gd name="T10" fmla="*/ 0 h 87"/>
                    <a:gd name="T11" fmla="*/ 1 w 1"/>
                    <a:gd name="T12" fmla="*/ 87 h 87"/>
                  </a:gdLst>
                  <a:ahLst/>
                  <a:cxnLst>
                    <a:cxn ang="T6">
                      <a:pos x="T0" y="T1"/>
                    </a:cxn>
                    <a:cxn ang="T7">
                      <a:pos x="T2" y="T3"/>
                    </a:cxn>
                    <a:cxn ang="T8">
                      <a:pos x="T4" y="T5"/>
                    </a:cxn>
                  </a:cxnLst>
                  <a:rect l="T9" t="T10" r="T11" b="T12"/>
                  <a:pathLst>
                    <a:path w="1" h="87">
                      <a:moveTo>
                        <a:pt x="0" y="0"/>
                      </a:moveTo>
                      <a:lnTo>
                        <a:pt x="0" y="86"/>
                      </a:lnTo>
                      <a:lnTo>
                        <a:pt x="0" y="0"/>
                      </a:lnTo>
                    </a:path>
                  </a:pathLst>
                </a:custGeom>
                <a:noFill/>
                <a:ln w="12700" cap="rnd">
                  <a:solidFill>
                    <a:srgbClr val="A00000"/>
                  </a:solidFill>
                  <a:round/>
                  <a:headEnd/>
                  <a:tailEnd/>
                </a:ln>
              </p:spPr>
              <p:txBody>
                <a:bodyPr/>
                <a:lstStyle/>
                <a:p>
                  <a:endParaRPr lang="en-US"/>
                </a:p>
              </p:txBody>
            </p:sp>
            <p:sp>
              <p:nvSpPr>
                <p:cNvPr id="18817" name="Freeform 240"/>
                <p:cNvSpPr>
                  <a:spLocks noChangeAspect="1"/>
                </p:cNvSpPr>
                <p:nvPr/>
              </p:nvSpPr>
              <p:spPr bwMode="auto">
                <a:xfrm>
                  <a:off x="1813" y="3103"/>
                  <a:ext cx="1" cy="82"/>
                </a:xfrm>
                <a:custGeom>
                  <a:avLst/>
                  <a:gdLst>
                    <a:gd name="T0" fmla="*/ 0 w 1"/>
                    <a:gd name="T1" fmla="*/ 0 h 82"/>
                    <a:gd name="T2" fmla="*/ 0 w 1"/>
                    <a:gd name="T3" fmla="*/ 81 h 82"/>
                    <a:gd name="T4" fmla="*/ 0 w 1"/>
                    <a:gd name="T5" fmla="*/ 0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0"/>
                      </a:moveTo>
                      <a:lnTo>
                        <a:pt x="0" y="81"/>
                      </a:lnTo>
                      <a:lnTo>
                        <a:pt x="0" y="0"/>
                      </a:lnTo>
                    </a:path>
                  </a:pathLst>
                </a:custGeom>
                <a:noFill/>
                <a:ln w="12700" cap="rnd">
                  <a:solidFill>
                    <a:srgbClr val="A00000"/>
                  </a:solidFill>
                  <a:round/>
                  <a:headEnd/>
                  <a:tailEnd/>
                </a:ln>
              </p:spPr>
              <p:txBody>
                <a:bodyPr/>
                <a:lstStyle/>
                <a:p>
                  <a:endParaRPr lang="en-US"/>
                </a:p>
              </p:txBody>
            </p:sp>
            <p:sp>
              <p:nvSpPr>
                <p:cNvPr id="18818" name="Freeform 241"/>
                <p:cNvSpPr>
                  <a:spLocks noChangeAspect="1"/>
                </p:cNvSpPr>
                <p:nvPr/>
              </p:nvSpPr>
              <p:spPr bwMode="auto">
                <a:xfrm>
                  <a:off x="1847" y="3103"/>
                  <a:ext cx="1" cy="82"/>
                </a:xfrm>
                <a:custGeom>
                  <a:avLst/>
                  <a:gdLst>
                    <a:gd name="T0" fmla="*/ 0 w 1"/>
                    <a:gd name="T1" fmla="*/ 81 h 82"/>
                    <a:gd name="T2" fmla="*/ 0 w 1"/>
                    <a:gd name="T3" fmla="*/ 0 h 82"/>
                    <a:gd name="T4" fmla="*/ 0 w 1"/>
                    <a:gd name="T5" fmla="*/ 81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81"/>
                      </a:moveTo>
                      <a:lnTo>
                        <a:pt x="0" y="0"/>
                      </a:lnTo>
                      <a:lnTo>
                        <a:pt x="0" y="81"/>
                      </a:lnTo>
                    </a:path>
                  </a:pathLst>
                </a:custGeom>
                <a:noFill/>
                <a:ln w="12700" cap="rnd">
                  <a:solidFill>
                    <a:srgbClr val="A00000"/>
                  </a:solidFill>
                  <a:round/>
                  <a:headEnd/>
                  <a:tailEnd/>
                </a:ln>
              </p:spPr>
              <p:txBody>
                <a:bodyPr/>
                <a:lstStyle/>
                <a:p>
                  <a:endParaRPr lang="en-US"/>
                </a:p>
              </p:txBody>
            </p:sp>
            <p:sp>
              <p:nvSpPr>
                <p:cNvPr id="18819" name="Freeform 242"/>
                <p:cNvSpPr>
                  <a:spLocks noChangeAspect="1"/>
                </p:cNvSpPr>
                <p:nvPr/>
              </p:nvSpPr>
              <p:spPr bwMode="auto">
                <a:xfrm>
                  <a:off x="1866" y="3103"/>
                  <a:ext cx="1" cy="73"/>
                </a:xfrm>
                <a:custGeom>
                  <a:avLst/>
                  <a:gdLst>
                    <a:gd name="T0" fmla="*/ 0 w 1"/>
                    <a:gd name="T1" fmla="*/ 72 h 73"/>
                    <a:gd name="T2" fmla="*/ 0 w 1"/>
                    <a:gd name="T3" fmla="*/ 0 h 73"/>
                    <a:gd name="T4" fmla="*/ 0 w 1"/>
                    <a:gd name="T5" fmla="*/ 72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72"/>
                      </a:moveTo>
                      <a:lnTo>
                        <a:pt x="0" y="0"/>
                      </a:lnTo>
                      <a:lnTo>
                        <a:pt x="0" y="72"/>
                      </a:lnTo>
                    </a:path>
                  </a:pathLst>
                </a:custGeom>
                <a:noFill/>
                <a:ln w="12700" cap="rnd">
                  <a:solidFill>
                    <a:srgbClr val="A00000"/>
                  </a:solidFill>
                  <a:round/>
                  <a:headEnd/>
                  <a:tailEnd/>
                </a:ln>
              </p:spPr>
              <p:txBody>
                <a:bodyPr/>
                <a:lstStyle/>
                <a:p>
                  <a:endParaRPr lang="en-US"/>
                </a:p>
              </p:txBody>
            </p:sp>
            <p:sp>
              <p:nvSpPr>
                <p:cNvPr id="18820" name="Freeform 243"/>
                <p:cNvSpPr>
                  <a:spLocks noChangeAspect="1"/>
                </p:cNvSpPr>
                <p:nvPr/>
              </p:nvSpPr>
              <p:spPr bwMode="auto">
                <a:xfrm>
                  <a:off x="1899" y="3098"/>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821" name="Freeform 244"/>
                <p:cNvSpPr>
                  <a:spLocks noChangeAspect="1"/>
                </p:cNvSpPr>
                <p:nvPr/>
              </p:nvSpPr>
              <p:spPr bwMode="auto">
                <a:xfrm>
                  <a:off x="1919" y="3093"/>
                  <a:ext cx="1" cy="78"/>
                </a:xfrm>
                <a:custGeom>
                  <a:avLst/>
                  <a:gdLst>
                    <a:gd name="T0" fmla="*/ 0 w 1"/>
                    <a:gd name="T1" fmla="*/ 77 h 78"/>
                    <a:gd name="T2" fmla="*/ 0 w 1"/>
                    <a:gd name="T3" fmla="*/ 0 h 78"/>
                    <a:gd name="T4" fmla="*/ 0 w 1"/>
                    <a:gd name="T5" fmla="*/ 77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77"/>
                      </a:moveTo>
                      <a:lnTo>
                        <a:pt x="0" y="0"/>
                      </a:lnTo>
                      <a:lnTo>
                        <a:pt x="0" y="77"/>
                      </a:lnTo>
                    </a:path>
                  </a:pathLst>
                </a:custGeom>
                <a:noFill/>
                <a:ln w="12700" cap="rnd">
                  <a:solidFill>
                    <a:srgbClr val="A00000"/>
                  </a:solidFill>
                  <a:round/>
                  <a:headEnd/>
                  <a:tailEnd/>
                </a:ln>
              </p:spPr>
              <p:txBody>
                <a:bodyPr/>
                <a:lstStyle/>
                <a:p>
                  <a:endParaRPr lang="en-US"/>
                </a:p>
              </p:txBody>
            </p:sp>
            <p:sp>
              <p:nvSpPr>
                <p:cNvPr id="18822" name="Freeform 245"/>
                <p:cNvSpPr>
                  <a:spLocks noChangeAspect="1"/>
                </p:cNvSpPr>
                <p:nvPr/>
              </p:nvSpPr>
              <p:spPr bwMode="auto">
                <a:xfrm>
                  <a:off x="1947" y="3088"/>
                  <a:ext cx="1" cy="83"/>
                </a:xfrm>
                <a:custGeom>
                  <a:avLst/>
                  <a:gdLst>
                    <a:gd name="T0" fmla="*/ 0 w 1"/>
                    <a:gd name="T1" fmla="*/ 0 h 83"/>
                    <a:gd name="T2" fmla="*/ 0 w 1"/>
                    <a:gd name="T3" fmla="*/ 82 h 83"/>
                    <a:gd name="T4" fmla="*/ 0 w 1"/>
                    <a:gd name="T5" fmla="*/ 0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0"/>
                      </a:moveTo>
                      <a:lnTo>
                        <a:pt x="0" y="82"/>
                      </a:lnTo>
                      <a:lnTo>
                        <a:pt x="0" y="0"/>
                      </a:lnTo>
                    </a:path>
                  </a:pathLst>
                </a:custGeom>
                <a:noFill/>
                <a:ln w="12700" cap="rnd">
                  <a:solidFill>
                    <a:srgbClr val="A00000"/>
                  </a:solidFill>
                  <a:round/>
                  <a:headEnd/>
                  <a:tailEnd/>
                </a:ln>
              </p:spPr>
              <p:txBody>
                <a:bodyPr/>
                <a:lstStyle/>
                <a:p>
                  <a:endParaRPr lang="en-US"/>
                </a:p>
              </p:txBody>
            </p:sp>
            <p:sp>
              <p:nvSpPr>
                <p:cNvPr id="18823" name="Freeform 246"/>
                <p:cNvSpPr>
                  <a:spLocks noChangeAspect="1"/>
                </p:cNvSpPr>
                <p:nvPr/>
              </p:nvSpPr>
              <p:spPr bwMode="auto">
                <a:xfrm>
                  <a:off x="1962" y="3084"/>
                  <a:ext cx="1" cy="82"/>
                </a:xfrm>
                <a:custGeom>
                  <a:avLst/>
                  <a:gdLst>
                    <a:gd name="T0" fmla="*/ 0 w 1"/>
                    <a:gd name="T1" fmla="*/ 81 h 82"/>
                    <a:gd name="T2" fmla="*/ 0 w 1"/>
                    <a:gd name="T3" fmla="*/ 0 h 82"/>
                    <a:gd name="T4" fmla="*/ 0 w 1"/>
                    <a:gd name="T5" fmla="*/ 81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81"/>
                      </a:moveTo>
                      <a:lnTo>
                        <a:pt x="0" y="0"/>
                      </a:lnTo>
                      <a:lnTo>
                        <a:pt x="0" y="81"/>
                      </a:lnTo>
                    </a:path>
                  </a:pathLst>
                </a:custGeom>
                <a:noFill/>
                <a:ln w="12700" cap="rnd">
                  <a:solidFill>
                    <a:srgbClr val="A00000"/>
                  </a:solidFill>
                  <a:round/>
                  <a:headEnd/>
                  <a:tailEnd/>
                </a:ln>
              </p:spPr>
              <p:txBody>
                <a:bodyPr/>
                <a:lstStyle/>
                <a:p>
                  <a:endParaRPr lang="en-US"/>
                </a:p>
              </p:txBody>
            </p:sp>
            <p:sp>
              <p:nvSpPr>
                <p:cNvPr id="18824" name="Freeform 247"/>
                <p:cNvSpPr>
                  <a:spLocks noChangeAspect="1"/>
                </p:cNvSpPr>
                <p:nvPr/>
              </p:nvSpPr>
              <p:spPr bwMode="auto">
                <a:xfrm>
                  <a:off x="1991" y="3069"/>
                  <a:ext cx="1" cy="92"/>
                </a:xfrm>
                <a:custGeom>
                  <a:avLst/>
                  <a:gdLst>
                    <a:gd name="T0" fmla="*/ 0 w 1"/>
                    <a:gd name="T1" fmla="*/ 0 h 92"/>
                    <a:gd name="T2" fmla="*/ 0 w 1"/>
                    <a:gd name="T3" fmla="*/ 91 h 92"/>
                    <a:gd name="T4" fmla="*/ 0 w 1"/>
                    <a:gd name="T5" fmla="*/ 0 h 92"/>
                    <a:gd name="T6" fmla="*/ 0 60000 65536"/>
                    <a:gd name="T7" fmla="*/ 0 60000 65536"/>
                    <a:gd name="T8" fmla="*/ 0 60000 65536"/>
                    <a:gd name="T9" fmla="*/ 0 w 1"/>
                    <a:gd name="T10" fmla="*/ 0 h 92"/>
                    <a:gd name="T11" fmla="*/ 1 w 1"/>
                    <a:gd name="T12" fmla="*/ 92 h 92"/>
                  </a:gdLst>
                  <a:ahLst/>
                  <a:cxnLst>
                    <a:cxn ang="T6">
                      <a:pos x="T0" y="T1"/>
                    </a:cxn>
                    <a:cxn ang="T7">
                      <a:pos x="T2" y="T3"/>
                    </a:cxn>
                    <a:cxn ang="T8">
                      <a:pos x="T4" y="T5"/>
                    </a:cxn>
                  </a:cxnLst>
                  <a:rect l="T9" t="T10" r="T11" b="T12"/>
                  <a:pathLst>
                    <a:path w="1" h="92">
                      <a:moveTo>
                        <a:pt x="0" y="0"/>
                      </a:moveTo>
                      <a:lnTo>
                        <a:pt x="0" y="91"/>
                      </a:lnTo>
                      <a:lnTo>
                        <a:pt x="0" y="0"/>
                      </a:lnTo>
                    </a:path>
                  </a:pathLst>
                </a:custGeom>
                <a:noFill/>
                <a:ln w="12700" cap="rnd">
                  <a:solidFill>
                    <a:srgbClr val="A00000"/>
                  </a:solidFill>
                  <a:round/>
                  <a:headEnd/>
                  <a:tailEnd/>
                </a:ln>
              </p:spPr>
              <p:txBody>
                <a:bodyPr/>
                <a:lstStyle/>
                <a:p>
                  <a:endParaRPr lang="en-US"/>
                </a:p>
              </p:txBody>
            </p:sp>
            <p:sp>
              <p:nvSpPr>
                <p:cNvPr id="18825" name="Freeform 248"/>
                <p:cNvSpPr>
                  <a:spLocks noChangeAspect="1"/>
                </p:cNvSpPr>
                <p:nvPr/>
              </p:nvSpPr>
              <p:spPr bwMode="auto">
                <a:xfrm>
                  <a:off x="2010" y="3064"/>
                  <a:ext cx="1" cy="102"/>
                </a:xfrm>
                <a:custGeom>
                  <a:avLst/>
                  <a:gdLst>
                    <a:gd name="T0" fmla="*/ 0 w 1"/>
                    <a:gd name="T1" fmla="*/ 101 h 102"/>
                    <a:gd name="T2" fmla="*/ 0 w 1"/>
                    <a:gd name="T3" fmla="*/ 0 h 102"/>
                    <a:gd name="T4" fmla="*/ 0 w 1"/>
                    <a:gd name="T5" fmla="*/ 101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101"/>
                      </a:moveTo>
                      <a:lnTo>
                        <a:pt x="0" y="0"/>
                      </a:lnTo>
                      <a:lnTo>
                        <a:pt x="0" y="101"/>
                      </a:lnTo>
                    </a:path>
                  </a:pathLst>
                </a:custGeom>
                <a:noFill/>
                <a:ln w="12700" cap="rnd">
                  <a:solidFill>
                    <a:srgbClr val="A00000"/>
                  </a:solidFill>
                  <a:round/>
                  <a:headEnd/>
                  <a:tailEnd/>
                </a:ln>
              </p:spPr>
              <p:txBody>
                <a:bodyPr/>
                <a:lstStyle/>
                <a:p>
                  <a:endParaRPr lang="en-US"/>
                </a:p>
              </p:txBody>
            </p:sp>
            <p:sp>
              <p:nvSpPr>
                <p:cNvPr id="18826" name="Freeform 249"/>
                <p:cNvSpPr>
                  <a:spLocks noChangeAspect="1"/>
                </p:cNvSpPr>
                <p:nvPr/>
              </p:nvSpPr>
              <p:spPr bwMode="auto">
                <a:xfrm>
                  <a:off x="2024" y="3060"/>
                  <a:ext cx="1" cy="111"/>
                </a:xfrm>
                <a:custGeom>
                  <a:avLst/>
                  <a:gdLst>
                    <a:gd name="T0" fmla="*/ 0 w 1"/>
                    <a:gd name="T1" fmla="*/ 110 h 111"/>
                    <a:gd name="T2" fmla="*/ 0 w 1"/>
                    <a:gd name="T3" fmla="*/ 0 h 111"/>
                    <a:gd name="T4" fmla="*/ 0 w 1"/>
                    <a:gd name="T5" fmla="*/ 110 h 111"/>
                    <a:gd name="T6" fmla="*/ 0 60000 65536"/>
                    <a:gd name="T7" fmla="*/ 0 60000 65536"/>
                    <a:gd name="T8" fmla="*/ 0 60000 65536"/>
                    <a:gd name="T9" fmla="*/ 0 w 1"/>
                    <a:gd name="T10" fmla="*/ 0 h 111"/>
                    <a:gd name="T11" fmla="*/ 1 w 1"/>
                    <a:gd name="T12" fmla="*/ 111 h 111"/>
                  </a:gdLst>
                  <a:ahLst/>
                  <a:cxnLst>
                    <a:cxn ang="T6">
                      <a:pos x="T0" y="T1"/>
                    </a:cxn>
                    <a:cxn ang="T7">
                      <a:pos x="T2" y="T3"/>
                    </a:cxn>
                    <a:cxn ang="T8">
                      <a:pos x="T4" y="T5"/>
                    </a:cxn>
                  </a:cxnLst>
                  <a:rect l="T9" t="T10" r="T11" b="T12"/>
                  <a:pathLst>
                    <a:path w="1" h="111">
                      <a:moveTo>
                        <a:pt x="0" y="110"/>
                      </a:moveTo>
                      <a:lnTo>
                        <a:pt x="0" y="0"/>
                      </a:lnTo>
                      <a:lnTo>
                        <a:pt x="0" y="110"/>
                      </a:lnTo>
                    </a:path>
                  </a:pathLst>
                </a:custGeom>
                <a:noFill/>
                <a:ln w="12700" cap="rnd">
                  <a:solidFill>
                    <a:srgbClr val="A00000"/>
                  </a:solidFill>
                  <a:round/>
                  <a:headEnd/>
                  <a:tailEnd/>
                </a:ln>
              </p:spPr>
              <p:txBody>
                <a:bodyPr/>
                <a:lstStyle/>
                <a:p>
                  <a:endParaRPr lang="en-US"/>
                </a:p>
              </p:txBody>
            </p:sp>
            <p:sp>
              <p:nvSpPr>
                <p:cNvPr id="18827" name="Freeform 250"/>
                <p:cNvSpPr>
                  <a:spLocks noChangeAspect="1"/>
                </p:cNvSpPr>
                <p:nvPr/>
              </p:nvSpPr>
              <p:spPr bwMode="auto">
                <a:xfrm>
                  <a:off x="2048" y="3040"/>
                  <a:ext cx="1" cy="121"/>
                </a:xfrm>
                <a:custGeom>
                  <a:avLst/>
                  <a:gdLst>
                    <a:gd name="T0" fmla="*/ 0 w 1"/>
                    <a:gd name="T1" fmla="*/ 120 h 121"/>
                    <a:gd name="T2" fmla="*/ 0 w 1"/>
                    <a:gd name="T3" fmla="*/ 0 h 121"/>
                    <a:gd name="T4" fmla="*/ 0 w 1"/>
                    <a:gd name="T5" fmla="*/ 12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120"/>
                      </a:moveTo>
                      <a:lnTo>
                        <a:pt x="0" y="0"/>
                      </a:lnTo>
                      <a:lnTo>
                        <a:pt x="0" y="120"/>
                      </a:lnTo>
                    </a:path>
                  </a:pathLst>
                </a:custGeom>
                <a:noFill/>
                <a:ln w="12700" cap="rnd">
                  <a:solidFill>
                    <a:srgbClr val="A00000"/>
                  </a:solidFill>
                  <a:round/>
                  <a:headEnd/>
                  <a:tailEnd/>
                </a:ln>
              </p:spPr>
              <p:txBody>
                <a:bodyPr/>
                <a:lstStyle/>
                <a:p>
                  <a:endParaRPr lang="en-US"/>
                </a:p>
              </p:txBody>
            </p:sp>
            <p:sp>
              <p:nvSpPr>
                <p:cNvPr id="18828" name="Freeform 251"/>
                <p:cNvSpPr>
                  <a:spLocks noChangeAspect="1"/>
                </p:cNvSpPr>
                <p:nvPr/>
              </p:nvSpPr>
              <p:spPr bwMode="auto">
                <a:xfrm>
                  <a:off x="2063" y="3031"/>
                  <a:ext cx="1" cy="135"/>
                </a:xfrm>
                <a:custGeom>
                  <a:avLst/>
                  <a:gdLst>
                    <a:gd name="T0" fmla="*/ 0 w 1"/>
                    <a:gd name="T1" fmla="*/ 0 h 135"/>
                    <a:gd name="T2" fmla="*/ 0 w 1"/>
                    <a:gd name="T3" fmla="*/ 134 h 135"/>
                    <a:gd name="T4" fmla="*/ 0 w 1"/>
                    <a:gd name="T5" fmla="*/ 0 h 135"/>
                    <a:gd name="T6" fmla="*/ 0 60000 65536"/>
                    <a:gd name="T7" fmla="*/ 0 60000 65536"/>
                    <a:gd name="T8" fmla="*/ 0 60000 65536"/>
                    <a:gd name="T9" fmla="*/ 0 w 1"/>
                    <a:gd name="T10" fmla="*/ 0 h 135"/>
                    <a:gd name="T11" fmla="*/ 1 w 1"/>
                    <a:gd name="T12" fmla="*/ 135 h 135"/>
                  </a:gdLst>
                  <a:ahLst/>
                  <a:cxnLst>
                    <a:cxn ang="T6">
                      <a:pos x="T0" y="T1"/>
                    </a:cxn>
                    <a:cxn ang="T7">
                      <a:pos x="T2" y="T3"/>
                    </a:cxn>
                    <a:cxn ang="T8">
                      <a:pos x="T4" y="T5"/>
                    </a:cxn>
                  </a:cxnLst>
                  <a:rect l="T9" t="T10" r="T11" b="T12"/>
                  <a:pathLst>
                    <a:path w="1" h="135">
                      <a:moveTo>
                        <a:pt x="0" y="0"/>
                      </a:moveTo>
                      <a:lnTo>
                        <a:pt x="0" y="134"/>
                      </a:lnTo>
                      <a:lnTo>
                        <a:pt x="0" y="0"/>
                      </a:lnTo>
                    </a:path>
                  </a:pathLst>
                </a:custGeom>
                <a:noFill/>
                <a:ln w="12700" cap="rnd">
                  <a:solidFill>
                    <a:srgbClr val="A00000"/>
                  </a:solidFill>
                  <a:round/>
                  <a:headEnd/>
                  <a:tailEnd/>
                </a:ln>
              </p:spPr>
              <p:txBody>
                <a:bodyPr/>
                <a:lstStyle/>
                <a:p>
                  <a:endParaRPr lang="en-US"/>
                </a:p>
              </p:txBody>
            </p:sp>
            <p:sp>
              <p:nvSpPr>
                <p:cNvPr id="18829" name="Freeform 252"/>
                <p:cNvSpPr>
                  <a:spLocks noChangeAspect="1"/>
                </p:cNvSpPr>
                <p:nvPr/>
              </p:nvSpPr>
              <p:spPr bwMode="auto">
                <a:xfrm>
                  <a:off x="2077" y="3016"/>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A00000"/>
                  </a:solidFill>
                  <a:round/>
                  <a:headEnd/>
                  <a:tailEnd/>
                </a:ln>
              </p:spPr>
              <p:txBody>
                <a:bodyPr/>
                <a:lstStyle/>
                <a:p>
                  <a:endParaRPr lang="en-US"/>
                </a:p>
              </p:txBody>
            </p:sp>
            <p:sp>
              <p:nvSpPr>
                <p:cNvPr id="18830" name="Freeform 253"/>
                <p:cNvSpPr>
                  <a:spLocks noChangeAspect="1"/>
                </p:cNvSpPr>
                <p:nvPr/>
              </p:nvSpPr>
              <p:spPr bwMode="auto">
                <a:xfrm>
                  <a:off x="2091" y="3002"/>
                  <a:ext cx="1" cy="159"/>
                </a:xfrm>
                <a:custGeom>
                  <a:avLst/>
                  <a:gdLst>
                    <a:gd name="T0" fmla="*/ 0 w 1"/>
                    <a:gd name="T1" fmla="*/ 158 h 159"/>
                    <a:gd name="T2" fmla="*/ 0 w 1"/>
                    <a:gd name="T3" fmla="*/ 0 h 159"/>
                    <a:gd name="T4" fmla="*/ 0 w 1"/>
                    <a:gd name="T5" fmla="*/ 158 h 159"/>
                    <a:gd name="T6" fmla="*/ 0 60000 65536"/>
                    <a:gd name="T7" fmla="*/ 0 60000 65536"/>
                    <a:gd name="T8" fmla="*/ 0 60000 65536"/>
                    <a:gd name="T9" fmla="*/ 0 w 1"/>
                    <a:gd name="T10" fmla="*/ 0 h 159"/>
                    <a:gd name="T11" fmla="*/ 1 w 1"/>
                    <a:gd name="T12" fmla="*/ 159 h 159"/>
                  </a:gdLst>
                  <a:ahLst/>
                  <a:cxnLst>
                    <a:cxn ang="T6">
                      <a:pos x="T0" y="T1"/>
                    </a:cxn>
                    <a:cxn ang="T7">
                      <a:pos x="T2" y="T3"/>
                    </a:cxn>
                    <a:cxn ang="T8">
                      <a:pos x="T4" y="T5"/>
                    </a:cxn>
                  </a:cxnLst>
                  <a:rect l="T9" t="T10" r="T11" b="T12"/>
                  <a:pathLst>
                    <a:path w="1" h="159">
                      <a:moveTo>
                        <a:pt x="0" y="158"/>
                      </a:moveTo>
                      <a:lnTo>
                        <a:pt x="0" y="0"/>
                      </a:lnTo>
                      <a:lnTo>
                        <a:pt x="0" y="158"/>
                      </a:lnTo>
                    </a:path>
                  </a:pathLst>
                </a:custGeom>
                <a:noFill/>
                <a:ln w="12700" cap="rnd">
                  <a:solidFill>
                    <a:srgbClr val="A00000"/>
                  </a:solidFill>
                  <a:round/>
                  <a:headEnd/>
                  <a:tailEnd/>
                </a:ln>
              </p:spPr>
              <p:txBody>
                <a:bodyPr/>
                <a:lstStyle/>
                <a:p>
                  <a:endParaRPr lang="en-US"/>
                </a:p>
              </p:txBody>
            </p:sp>
            <p:sp>
              <p:nvSpPr>
                <p:cNvPr id="18831" name="Freeform 254"/>
                <p:cNvSpPr>
                  <a:spLocks noChangeAspect="1"/>
                </p:cNvSpPr>
                <p:nvPr/>
              </p:nvSpPr>
              <p:spPr bwMode="auto">
                <a:xfrm>
                  <a:off x="2106" y="2988"/>
                  <a:ext cx="1" cy="169"/>
                </a:xfrm>
                <a:custGeom>
                  <a:avLst/>
                  <a:gdLst>
                    <a:gd name="T0" fmla="*/ 0 w 1"/>
                    <a:gd name="T1" fmla="*/ 168 h 169"/>
                    <a:gd name="T2" fmla="*/ 0 w 1"/>
                    <a:gd name="T3" fmla="*/ 0 h 169"/>
                    <a:gd name="T4" fmla="*/ 0 w 1"/>
                    <a:gd name="T5" fmla="*/ 168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168"/>
                      </a:moveTo>
                      <a:lnTo>
                        <a:pt x="0" y="0"/>
                      </a:lnTo>
                      <a:lnTo>
                        <a:pt x="0" y="168"/>
                      </a:lnTo>
                    </a:path>
                  </a:pathLst>
                </a:custGeom>
                <a:noFill/>
                <a:ln w="12700" cap="rnd">
                  <a:solidFill>
                    <a:srgbClr val="A00000"/>
                  </a:solidFill>
                  <a:round/>
                  <a:headEnd/>
                  <a:tailEnd/>
                </a:ln>
              </p:spPr>
              <p:txBody>
                <a:bodyPr/>
                <a:lstStyle/>
                <a:p>
                  <a:endParaRPr lang="en-US"/>
                </a:p>
              </p:txBody>
            </p:sp>
            <p:sp>
              <p:nvSpPr>
                <p:cNvPr id="18832" name="Freeform 255"/>
                <p:cNvSpPr>
                  <a:spLocks noChangeAspect="1"/>
                </p:cNvSpPr>
                <p:nvPr/>
              </p:nvSpPr>
              <p:spPr bwMode="auto">
                <a:xfrm>
                  <a:off x="2115" y="2949"/>
                  <a:ext cx="1" cy="208"/>
                </a:xfrm>
                <a:custGeom>
                  <a:avLst/>
                  <a:gdLst>
                    <a:gd name="T0" fmla="*/ 0 w 1"/>
                    <a:gd name="T1" fmla="*/ 207 h 208"/>
                    <a:gd name="T2" fmla="*/ 0 w 1"/>
                    <a:gd name="T3" fmla="*/ 0 h 208"/>
                    <a:gd name="T4" fmla="*/ 0 w 1"/>
                    <a:gd name="T5" fmla="*/ 207 h 208"/>
                    <a:gd name="T6" fmla="*/ 0 60000 65536"/>
                    <a:gd name="T7" fmla="*/ 0 60000 65536"/>
                    <a:gd name="T8" fmla="*/ 0 60000 65536"/>
                    <a:gd name="T9" fmla="*/ 0 w 1"/>
                    <a:gd name="T10" fmla="*/ 0 h 208"/>
                    <a:gd name="T11" fmla="*/ 1 w 1"/>
                    <a:gd name="T12" fmla="*/ 208 h 208"/>
                  </a:gdLst>
                  <a:ahLst/>
                  <a:cxnLst>
                    <a:cxn ang="T6">
                      <a:pos x="T0" y="T1"/>
                    </a:cxn>
                    <a:cxn ang="T7">
                      <a:pos x="T2" y="T3"/>
                    </a:cxn>
                    <a:cxn ang="T8">
                      <a:pos x="T4" y="T5"/>
                    </a:cxn>
                  </a:cxnLst>
                  <a:rect l="T9" t="T10" r="T11" b="T12"/>
                  <a:pathLst>
                    <a:path w="1" h="208">
                      <a:moveTo>
                        <a:pt x="0" y="207"/>
                      </a:moveTo>
                      <a:lnTo>
                        <a:pt x="0" y="0"/>
                      </a:lnTo>
                      <a:lnTo>
                        <a:pt x="0" y="207"/>
                      </a:lnTo>
                    </a:path>
                  </a:pathLst>
                </a:custGeom>
                <a:noFill/>
                <a:ln w="12700" cap="rnd">
                  <a:solidFill>
                    <a:srgbClr val="A00000"/>
                  </a:solidFill>
                  <a:round/>
                  <a:headEnd/>
                  <a:tailEnd/>
                </a:ln>
              </p:spPr>
              <p:txBody>
                <a:bodyPr/>
                <a:lstStyle/>
                <a:p>
                  <a:endParaRPr lang="en-US"/>
                </a:p>
              </p:txBody>
            </p:sp>
          </p:grpSp>
          <p:sp>
            <p:nvSpPr>
              <p:cNvPr id="18799" name="Freeform 256"/>
              <p:cNvSpPr>
                <a:spLocks noChangeAspect="1"/>
              </p:cNvSpPr>
              <p:nvPr/>
            </p:nvSpPr>
            <p:spPr bwMode="auto">
              <a:xfrm>
                <a:off x="1559" y="2920"/>
                <a:ext cx="562" cy="184"/>
              </a:xfrm>
              <a:custGeom>
                <a:avLst/>
                <a:gdLst>
                  <a:gd name="T0" fmla="*/ 0 w 562"/>
                  <a:gd name="T1" fmla="*/ 72 h 184"/>
                  <a:gd name="T2" fmla="*/ 10 w 562"/>
                  <a:gd name="T3" fmla="*/ 87 h 184"/>
                  <a:gd name="T4" fmla="*/ 24 w 562"/>
                  <a:gd name="T5" fmla="*/ 96 h 184"/>
                  <a:gd name="T6" fmla="*/ 38 w 562"/>
                  <a:gd name="T7" fmla="*/ 111 h 184"/>
                  <a:gd name="T8" fmla="*/ 43 w 562"/>
                  <a:gd name="T9" fmla="*/ 116 h 184"/>
                  <a:gd name="T10" fmla="*/ 53 w 562"/>
                  <a:gd name="T11" fmla="*/ 125 h 184"/>
                  <a:gd name="T12" fmla="*/ 62 w 562"/>
                  <a:gd name="T13" fmla="*/ 130 h 184"/>
                  <a:gd name="T14" fmla="*/ 77 w 562"/>
                  <a:gd name="T15" fmla="*/ 140 h 184"/>
                  <a:gd name="T16" fmla="*/ 91 w 562"/>
                  <a:gd name="T17" fmla="*/ 144 h 184"/>
                  <a:gd name="T18" fmla="*/ 96 w 562"/>
                  <a:gd name="T19" fmla="*/ 149 h 184"/>
                  <a:gd name="T20" fmla="*/ 105 w 562"/>
                  <a:gd name="T21" fmla="*/ 154 h 184"/>
                  <a:gd name="T22" fmla="*/ 115 w 562"/>
                  <a:gd name="T23" fmla="*/ 154 h 184"/>
                  <a:gd name="T24" fmla="*/ 125 w 562"/>
                  <a:gd name="T25" fmla="*/ 159 h 184"/>
                  <a:gd name="T26" fmla="*/ 139 w 562"/>
                  <a:gd name="T27" fmla="*/ 164 h 184"/>
                  <a:gd name="T28" fmla="*/ 158 w 562"/>
                  <a:gd name="T29" fmla="*/ 169 h 184"/>
                  <a:gd name="T30" fmla="*/ 182 w 562"/>
                  <a:gd name="T31" fmla="*/ 173 h 184"/>
                  <a:gd name="T32" fmla="*/ 201 w 562"/>
                  <a:gd name="T33" fmla="*/ 178 h 184"/>
                  <a:gd name="T34" fmla="*/ 221 w 562"/>
                  <a:gd name="T35" fmla="*/ 178 h 184"/>
                  <a:gd name="T36" fmla="*/ 240 w 562"/>
                  <a:gd name="T37" fmla="*/ 183 h 184"/>
                  <a:gd name="T38" fmla="*/ 259 w 562"/>
                  <a:gd name="T39" fmla="*/ 183 h 184"/>
                  <a:gd name="T40" fmla="*/ 283 w 562"/>
                  <a:gd name="T41" fmla="*/ 183 h 184"/>
                  <a:gd name="T42" fmla="*/ 302 w 562"/>
                  <a:gd name="T43" fmla="*/ 183 h 184"/>
                  <a:gd name="T44" fmla="*/ 312 w 562"/>
                  <a:gd name="T45" fmla="*/ 183 h 184"/>
                  <a:gd name="T46" fmla="*/ 321 w 562"/>
                  <a:gd name="T47" fmla="*/ 178 h 184"/>
                  <a:gd name="T48" fmla="*/ 331 w 562"/>
                  <a:gd name="T49" fmla="*/ 178 h 184"/>
                  <a:gd name="T50" fmla="*/ 340 w 562"/>
                  <a:gd name="T51" fmla="*/ 178 h 184"/>
                  <a:gd name="T52" fmla="*/ 350 w 562"/>
                  <a:gd name="T53" fmla="*/ 178 h 184"/>
                  <a:gd name="T54" fmla="*/ 360 w 562"/>
                  <a:gd name="T55" fmla="*/ 173 h 184"/>
                  <a:gd name="T56" fmla="*/ 374 w 562"/>
                  <a:gd name="T57" fmla="*/ 173 h 184"/>
                  <a:gd name="T58" fmla="*/ 384 w 562"/>
                  <a:gd name="T59" fmla="*/ 169 h 184"/>
                  <a:gd name="T60" fmla="*/ 398 w 562"/>
                  <a:gd name="T61" fmla="*/ 169 h 184"/>
                  <a:gd name="T62" fmla="*/ 408 w 562"/>
                  <a:gd name="T63" fmla="*/ 164 h 184"/>
                  <a:gd name="T64" fmla="*/ 427 w 562"/>
                  <a:gd name="T65" fmla="*/ 154 h 184"/>
                  <a:gd name="T66" fmla="*/ 446 w 562"/>
                  <a:gd name="T67" fmla="*/ 149 h 184"/>
                  <a:gd name="T68" fmla="*/ 460 w 562"/>
                  <a:gd name="T69" fmla="*/ 140 h 184"/>
                  <a:gd name="T70" fmla="*/ 475 w 562"/>
                  <a:gd name="T71" fmla="*/ 130 h 184"/>
                  <a:gd name="T72" fmla="*/ 489 w 562"/>
                  <a:gd name="T73" fmla="*/ 120 h 184"/>
                  <a:gd name="T74" fmla="*/ 499 w 562"/>
                  <a:gd name="T75" fmla="*/ 111 h 184"/>
                  <a:gd name="T76" fmla="*/ 508 w 562"/>
                  <a:gd name="T77" fmla="*/ 106 h 184"/>
                  <a:gd name="T78" fmla="*/ 523 w 562"/>
                  <a:gd name="T79" fmla="*/ 92 h 184"/>
                  <a:gd name="T80" fmla="*/ 532 w 562"/>
                  <a:gd name="T81" fmla="*/ 82 h 184"/>
                  <a:gd name="T82" fmla="*/ 537 w 562"/>
                  <a:gd name="T83" fmla="*/ 72 h 184"/>
                  <a:gd name="T84" fmla="*/ 547 w 562"/>
                  <a:gd name="T85" fmla="*/ 58 h 184"/>
                  <a:gd name="T86" fmla="*/ 551 w 562"/>
                  <a:gd name="T87" fmla="*/ 43 h 184"/>
                  <a:gd name="T88" fmla="*/ 556 w 562"/>
                  <a:gd name="T89" fmla="*/ 34 h 184"/>
                  <a:gd name="T90" fmla="*/ 561 w 562"/>
                  <a:gd name="T91" fmla="*/ 14 h 184"/>
                  <a:gd name="T92" fmla="*/ 561 w 562"/>
                  <a:gd name="T93" fmla="*/ 0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62"/>
                  <a:gd name="T142" fmla="*/ 0 h 184"/>
                  <a:gd name="T143" fmla="*/ 562 w 562"/>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62" h="184">
                    <a:moveTo>
                      <a:pt x="0" y="72"/>
                    </a:moveTo>
                    <a:lnTo>
                      <a:pt x="10" y="87"/>
                    </a:lnTo>
                    <a:lnTo>
                      <a:pt x="24" y="96"/>
                    </a:lnTo>
                    <a:lnTo>
                      <a:pt x="38" y="111"/>
                    </a:lnTo>
                    <a:lnTo>
                      <a:pt x="43" y="116"/>
                    </a:lnTo>
                    <a:lnTo>
                      <a:pt x="53" y="125"/>
                    </a:lnTo>
                    <a:lnTo>
                      <a:pt x="62" y="130"/>
                    </a:lnTo>
                    <a:lnTo>
                      <a:pt x="77" y="140"/>
                    </a:lnTo>
                    <a:lnTo>
                      <a:pt x="91" y="144"/>
                    </a:lnTo>
                    <a:lnTo>
                      <a:pt x="96" y="149"/>
                    </a:lnTo>
                    <a:lnTo>
                      <a:pt x="105" y="154"/>
                    </a:lnTo>
                    <a:lnTo>
                      <a:pt x="115" y="154"/>
                    </a:lnTo>
                    <a:lnTo>
                      <a:pt x="125" y="159"/>
                    </a:lnTo>
                    <a:lnTo>
                      <a:pt x="139" y="164"/>
                    </a:lnTo>
                    <a:lnTo>
                      <a:pt x="158" y="169"/>
                    </a:lnTo>
                    <a:lnTo>
                      <a:pt x="182" y="173"/>
                    </a:lnTo>
                    <a:lnTo>
                      <a:pt x="201" y="178"/>
                    </a:lnTo>
                    <a:lnTo>
                      <a:pt x="221" y="178"/>
                    </a:lnTo>
                    <a:lnTo>
                      <a:pt x="240" y="183"/>
                    </a:lnTo>
                    <a:lnTo>
                      <a:pt x="259" y="183"/>
                    </a:lnTo>
                    <a:lnTo>
                      <a:pt x="283" y="183"/>
                    </a:lnTo>
                    <a:lnTo>
                      <a:pt x="302" y="183"/>
                    </a:lnTo>
                    <a:lnTo>
                      <a:pt x="312" y="183"/>
                    </a:lnTo>
                    <a:lnTo>
                      <a:pt x="321" y="178"/>
                    </a:lnTo>
                    <a:lnTo>
                      <a:pt x="331" y="178"/>
                    </a:lnTo>
                    <a:lnTo>
                      <a:pt x="340" y="178"/>
                    </a:lnTo>
                    <a:lnTo>
                      <a:pt x="350" y="178"/>
                    </a:lnTo>
                    <a:lnTo>
                      <a:pt x="360" y="173"/>
                    </a:lnTo>
                    <a:lnTo>
                      <a:pt x="374" y="173"/>
                    </a:lnTo>
                    <a:lnTo>
                      <a:pt x="384" y="169"/>
                    </a:lnTo>
                    <a:lnTo>
                      <a:pt x="398" y="169"/>
                    </a:lnTo>
                    <a:lnTo>
                      <a:pt x="408" y="164"/>
                    </a:lnTo>
                    <a:lnTo>
                      <a:pt x="427" y="154"/>
                    </a:lnTo>
                    <a:lnTo>
                      <a:pt x="446" y="149"/>
                    </a:lnTo>
                    <a:lnTo>
                      <a:pt x="460" y="140"/>
                    </a:lnTo>
                    <a:lnTo>
                      <a:pt x="475" y="130"/>
                    </a:lnTo>
                    <a:lnTo>
                      <a:pt x="489" y="120"/>
                    </a:lnTo>
                    <a:lnTo>
                      <a:pt x="499" y="111"/>
                    </a:lnTo>
                    <a:lnTo>
                      <a:pt x="508" y="106"/>
                    </a:lnTo>
                    <a:lnTo>
                      <a:pt x="523" y="92"/>
                    </a:lnTo>
                    <a:lnTo>
                      <a:pt x="532" y="82"/>
                    </a:lnTo>
                    <a:lnTo>
                      <a:pt x="537" y="72"/>
                    </a:lnTo>
                    <a:lnTo>
                      <a:pt x="547" y="58"/>
                    </a:lnTo>
                    <a:lnTo>
                      <a:pt x="551" y="43"/>
                    </a:lnTo>
                    <a:lnTo>
                      <a:pt x="556" y="34"/>
                    </a:lnTo>
                    <a:lnTo>
                      <a:pt x="561" y="14"/>
                    </a:lnTo>
                    <a:lnTo>
                      <a:pt x="561" y="0"/>
                    </a:lnTo>
                  </a:path>
                </a:pathLst>
              </a:custGeom>
              <a:noFill/>
              <a:ln w="12700" cap="rnd">
                <a:solidFill>
                  <a:srgbClr val="A00000"/>
                </a:solidFill>
                <a:round/>
                <a:headEnd/>
                <a:tailEnd/>
              </a:ln>
            </p:spPr>
            <p:txBody>
              <a:bodyPr/>
              <a:lstStyle/>
              <a:p>
                <a:endParaRPr lang="en-US"/>
              </a:p>
            </p:txBody>
          </p:sp>
        </p:grpSp>
        <p:sp>
          <p:nvSpPr>
            <p:cNvPr id="18448" name="Freeform 257"/>
            <p:cNvSpPr>
              <a:spLocks noChangeAspect="1"/>
            </p:cNvSpPr>
            <p:nvPr/>
          </p:nvSpPr>
          <p:spPr bwMode="auto">
            <a:xfrm>
              <a:off x="2369" y="1842"/>
              <a:ext cx="572" cy="176"/>
            </a:xfrm>
            <a:custGeom>
              <a:avLst/>
              <a:gdLst>
                <a:gd name="T0" fmla="*/ 4 w 817"/>
                <a:gd name="T1" fmla="*/ 20 h 251"/>
                <a:gd name="T2" fmla="*/ 11 w 817"/>
                <a:gd name="T3" fmla="*/ 17 h 251"/>
                <a:gd name="T4" fmla="*/ 15 w 817"/>
                <a:gd name="T5" fmla="*/ 14 h 251"/>
                <a:gd name="T6" fmla="*/ 22 w 817"/>
                <a:gd name="T7" fmla="*/ 12 h 251"/>
                <a:gd name="T8" fmla="*/ 25 w 817"/>
                <a:gd name="T9" fmla="*/ 10 h 251"/>
                <a:gd name="T10" fmla="*/ 30 w 817"/>
                <a:gd name="T11" fmla="*/ 9 h 251"/>
                <a:gd name="T12" fmla="*/ 35 w 817"/>
                <a:gd name="T13" fmla="*/ 9 h 251"/>
                <a:gd name="T14" fmla="*/ 42 w 817"/>
                <a:gd name="T15" fmla="*/ 7 h 251"/>
                <a:gd name="T16" fmla="*/ 47 w 817"/>
                <a:gd name="T17" fmla="*/ 6 h 251"/>
                <a:gd name="T18" fmla="*/ 53 w 817"/>
                <a:gd name="T19" fmla="*/ 6 h 251"/>
                <a:gd name="T20" fmla="*/ 59 w 817"/>
                <a:gd name="T21" fmla="*/ 6 h 251"/>
                <a:gd name="T22" fmla="*/ 65 w 817"/>
                <a:gd name="T23" fmla="*/ 5 h 251"/>
                <a:gd name="T24" fmla="*/ 74 w 817"/>
                <a:gd name="T25" fmla="*/ 4 h 251"/>
                <a:gd name="T26" fmla="*/ 88 w 817"/>
                <a:gd name="T27" fmla="*/ 3 h 251"/>
                <a:gd name="T28" fmla="*/ 104 w 817"/>
                <a:gd name="T29" fmla="*/ 3 h 251"/>
                <a:gd name="T30" fmla="*/ 119 w 817"/>
                <a:gd name="T31" fmla="*/ 1 h 251"/>
                <a:gd name="T32" fmla="*/ 130 w 817"/>
                <a:gd name="T33" fmla="*/ 0 h 251"/>
                <a:gd name="T34" fmla="*/ 137 w 817"/>
                <a:gd name="T35" fmla="*/ 3 h 251"/>
                <a:gd name="T36" fmla="*/ 130 w 817"/>
                <a:gd name="T37" fmla="*/ 5 h 251"/>
                <a:gd name="T38" fmla="*/ 122 w 817"/>
                <a:gd name="T39" fmla="*/ 6 h 251"/>
                <a:gd name="T40" fmla="*/ 111 w 817"/>
                <a:gd name="T41" fmla="*/ 7 h 251"/>
                <a:gd name="T42" fmla="*/ 95 w 817"/>
                <a:gd name="T43" fmla="*/ 9 h 251"/>
                <a:gd name="T44" fmla="*/ 78 w 817"/>
                <a:gd name="T45" fmla="*/ 9 h 251"/>
                <a:gd name="T46" fmla="*/ 69 w 817"/>
                <a:gd name="T47" fmla="*/ 10 h 251"/>
                <a:gd name="T48" fmla="*/ 62 w 817"/>
                <a:gd name="T49" fmla="*/ 11 h 251"/>
                <a:gd name="T50" fmla="*/ 55 w 817"/>
                <a:gd name="T51" fmla="*/ 13 h 251"/>
                <a:gd name="T52" fmla="*/ 48 w 817"/>
                <a:gd name="T53" fmla="*/ 13 h 251"/>
                <a:gd name="T54" fmla="*/ 43 w 817"/>
                <a:gd name="T55" fmla="*/ 15 h 251"/>
                <a:gd name="T56" fmla="*/ 40 w 817"/>
                <a:gd name="T57" fmla="*/ 15 h 251"/>
                <a:gd name="T58" fmla="*/ 37 w 817"/>
                <a:gd name="T59" fmla="*/ 18 h 251"/>
                <a:gd name="T60" fmla="*/ 32 w 817"/>
                <a:gd name="T61" fmla="*/ 20 h 251"/>
                <a:gd name="T62" fmla="*/ 27 w 817"/>
                <a:gd name="T63" fmla="*/ 22 h 251"/>
                <a:gd name="T64" fmla="*/ 22 w 817"/>
                <a:gd name="T65" fmla="*/ 27 h 251"/>
                <a:gd name="T66" fmla="*/ 18 w 817"/>
                <a:gd name="T67" fmla="*/ 33 h 251"/>
                <a:gd name="T68" fmla="*/ 11 w 817"/>
                <a:gd name="T69" fmla="*/ 42 h 2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17"/>
                <a:gd name="T106" fmla="*/ 0 h 251"/>
                <a:gd name="T107" fmla="*/ 817 w 817"/>
                <a:gd name="T108" fmla="*/ 251 h 2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17" h="251">
                  <a:moveTo>
                    <a:pt x="0" y="144"/>
                  </a:moveTo>
                  <a:lnTo>
                    <a:pt x="24" y="120"/>
                  </a:lnTo>
                  <a:lnTo>
                    <a:pt x="43" y="106"/>
                  </a:lnTo>
                  <a:lnTo>
                    <a:pt x="62" y="97"/>
                  </a:lnTo>
                  <a:lnTo>
                    <a:pt x="76" y="88"/>
                  </a:lnTo>
                  <a:lnTo>
                    <a:pt x="90" y="83"/>
                  </a:lnTo>
                  <a:lnTo>
                    <a:pt x="109" y="74"/>
                  </a:lnTo>
                  <a:lnTo>
                    <a:pt x="128" y="69"/>
                  </a:lnTo>
                  <a:lnTo>
                    <a:pt x="142" y="65"/>
                  </a:lnTo>
                  <a:lnTo>
                    <a:pt x="152" y="60"/>
                  </a:lnTo>
                  <a:lnTo>
                    <a:pt x="166" y="56"/>
                  </a:lnTo>
                  <a:lnTo>
                    <a:pt x="180" y="56"/>
                  </a:lnTo>
                  <a:lnTo>
                    <a:pt x="195" y="51"/>
                  </a:lnTo>
                  <a:lnTo>
                    <a:pt x="209" y="51"/>
                  </a:lnTo>
                  <a:lnTo>
                    <a:pt x="228" y="46"/>
                  </a:lnTo>
                  <a:lnTo>
                    <a:pt x="247" y="42"/>
                  </a:lnTo>
                  <a:lnTo>
                    <a:pt x="266" y="42"/>
                  </a:lnTo>
                  <a:lnTo>
                    <a:pt x="280" y="37"/>
                  </a:lnTo>
                  <a:lnTo>
                    <a:pt x="289" y="37"/>
                  </a:lnTo>
                  <a:lnTo>
                    <a:pt x="318" y="32"/>
                  </a:lnTo>
                  <a:lnTo>
                    <a:pt x="342" y="32"/>
                  </a:lnTo>
                  <a:lnTo>
                    <a:pt x="351" y="32"/>
                  </a:lnTo>
                  <a:lnTo>
                    <a:pt x="370" y="28"/>
                  </a:lnTo>
                  <a:lnTo>
                    <a:pt x="389" y="28"/>
                  </a:lnTo>
                  <a:lnTo>
                    <a:pt x="413" y="23"/>
                  </a:lnTo>
                  <a:lnTo>
                    <a:pt x="436" y="23"/>
                  </a:lnTo>
                  <a:lnTo>
                    <a:pt x="470" y="19"/>
                  </a:lnTo>
                  <a:lnTo>
                    <a:pt x="522" y="19"/>
                  </a:lnTo>
                  <a:lnTo>
                    <a:pt x="569" y="14"/>
                  </a:lnTo>
                  <a:lnTo>
                    <a:pt x="617" y="14"/>
                  </a:lnTo>
                  <a:lnTo>
                    <a:pt x="655" y="9"/>
                  </a:lnTo>
                  <a:lnTo>
                    <a:pt x="707" y="9"/>
                  </a:lnTo>
                  <a:lnTo>
                    <a:pt x="745" y="5"/>
                  </a:lnTo>
                  <a:lnTo>
                    <a:pt x="773" y="0"/>
                  </a:lnTo>
                  <a:lnTo>
                    <a:pt x="792" y="9"/>
                  </a:lnTo>
                  <a:lnTo>
                    <a:pt x="816" y="19"/>
                  </a:lnTo>
                  <a:lnTo>
                    <a:pt x="797" y="28"/>
                  </a:lnTo>
                  <a:lnTo>
                    <a:pt x="773" y="28"/>
                  </a:lnTo>
                  <a:lnTo>
                    <a:pt x="754" y="32"/>
                  </a:lnTo>
                  <a:lnTo>
                    <a:pt x="726" y="37"/>
                  </a:lnTo>
                  <a:lnTo>
                    <a:pt x="683" y="42"/>
                  </a:lnTo>
                  <a:lnTo>
                    <a:pt x="655" y="42"/>
                  </a:lnTo>
                  <a:lnTo>
                    <a:pt x="612" y="46"/>
                  </a:lnTo>
                  <a:lnTo>
                    <a:pt x="565" y="51"/>
                  </a:lnTo>
                  <a:lnTo>
                    <a:pt x="512" y="56"/>
                  </a:lnTo>
                  <a:lnTo>
                    <a:pt x="465" y="56"/>
                  </a:lnTo>
                  <a:lnTo>
                    <a:pt x="436" y="60"/>
                  </a:lnTo>
                  <a:lnTo>
                    <a:pt x="408" y="60"/>
                  </a:lnTo>
                  <a:lnTo>
                    <a:pt x="384" y="65"/>
                  </a:lnTo>
                  <a:lnTo>
                    <a:pt x="365" y="65"/>
                  </a:lnTo>
                  <a:lnTo>
                    <a:pt x="342" y="69"/>
                  </a:lnTo>
                  <a:lnTo>
                    <a:pt x="327" y="74"/>
                  </a:lnTo>
                  <a:lnTo>
                    <a:pt x="308" y="74"/>
                  </a:lnTo>
                  <a:lnTo>
                    <a:pt x="289" y="79"/>
                  </a:lnTo>
                  <a:lnTo>
                    <a:pt x="275" y="83"/>
                  </a:lnTo>
                  <a:lnTo>
                    <a:pt x="256" y="88"/>
                  </a:lnTo>
                  <a:lnTo>
                    <a:pt x="247" y="93"/>
                  </a:lnTo>
                  <a:lnTo>
                    <a:pt x="237" y="93"/>
                  </a:lnTo>
                  <a:lnTo>
                    <a:pt x="228" y="93"/>
                  </a:lnTo>
                  <a:lnTo>
                    <a:pt x="218" y="102"/>
                  </a:lnTo>
                  <a:lnTo>
                    <a:pt x="199" y="106"/>
                  </a:lnTo>
                  <a:lnTo>
                    <a:pt x="190" y="116"/>
                  </a:lnTo>
                  <a:lnTo>
                    <a:pt x="171" y="125"/>
                  </a:lnTo>
                  <a:lnTo>
                    <a:pt x="161" y="134"/>
                  </a:lnTo>
                  <a:lnTo>
                    <a:pt x="147" y="148"/>
                  </a:lnTo>
                  <a:lnTo>
                    <a:pt x="133" y="162"/>
                  </a:lnTo>
                  <a:lnTo>
                    <a:pt x="119" y="176"/>
                  </a:lnTo>
                  <a:lnTo>
                    <a:pt x="104" y="194"/>
                  </a:lnTo>
                  <a:lnTo>
                    <a:pt x="85" y="222"/>
                  </a:lnTo>
                  <a:lnTo>
                    <a:pt x="66" y="250"/>
                  </a:lnTo>
                  <a:lnTo>
                    <a:pt x="0" y="144"/>
                  </a:lnTo>
                </a:path>
              </a:pathLst>
            </a:custGeom>
            <a:solidFill>
              <a:srgbClr val="00A0A0"/>
            </a:solidFill>
            <a:ln w="12700" cap="rnd">
              <a:noFill/>
              <a:round/>
              <a:headEnd/>
              <a:tailEnd/>
            </a:ln>
          </p:spPr>
          <p:txBody>
            <a:bodyPr/>
            <a:lstStyle/>
            <a:p>
              <a:endParaRPr lang="en-US"/>
            </a:p>
          </p:txBody>
        </p:sp>
        <p:grpSp>
          <p:nvGrpSpPr>
            <p:cNvPr id="18434" name="Group 258"/>
            <p:cNvGrpSpPr>
              <a:grpSpLocks noChangeAspect="1"/>
            </p:cNvGrpSpPr>
            <p:nvPr/>
          </p:nvGrpSpPr>
          <p:grpSpPr bwMode="auto">
            <a:xfrm>
              <a:off x="2443" y="1853"/>
              <a:ext cx="377" cy="108"/>
              <a:chOff x="1674" y="3300"/>
              <a:chExt cx="538" cy="154"/>
            </a:xfrm>
          </p:grpSpPr>
          <p:sp>
            <p:nvSpPr>
              <p:cNvPr id="18794" name="Freeform 259"/>
              <p:cNvSpPr>
                <a:spLocks noChangeAspect="1"/>
              </p:cNvSpPr>
              <p:nvPr/>
            </p:nvSpPr>
            <p:spPr bwMode="auto">
              <a:xfrm>
                <a:off x="1674" y="3424"/>
                <a:ext cx="49" cy="30"/>
              </a:xfrm>
              <a:custGeom>
                <a:avLst/>
                <a:gdLst>
                  <a:gd name="T0" fmla="*/ 24 w 49"/>
                  <a:gd name="T1" fmla="*/ 0 h 30"/>
                  <a:gd name="T2" fmla="*/ 14 w 49"/>
                  <a:gd name="T3" fmla="*/ 0 h 30"/>
                  <a:gd name="T4" fmla="*/ 10 w 49"/>
                  <a:gd name="T5" fmla="*/ 5 h 30"/>
                  <a:gd name="T6" fmla="*/ 5 w 49"/>
                  <a:gd name="T7" fmla="*/ 10 h 30"/>
                  <a:gd name="T8" fmla="*/ 0 w 49"/>
                  <a:gd name="T9" fmla="*/ 15 h 30"/>
                  <a:gd name="T10" fmla="*/ 0 w 49"/>
                  <a:gd name="T11" fmla="*/ 19 h 30"/>
                  <a:gd name="T12" fmla="*/ 0 w 49"/>
                  <a:gd name="T13" fmla="*/ 24 h 30"/>
                  <a:gd name="T14" fmla="*/ 5 w 49"/>
                  <a:gd name="T15" fmla="*/ 24 h 30"/>
                  <a:gd name="T16" fmla="*/ 10 w 49"/>
                  <a:gd name="T17" fmla="*/ 24 h 30"/>
                  <a:gd name="T18" fmla="*/ 14 w 49"/>
                  <a:gd name="T19" fmla="*/ 29 h 30"/>
                  <a:gd name="T20" fmla="*/ 19 w 49"/>
                  <a:gd name="T21" fmla="*/ 29 h 30"/>
                  <a:gd name="T22" fmla="*/ 29 w 49"/>
                  <a:gd name="T23" fmla="*/ 29 h 30"/>
                  <a:gd name="T24" fmla="*/ 34 w 49"/>
                  <a:gd name="T25" fmla="*/ 29 h 30"/>
                  <a:gd name="T26" fmla="*/ 38 w 49"/>
                  <a:gd name="T27" fmla="*/ 24 h 30"/>
                  <a:gd name="T28" fmla="*/ 43 w 49"/>
                  <a:gd name="T29" fmla="*/ 19 h 30"/>
                  <a:gd name="T30" fmla="*/ 48 w 49"/>
                  <a:gd name="T31" fmla="*/ 15 h 30"/>
                  <a:gd name="T32" fmla="*/ 48 w 49"/>
                  <a:gd name="T33" fmla="*/ 10 h 30"/>
                  <a:gd name="T34" fmla="*/ 48 w 49"/>
                  <a:gd name="T35" fmla="*/ 5 h 30"/>
                  <a:gd name="T36" fmla="*/ 43 w 49"/>
                  <a:gd name="T37" fmla="*/ 5 h 30"/>
                  <a:gd name="T38" fmla="*/ 34 w 49"/>
                  <a:gd name="T39" fmla="*/ 0 h 30"/>
                  <a:gd name="T40" fmla="*/ 29 w 49"/>
                  <a:gd name="T41" fmla="*/ 0 h 30"/>
                  <a:gd name="T42" fmla="*/ 24 w 49"/>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30"/>
                  <a:gd name="T68" fmla="*/ 49 w 49"/>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30">
                    <a:moveTo>
                      <a:pt x="24" y="0"/>
                    </a:moveTo>
                    <a:lnTo>
                      <a:pt x="14" y="0"/>
                    </a:lnTo>
                    <a:lnTo>
                      <a:pt x="10" y="5"/>
                    </a:lnTo>
                    <a:lnTo>
                      <a:pt x="5" y="10"/>
                    </a:lnTo>
                    <a:lnTo>
                      <a:pt x="0" y="15"/>
                    </a:lnTo>
                    <a:lnTo>
                      <a:pt x="0" y="19"/>
                    </a:lnTo>
                    <a:lnTo>
                      <a:pt x="0" y="24"/>
                    </a:lnTo>
                    <a:lnTo>
                      <a:pt x="5" y="24"/>
                    </a:lnTo>
                    <a:lnTo>
                      <a:pt x="10" y="24"/>
                    </a:lnTo>
                    <a:lnTo>
                      <a:pt x="14" y="29"/>
                    </a:lnTo>
                    <a:lnTo>
                      <a:pt x="19" y="29"/>
                    </a:lnTo>
                    <a:lnTo>
                      <a:pt x="29" y="29"/>
                    </a:lnTo>
                    <a:lnTo>
                      <a:pt x="34" y="29"/>
                    </a:lnTo>
                    <a:lnTo>
                      <a:pt x="38" y="24"/>
                    </a:lnTo>
                    <a:lnTo>
                      <a:pt x="43" y="19"/>
                    </a:lnTo>
                    <a:lnTo>
                      <a:pt x="48" y="15"/>
                    </a:lnTo>
                    <a:lnTo>
                      <a:pt x="48" y="10"/>
                    </a:lnTo>
                    <a:lnTo>
                      <a:pt x="48" y="5"/>
                    </a:lnTo>
                    <a:lnTo>
                      <a:pt x="43" y="5"/>
                    </a:lnTo>
                    <a:lnTo>
                      <a:pt x="34" y="0"/>
                    </a:lnTo>
                    <a:lnTo>
                      <a:pt x="29" y="0"/>
                    </a:lnTo>
                    <a:lnTo>
                      <a:pt x="24" y="0"/>
                    </a:lnTo>
                  </a:path>
                </a:pathLst>
              </a:custGeom>
              <a:solidFill>
                <a:srgbClr val="00E0E0"/>
              </a:solidFill>
              <a:ln w="12700" cap="rnd">
                <a:solidFill>
                  <a:srgbClr val="00C0C0"/>
                </a:solidFill>
                <a:round/>
                <a:headEnd/>
                <a:tailEnd/>
              </a:ln>
            </p:spPr>
            <p:txBody>
              <a:bodyPr/>
              <a:lstStyle/>
              <a:p>
                <a:endParaRPr lang="en-US"/>
              </a:p>
            </p:txBody>
          </p:sp>
          <p:grpSp>
            <p:nvGrpSpPr>
              <p:cNvPr id="18439" name="Group 260"/>
              <p:cNvGrpSpPr>
                <a:grpSpLocks noChangeAspect="1"/>
              </p:cNvGrpSpPr>
              <p:nvPr/>
            </p:nvGrpSpPr>
            <p:grpSpPr bwMode="auto">
              <a:xfrm>
                <a:off x="2106" y="3300"/>
                <a:ext cx="106" cy="53"/>
                <a:chOff x="2106" y="3300"/>
                <a:chExt cx="106" cy="53"/>
              </a:xfrm>
            </p:grpSpPr>
            <p:sp>
              <p:nvSpPr>
                <p:cNvPr id="18796" name="Freeform 261"/>
                <p:cNvSpPr>
                  <a:spLocks noChangeAspect="1"/>
                </p:cNvSpPr>
                <p:nvPr/>
              </p:nvSpPr>
              <p:spPr bwMode="auto">
                <a:xfrm>
                  <a:off x="2106" y="3300"/>
                  <a:ext cx="34" cy="20"/>
                </a:xfrm>
                <a:custGeom>
                  <a:avLst/>
                  <a:gdLst>
                    <a:gd name="T0" fmla="*/ 14 w 34"/>
                    <a:gd name="T1" fmla="*/ 0 h 20"/>
                    <a:gd name="T2" fmla="*/ 9 w 34"/>
                    <a:gd name="T3" fmla="*/ 0 h 20"/>
                    <a:gd name="T4" fmla="*/ 9 w 34"/>
                    <a:gd name="T5" fmla="*/ 5 h 20"/>
                    <a:gd name="T6" fmla="*/ 5 w 34"/>
                    <a:gd name="T7" fmla="*/ 5 h 20"/>
                    <a:gd name="T8" fmla="*/ 0 w 34"/>
                    <a:gd name="T9" fmla="*/ 10 h 20"/>
                    <a:gd name="T10" fmla="*/ 0 w 34"/>
                    <a:gd name="T11" fmla="*/ 14 h 20"/>
                    <a:gd name="T12" fmla="*/ 5 w 34"/>
                    <a:gd name="T13" fmla="*/ 19 h 20"/>
                    <a:gd name="T14" fmla="*/ 9 w 34"/>
                    <a:gd name="T15" fmla="*/ 19 h 20"/>
                    <a:gd name="T16" fmla="*/ 14 w 34"/>
                    <a:gd name="T17" fmla="*/ 19 h 20"/>
                    <a:gd name="T18" fmla="*/ 19 w 34"/>
                    <a:gd name="T19" fmla="*/ 19 h 20"/>
                    <a:gd name="T20" fmla="*/ 24 w 34"/>
                    <a:gd name="T21" fmla="*/ 19 h 20"/>
                    <a:gd name="T22" fmla="*/ 24 w 34"/>
                    <a:gd name="T23" fmla="*/ 14 h 20"/>
                    <a:gd name="T24" fmla="*/ 28 w 34"/>
                    <a:gd name="T25" fmla="*/ 14 h 20"/>
                    <a:gd name="T26" fmla="*/ 28 w 34"/>
                    <a:gd name="T27" fmla="*/ 10 h 20"/>
                    <a:gd name="T28" fmla="*/ 33 w 34"/>
                    <a:gd name="T29" fmla="*/ 10 h 20"/>
                    <a:gd name="T30" fmla="*/ 33 w 34"/>
                    <a:gd name="T31" fmla="*/ 5 h 20"/>
                    <a:gd name="T32" fmla="*/ 28 w 34"/>
                    <a:gd name="T33" fmla="*/ 5 h 20"/>
                    <a:gd name="T34" fmla="*/ 24 w 34"/>
                    <a:gd name="T35" fmla="*/ 0 h 20"/>
                    <a:gd name="T36" fmla="*/ 19 w 34"/>
                    <a:gd name="T37" fmla="*/ 0 h 20"/>
                    <a:gd name="T38" fmla="*/ 14 w 3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20"/>
                    <a:gd name="T62" fmla="*/ 34 w 3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20">
                      <a:moveTo>
                        <a:pt x="14" y="0"/>
                      </a:moveTo>
                      <a:lnTo>
                        <a:pt x="9" y="0"/>
                      </a:lnTo>
                      <a:lnTo>
                        <a:pt x="9" y="5"/>
                      </a:lnTo>
                      <a:lnTo>
                        <a:pt x="5" y="5"/>
                      </a:lnTo>
                      <a:lnTo>
                        <a:pt x="0" y="10"/>
                      </a:lnTo>
                      <a:lnTo>
                        <a:pt x="0" y="14"/>
                      </a:lnTo>
                      <a:lnTo>
                        <a:pt x="5" y="19"/>
                      </a:lnTo>
                      <a:lnTo>
                        <a:pt x="9" y="19"/>
                      </a:lnTo>
                      <a:lnTo>
                        <a:pt x="14" y="19"/>
                      </a:lnTo>
                      <a:lnTo>
                        <a:pt x="19" y="19"/>
                      </a:lnTo>
                      <a:lnTo>
                        <a:pt x="24" y="19"/>
                      </a:lnTo>
                      <a:lnTo>
                        <a:pt x="24" y="14"/>
                      </a:lnTo>
                      <a:lnTo>
                        <a:pt x="28" y="14"/>
                      </a:lnTo>
                      <a:lnTo>
                        <a:pt x="28" y="10"/>
                      </a:lnTo>
                      <a:lnTo>
                        <a:pt x="33" y="10"/>
                      </a:lnTo>
                      <a:lnTo>
                        <a:pt x="33" y="5"/>
                      </a:lnTo>
                      <a:lnTo>
                        <a:pt x="28" y="5"/>
                      </a:lnTo>
                      <a:lnTo>
                        <a:pt x="24" y="0"/>
                      </a:lnTo>
                      <a:lnTo>
                        <a:pt x="19" y="0"/>
                      </a:lnTo>
                      <a:lnTo>
                        <a:pt x="14" y="0"/>
                      </a:lnTo>
                    </a:path>
                  </a:pathLst>
                </a:custGeom>
                <a:solidFill>
                  <a:srgbClr val="00E0E0"/>
                </a:solidFill>
                <a:ln w="12700" cap="rnd">
                  <a:solidFill>
                    <a:srgbClr val="00C0C0"/>
                  </a:solidFill>
                  <a:round/>
                  <a:headEnd/>
                  <a:tailEnd/>
                </a:ln>
              </p:spPr>
              <p:txBody>
                <a:bodyPr/>
                <a:lstStyle/>
                <a:p>
                  <a:endParaRPr lang="en-US"/>
                </a:p>
              </p:txBody>
            </p:sp>
            <p:sp>
              <p:nvSpPr>
                <p:cNvPr id="18797" name="Freeform 262"/>
                <p:cNvSpPr>
                  <a:spLocks noChangeAspect="1"/>
                </p:cNvSpPr>
                <p:nvPr/>
              </p:nvSpPr>
              <p:spPr bwMode="auto">
                <a:xfrm>
                  <a:off x="2173" y="3333"/>
                  <a:ext cx="39" cy="20"/>
                </a:xfrm>
                <a:custGeom>
                  <a:avLst/>
                  <a:gdLst>
                    <a:gd name="T0" fmla="*/ 19 w 39"/>
                    <a:gd name="T1" fmla="*/ 0 h 20"/>
                    <a:gd name="T2" fmla="*/ 14 w 39"/>
                    <a:gd name="T3" fmla="*/ 0 h 20"/>
                    <a:gd name="T4" fmla="*/ 10 w 39"/>
                    <a:gd name="T5" fmla="*/ 5 h 20"/>
                    <a:gd name="T6" fmla="*/ 5 w 39"/>
                    <a:gd name="T7" fmla="*/ 5 h 20"/>
                    <a:gd name="T8" fmla="*/ 0 w 39"/>
                    <a:gd name="T9" fmla="*/ 10 h 20"/>
                    <a:gd name="T10" fmla="*/ 0 w 39"/>
                    <a:gd name="T11" fmla="*/ 14 h 20"/>
                    <a:gd name="T12" fmla="*/ 5 w 39"/>
                    <a:gd name="T13" fmla="*/ 19 h 20"/>
                    <a:gd name="T14" fmla="*/ 10 w 39"/>
                    <a:gd name="T15" fmla="*/ 19 h 20"/>
                    <a:gd name="T16" fmla="*/ 14 w 39"/>
                    <a:gd name="T17" fmla="*/ 19 h 20"/>
                    <a:gd name="T18" fmla="*/ 19 w 39"/>
                    <a:gd name="T19" fmla="*/ 19 h 20"/>
                    <a:gd name="T20" fmla="*/ 24 w 39"/>
                    <a:gd name="T21" fmla="*/ 19 h 20"/>
                    <a:gd name="T22" fmla="*/ 29 w 39"/>
                    <a:gd name="T23" fmla="*/ 14 h 20"/>
                    <a:gd name="T24" fmla="*/ 33 w 39"/>
                    <a:gd name="T25" fmla="*/ 14 h 20"/>
                    <a:gd name="T26" fmla="*/ 38 w 39"/>
                    <a:gd name="T27" fmla="*/ 10 h 20"/>
                    <a:gd name="T28" fmla="*/ 38 w 39"/>
                    <a:gd name="T29" fmla="*/ 5 h 20"/>
                    <a:gd name="T30" fmla="*/ 33 w 39"/>
                    <a:gd name="T31" fmla="*/ 5 h 20"/>
                    <a:gd name="T32" fmla="*/ 33 w 39"/>
                    <a:gd name="T33" fmla="*/ 0 h 20"/>
                    <a:gd name="T34" fmla="*/ 29 w 39"/>
                    <a:gd name="T35" fmla="*/ 0 h 20"/>
                    <a:gd name="T36" fmla="*/ 24 w 39"/>
                    <a:gd name="T37" fmla="*/ 0 h 20"/>
                    <a:gd name="T38" fmla="*/ 19 w 39"/>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20"/>
                    <a:gd name="T62" fmla="*/ 39 w 39"/>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20">
                      <a:moveTo>
                        <a:pt x="19" y="0"/>
                      </a:moveTo>
                      <a:lnTo>
                        <a:pt x="14" y="0"/>
                      </a:lnTo>
                      <a:lnTo>
                        <a:pt x="10" y="5"/>
                      </a:lnTo>
                      <a:lnTo>
                        <a:pt x="5" y="5"/>
                      </a:lnTo>
                      <a:lnTo>
                        <a:pt x="0" y="10"/>
                      </a:lnTo>
                      <a:lnTo>
                        <a:pt x="0" y="14"/>
                      </a:lnTo>
                      <a:lnTo>
                        <a:pt x="5" y="19"/>
                      </a:lnTo>
                      <a:lnTo>
                        <a:pt x="10" y="19"/>
                      </a:lnTo>
                      <a:lnTo>
                        <a:pt x="14" y="19"/>
                      </a:lnTo>
                      <a:lnTo>
                        <a:pt x="19" y="19"/>
                      </a:lnTo>
                      <a:lnTo>
                        <a:pt x="24" y="19"/>
                      </a:lnTo>
                      <a:lnTo>
                        <a:pt x="29" y="14"/>
                      </a:lnTo>
                      <a:lnTo>
                        <a:pt x="33" y="14"/>
                      </a:lnTo>
                      <a:lnTo>
                        <a:pt x="38" y="10"/>
                      </a:lnTo>
                      <a:lnTo>
                        <a:pt x="38" y="5"/>
                      </a:lnTo>
                      <a:lnTo>
                        <a:pt x="33" y="5"/>
                      </a:lnTo>
                      <a:lnTo>
                        <a:pt x="33" y="0"/>
                      </a:lnTo>
                      <a:lnTo>
                        <a:pt x="29" y="0"/>
                      </a:lnTo>
                      <a:lnTo>
                        <a:pt x="24" y="0"/>
                      </a:lnTo>
                      <a:lnTo>
                        <a:pt x="19" y="0"/>
                      </a:lnTo>
                    </a:path>
                  </a:pathLst>
                </a:custGeom>
                <a:solidFill>
                  <a:srgbClr val="00E0E0"/>
                </a:solidFill>
                <a:ln w="12700" cap="rnd">
                  <a:solidFill>
                    <a:srgbClr val="00C0C0"/>
                  </a:solidFill>
                  <a:round/>
                  <a:headEnd/>
                  <a:tailEnd/>
                </a:ln>
              </p:spPr>
              <p:txBody>
                <a:bodyPr/>
                <a:lstStyle/>
                <a:p>
                  <a:endParaRPr lang="en-US"/>
                </a:p>
              </p:txBody>
            </p:sp>
          </p:grpSp>
        </p:grpSp>
        <p:sp>
          <p:nvSpPr>
            <p:cNvPr id="18450" name="Freeform 263"/>
            <p:cNvSpPr>
              <a:spLocks noChangeAspect="1"/>
            </p:cNvSpPr>
            <p:nvPr/>
          </p:nvSpPr>
          <p:spPr bwMode="auto">
            <a:xfrm>
              <a:off x="2356" y="1634"/>
              <a:ext cx="14" cy="293"/>
            </a:xfrm>
            <a:custGeom>
              <a:avLst/>
              <a:gdLst>
                <a:gd name="T0" fmla="*/ 0 w 20"/>
                <a:gd name="T1" fmla="*/ 70 h 418"/>
                <a:gd name="T2" fmla="*/ 2 w 20"/>
                <a:gd name="T3" fmla="*/ 70 h 418"/>
                <a:gd name="T4" fmla="*/ 3 w 20"/>
                <a:gd name="T5" fmla="*/ 71 h 418"/>
                <a:gd name="T6" fmla="*/ 3 w 20"/>
                <a:gd name="T7" fmla="*/ 70 h 418"/>
                <a:gd name="T8" fmla="*/ 3 w 20"/>
                <a:gd name="T9" fmla="*/ 44 h 418"/>
                <a:gd name="T10" fmla="*/ 3 w 20"/>
                <a:gd name="T11" fmla="*/ 43 h 418"/>
                <a:gd name="T12" fmla="*/ 3 w 20"/>
                <a:gd name="T13" fmla="*/ 0 h 418"/>
                <a:gd name="T14" fmla="*/ 1 w 20"/>
                <a:gd name="T15" fmla="*/ 0 h 418"/>
                <a:gd name="T16" fmla="*/ 1 w 20"/>
                <a:gd name="T17" fmla="*/ 43 h 418"/>
                <a:gd name="T18" fmla="*/ 0 w 20"/>
                <a:gd name="T19" fmla="*/ 45 h 418"/>
                <a:gd name="T20" fmla="*/ 0 w 20"/>
                <a:gd name="T21" fmla="*/ 70 h 4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8"/>
                <a:gd name="T35" fmla="*/ 20 w 20"/>
                <a:gd name="T36" fmla="*/ 418 h 4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8">
                  <a:moveTo>
                    <a:pt x="0" y="412"/>
                  </a:moveTo>
                  <a:lnTo>
                    <a:pt x="10" y="412"/>
                  </a:lnTo>
                  <a:lnTo>
                    <a:pt x="16" y="417"/>
                  </a:lnTo>
                  <a:lnTo>
                    <a:pt x="19" y="412"/>
                  </a:lnTo>
                  <a:lnTo>
                    <a:pt x="19" y="262"/>
                  </a:lnTo>
                  <a:lnTo>
                    <a:pt x="16" y="258"/>
                  </a:lnTo>
                  <a:lnTo>
                    <a:pt x="16" y="0"/>
                  </a:lnTo>
                  <a:lnTo>
                    <a:pt x="6" y="0"/>
                  </a:lnTo>
                  <a:lnTo>
                    <a:pt x="6" y="258"/>
                  </a:lnTo>
                  <a:lnTo>
                    <a:pt x="0" y="267"/>
                  </a:lnTo>
                  <a:lnTo>
                    <a:pt x="0" y="412"/>
                  </a:lnTo>
                </a:path>
              </a:pathLst>
            </a:custGeom>
            <a:solidFill>
              <a:srgbClr val="A0A0A0"/>
            </a:solidFill>
            <a:ln w="12700" cap="rnd">
              <a:noFill/>
              <a:round/>
              <a:headEnd/>
              <a:tailEnd/>
            </a:ln>
          </p:spPr>
          <p:txBody>
            <a:bodyPr/>
            <a:lstStyle/>
            <a:p>
              <a:endParaRPr lang="en-US"/>
            </a:p>
          </p:txBody>
        </p:sp>
        <p:sp>
          <p:nvSpPr>
            <p:cNvPr id="18451" name="Freeform 264"/>
            <p:cNvSpPr>
              <a:spLocks noChangeAspect="1"/>
            </p:cNvSpPr>
            <p:nvPr/>
          </p:nvSpPr>
          <p:spPr bwMode="auto">
            <a:xfrm>
              <a:off x="2752" y="1584"/>
              <a:ext cx="4" cy="272"/>
            </a:xfrm>
            <a:custGeom>
              <a:avLst/>
              <a:gdLst>
                <a:gd name="T0" fmla="*/ 0 w 6"/>
                <a:gd name="T1" fmla="*/ 64 h 389"/>
                <a:gd name="T2" fmla="*/ 1 w 6"/>
                <a:gd name="T3" fmla="*/ 64 h 389"/>
                <a:gd name="T4" fmla="*/ 1 w 6"/>
                <a:gd name="T5" fmla="*/ 64 h 389"/>
                <a:gd name="T6" fmla="*/ 1 w 6"/>
                <a:gd name="T7" fmla="*/ 64 h 389"/>
                <a:gd name="T8" fmla="*/ 1 w 6"/>
                <a:gd name="T9" fmla="*/ 41 h 389"/>
                <a:gd name="T10" fmla="*/ 1 w 6"/>
                <a:gd name="T11" fmla="*/ 41 h 389"/>
                <a:gd name="T12" fmla="*/ 1 w 6"/>
                <a:gd name="T13" fmla="*/ 0 h 389"/>
                <a:gd name="T14" fmla="*/ 1 w 6"/>
                <a:gd name="T15" fmla="*/ 0 h 389"/>
                <a:gd name="T16" fmla="*/ 1 w 6"/>
                <a:gd name="T17" fmla="*/ 40 h 389"/>
                <a:gd name="T18" fmla="*/ 0 w 6"/>
                <a:gd name="T19" fmla="*/ 41 h 389"/>
                <a:gd name="T20" fmla="*/ 0 w 6"/>
                <a:gd name="T21" fmla="*/ 64 h 3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89"/>
                <a:gd name="T35" fmla="*/ 6 w 6"/>
                <a:gd name="T36" fmla="*/ 389 h 3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89">
                  <a:moveTo>
                    <a:pt x="0" y="383"/>
                  </a:moveTo>
                  <a:lnTo>
                    <a:pt x="2" y="383"/>
                  </a:lnTo>
                  <a:lnTo>
                    <a:pt x="3" y="388"/>
                  </a:lnTo>
                  <a:lnTo>
                    <a:pt x="5" y="383"/>
                  </a:lnTo>
                  <a:lnTo>
                    <a:pt x="5" y="243"/>
                  </a:lnTo>
                  <a:lnTo>
                    <a:pt x="3" y="243"/>
                  </a:lnTo>
                  <a:lnTo>
                    <a:pt x="3" y="0"/>
                  </a:lnTo>
                  <a:lnTo>
                    <a:pt x="2" y="0"/>
                  </a:lnTo>
                  <a:lnTo>
                    <a:pt x="2" y="238"/>
                  </a:lnTo>
                  <a:lnTo>
                    <a:pt x="0" y="248"/>
                  </a:lnTo>
                  <a:lnTo>
                    <a:pt x="0" y="383"/>
                  </a:lnTo>
                </a:path>
              </a:pathLst>
            </a:custGeom>
            <a:solidFill>
              <a:srgbClr val="A0A0A0"/>
            </a:solidFill>
            <a:ln w="12700" cap="rnd">
              <a:noFill/>
              <a:round/>
              <a:headEnd/>
              <a:tailEnd/>
            </a:ln>
          </p:spPr>
          <p:txBody>
            <a:bodyPr/>
            <a:lstStyle/>
            <a:p>
              <a:endParaRPr lang="en-US"/>
            </a:p>
          </p:txBody>
        </p:sp>
        <p:grpSp>
          <p:nvGrpSpPr>
            <p:cNvPr id="18440" name="Group 265"/>
            <p:cNvGrpSpPr>
              <a:grpSpLocks noChangeAspect="1"/>
            </p:cNvGrpSpPr>
            <p:nvPr/>
          </p:nvGrpSpPr>
          <p:grpSpPr bwMode="auto">
            <a:xfrm>
              <a:off x="2759" y="1590"/>
              <a:ext cx="152" cy="173"/>
              <a:chOff x="2125" y="2925"/>
              <a:chExt cx="217" cy="246"/>
            </a:xfrm>
          </p:grpSpPr>
          <p:grpSp>
            <p:nvGrpSpPr>
              <p:cNvPr id="18442" name="Group 266"/>
              <p:cNvGrpSpPr>
                <a:grpSpLocks noChangeAspect="1"/>
              </p:cNvGrpSpPr>
              <p:nvPr/>
            </p:nvGrpSpPr>
            <p:grpSpPr bwMode="auto">
              <a:xfrm>
                <a:off x="2130" y="2959"/>
                <a:ext cx="174" cy="212"/>
                <a:chOff x="2130" y="2959"/>
                <a:chExt cx="174" cy="212"/>
              </a:xfrm>
            </p:grpSpPr>
            <p:sp>
              <p:nvSpPr>
                <p:cNvPr id="18774" name="Freeform 267"/>
                <p:cNvSpPr>
                  <a:spLocks noChangeAspect="1"/>
                </p:cNvSpPr>
                <p:nvPr/>
              </p:nvSpPr>
              <p:spPr bwMode="auto">
                <a:xfrm>
                  <a:off x="2130" y="2959"/>
                  <a:ext cx="1" cy="212"/>
                </a:xfrm>
                <a:custGeom>
                  <a:avLst/>
                  <a:gdLst>
                    <a:gd name="T0" fmla="*/ 0 w 1"/>
                    <a:gd name="T1" fmla="*/ 0 h 212"/>
                    <a:gd name="T2" fmla="*/ 0 w 1"/>
                    <a:gd name="T3" fmla="*/ 211 h 212"/>
                    <a:gd name="T4" fmla="*/ 0 w 1"/>
                    <a:gd name="T5" fmla="*/ 0 h 212"/>
                    <a:gd name="T6" fmla="*/ 0 60000 65536"/>
                    <a:gd name="T7" fmla="*/ 0 60000 65536"/>
                    <a:gd name="T8" fmla="*/ 0 60000 65536"/>
                    <a:gd name="T9" fmla="*/ 0 w 1"/>
                    <a:gd name="T10" fmla="*/ 0 h 212"/>
                    <a:gd name="T11" fmla="*/ 1 w 1"/>
                    <a:gd name="T12" fmla="*/ 212 h 212"/>
                  </a:gdLst>
                  <a:ahLst/>
                  <a:cxnLst>
                    <a:cxn ang="T6">
                      <a:pos x="T0" y="T1"/>
                    </a:cxn>
                    <a:cxn ang="T7">
                      <a:pos x="T2" y="T3"/>
                    </a:cxn>
                    <a:cxn ang="T8">
                      <a:pos x="T4" y="T5"/>
                    </a:cxn>
                  </a:cxnLst>
                  <a:rect l="T9" t="T10" r="T11" b="T12"/>
                  <a:pathLst>
                    <a:path w="1" h="212">
                      <a:moveTo>
                        <a:pt x="0" y="0"/>
                      </a:moveTo>
                      <a:lnTo>
                        <a:pt x="0" y="211"/>
                      </a:lnTo>
                      <a:lnTo>
                        <a:pt x="0" y="0"/>
                      </a:lnTo>
                    </a:path>
                  </a:pathLst>
                </a:custGeom>
                <a:noFill/>
                <a:ln w="12700" cap="rnd">
                  <a:solidFill>
                    <a:srgbClr val="A00000"/>
                  </a:solidFill>
                  <a:round/>
                  <a:headEnd/>
                  <a:tailEnd/>
                </a:ln>
              </p:spPr>
              <p:txBody>
                <a:bodyPr/>
                <a:lstStyle/>
                <a:p>
                  <a:endParaRPr lang="en-US"/>
                </a:p>
              </p:txBody>
            </p:sp>
            <p:sp>
              <p:nvSpPr>
                <p:cNvPr id="18775" name="Freeform 268"/>
                <p:cNvSpPr>
                  <a:spLocks noChangeAspect="1"/>
                </p:cNvSpPr>
                <p:nvPr/>
              </p:nvSpPr>
              <p:spPr bwMode="auto">
                <a:xfrm>
                  <a:off x="2139" y="2983"/>
                  <a:ext cx="1" cy="183"/>
                </a:xfrm>
                <a:custGeom>
                  <a:avLst/>
                  <a:gdLst>
                    <a:gd name="T0" fmla="*/ 0 w 1"/>
                    <a:gd name="T1" fmla="*/ 0 h 183"/>
                    <a:gd name="T2" fmla="*/ 0 w 1"/>
                    <a:gd name="T3" fmla="*/ 182 h 183"/>
                    <a:gd name="T4" fmla="*/ 0 w 1"/>
                    <a:gd name="T5" fmla="*/ 0 h 183"/>
                    <a:gd name="T6" fmla="*/ 0 60000 65536"/>
                    <a:gd name="T7" fmla="*/ 0 60000 65536"/>
                    <a:gd name="T8" fmla="*/ 0 60000 65536"/>
                    <a:gd name="T9" fmla="*/ 0 w 1"/>
                    <a:gd name="T10" fmla="*/ 0 h 183"/>
                    <a:gd name="T11" fmla="*/ 1 w 1"/>
                    <a:gd name="T12" fmla="*/ 183 h 183"/>
                  </a:gdLst>
                  <a:ahLst/>
                  <a:cxnLst>
                    <a:cxn ang="T6">
                      <a:pos x="T0" y="T1"/>
                    </a:cxn>
                    <a:cxn ang="T7">
                      <a:pos x="T2" y="T3"/>
                    </a:cxn>
                    <a:cxn ang="T8">
                      <a:pos x="T4" y="T5"/>
                    </a:cxn>
                  </a:cxnLst>
                  <a:rect l="T9" t="T10" r="T11" b="T12"/>
                  <a:pathLst>
                    <a:path w="1" h="183">
                      <a:moveTo>
                        <a:pt x="0" y="0"/>
                      </a:moveTo>
                      <a:lnTo>
                        <a:pt x="0" y="182"/>
                      </a:lnTo>
                      <a:lnTo>
                        <a:pt x="0" y="0"/>
                      </a:lnTo>
                    </a:path>
                  </a:pathLst>
                </a:custGeom>
                <a:noFill/>
                <a:ln w="12700" cap="rnd">
                  <a:solidFill>
                    <a:srgbClr val="A00000"/>
                  </a:solidFill>
                  <a:round/>
                  <a:headEnd/>
                  <a:tailEnd/>
                </a:ln>
              </p:spPr>
              <p:txBody>
                <a:bodyPr/>
                <a:lstStyle/>
                <a:p>
                  <a:endParaRPr lang="en-US"/>
                </a:p>
              </p:txBody>
            </p:sp>
            <p:sp>
              <p:nvSpPr>
                <p:cNvPr id="18776" name="Freeform 269"/>
                <p:cNvSpPr>
                  <a:spLocks noChangeAspect="1"/>
                </p:cNvSpPr>
                <p:nvPr/>
              </p:nvSpPr>
              <p:spPr bwMode="auto">
                <a:xfrm>
                  <a:off x="2149" y="3002"/>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A00000"/>
                  </a:solidFill>
                  <a:round/>
                  <a:headEnd/>
                  <a:tailEnd/>
                </a:ln>
              </p:spPr>
              <p:txBody>
                <a:bodyPr/>
                <a:lstStyle/>
                <a:p>
                  <a:endParaRPr lang="en-US"/>
                </a:p>
              </p:txBody>
            </p:sp>
            <p:sp>
              <p:nvSpPr>
                <p:cNvPr id="18777" name="Freeform 270"/>
                <p:cNvSpPr>
                  <a:spLocks noChangeAspect="1"/>
                </p:cNvSpPr>
                <p:nvPr/>
              </p:nvSpPr>
              <p:spPr bwMode="auto">
                <a:xfrm>
                  <a:off x="2159" y="3021"/>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A00000"/>
                  </a:solidFill>
                  <a:round/>
                  <a:headEnd/>
                  <a:tailEnd/>
                </a:ln>
              </p:spPr>
              <p:txBody>
                <a:bodyPr/>
                <a:lstStyle/>
                <a:p>
                  <a:endParaRPr lang="en-US"/>
                </a:p>
              </p:txBody>
            </p:sp>
            <p:sp>
              <p:nvSpPr>
                <p:cNvPr id="18778" name="Freeform 271"/>
                <p:cNvSpPr>
                  <a:spLocks noChangeAspect="1"/>
                </p:cNvSpPr>
                <p:nvPr/>
              </p:nvSpPr>
              <p:spPr bwMode="auto">
                <a:xfrm>
                  <a:off x="2168" y="3036"/>
                  <a:ext cx="1" cy="130"/>
                </a:xfrm>
                <a:custGeom>
                  <a:avLst/>
                  <a:gdLst>
                    <a:gd name="T0" fmla="*/ 0 w 1"/>
                    <a:gd name="T1" fmla="*/ 0 h 130"/>
                    <a:gd name="T2" fmla="*/ 0 w 1"/>
                    <a:gd name="T3" fmla="*/ 129 h 130"/>
                    <a:gd name="T4" fmla="*/ 0 w 1"/>
                    <a:gd name="T5" fmla="*/ 0 h 130"/>
                    <a:gd name="T6" fmla="*/ 0 60000 65536"/>
                    <a:gd name="T7" fmla="*/ 0 60000 65536"/>
                    <a:gd name="T8" fmla="*/ 0 60000 65536"/>
                    <a:gd name="T9" fmla="*/ 0 w 1"/>
                    <a:gd name="T10" fmla="*/ 0 h 130"/>
                    <a:gd name="T11" fmla="*/ 1 w 1"/>
                    <a:gd name="T12" fmla="*/ 130 h 130"/>
                  </a:gdLst>
                  <a:ahLst/>
                  <a:cxnLst>
                    <a:cxn ang="T6">
                      <a:pos x="T0" y="T1"/>
                    </a:cxn>
                    <a:cxn ang="T7">
                      <a:pos x="T2" y="T3"/>
                    </a:cxn>
                    <a:cxn ang="T8">
                      <a:pos x="T4" y="T5"/>
                    </a:cxn>
                  </a:cxnLst>
                  <a:rect l="T9" t="T10" r="T11" b="T12"/>
                  <a:pathLst>
                    <a:path w="1" h="130">
                      <a:moveTo>
                        <a:pt x="0" y="0"/>
                      </a:moveTo>
                      <a:lnTo>
                        <a:pt x="0" y="129"/>
                      </a:lnTo>
                      <a:lnTo>
                        <a:pt x="0" y="0"/>
                      </a:lnTo>
                    </a:path>
                  </a:pathLst>
                </a:custGeom>
                <a:noFill/>
                <a:ln w="12700" cap="rnd">
                  <a:solidFill>
                    <a:srgbClr val="A00000"/>
                  </a:solidFill>
                  <a:round/>
                  <a:headEnd/>
                  <a:tailEnd/>
                </a:ln>
              </p:spPr>
              <p:txBody>
                <a:bodyPr/>
                <a:lstStyle/>
                <a:p>
                  <a:endParaRPr lang="en-US"/>
                </a:p>
              </p:txBody>
            </p:sp>
            <p:sp>
              <p:nvSpPr>
                <p:cNvPr id="18779" name="Freeform 272"/>
                <p:cNvSpPr>
                  <a:spLocks noChangeAspect="1"/>
                </p:cNvSpPr>
                <p:nvPr/>
              </p:nvSpPr>
              <p:spPr bwMode="auto">
                <a:xfrm>
                  <a:off x="2178" y="3050"/>
                  <a:ext cx="1" cy="121"/>
                </a:xfrm>
                <a:custGeom>
                  <a:avLst/>
                  <a:gdLst>
                    <a:gd name="T0" fmla="*/ 0 w 1"/>
                    <a:gd name="T1" fmla="*/ 0 h 121"/>
                    <a:gd name="T2" fmla="*/ 0 w 1"/>
                    <a:gd name="T3" fmla="*/ 120 h 121"/>
                    <a:gd name="T4" fmla="*/ 0 w 1"/>
                    <a:gd name="T5" fmla="*/ 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0"/>
                      </a:moveTo>
                      <a:lnTo>
                        <a:pt x="0" y="120"/>
                      </a:lnTo>
                      <a:lnTo>
                        <a:pt x="0" y="0"/>
                      </a:lnTo>
                    </a:path>
                  </a:pathLst>
                </a:custGeom>
                <a:noFill/>
                <a:ln w="12700" cap="rnd">
                  <a:solidFill>
                    <a:srgbClr val="A00000"/>
                  </a:solidFill>
                  <a:round/>
                  <a:headEnd/>
                  <a:tailEnd/>
                </a:ln>
              </p:spPr>
              <p:txBody>
                <a:bodyPr/>
                <a:lstStyle/>
                <a:p>
                  <a:endParaRPr lang="en-US"/>
                </a:p>
              </p:txBody>
            </p:sp>
            <p:sp>
              <p:nvSpPr>
                <p:cNvPr id="18780" name="Freeform 273"/>
                <p:cNvSpPr>
                  <a:spLocks noChangeAspect="1"/>
                </p:cNvSpPr>
                <p:nvPr/>
              </p:nvSpPr>
              <p:spPr bwMode="auto">
                <a:xfrm>
                  <a:off x="2187" y="3064"/>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A00000"/>
                  </a:solidFill>
                  <a:round/>
                  <a:headEnd/>
                  <a:tailEnd/>
                </a:ln>
              </p:spPr>
              <p:txBody>
                <a:bodyPr/>
                <a:lstStyle/>
                <a:p>
                  <a:endParaRPr lang="en-US"/>
                </a:p>
              </p:txBody>
            </p:sp>
            <p:sp>
              <p:nvSpPr>
                <p:cNvPr id="18781" name="Freeform 274"/>
                <p:cNvSpPr>
                  <a:spLocks noChangeAspect="1"/>
                </p:cNvSpPr>
                <p:nvPr/>
              </p:nvSpPr>
              <p:spPr bwMode="auto">
                <a:xfrm>
                  <a:off x="2202" y="3079"/>
                  <a:ext cx="1" cy="87"/>
                </a:xfrm>
                <a:custGeom>
                  <a:avLst/>
                  <a:gdLst>
                    <a:gd name="T0" fmla="*/ 0 w 1"/>
                    <a:gd name="T1" fmla="*/ 0 h 87"/>
                    <a:gd name="T2" fmla="*/ 0 w 1"/>
                    <a:gd name="T3" fmla="*/ 86 h 87"/>
                    <a:gd name="T4" fmla="*/ 0 w 1"/>
                    <a:gd name="T5" fmla="*/ 0 h 87"/>
                    <a:gd name="T6" fmla="*/ 0 60000 65536"/>
                    <a:gd name="T7" fmla="*/ 0 60000 65536"/>
                    <a:gd name="T8" fmla="*/ 0 60000 65536"/>
                    <a:gd name="T9" fmla="*/ 0 w 1"/>
                    <a:gd name="T10" fmla="*/ 0 h 87"/>
                    <a:gd name="T11" fmla="*/ 1 w 1"/>
                    <a:gd name="T12" fmla="*/ 87 h 87"/>
                  </a:gdLst>
                  <a:ahLst/>
                  <a:cxnLst>
                    <a:cxn ang="T6">
                      <a:pos x="T0" y="T1"/>
                    </a:cxn>
                    <a:cxn ang="T7">
                      <a:pos x="T2" y="T3"/>
                    </a:cxn>
                    <a:cxn ang="T8">
                      <a:pos x="T4" y="T5"/>
                    </a:cxn>
                  </a:cxnLst>
                  <a:rect l="T9" t="T10" r="T11" b="T12"/>
                  <a:pathLst>
                    <a:path w="1" h="87">
                      <a:moveTo>
                        <a:pt x="0" y="0"/>
                      </a:moveTo>
                      <a:lnTo>
                        <a:pt x="0" y="86"/>
                      </a:lnTo>
                      <a:lnTo>
                        <a:pt x="0" y="0"/>
                      </a:lnTo>
                    </a:path>
                  </a:pathLst>
                </a:custGeom>
                <a:noFill/>
                <a:ln w="12700" cap="rnd">
                  <a:solidFill>
                    <a:srgbClr val="A00000"/>
                  </a:solidFill>
                  <a:round/>
                  <a:headEnd/>
                  <a:tailEnd/>
                </a:ln>
              </p:spPr>
              <p:txBody>
                <a:bodyPr/>
                <a:lstStyle/>
                <a:p>
                  <a:endParaRPr lang="en-US"/>
                </a:p>
              </p:txBody>
            </p:sp>
            <p:sp>
              <p:nvSpPr>
                <p:cNvPr id="18782" name="Freeform 275"/>
                <p:cNvSpPr>
                  <a:spLocks noChangeAspect="1"/>
                </p:cNvSpPr>
                <p:nvPr/>
              </p:nvSpPr>
              <p:spPr bwMode="auto">
                <a:xfrm>
                  <a:off x="2207" y="3088"/>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783" name="Freeform 276"/>
                <p:cNvSpPr>
                  <a:spLocks noChangeAspect="1"/>
                </p:cNvSpPr>
                <p:nvPr/>
              </p:nvSpPr>
              <p:spPr bwMode="auto">
                <a:xfrm>
                  <a:off x="2216" y="3093"/>
                  <a:ext cx="1" cy="73"/>
                </a:xfrm>
                <a:custGeom>
                  <a:avLst/>
                  <a:gdLst>
                    <a:gd name="T0" fmla="*/ 0 w 1"/>
                    <a:gd name="T1" fmla="*/ 72 h 73"/>
                    <a:gd name="T2" fmla="*/ 0 w 1"/>
                    <a:gd name="T3" fmla="*/ 0 h 73"/>
                    <a:gd name="T4" fmla="*/ 0 w 1"/>
                    <a:gd name="T5" fmla="*/ 72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72"/>
                      </a:moveTo>
                      <a:lnTo>
                        <a:pt x="0" y="0"/>
                      </a:lnTo>
                      <a:lnTo>
                        <a:pt x="0" y="72"/>
                      </a:lnTo>
                    </a:path>
                  </a:pathLst>
                </a:custGeom>
                <a:noFill/>
                <a:ln w="12700" cap="rnd">
                  <a:solidFill>
                    <a:srgbClr val="A00000"/>
                  </a:solidFill>
                  <a:round/>
                  <a:headEnd/>
                  <a:tailEnd/>
                </a:ln>
              </p:spPr>
              <p:txBody>
                <a:bodyPr/>
                <a:lstStyle/>
                <a:p>
                  <a:endParaRPr lang="en-US"/>
                </a:p>
              </p:txBody>
            </p:sp>
            <p:sp>
              <p:nvSpPr>
                <p:cNvPr id="18784" name="Freeform 277"/>
                <p:cNvSpPr>
                  <a:spLocks noChangeAspect="1"/>
                </p:cNvSpPr>
                <p:nvPr/>
              </p:nvSpPr>
              <p:spPr bwMode="auto">
                <a:xfrm>
                  <a:off x="2226" y="3103"/>
                  <a:ext cx="1" cy="63"/>
                </a:xfrm>
                <a:custGeom>
                  <a:avLst/>
                  <a:gdLst>
                    <a:gd name="T0" fmla="*/ 0 w 1"/>
                    <a:gd name="T1" fmla="*/ 62 h 63"/>
                    <a:gd name="T2" fmla="*/ 0 w 1"/>
                    <a:gd name="T3" fmla="*/ 0 h 63"/>
                    <a:gd name="T4" fmla="*/ 0 w 1"/>
                    <a:gd name="T5" fmla="*/ 62 h 63"/>
                    <a:gd name="T6" fmla="*/ 0 60000 65536"/>
                    <a:gd name="T7" fmla="*/ 0 60000 65536"/>
                    <a:gd name="T8" fmla="*/ 0 60000 65536"/>
                    <a:gd name="T9" fmla="*/ 0 w 1"/>
                    <a:gd name="T10" fmla="*/ 0 h 63"/>
                    <a:gd name="T11" fmla="*/ 1 w 1"/>
                    <a:gd name="T12" fmla="*/ 63 h 63"/>
                  </a:gdLst>
                  <a:ahLst/>
                  <a:cxnLst>
                    <a:cxn ang="T6">
                      <a:pos x="T0" y="T1"/>
                    </a:cxn>
                    <a:cxn ang="T7">
                      <a:pos x="T2" y="T3"/>
                    </a:cxn>
                    <a:cxn ang="T8">
                      <a:pos x="T4" y="T5"/>
                    </a:cxn>
                  </a:cxnLst>
                  <a:rect l="T9" t="T10" r="T11" b="T12"/>
                  <a:pathLst>
                    <a:path w="1" h="63">
                      <a:moveTo>
                        <a:pt x="0" y="62"/>
                      </a:moveTo>
                      <a:lnTo>
                        <a:pt x="0" y="0"/>
                      </a:lnTo>
                      <a:lnTo>
                        <a:pt x="0" y="62"/>
                      </a:lnTo>
                    </a:path>
                  </a:pathLst>
                </a:custGeom>
                <a:noFill/>
                <a:ln w="12700" cap="rnd">
                  <a:solidFill>
                    <a:srgbClr val="A00000"/>
                  </a:solidFill>
                  <a:round/>
                  <a:headEnd/>
                  <a:tailEnd/>
                </a:ln>
              </p:spPr>
              <p:txBody>
                <a:bodyPr/>
                <a:lstStyle/>
                <a:p>
                  <a:endParaRPr lang="en-US"/>
                </a:p>
              </p:txBody>
            </p:sp>
            <p:sp>
              <p:nvSpPr>
                <p:cNvPr id="18785" name="Freeform 278"/>
                <p:cNvSpPr>
                  <a:spLocks noChangeAspect="1"/>
                </p:cNvSpPr>
                <p:nvPr/>
              </p:nvSpPr>
              <p:spPr bwMode="auto">
                <a:xfrm>
                  <a:off x="2235" y="3108"/>
                  <a:ext cx="1" cy="58"/>
                </a:xfrm>
                <a:custGeom>
                  <a:avLst/>
                  <a:gdLst>
                    <a:gd name="T0" fmla="*/ 0 w 1"/>
                    <a:gd name="T1" fmla="*/ 0 h 58"/>
                    <a:gd name="T2" fmla="*/ 0 w 1"/>
                    <a:gd name="T3" fmla="*/ 57 h 58"/>
                    <a:gd name="T4" fmla="*/ 0 w 1"/>
                    <a:gd name="T5" fmla="*/ 0 h 58"/>
                    <a:gd name="T6" fmla="*/ 0 60000 65536"/>
                    <a:gd name="T7" fmla="*/ 0 60000 65536"/>
                    <a:gd name="T8" fmla="*/ 0 60000 65536"/>
                    <a:gd name="T9" fmla="*/ 0 w 1"/>
                    <a:gd name="T10" fmla="*/ 0 h 58"/>
                    <a:gd name="T11" fmla="*/ 1 w 1"/>
                    <a:gd name="T12" fmla="*/ 58 h 58"/>
                  </a:gdLst>
                  <a:ahLst/>
                  <a:cxnLst>
                    <a:cxn ang="T6">
                      <a:pos x="T0" y="T1"/>
                    </a:cxn>
                    <a:cxn ang="T7">
                      <a:pos x="T2" y="T3"/>
                    </a:cxn>
                    <a:cxn ang="T8">
                      <a:pos x="T4" y="T5"/>
                    </a:cxn>
                  </a:cxnLst>
                  <a:rect l="T9" t="T10" r="T11" b="T12"/>
                  <a:pathLst>
                    <a:path w="1" h="58">
                      <a:moveTo>
                        <a:pt x="0" y="0"/>
                      </a:moveTo>
                      <a:lnTo>
                        <a:pt x="0" y="57"/>
                      </a:lnTo>
                      <a:lnTo>
                        <a:pt x="0" y="0"/>
                      </a:lnTo>
                    </a:path>
                  </a:pathLst>
                </a:custGeom>
                <a:noFill/>
                <a:ln w="12700" cap="rnd">
                  <a:solidFill>
                    <a:srgbClr val="A00000"/>
                  </a:solidFill>
                  <a:round/>
                  <a:headEnd/>
                  <a:tailEnd/>
                </a:ln>
              </p:spPr>
              <p:txBody>
                <a:bodyPr/>
                <a:lstStyle/>
                <a:p>
                  <a:endParaRPr lang="en-US"/>
                </a:p>
              </p:txBody>
            </p:sp>
            <p:sp>
              <p:nvSpPr>
                <p:cNvPr id="18786" name="Freeform 279"/>
                <p:cNvSpPr>
                  <a:spLocks noChangeAspect="1"/>
                </p:cNvSpPr>
                <p:nvPr/>
              </p:nvSpPr>
              <p:spPr bwMode="auto">
                <a:xfrm>
                  <a:off x="2245" y="3112"/>
                  <a:ext cx="1" cy="54"/>
                </a:xfrm>
                <a:custGeom>
                  <a:avLst/>
                  <a:gdLst>
                    <a:gd name="T0" fmla="*/ 0 w 1"/>
                    <a:gd name="T1" fmla="*/ 0 h 54"/>
                    <a:gd name="T2" fmla="*/ 0 w 1"/>
                    <a:gd name="T3" fmla="*/ 53 h 54"/>
                    <a:gd name="T4" fmla="*/ 0 w 1"/>
                    <a:gd name="T5" fmla="*/ 0 h 54"/>
                    <a:gd name="T6" fmla="*/ 0 60000 65536"/>
                    <a:gd name="T7" fmla="*/ 0 60000 65536"/>
                    <a:gd name="T8" fmla="*/ 0 60000 65536"/>
                    <a:gd name="T9" fmla="*/ 0 w 1"/>
                    <a:gd name="T10" fmla="*/ 0 h 54"/>
                    <a:gd name="T11" fmla="*/ 1 w 1"/>
                    <a:gd name="T12" fmla="*/ 54 h 54"/>
                  </a:gdLst>
                  <a:ahLst/>
                  <a:cxnLst>
                    <a:cxn ang="T6">
                      <a:pos x="T0" y="T1"/>
                    </a:cxn>
                    <a:cxn ang="T7">
                      <a:pos x="T2" y="T3"/>
                    </a:cxn>
                    <a:cxn ang="T8">
                      <a:pos x="T4" y="T5"/>
                    </a:cxn>
                  </a:cxnLst>
                  <a:rect l="T9" t="T10" r="T11" b="T12"/>
                  <a:pathLst>
                    <a:path w="1" h="54">
                      <a:moveTo>
                        <a:pt x="0" y="0"/>
                      </a:moveTo>
                      <a:lnTo>
                        <a:pt x="0" y="53"/>
                      </a:lnTo>
                      <a:lnTo>
                        <a:pt x="0" y="0"/>
                      </a:lnTo>
                    </a:path>
                  </a:pathLst>
                </a:custGeom>
                <a:noFill/>
                <a:ln w="12700" cap="rnd">
                  <a:solidFill>
                    <a:srgbClr val="A00000"/>
                  </a:solidFill>
                  <a:round/>
                  <a:headEnd/>
                  <a:tailEnd/>
                </a:ln>
              </p:spPr>
              <p:txBody>
                <a:bodyPr/>
                <a:lstStyle/>
                <a:p>
                  <a:endParaRPr lang="en-US"/>
                </a:p>
              </p:txBody>
            </p:sp>
            <p:sp>
              <p:nvSpPr>
                <p:cNvPr id="18787" name="Freeform 280"/>
                <p:cNvSpPr>
                  <a:spLocks noChangeAspect="1"/>
                </p:cNvSpPr>
                <p:nvPr/>
              </p:nvSpPr>
              <p:spPr bwMode="auto">
                <a:xfrm>
                  <a:off x="2255" y="3117"/>
                  <a:ext cx="1" cy="49"/>
                </a:xfrm>
                <a:custGeom>
                  <a:avLst/>
                  <a:gdLst>
                    <a:gd name="T0" fmla="*/ 0 w 1"/>
                    <a:gd name="T1" fmla="*/ 48 h 49"/>
                    <a:gd name="T2" fmla="*/ 0 w 1"/>
                    <a:gd name="T3" fmla="*/ 0 h 49"/>
                    <a:gd name="T4" fmla="*/ 0 w 1"/>
                    <a:gd name="T5" fmla="*/ 48 h 49"/>
                    <a:gd name="T6" fmla="*/ 0 60000 65536"/>
                    <a:gd name="T7" fmla="*/ 0 60000 65536"/>
                    <a:gd name="T8" fmla="*/ 0 60000 65536"/>
                    <a:gd name="T9" fmla="*/ 0 w 1"/>
                    <a:gd name="T10" fmla="*/ 0 h 49"/>
                    <a:gd name="T11" fmla="*/ 1 w 1"/>
                    <a:gd name="T12" fmla="*/ 49 h 49"/>
                  </a:gdLst>
                  <a:ahLst/>
                  <a:cxnLst>
                    <a:cxn ang="T6">
                      <a:pos x="T0" y="T1"/>
                    </a:cxn>
                    <a:cxn ang="T7">
                      <a:pos x="T2" y="T3"/>
                    </a:cxn>
                    <a:cxn ang="T8">
                      <a:pos x="T4" y="T5"/>
                    </a:cxn>
                  </a:cxnLst>
                  <a:rect l="T9" t="T10" r="T11" b="T12"/>
                  <a:pathLst>
                    <a:path w="1" h="49">
                      <a:moveTo>
                        <a:pt x="0" y="48"/>
                      </a:moveTo>
                      <a:lnTo>
                        <a:pt x="0" y="0"/>
                      </a:lnTo>
                      <a:lnTo>
                        <a:pt x="0" y="48"/>
                      </a:lnTo>
                    </a:path>
                  </a:pathLst>
                </a:custGeom>
                <a:noFill/>
                <a:ln w="12700" cap="rnd">
                  <a:solidFill>
                    <a:srgbClr val="A00000"/>
                  </a:solidFill>
                  <a:round/>
                  <a:headEnd/>
                  <a:tailEnd/>
                </a:ln>
              </p:spPr>
              <p:txBody>
                <a:bodyPr/>
                <a:lstStyle/>
                <a:p>
                  <a:endParaRPr lang="en-US"/>
                </a:p>
              </p:txBody>
            </p:sp>
            <p:sp>
              <p:nvSpPr>
                <p:cNvPr id="18788" name="Freeform 281"/>
                <p:cNvSpPr>
                  <a:spLocks noChangeAspect="1"/>
                </p:cNvSpPr>
                <p:nvPr/>
              </p:nvSpPr>
              <p:spPr bwMode="auto">
                <a:xfrm>
                  <a:off x="2259" y="3122"/>
                  <a:ext cx="1" cy="44"/>
                </a:xfrm>
                <a:custGeom>
                  <a:avLst/>
                  <a:gdLst>
                    <a:gd name="T0" fmla="*/ 0 w 1"/>
                    <a:gd name="T1" fmla="*/ 0 h 44"/>
                    <a:gd name="T2" fmla="*/ 0 w 1"/>
                    <a:gd name="T3" fmla="*/ 43 h 44"/>
                    <a:gd name="T4" fmla="*/ 0 w 1"/>
                    <a:gd name="T5" fmla="*/ 0 h 44"/>
                    <a:gd name="T6" fmla="*/ 0 60000 65536"/>
                    <a:gd name="T7" fmla="*/ 0 60000 65536"/>
                    <a:gd name="T8" fmla="*/ 0 60000 65536"/>
                    <a:gd name="T9" fmla="*/ 0 w 1"/>
                    <a:gd name="T10" fmla="*/ 0 h 44"/>
                    <a:gd name="T11" fmla="*/ 1 w 1"/>
                    <a:gd name="T12" fmla="*/ 44 h 44"/>
                  </a:gdLst>
                  <a:ahLst/>
                  <a:cxnLst>
                    <a:cxn ang="T6">
                      <a:pos x="T0" y="T1"/>
                    </a:cxn>
                    <a:cxn ang="T7">
                      <a:pos x="T2" y="T3"/>
                    </a:cxn>
                    <a:cxn ang="T8">
                      <a:pos x="T4" y="T5"/>
                    </a:cxn>
                  </a:cxnLst>
                  <a:rect l="T9" t="T10" r="T11" b="T12"/>
                  <a:pathLst>
                    <a:path w="1" h="44">
                      <a:moveTo>
                        <a:pt x="0" y="0"/>
                      </a:moveTo>
                      <a:lnTo>
                        <a:pt x="0" y="43"/>
                      </a:lnTo>
                      <a:lnTo>
                        <a:pt x="0" y="0"/>
                      </a:lnTo>
                    </a:path>
                  </a:pathLst>
                </a:custGeom>
                <a:noFill/>
                <a:ln w="12700" cap="rnd">
                  <a:solidFill>
                    <a:srgbClr val="A00000"/>
                  </a:solidFill>
                  <a:round/>
                  <a:headEnd/>
                  <a:tailEnd/>
                </a:ln>
              </p:spPr>
              <p:txBody>
                <a:bodyPr/>
                <a:lstStyle/>
                <a:p>
                  <a:endParaRPr lang="en-US"/>
                </a:p>
              </p:txBody>
            </p:sp>
            <p:sp>
              <p:nvSpPr>
                <p:cNvPr id="18789" name="Freeform 282"/>
                <p:cNvSpPr>
                  <a:spLocks noChangeAspect="1"/>
                </p:cNvSpPr>
                <p:nvPr/>
              </p:nvSpPr>
              <p:spPr bwMode="auto">
                <a:xfrm>
                  <a:off x="2269" y="3127"/>
                  <a:ext cx="1" cy="34"/>
                </a:xfrm>
                <a:custGeom>
                  <a:avLst/>
                  <a:gdLst>
                    <a:gd name="T0" fmla="*/ 0 w 1"/>
                    <a:gd name="T1" fmla="*/ 33 h 34"/>
                    <a:gd name="T2" fmla="*/ 0 w 1"/>
                    <a:gd name="T3" fmla="*/ 0 h 34"/>
                    <a:gd name="T4" fmla="*/ 0 w 1"/>
                    <a:gd name="T5" fmla="*/ 33 h 34"/>
                    <a:gd name="T6" fmla="*/ 0 60000 65536"/>
                    <a:gd name="T7" fmla="*/ 0 60000 65536"/>
                    <a:gd name="T8" fmla="*/ 0 60000 65536"/>
                    <a:gd name="T9" fmla="*/ 0 w 1"/>
                    <a:gd name="T10" fmla="*/ 0 h 34"/>
                    <a:gd name="T11" fmla="*/ 1 w 1"/>
                    <a:gd name="T12" fmla="*/ 34 h 34"/>
                  </a:gdLst>
                  <a:ahLst/>
                  <a:cxnLst>
                    <a:cxn ang="T6">
                      <a:pos x="T0" y="T1"/>
                    </a:cxn>
                    <a:cxn ang="T7">
                      <a:pos x="T2" y="T3"/>
                    </a:cxn>
                    <a:cxn ang="T8">
                      <a:pos x="T4" y="T5"/>
                    </a:cxn>
                  </a:cxnLst>
                  <a:rect l="T9" t="T10" r="T11" b="T12"/>
                  <a:pathLst>
                    <a:path w="1" h="34">
                      <a:moveTo>
                        <a:pt x="0" y="33"/>
                      </a:moveTo>
                      <a:lnTo>
                        <a:pt x="0" y="0"/>
                      </a:lnTo>
                      <a:lnTo>
                        <a:pt x="0" y="33"/>
                      </a:lnTo>
                    </a:path>
                  </a:pathLst>
                </a:custGeom>
                <a:noFill/>
                <a:ln w="12700" cap="rnd">
                  <a:solidFill>
                    <a:srgbClr val="A00000"/>
                  </a:solidFill>
                  <a:round/>
                  <a:headEnd/>
                  <a:tailEnd/>
                </a:ln>
              </p:spPr>
              <p:txBody>
                <a:bodyPr/>
                <a:lstStyle/>
                <a:p>
                  <a:endParaRPr lang="en-US"/>
                </a:p>
              </p:txBody>
            </p:sp>
            <p:sp>
              <p:nvSpPr>
                <p:cNvPr id="18790" name="Freeform 283"/>
                <p:cNvSpPr>
                  <a:spLocks noChangeAspect="1"/>
                </p:cNvSpPr>
                <p:nvPr/>
              </p:nvSpPr>
              <p:spPr bwMode="auto">
                <a:xfrm>
                  <a:off x="2279" y="3132"/>
                  <a:ext cx="1" cy="29"/>
                </a:xfrm>
                <a:custGeom>
                  <a:avLst/>
                  <a:gdLst>
                    <a:gd name="T0" fmla="*/ 0 w 1"/>
                    <a:gd name="T1" fmla="*/ 28 h 29"/>
                    <a:gd name="T2" fmla="*/ 0 w 1"/>
                    <a:gd name="T3" fmla="*/ 0 h 29"/>
                    <a:gd name="T4" fmla="*/ 0 w 1"/>
                    <a:gd name="T5" fmla="*/ 28 h 29"/>
                    <a:gd name="T6" fmla="*/ 0 60000 65536"/>
                    <a:gd name="T7" fmla="*/ 0 60000 65536"/>
                    <a:gd name="T8" fmla="*/ 0 60000 65536"/>
                    <a:gd name="T9" fmla="*/ 0 w 1"/>
                    <a:gd name="T10" fmla="*/ 0 h 29"/>
                    <a:gd name="T11" fmla="*/ 1 w 1"/>
                    <a:gd name="T12" fmla="*/ 29 h 29"/>
                  </a:gdLst>
                  <a:ahLst/>
                  <a:cxnLst>
                    <a:cxn ang="T6">
                      <a:pos x="T0" y="T1"/>
                    </a:cxn>
                    <a:cxn ang="T7">
                      <a:pos x="T2" y="T3"/>
                    </a:cxn>
                    <a:cxn ang="T8">
                      <a:pos x="T4" y="T5"/>
                    </a:cxn>
                  </a:cxnLst>
                  <a:rect l="T9" t="T10" r="T11" b="T12"/>
                  <a:pathLst>
                    <a:path w="1" h="29">
                      <a:moveTo>
                        <a:pt x="0" y="28"/>
                      </a:moveTo>
                      <a:lnTo>
                        <a:pt x="0" y="0"/>
                      </a:lnTo>
                      <a:lnTo>
                        <a:pt x="0" y="28"/>
                      </a:lnTo>
                    </a:path>
                  </a:pathLst>
                </a:custGeom>
                <a:noFill/>
                <a:ln w="12700" cap="rnd">
                  <a:solidFill>
                    <a:srgbClr val="A00000"/>
                  </a:solidFill>
                  <a:round/>
                  <a:headEnd/>
                  <a:tailEnd/>
                </a:ln>
              </p:spPr>
              <p:txBody>
                <a:bodyPr/>
                <a:lstStyle/>
                <a:p>
                  <a:endParaRPr lang="en-US"/>
                </a:p>
              </p:txBody>
            </p:sp>
            <p:sp>
              <p:nvSpPr>
                <p:cNvPr id="18791" name="Freeform 284"/>
                <p:cNvSpPr>
                  <a:spLocks noChangeAspect="1"/>
                </p:cNvSpPr>
                <p:nvPr/>
              </p:nvSpPr>
              <p:spPr bwMode="auto">
                <a:xfrm>
                  <a:off x="2283" y="3136"/>
                  <a:ext cx="1" cy="25"/>
                </a:xfrm>
                <a:custGeom>
                  <a:avLst/>
                  <a:gdLst>
                    <a:gd name="T0" fmla="*/ 0 w 1"/>
                    <a:gd name="T1" fmla="*/ 24 h 25"/>
                    <a:gd name="T2" fmla="*/ 0 w 1"/>
                    <a:gd name="T3" fmla="*/ 0 h 25"/>
                    <a:gd name="T4" fmla="*/ 0 w 1"/>
                    <a:gd name="T5" fmla="*/ 24 h 25"/>
                    <a:gd name="T6" fmla="*/ 0 60000 65536"/>
                    <a:gd name="T7" fmla="*/ 0 60000 65536"/>
                    <a:gd name="T8" fmla="*/ 0 60000 65536"/>
                    <a:gd name="T9" fmla="*/ 0 w 1"/>
                    <a:gd name="T10" fmla="*/ 0 h 25"/>
                    <a:gd name="T11" fmla="*/ 1 w 1"/>
                    <a:gd name="T12" fmla="*/ 25 h 25"/>
                  </a:gdLst>
                  <a:ahLst/>
                  <a:cxnLst>
                    <a:cxn ang="T6">
                      <a:pos x="T0" y="T1"/>
                    </a:cxn>
                    <a:cxn ang="T7">
                      <a:pos x="T2" y="T3"/>
                    </a:cxn>
                    <a:cxn ang="T8">
                      <a:pos x="T4" y="T5"/>
                    </a:cxn>
                  </a:cxnLst>
                  <a:rect l="T9" t="T10" r="T11" b="T12"/>
                  <a:pathLst>
                    <a:path w="1" h="25">
                      <a:moveTo>
                        <a:pt x="0" y="24"/>
                      </a:moveTo>
                      <a:lnTo>
                        <a:pt x="0" y="0"/>
                      </a:lnTo>
                      <a:lnTo>
                        <a:pt x="0" y="24"/>
                      </a:lnTo>
                    </a:path>
                  </a:pathLst>
                </a:custGeom>
                <a:noFill/>
                <a:ln w="12700" cap="rnd">
                  <a:solidFill>
                    <a:srgbClr val="A00000"/>
                  </a:solidFill>
                  <a:round/>
                  <a:headEnd/>
                  <a:tailEnd/>
                </a:ln>
              </p:spPr>
              <p:txBody>
                <a:bodyPr/>
                <a:lstStyle/>
                <a:p>
                  <a:endParaRPr lang="en-US"/>
                </a:p>
              </p:txBody>
            </p:sp>
            <p:sp>
              <p:nvSpPr>
                <p:cNvPr id="18792" name="Freeform 285"/>
                <p:cNvSpPr>
                  <a:spLocks noChangeAspect="1"/>
                </p:cNvSpPr>
                <p:nvPr/>
              </p:nvSpPr>
              <p:spPr bwMode="auto">
                <a:xfrm>
                  <a:off x="2293" y="3141"/>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A00000"/>
                  </a:solidFill>
                  <a:round/>
                  <a:headEnd/>
                  <a:tailEnd/>
                </a:ln>
              </p:spPr>
              <p:txBody>
                <a:bodyPr/>
                <a:lstStyle/>
                <a:p>
                  <a:endParaRPr lang="en-US"/>
                </a:p>
              </p:txBody>
            </p:sp>
            <p:sp>
              <p:nvSpPr>
                <p:cNvPr id="18793" name="Freeform 286"/>
                <p:cNvSpPr>
                  <a:spLocks noChangeAspect="1"/>
                </p:cNvSpPr>
                <p:nvPr/>
              </p:nvSpPr>
              <p:spPr bwMode="auto">
                <a:xfrm>
                  <a:off x="2303" y="3146"/>
                  <a:ext cx="1" cy="15"/>
                </a:xfrm>
                <a:custGeom>
                  <a:avLst/>
                  <a:gdLst>
                    <a:gd name="T0" fmla="*/ 0 w 1"/>
                    <a:gd name="T1" fmla="*/ 14 h 15"/>
                    <a:gd name="T2" fmla="*/ 0 w 1"/>
                    <a:gd name="T3" fmla="*/ 0 h 15"/>
                    <a:gd name="T4" fmla="*/ 0 w 1"/>
                    <a:gd name="T5" fmla="*/ 14 h 15"/>
                    <a:gd name="T6" fmla="*/ 0 60000 65536"/>
                    <a:gd name="T7" fmla="*/ 0 60000 65536"/>
                    <a:gd name="T8" fmla="*/ 0 60000 65536"/>
                    <a:gd name="T9" fmla="*/ 0 w 1"/>
                    <a:gd name="T10" fmla="*/ 0 h 15"/>
                    <a:gd name="T11" fmla="*/ 1 w 1"/>
                    <a:gd name="T12" fmla="*/ 15 h 15"/>
                  </a:gdLst>
                  <a:ahLst/>
                  <a:cxnLst>
                    <a:cxn ang="T6">
                      <a:pos x="T0" y="T1"/>
                    </a:cxn>
                    <a:cxn ang="T7">
                      <a:pos x="T2" y="T3"/>
                    </a:cxn>
                    <a:cxn ang="T8">
                      <a:pos x="T4" y="T5"/>
                    </a:cxn>
                  </a:cxnLst>
                  <a:rect l="T9" t="T10" r="T11" b="T12"/>
                  <a:pathLst>
                    <a:path w="1" h="15">
                      <a:moveTo>
                        <a:pt x="0" y="14"/>
                      </a:moveTo>
                      <a:lnTo>
                        <a:pt x="0" y="0"/>
                      </a:lnTo>
                      <a:lnTo>
                        <a:pt x="0" y="14"/>
                      </a:lnTo>
                    </a:path>
                  </a:pathLst>
                </a:custGeom>
                <a:noFill/>
                <a:ln w="12700" cap="rnd">
                  <a:solidFill>
                    <a:srgbClr val="A00000"/>
                  </a:solidFill>
                  <a:round/>
                  <a:headEnd/>
                  <a:tailEnd/>
                </a:ln>
              </p:spPr>
              <p:txBody>
                <a:bodyPr/>
                <a:lstStyle/>
                <a:p>
                  <a:endParaRPr lang="en-US"/>
                </a:p>
              </p:txBody>
            </p:sp>
          </p:grpSp>
          <p:sp>
            <p:nvSpPr>
              <p:cNvPr id="18773" name="Freeform 287"/>
              <p:cNvSpPr>
                <a:spLocks noChangeAspect="1"/>
              </p:cNvSpPr>
              <p:nvPr/>
            </p:nvSpPr>
            <p:spPr bwMode="auto">
              <a:xfrm>
                <a:off x="2125" y="2925"/>
                <a:ext cx="217" cy="222"/>
              </a:xfrm>
              <a:custGeom>
                <a:avLst/>
                <a:gdLst>
                  <a:gd name="T0" fmla="*/ 0 w 217"/>
                  <a:gd name="T1" fmla="*/ 0 h 222"/>
                  <a:gd name="T2" fmla="*/ 5 w 217"/>
                  <a:gd name="T3" fmla="*/ 19 h 222"/>
                  <a:gd name="T4" fmla="*/ 10 w 217"/>
                  <a:gd name="T5" fmla="*/ 38 h 222"/>
                  <a:gd name="T6" fmla="*/ 14 w 217"/>
                  <a:gd name="T7" fmla="*/ 58 h 222"/>
                  <a:gd name="T8" fmla="*/ 24 w 217"/>
                  <a:gd name="T9" fmla="*/ 77 h 222"/>
                  <a:gd name="T10" fmla="*/ 34 w 217"/>
                  <a:gd name="T11" fmla="*/ 91 h 222"/>
                  <a:gd name="T12" fmla="*/ 43 w 217"/>
                  <a:gd name="T13" fmla="*/ 106 h 222"/>
                  <a:gd name="T14" fmla="*/ 53 w 217"/>
                  <a:gd name="T15" fmla="*/ 125 h 222"/>
                  <a:gd name="T16" fmla="*/ 67 w 217"/>
                  <a:gd name="T17" fmla="*/ 139 h 222"/>
                  <a:gd name="T18" fmla="*/ 77 w 217"/>
                  <a:gd name="T19" fmla="*/ 149 h 222"/>
                  <a:gd name="T20" fmla="*/ 91 w 217"/>
                  <a:gd name="T21" fmla="*/ 163 h 222"/>
                  <a:gd name="T22" fmla="*/ 106 w 217"/>
                  <a:gd name="T23" fmla="*/ 178 h 222"/>
                  <a:gd name="T24" fmla="*/ 120 w 217"/>
                  <a:gd name="T25" fmla="*/ 187 h 222"/>
                  <a:gd name="T26" fmla="*/ 139 w 217"/>
                  <a:gd name="T27" fmla="*/ 197 h 222"/>
                  <a:gd name="T28" fmla="*/ 154 w 217"/>
                  <a:gd name="T29" fmla="*/ 207 h 222"/>
                  <a:gd name="T30" fmla="*/ 173 w 217"/>
                  <a:gd name="T31" fmla="*/ 216 h 222"/>
                  <a:gd name="T32" fmla="*/ 197 w 217"/>
                  <a:gd name="T33" fmla="*/ 221 h 222"/>
                  <a:gd name="T34" fmla="*/ 216 w 217"/>
                  <a:gd name="T35" fmla="*/ 221 h 2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7"/>
                  <a:gd name="T55" fmla="*/ 0 h 222"/>
                  <a:gd name="T56" fmla="*/ 217 w 217"/>
                  <a:gd name="T57" fmla="*/ 222 h 2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7" h="222">
                    <a:moveTo>
                      <a:pt x="0" y="0"/>
                    </a:moveTo>
                    <a:lnTo>
                      <a:pt x="5" y="19"/>
                    </a:lnTo>
                    <a:lnTo>
                      <a:pt x="10" y="38"/>
                    </a:lnTo>
                    <a:lnTo>
                      <a:pt x="14" y="58"/>
                    </a:lnTo>
                    <a:lnTo>
                      <a:pt x="24" y="77"/>
                    </a:lnTo>
                    <a:lnTo>
                      <a:pt x="34" y="91"/>
                    </a:lnTo>
                    <a:lnTo>
                      <a:pt x="43" y="106"/>
                    </a:lnTo>
                    <a:lnTo>
                      <a:pt x="53" y="125"/>
                    </a:lnTo>
                    <a:lnTo>
                      <a:pt x="67" y="139"/>
                    </a:lnTo>
                    <a:lnTo>
                      <a:pt x="77" y="149"/>
                    </a:lnTo>
                    <a:lnTo>
                      <a:pt x="91" y="163"/>
                    </a:lnTo>
                    <a:lnTo>
                      <a:pt x="106" y="178"/>
                    </a:lnTo>
                    <a:lnTo>
                      <a:pt x="120" y="187"/>
                    </a:lnTo>
                    <a:lnTo>
                      <a:pt x="139" y="197"/>
                    </a:lnTo>
                    <a:lnTo>
                      <a:pt x="154" y="207"/>
                    </a:lnTo>
                    <a:lnTo>
                      <a:pt x="173" y="216"/>
                    </a:lnTo>
                    <a:lnTo>
                      <a:pt x="197" y="221"/>
                    </a:lnTo>
                    <a:lnTo>
                      <a:pt x="216" y="221"/>
                    </a:lnTo>
                  </a:path>
                </a:pathLst>
              </a:custGeom>
              <a:noFill/>
              <a:ln w="12700" cap="rnd">
                <a:solidFill>
                  <a:srgbClr val="A00000"/>
                </a:solidFill>
                <a:round/>
                <a:headEnd/>
                <a:tailEnd/>
              </a:ln>
            </p:spPr>
            <p:txBody>
              <a:bodyPr/>
              <a:lstStyle/>
              <a:p>
                <a:endParaRPr lang="en-US"/>
              </a:p>
            </p:txBody>
          </p:sp>
        </p:grpSp>
        <p:sp>
          <p:nvSpPr>
            <p:cNvPr id="18453" name="Freeform 288"/>
            <p:cNvSpPr>
              <a:spLocks noChangeAspect="1"/>
            </p:cNvSpPr>
            <p:nvPr/>
          </p:nvSpPr>
          <p:spPr bwMode="auto">
            <a:xfrm>
              <a:off x="2369" y="1634"/>
              <a:ext cx="81" cy="65"/>
            </a:xfrm>
            <a:custGeom>
              <a:avLst/>
              <a:gdLst>
                <a:gd name="T0" fmla="*/ 0 w 116"/>
                <a:gd name="T1" fmla="*/ 0 h 92"/>
                <a:gd name="T2" fmla="*/ 19 w 116"/>
                <a:gd name="T3" fmla="*/ 4 h 92"/>
                <a:gd name="T4" fmla="*/ 19 w 116"/>
                <a:gd name="T5" fmla="*/ 16 h 92"/>
                <a:gd name="T6" fmla="*/ 17 w 116"/>
                <a:gd name="T7" fmla="*/ 16 h 92"/>
                <a:gd name="T8" fmla="*/ 17 w 116"/>
                <a:gd name="T9" fmla="*/ 13 h 92"/>
                <a:gd name="T10" fmla="*/ 17 w 116"/>
                <a:gd name="T11" fmla="*/ 11 h 92"/>
                <a:gd name="T12" fmla="*/ 16 w 116"/>
                <a:gd name="T13" fmla="*/ 9 h 92"/>
                <a:gd name="T14" fmla="*/ 15 w 116"/>
                <a:gd name="T15" fmla="*/ 8 h 92"/>
                <a:gd name="T16" fmla="*/ 14 w 116"/>
                <a:gd name="T17" fmla="*/ 6 h 92"/>
                <a:gd name="T18" fmla="*/ 12 w 116"/>
                <a:gd name="T19" fmla="*/ 4 h 92"/>
                <a:gd name="T20" fmla="*/ 10 w 116"/>
                <a:gd name="T21" fmla="*/ 4 h 92"/>
                <a:gd name="T22" fmla="*/ 9 w 116"/>
                <a:gd name="T23" fmla="*/ 4 h 92"/>
                <a:gd name="T24" fmla="*/ 7 w 116"/>
                <a:gd name="T25" fmla="*/ 4 h 92"/>
                <a:gd name="T26" fmla="*/ 5 w 116"/>
                <a:gd name="T27" fmla="*/ 4 h 92"/>
                <a:gd name="T28" fmla="*/ 3 w 116"/>
                <a:gd name="T29" fmla="*/ 4 h 92"/>
                <a:gd name="T30" fmla="*/ 3 w 116"/>
                <a:gd name="T31" fmla="*/ 6 h 92"/>
                <a:gd name="T32" fmla="*/ 2 w 116"/>
                <a:gd name="T33" fmla="*/ 7 h 92"/>
                <a:gd name="T34" fmla="*/ 1 w 116"/>
                <a:gd name="T35" fmla="*/ 8 h 92"/>
                <a:gd name="T36" fmla="*/ 1 w 116"/>
                <a:gd name="T37" fmla="*/ 11 h 92"/>
                <a:gd name="T38" fmla="*/ 1 w 116"/>
                <a:gd name="T39" fmla="*/ 13 h 92"/>
                <a:gd name="T40" fmla="*/ 0 w 116"/>
                <a:gd name="T41" fmla="*/ 13 h 92"/>
                <a:gd name="T42" fmla="*/ 0 w 116"/>
                <a:gd name="T43" fmla="*/ 0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92"/>
                <a:gd name="T68" fmla="*/ 116 w 116"/>
                <a:gd name="T69" fmla="*/ 92 h 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92">
                  <a:moveTo>
                    <a:pt x="0" y="0"/>
                  </a:moveTo>
                  <a:lnTo>
                    <a:pt x="115" y="22"/>
                  </a:lnTo>
                  <a:lnTo>
                    <a:pt x="115" y="91"/>
                  </a:lnTo>
                  <a:lnTo>
                    <a:pt x="102" y="91"/>
                  </a:lnTo>
                  <a:lnTo>
                    <a:pt x="102" y="69"/>
                  </a:lnTo>
                  <a:lnTo>
                    <a:pt x="102" y="61"/>
                  </a:lnTo>
                  <a:lnTo>
                    <a:pt x="97" y="52"/>
                  </a:lnTo>
                  <a:lnTo>
                    <a:pt x="93" y="43"/>
                  </a:lnTo>
                  <a:lnTo>
                    <a:pt x="84" y="35"/>
                  </a:lnTo>
                  <a:lnTo>
                    <a:pt x="71" y="26"/>
                  </a:lnTo>
                  <a:lnTo>
                    <a:pt x="62" y="22"/>
                  </a:lnTo>
                  <a:lnTo>
                    <a:pt x="53" y="22"/>
                  </a:lnTo>
                  <a:lnTo>
                    <a:pt x="40" y="22"/>
                  </a:lnTo>
                  <a:lnTo>
                    <a:pt x="31" y="22"/>
                  </a:lnTo>
                  <a:lnTo>
                    <a:pt x="22" y="26"/>
                  </a:lnTo>
                  <a:lnTo>
                    <a:pt x="18" y="30"/>
                  </a:lnTo>
                  <a:lnTo>
                    <a:pt x="13" y="39"/>
                  </a:lnTo>
                  <a:lnTo>
                    <a:pt x="9" y="48"/>
                  </a:lnTo>
                  <a:lnTo>
                    <a:pt x="9" y="61"/>
                  </a:lnTo>
                  <a:lnTo>
                    <a:pt x="9" y="69"/>
                  </a:lnTo>
                  <a:lnTo>
                    <a:pt x="0" y="69"/>
                  </a:lnTo>
                  <a:lnTo>
                    <a:pt x="0" y="0"/>
                  </a:lnTo>
                </a:path>
              </a:pathLst>
            </a:custGeom>
            <a:solidFill>
              <a:srgbClr val="808080"/>
            </a:solidFill>
            <a:ln w="12700" cap="rnd">
              <a:noFill/>
              <a:round/>
              <a:headEnd/>
              <a:tailEnd/>
            </a:ln>
          </p:spPr>
          <p:txBody>
            <a:bodyPr/>
            <a:lstStyle/>
            <a:p>
              <a:endParaRPr lang="en-US"/>
            </a:p>
          </p:txBody>
        </p:sp>
        <p:sp>
          <p:nvSpPr>
            <p:cNvPr id="18454" name="Freeform 289"/>
            <p:cNvSpPr>
              <a:spLocks noChangeAspect="1"/>
            </p:cNvSpPr>
            <p:nvPr/>
          </p:nvSpPr>
          <p:spPr bwMode="auto">
            <a:xfrm>
              <a:off x="2759" y="1584"/>
              <a:ext cx="38" cy="64"/>
            </a:xfrm>
            <a:custGeom>
              <a:avLst/>
              <a:gdLst>
                <a:gd name="T0" fmla="*/ 0 w 54"/>
                <a:gd name="T1" fmla="*/ 0 h 92"/>
                <a:gd name="T2" fmla="*/ 9 w 54"/>
                <a:gd name="T3" fmla="*/ 4 h 92"/>
                <a:gd name="T4" fmla="*/ 9 w 54"/>
                <a:gd name="T5" fmla="*/ 15 h 92"/>
                <a:gd name="T6" fmla="*/ 8 w 54"/>
                <a:gd name="T7" fmla="*/ 14 h 92"/>
                <a:gd name="T8" fmla="*/ 8 w 54"/>
                <a:gd name="T9" fmla="*/ 11 h 92"/>
                <a:gd name="T10" fmla="*/ 8 w 54"/>
                <a:gd name="T11" fmla="*/ 10 h 92"/>
                <a:gd name="T12" fmla="*/ 8 w 54"/>
                <a:gd name="T13" fmla="*/ 8 h 92"/>
                <a:gd name="T14" fmla="*/ 7 w 54"/>
                <a:gd name="T15" fmla="*/ 6 h 92"/>
                <a:gd name="T16" fmla="*/ 6 w 54"/>
                <a:gd name="T17" fmla="*/ 5 h 92"/>
                <a:gd name="T18" fmla="*/ 6 w 54"/>
                <a:gd name="T19" fmla="*/ 4 h 92"/>
                <a:gd name="T20" fmla="*/ 4 w 54"/>
                <a:gd name="T21" fmla="*/ 3 h 92"/>
                <a:gd name="T22" fmla="*/ 3 w 54"/>
                <a:gd name="T23" fmla="*/ 3 h 92"/>
                <a:gd name="T24" fmla="*/ 1 w 54"/>
                <a:gd name="T25" fmla="*/ 4 h 92"/>
                <a:gd name="T26" fmla="*/ 1 w 54"/>
                <a:gd name="T27" fmla="*/ 5 h 92"/>
                <a:gd name="T28" fmla="*/ 1 w 54"/>
                <a:gd name="T29" fmla="*/ 6 h 92"/>
                <a:gd name="T30" fmla="*/ 1 w 54"/>
                <a:gd name="T31" fmla="*/ 8 h 92"/>
                <a:gd name="T32" fmla="*/ 0 w 54"/>
                <a:gd name="T33" fmla="*/ 11 h 92"/>
                <a:gd name="T34" fmla="*/ 0 w 54"/>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92"/>
                <a:gd name="T56" fmla="*/ 54 w 54"/>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92">
                  <a:moveTo>
                    <a:pt x="0" y="0"/>
                  </a:moveTo>
                  <a:lnTo>
                    <a:pt x="53" y="26"/>
                  </a:lnTo>
                  <a:lnTo>
                    <a:pt x="53" y="91"/>
                  </a:lnTo>
                  <a:lnTo>
                    <a:pt x="49" y="87"/>
                  </a:lnTo>
                  <a:lnTo>
                    <a:pt x="45" y="69"/>
                  </a:lnTo>
                  <a:lnTo>
                    <a:pt x="45" y="61"/>
                  </a:lnTo>
                  <a:lnTo>
                    <a:pt x="45" y="52"/>
                  </a:lnTo>
                  <a:lnTo>
                    <a:pt x="41" y="39"/>
                  </a:lnTo>
                  <a:lnTo>
                    <a:pt x="37" y="30"/>
                  </a:lnTo>
                  <a:lnTo>
                    <a:pt x="33" y="26"/>
                  </a:lnTo>
                  <a:lnTo>
                    <a:pt x="24" y="22"/>
                  </a:lnTo>
                  <a:lnTo>
                    <a:pt x="16" y="22"/>
                  </a:lnTo>
                  <a:lnTo>
                    <a:pt x="8" y="26"/>
                  </a:lnTo>
                  <a:lnTo>
                    <a:pt x="8" y="30"/>
                  </a:lnTo>
                  <a:lnTo>
                    <a:pt x="4" y="39"/>
                  </a:lnTo>
                  <a:lnTo>
                    <a:pt x="4" y="48"/>
                  </a:lnTo>
                  <a:lnTo>
                    <a:pt x="0" y="69"/>
                  </a:lnTo>
                  <a:lnTo>
                    <a:pt x="0" y="0"/>
                  </a:lnTo>
                </a:path>
              </a:pathLst>
            </a:custGeom>
            <a:solidFill>
              <a:srgbClr val="808080"/>
            </a:solidFill>
            <a:ln w="12700" cap="rnd">
              <a:noFill/>
              <a:round/>
              <a:headEnd/>
              <a:tailEnd/>
            </a:ln>
          </p:spPr>
          <p:txBody>
            <a:bodyPr/>
            <a:lstStyle/>
            <a:p>
              <a:endParaRPr lang="en-US"/>
            </a:p>
          </p:txBody>
        </p:sp>
        <p:grpSp>
          <p:nvGrpSpPr>
            <p:cNvPr id="18443" name="Group 290"/>
            <p:cNvGrpSpPr>
              <a:grpSpLocks noChangeAspect="1"/>
            </p:cNvGrpSpPr>
            <p:nvPr/>
          </p:nvGrpSpPr>
          <p:grpSpPr bwMode="auto">
            <a:xfrm>
              <a:off x="2339" y="1738"/>
              <a:ext cx="659" cy="219"/>
              <a:chOff x="1525" y="3136"/>
              <a:chExt cx="942" cy="313"/>
            </a:xfrm>
          </p:grpSpPr>
          <p:sp>
            <p:nvSpPr>
              <p:cNvPr id="18769" name="Freeform 291"/>
              <p:cNvSpPr>
                <a:spLocks noChangeAspect="1"/>
              </p:cNvSpPr>
              <p:nvPr/>
            </p:nvSpPr>
            <p:spPr bwMode="auto">
              <a:xfrm>
                <a:off x="1539" y="3156"/>
                <a:ext cx="928" cy="293"/>
              </a:xfrm>
              <a:custGeom>
                <a:avLst/>
                <a:gdLst>
                  <a:gd name="T0" fmla="*/ 34 w 928"/>
                  <a:gd name="T1" fmla="*/ 134 h 293"/>
                  <a:gd name="T2" fmla="*/ 72 w 928"/>
                  <a:gd name="T3" fmla="*/ 105 h 293"/>
                  <a:gd name="T4" fmla="*/ 110 w 928"/>
                  <a:gd name="T5" fmla="*/ 86 h 293"/>
                  <a:gd name="T6" fmla="*/ 154 w 928"/>
                  <a:gd name="T7" fmla="*/ 67 h 293"/>
                  <a:gd name="T8" fmla="*/ 183 w 928"/>
                  <a:gd name="T9" fmla="*/ 62 h 293"/>
                  <a:gd name="T10" fmla="*/ 211 w 928"/>
                  <a:gd name="T11" fmla="*/ 53 h 293"/>
                  <a:gd name="T12" fmla="*/ 250 w 928"/>
                  <a:gd name="T13" fmla="*/ 48 h 293"/>
                  <a:gd name="T14" fmla="*/ 293 w 928"/>
                  <a:gd name="T15" fmla="*/ 38 h 293"/>
                  <a:gd name="T16" fmla="*/ 327 w 928"/>
                  <a:gd name="T17" fmla="*/ 34 h 293"/>
                  <a:gd name="T18" fmla="*/ 375 w 928"/>
                  <a:gd name="T19" fmla="*/ 29 h 293"/>
                  <a:gd name="T20" fmla="*/ 418 w 928"/>
                  <a:gd name="T21" fmla="*/ 24 h 293"/>
                  <a:gd name="T22" fmla="*/ 461 w 928"/>
                  <a:gd name="T23" fmla="*/ 19 h 293"/>
                  <a:gd name="T24" fmla="*/ 514 w 928"/>
                  <a:gd name="T25" fmla="*/ 14 h 293"/>
                  <a:gd name="T26" fmla="*/ 615 w 928"/>
                  <a:gd name="T27" fmla="*/ 10 h 293"/>
                  <a:gd name="T28" fmla="*/ 735 w 928"/>
                  <a:gd name="T29" fmla="*/ 5 h 293"/>
                  <a:gd name="T30" fmla="*/ 831 w 928"/>
                  <a:gd name="T31" fmla="*/ 5 h 293"/>
                  <a:gd name="T32" fmla="*/ 917 w 928"/>
                  <a:gd name="T33" fmla="*/ 0 h 293"/>
                  <a:gd name="T34" fmla="*/ 913 w 928"/>
                  <a:gd name="T35" fmla="*/ 24 h 293"/>
                  <a:gd name="T36" fmla="*/ 850 w 928"/>
                  <a:gd name="T37" fmla="*/ 24 h 293"/>
                  <a:gd name="T38" fmla="*/ 768 w 928"/>
                  <a:gd name="T39" fmla="*/ 29 h 293"/>
                  <a:gd name="T40" fmla="*/ 668 w 928"/>
                  <a:gd name="T41" fmla="*/ 34 h 293"/>
                  <a:gd name="T42" fmla="*/ 548 w 928"/>
                  <a:gd name="T43" fmla="*/ 43 h 293"/>
                  <a:gd name="T44" fmla="*/ 485 w 928"/>
                  <a:gd name="T45" fmla="*/ 53 h 293"/>
                  <a:gd name="T46" fmla="*/ 427 w 928"/>
                  <a:gd name="T47" fmla="*/ 57 h 293"/>
                  <a:gd name="T48" fmla="*/ 384 w 928"/>
                  <a:gd name="T49" fmla="*/ 67 h 293"/>
                  <a:gd name="T50" fmla="*/ 341 w 928"/>
                  <a:gd name="T51" fmla="*/ 77 h 293"/>
                  <a:gd name="T52" fmla="*/ 307 w 928"/>
                  <a:gd name="T53" fmla="*/ 91 h 293"/>
                  <a:gd name="T54" fmla="*/ 279 w 928"/>
                  <a:gd name="T55" fmla="*/ 96 h 293"/>
                  <a:gd name="T56" fmla="*/ 255 w 928"/>
                  <a:gd name="T57" fmla="*/ 110 h 293"/>
                  <a:gd name="T58" fmla="*/ 221 w 928"/>
                  <a:gd name="T59" fmla="*/ 129 h 293"/>
                  <a:gd name="T60" fmla="*/ 192 w 928"/>
                  <a:gd name="T61" fmla="*/ 148 h 293"/>
                  <a:gd name="T62" fmla="*/ 159 w 928"/>
                  <a:gd name="T63" fmla="*/ 182 h 293"/>
                  <a:gd name="T64" fmla="*/ 125 w 928"/>
                  <a:gd name="T65" fmla="*/ 225 h 293"/>
                  <a:gd name="T66" fmla="*/ 82 w 928"/>
                  <a:gd name="T67" fmla="*/ 292 h 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8"/>
                  <a:gd name="T103" fmla="*/ 0 h 293"/>
                  <a:gd name="T104" fmla="*/ 928 w 928"/>
                  <a:gd name="T105" fmla="*/ 293 h 2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8" h="293">
                    <a:moveTo>
                      <a:pt x="0" y="158"/>
                    </a:moveTo>
                    <a:lnTo>
                      <a:pt x="34" y="134"/>
                    </a:lnTo>
                    <a:lnTo>
                      <a:pt x="53" y="115"/>
                    </a:lnTo>
                    <a:lnTo>
                      <a:pt x="72" y="105"/>
                    </a:lnTo>
                    <a:lnTo>
                      <a:pt x="91" y="96"/>
                    </a:lnTo>
                    <a:lnTo>
                      <a:pt x="110" y="86"/>
                    </a:lnTo>
                    <a:lnTo>
                      <a:pt x="134" y="77"/>
                    </a:lnTo>
                    <a:lnTo>
                      <a:pt x="154" y="67"/>
                    </a:lnTo>
                    <a:lnTo>
                      <a:pt x="173" y="62"/>
                    </a:lnTo>
                    <a:lnTo>
                      <a:pt x="183" y="62"/>
                    </a:lnTo>
                    <a:lnTo>
                      <a:pt x="197" y="57"/>
                    </a:lnTo>
                    <a:lnTo>
                      <a:pt x="211" y="53"/>
                    </a:lnTo>
                    <a:lnTo>
                      <a:pt x="231" y="48"/>
                    </a:lnTo>
                    <a:lnTo>
                      <a:pt x="250" y="48"/>
                    </a:lnTo>
                    <a:lnTo>
                      <a:pt x="269" y="43"/>
                    </a:lnTo>
                    <a:lnTo>
                      <a:pt x="293" y="38"/>
                    </a:lnTo>
                    <a:lnTo>
                      <a:pt x="312" y="34"/>
                    </a:lnTo>
                    <a:lnTo>
                      <a:pt x="327" y="34"/>
                    </a:lnTo>
                    <a:lnTo>
                      <a:pt x="346" y="29"/>
                    </a:lnTo>
                    <a:lnTo>
                      <a:pt x="375" y="29"/>
                    </a:lnTo>
                    <a:lnTo>
                      <a:pt x="403" y="24"/>
                    </a:lnTo>
                    <a:lnTo>
                      <a:pt x="418" y="24"/>
                    </a:lnTo>
                    <a:lnTo>
                      <a:pt x="437" y="24"/>
                    </a:lnTo>
                    <a:lnTo>
                      <a:pt x="461" y="19"/>
                    </a:lnTo>
                    <a:lnTo>
                      <a:pt x="490" y="19"/>
                    </a:lnTo>
                    <a:lnTo>
                      <a:pt x="514" y="14"/>
                    </a:lnTo>
                    <a:lnTo>
                      <a:pt x="552" y="14"/>
                    </a:lnTo>
                    <a:lnTo>
                      <a:pt x="615" y="10"/>
                    </a:lnTo>
                    <a:lnTo>
                      <a:pt x="668" y="5"/>
                    </a:lnTo>
                    <a:lnTo>
                      <a:pt x="735" y="5"/>
                    </a:lnTo>
                    <a:lnTo>
                      <a:pt x="783" y="5"/>
                    </a:lnTo>
                    <a:lnTo>
                      <a:pt x="831" y="5"/>
                    </a:lnTo>
                    <a:lnTo>
                      <a:pt x="884" y="5"/>
                    </a:lnTo>
                    <a:lnTo>
                      <a:pt x="917" y="0"/>
                    </a:lnTo>
                    <a:lnTo>
                      <a:pt x="927" y="10"/>
                    </a:lnTo>
                    <a:lnTo>
                      <a:pt x="913" y="24"/>
                    </a:lnTo>
                    <a:lnTo>
                      <a:pt x="884" y="24"/>
                    </a:lnTo>
                    <a:lnTo>
                      <a:pt x="850" y="24"/>
                    </a:lnTo>
                    <a:lnTo>
                      <a:pt x="807" y="29"/>
                    </a:lnTo>
                    <a:lnTo>
                      <a:pt x="768" y="29"/>
                    </a:lnTo>
                    <a:lnTo>
                      <a:pt x="716" y="34"/>
                    </a:lnTo>
                    <a:lnTo>
                      <a:pt x="668" y="34"/>
                    </a:lnTo>
                    <a:lnTo>
                      <a:pt x="610" y="38"/>
                    </a:lnTo>
                    <a:lnTo>
                      <a:pt x="548" y="43"/>
                    </a:lnTo>
                    <a:lnTo>
                      <a:pt x="514" y="48"/>
                    </a:lnTo>
                    <a:lnTo>
                      <a:pt x="485" y="53"/>
                    </a:lnTo>
                    <a:lnTo>
                      <a:pt x="451" y="57"/>
                    </a:lnTo>
                    <a:lnTo>
                      <a:pt x="427" y="57"/>
                    </a:lnTo>
                    <a:lnTo>
                      <a:pt x="403" y="62"/>
                    </a:lnTo>
                    <a:lnTo>
                      <a:pt x="384" y="67"/>
                    </a:lnTo>
                    <a:lnTo>
                      <a:pt x="365" y="72"/>
                    </a:lnTo>
                    <a:lnTo>
                      <a:pt x="341" y="77"/>
                    </a:lnTo>
                    <a:lnTo>
                      <a:pt x="322" y="86"/>
                    </a:lnTo>
                    <a:lnTo>
                      <a:pt x="307" y="91"/>
                    </a:lnTo>
                    <a:lnTo>
                      <a:pt x="288" y="96"/>
                    </a:lnTo>
                    <a:lnTo>
                      <a:pt x="279" y="96"/>
                    </a:lnTo>
                    <a:lnTo>
                      <a:pt x="269" y="101"/>
                    </a:lnTo>
                    <a:lnTo>
                      <a:pt x="255" y="110"/>
                    </a:lnTo>
                    <a:lnTo>
                      <a:pt x="240" y="120"/>
                    </a:lnTo>
                    <a:lnTo>
                      <a:pt x="221" y="129"/>
                    </a:lnTo>
                    <a:lnTo>
                      <a:pt x="207" y="139"/>
                    </a:lnTo>
                    <a:lnTo>
                      <a:pt x="192" y="148"/>
                    </a:lnTo>
                    <a:lnTo>
                      <a:pt x="178" y="163"/>
                    </a:lnTo>
                    <a:lnTo>
                      <a:pt x="159" y="182"/>
                    </a:lnTo>
                    <a:lnTo>
                      <a:pt x="144" y="201"/>
                    </a:lnTo>
                    <a:lnTo>
                      <a:pt x="125" y="225"/>
                    </a:lnTo>
                    <a:lnTo>
                      <a:pt x="106" y="254"/>
                    </a:lnTo>
                    <a:lnTo>
                      <a:pt x="82" y="292"/>
                    </a:lnTo>
                    <a:lnTo>
                      <a:pt x="0" y="158"/>
                    </a:lnTo>
                  </a:path>
                </a:pathLst>
              </a:custGeom>
              <a:solidFill>
                <a:srgbClr val="E00000"/>
              </a:solidFill>
              <a:ln w="12700" cap="rnd">
                <a:solidFill>
                  <a:srgbClr val="E00000"/>
                </a:solidFill>
                <a:round/>
                <a:headEnd/>
                <a:tailEnd/>
              </a:ln>
            </p:spPr>
            <p:txBody>
              <a:bodyPr/>
              <a:lstStyle/>
              <a:p>
                <a:endParaRPr lang="en-US"/>
              </a:p>
            </p:txBody>
          </p:sp>
          <p:sp>
            <p:nvSpPr>
              <p:cNvPr id="18770" name="Freeform 292"/>
              <p:cNvSpPr>
                <a:spLocks noChangeAspect="1"/>
              </p:cNvSpPr>
              <p:nvPr/>
            </p:nvSpPr>
            <p:spPr bwMode="auto">
              <a:xfrm>
                <a:off x="1535" y="3146"/>
                <a:ext cx="927" cy="294"/>
              </a:xfrm>
              <a:custGeom>
                <a:avLst/>
                <a:gdLst>
                  <a:gd name="T0" fmla="*/ 34 w 927"/>
                  <a:gd name="T1" fmla="*/ 130 h 294"/>
                  <a:gd name="T2" fmla="*/ 72 w 927"/>
                  <a:gd name="T3" fmla="*/ 101 h 294"/>
                  <a:gd name="T4" fmla="*/ 110 w 927"/>
                  <a:gd name="T5" fmla="*/ 82 h 294"/>
                  <a:gd name="T6" fmla="*/ 154 w 927"/>
                  <a:gd name="T7" fmla="*/ 67 h 294"/>
                  <a:gd name="T8" fmla="*/ 182 w 927"/>
                  <a:gd name="T9" fmla="*/ 58 h 294"/>
                  <a:gd name="T10" fmla="*/ 211 w 927"/>
                  <a:gd name="T11" fmla="*/ 53 h 294"/>
                  <a:gd name="T12" fmla="*/ 249 w 927"/>
                  <a:gd name="T13" fmla="*/ 43 h 294"/>
                  <a:gd name="T14" fmla="*/ 293 w 927"/>
                  <a:gd name="T15" fmla="*/ 38 h 294"/>
                  <a:gd name="T16" fmla="*/ 326 w 927"/>
                  <a:gd name="T17" fmla="*/ 29 h 294"/>
                  <a:gd name="T18" fmla="*/ 374 w 927"/>
                  <a:gd name="T19" fmla="*/ 24 h 294"/>
                  <a:gd name="T20" fmla="*/ 417 w 927"/>
                  <a:gd name="T21" fmla="*/ 24 h 294"/>
                  <a:gd name="T22" fmla="*/ 461 w 927"/>
                  <a:gd name="T23" fmla="*/ 19 h 294"/>
                  <a:gd name="T24" fmla="*/ 513 w 927"/>
                  <a:gd name="T25" fmla="*/ 14 h 294"/>
                  <a:gd name="T26" fmla="*/ 614 w 927"/>
                  <a:gd name="T27" fmla="*/ 5 h 294"/>
                  <a:gd name="T28" fmla="*/ 734 w 927"/>
                  <a:gd name="T29" fmla="*/ 0 h 294"/>
                  <a:gd name="T30" fmla="*/ 830 w 927"/>
                  <a:gd name="T31" fmla="*/ 0 h 294"/>
                  <a:gd name="T32" fmla="*/ 926 w 927"/>
                  <a:gd name="T33" fmla="*/ 10 h 294"/>
                  <a:gd name="T34" fmla="*/ 883 w 927"/>
                  <a:gd name="T35" fmla="*/ 24 h 294"/>
                  <a:gd name="T36" fmla="*/ 806 w 927"/>
                  <a:gd name="T37" fmla="*/ 24 h 294"/>
                  <a:gd name="T38" fmla="*/ 715 w 927"/>
                  <a:gd name="T39" fmla="*/ 29 h 294"/>
                  <a:gd name="T40" fmla="*/ 609 w 927"/>
                  <a:gd name="T41" fmla="*/ 38 h 294"/>
                  <a:gd name="T42" fmla="*/ 513 w 927"/>
                  <a:gd name="T43" fmla="*/ 48 h 294"/>
                  <a:gd name="T44" fmla="*/ 451 w 927"/>
                  <a:gd name="T45" fmla="*/ 53 h 294"/>
                  <a:gd name="T46" fmla="*/ 403 w 927"/>
                  <a:gd name="T47" fmla="*/ 62 h 294"/>
                  <a:gd name="T48" fmla="*/ 365 w 927"/>
                  <a:gd name="T49" fmla="*/ 72 h 294"/>
                  <a:gd name="T50" fmla="*/ 321 w 927"/>
                  <a:gd name="T51" fmla="*/ 82 h 294"/>
                  <a:gd name="T52" fmla="*/ 288 w 927"/>
                  <a:gd name="T53" fmla="*/ 91 h 294"/>
                  <a:gd name="T54" fmla="*/ 269 w 927"/>
                  <a:gd name="T55" fmla="*/ 101 h 294"/>
                  <a:gd name="T56" fmla="*/ 240 w 927"/>
                  <a:gd name="T57" fmla="*/ 115 h 294"/>
                  <a:gd name="T58" fmla="*/ 206 w 927"/>
                  <a:gd name="T59" fmla="*/ 139 h 294"/>
                  <a:gd name="T60" fmla="*/ 178 w 927"/>
                  <a:gd name="T61" fmla="*/ 163 h 294"/>
                  <a:gd name="T62" fmla="*/ 144 w 927"/>
                  <a:gd name="T63" fmla="*/ 202 h 294"/>
                  <a:gd name="T64" fmla="*/ 106 w 927"/>
                  <a:gd name="T65" fmla="*/ 255 h 294"/>
                  <a:gd name="T66" fmla="*/ 0 w 927"/>
                  <a:gd name="T67" fmla="*/ 159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7"/>
                  <a:gd name="T103" fmla="*/ 0 h 294"/>
                  <a:gd name="T104" fmla="*/ 927 w 927"/>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7" h="294">
                    <a:moveTo>
                      <a:pt x="0" y="159"/>
                    </a:moveTo>
                    <a:lnTo>
                      <a:pt x="34" y="130"/>
                    </a:lnTo>
                    <a:lnTo>
                      <a:pt x="53" y="115"/>
                    </a:lnTo>
                    <a:lnTo>
                      <a:pt x="72" y="101"/>
                    </a:lnTo>
                    <a:lnTo>
                      <a:pt x="91" y="91"/>
                    </a:lnTo>
                    <a:lnTo>
                      <a:pt x="110" y="82"/>
                    </a:lnTo>
                    <a:lnTo>
                      <a:pt x="134" y="72"/>
                    </a:lnTo>
                    <a:lnTo>
                      <a:pt x="154" y="67"/>
                    </a:lnTo>
                    <a:lnTo>
                      <a:pt x="173" y="62"/>
                    </a:lnTo>
                    <a:lnTo>
                      <a:pt x="182" y="58"/>
                    </a:lnTo>
                    <a:lnTo>
                      <a:pt x="197" y="53"/>
                    </a:lnTo>
                    <a:lnTo>
                      <a:pt x="211" y="53"/>
                    </a:lnTo>
                    <a:lnTo>
                      <a:pt x="230" y="48"/>
                    </a:lnTo>
                    <a:lnTo>
                      <a:pt x="249" y="43"/>
                    </a:lnTo>
                    <a:lnTo>
                      <a:pt x="269" y="38"/>
                    </a:lnTo>
                    <a:lnTo>
                      <a:pt x="293" y="38"/>
                    </a:lnTo>
                    <a:lnTo>
                      <a:pt x="312" y="34"/>
                    </a:lnTo>
                    <a:lnTo>
                      <a:pt x="326" y="29"/>
                    </a:lnTo>
                    <a:lnTo>
                      <a:pt x="345" y="29"/>
                    </a:lnTo>
                    <a:lnTo>
                      <a:pt x="374" y="24"/>
                    </a:lnTo>
                    <a:lnTo>
                      <a:pt x="403" y="24"/>
                    </a:lnTo>
                    <a:lnTo>
                      <a:pt x="417" y="24"/>
                    </a:lnTo>
                    <a:lnTo>
                      <a:pt x="437" y="19"/>
                    </a:lnTo>
                    <a:lnTo>
                      <a:pt x="461" y="19"/>
                    </a:lnTo>
                    <a:lnTo>
                      <a:pt x="489" y="14"/>
                    </a:lnTo>
                    <a:lnTo>
                      <a:pt x="513" y="14"/>
                    </a:lnTo>
                    <a:lnTo>
                      <a:pt x="552" y="10"/>
                    </a:lnTo>
                    <a:lnTo>
                      <a:pt x="614" y="5"/>
                    </a:lnTo>
                    <a:lnTo>
                      <a:pt x="667" y="5"/>
                    </a:lnTo>
                    <a:lnTo>
                      <a:pt x="734" y="0"/>
                    </a:lnTo>
                    <a:lnTo>
                      <a:pt x="782" y="0"/>
                    </a:lnTo>
                    <a:lnTo>
                      <a:pt x="830" y="0"/>
                    </a:lnTo>
                    <a:lnTo>
                      <a:pt x="883" y="5"/>
                    </a:lnTo>
                    <a:lnTo>
                      <a:pt x="926" y="10"/>
                    </a:lnTo>
                    <a:lnTo>
                      <a:pt x="912" y="24"/>
                    </a:lnTo>
                    <a:lnTo>
                      <a:pt x="883" y="24"/>
                    </a:lnTo>
                    <a:lnTo>
                      <a:pt x="849" y="24"/>
                    </a:lnTo>
                    <a:lnTo>
                      <a:pt x="806" y="24"/>
                    </a:lnTo>
                    <a:lnTo>
                      <a:pt x="768" y="29"/>
                    </a:lnTo>
                    <a:lnTo>
                      <a:pt x="715" y="29"/>
                    </a:lnTo>
                    <a:lnTo>
                      <a:pt x="667" y="34"/>
                    </a:lnTo>
                    <a:lnTo>
                      <a:pt x="609" y="38"/>
                    </a:lnTo>
                    <a:lnTo>
                      <a:pt x="547" y="43"/>
                    </a:lnTo>
                    <a:lnTo>
                      <a:pt x="513" y="48"/>
                    </a:lnTo>
                    <a:lnTo>
                      <a:pt x="485" y="48"/>
                    </a:lnTo>
                    <a:lnTo>
                      <a:pt x="451" y="53"/>
                    </a:lnTo>
                    <a:lnTo>
                      <a:pt x="427" y="58"/>
                    </a:lnTo>
                    <a:lnTo>
                      <a:pt x="403" y="62"/>
                    </a:lnTo>
                    <a:lnTo>
                      <a:pt x="384" y="67"/>
                    </a:lnTo>
                    <a:lnTo>
                      <a:pt x="365" y="72"/>
                    </a:lnTo>
                    <a:lnTo>
                      <a:pt x="341" y="77"/>
                    </a:lnTo>
                    <a:lnTo>
                      <a:pt x="321" y="82"/>
                    </a:lnTo>
                    <a:lnTo>
                      <a:pt x="307" y="86"/>
                    </a:lnTo>
                    <a:lnTo>
                      <a:pt x="288" y="91"/>
                    </a:lnTo>
                    <a:lnTo>
                      <a:pt x="283" y="96"/>
                    </a:lnTo>
                    <a:lnTo>
                      <a:pt x="269" y="101"/>
                    </a:lnTo>
                    <a:lnTo>
                      <a:pt x="254" y="106"/>
                    </a:lnTo>
                    <a:lnTo>
                      <a:pt x="240" y="115"/>
                    </a:lnTo>
                    <a:lnTo>
                      <a:pt x="226" y="125"/>
                    </a:lnTo>
                    <a:lnTo>
                      <a:pt x="206" y="139"/>
                    </a:lnTo>
                    <a:lnTo>
                      <a:pt x="192" y="149"/>
                    </a:lnTo>
                    <a:lnTo>
                      <a:pt x="178" y="163"/>
                    </a:lnTo>
                    <a:lnTo>
                      <a:pt x="158" y="178"/>
                    </a:lnTo>
                    <a:lnTo>
                      <a:pt x="144" y="202"/>
                    </a:lnTo>
                    <a:lnTo>
                      <a:pt x="125" y="221"/>
                    </a:lnTo>
                    <a:lnTo>
                      <a:pt x="106" y="255"/>
                    </a:lnTo>
                    <a:lnTo>
                      <a:pt x="82" y="293"/>
                    </a:lnTo>
                    <a:lnTo>
                      <a:pt x="0" y="159"/>
                    </a:lnTo>
                  </a:path>
                </a:pathLst>
              </a:custGeom>
              <a:solidFill>
                <a:srgbClr val="808080"/>
              </a:solidFill>
              <a:ln w="12700" cap="rnd">
                <a:solidFill>
                  <a:srgbClr val="E00000"/>
                </a:solidFill>
                <a:round/>
                <a:headEnd/>
                <a:tailEnd/>
              </a:ln>
            </p:spPr>
            <p:txBody>
              <a:bodyPr/>
              <a:lstStyle/>
              <a:p>
                <a:endParaRPr lang="en-US"/>
              </a:p>
            </p:txBody>
          </p:sp>
          <p:sp>
            <p:nvSpPr>
              <p:cNvPr id="18771" name="Freeform 293"/>
              <p:cNvSpPr>
                <a:spLocks noChangeAspect="1"/>
              </p:cNvSpPr>
              <p:nvPr/>
            </p:nvSpPr>
            <p:spPr bwMode="auto">
              <a:xfrm>
                <a:off x="1525" y="3136"/>
                <a:ext cx="923" cy="285"/>
              </a:xfrm>
              <a:custGeom>
                <a:avLst/>
                <a:gdLst>
                  <a:gd name="T0" fmla="*/ 34 w 923"/>
                  <a:gd name="T1" fmla="*/ 130 h 285"/>
                  <a:gd name="T2" fmla="*/ 72 w 923"/>
                  <a:gd name="T3" fmla="*/ 101 h 285"/>
                  <a:gd name="T4" fmla="*/ 110 w 923"/>
                  <a:gd name="T5" fmla="*/ 82 h 285"/>
                  <a:gd name="T6" fmla="*/ 154 w 923"/>
                  <a:gd name="T7" fmla="*/ 67 h 285"/>
                  <a:gd name="T8" fmla="*/ 182 w 923"/>
                  <a:gd name="T9" fmla="*/ 58 h 285"/>
                  <a:gd name="T10" fmla="*/ 211 w 923"/>
                  <a:gd name="T11" fmla="*/ 53 h 285"/>
                  <a:gd name="T12" fmla="*/ 250 w 923"/>
                  <a:gd name="T13" fmla="*/ 43 h 285"/>
                  <a:gd name="T14" fmla="*/ 293 w 923"/>
                  <a:gd name="T15" fmla="*/ 34 h 285"/>
                  <a:gd name="T16" fmla="*/ 327 w 923"/>
                  <a:gd name="T17" fmla="*/ 29 h 285"/>
                  <a:gd name="T18" fmla="*/ 370 w 923"/>
                  <a:gd name="T19" fmla="*/ 24 h 285"/>
                  <a:gd name="T20" fmla="*/ 413 w 923"/>
                  <a:gd name="T21" fmla="*/ 24 h 285"/>
                  <a:gd name="T22" fmla="*/ 456 w 923"/>
                  <a:gd name="T23" fmla="*/ 19 h 285"/>
                  <a:gd name="T24" fmla="*/ 514 w 923"/>
                  <a:gd name="T25" fmla="*/ 14 h 285"/>
                  <a:gd name="T26" fmla="*/ 615 w 923"/>
                  <a:gd name="T27" fmla="*/ 5 h 285"/>
                  <a:gd name="T28" fmla="*/ 735 w 923"/>
                  <a:gd name="T29" fmla="*/ 0 h 285"/>
                  <a:gd name="T30" fmla="*/ 831 w 923"/>
                  <a:gd name="T31" fmla="*/ 0 h 285"/>
                  <a:gd name="T32" fmla="*/ 922 w 923"/>
                  <a:gd name="T33" fmla="*/ 10 h 285"/>
                  <a:gd name="T34" fmla="*/ 884 w 923"/>
                  <a:gd name="T35" fmla="*/ 24 h 285"/>
                  <a:gd name="T36" fmla="*/ 802 w 923"/>
                  <a:gd name="T37" fmla="*/ 24 h 285"/>
                  <a:gd name="T38" fmla="*/ 716 w 923"/>
                  <a:gd name="T39" fmla="*/ 29 h 285"/>
                  <a:gd name="T40" fmla="*/ 610 w 923"/>
                  <a:gd name="T41" fmla="*/ 39 h 285"/>
                  <a:gd name="T42" fmla="*/ 509 w 923"/>
                  <a:gd name="T43" fmla="*/ 48 h 285"/>
                  <a:gd name="T44" fmla="*/ 451 w 923"/>
                  <a:gd name="T45" fmla="*/ 53 h 285"/>
                  <a:gd name="T46" fmla="*/ 403 w 923"/>
                  <a:gd name="T47" fmla="*/ 63 h 285"/>
                  <a:gd name="T48" fmla="*/ 360 w 923"/>
                  <a:gd name="T49" fmla="*/ 67 h 285"/>
                  <a:gd name="T50" fmla="*/ 322 w 923"/>
                  <a:gd name="T51" fmla="*/ 82 h 285"/>
                  <a:gd name="T52" fmla="*/ 288 w 923"/>
                  <a:gd name="T53" fmla="*/ 91 h 285"/>
                  <a:gd name="T54" fmla="*/ 269 w 923"/>
                  <a:gd name="T55" fmla="*/ 96 h 285"/>
                  <a:gd name="T56" fmla="*/ 240 w 923"/>
                  <a:gd name="T57" fmla="*/ 116 h 285"/>
                  <a:gd name="T58" fmla="*/ 206 w 923"/>
                  <a:gd name="T59" fmla="*/ 135 h 285"/>
                  <a:gd name="T60" fmla="*/ 173 w 923"/>
                  <a:gd name="T61" fmla="*/ 159 h 285"/>
                  <a:gd name="T62" fmla="*/ 144 w 923"/>
                  <a:gd name="T63" fmla="*/ 197 h 285"/>
                  <a:gd name="T64" fmla="*/ 101 w 923"/>
                  <a:gd name="T65" fmla="*/ 250 h 285"/>
                  <a:gd name="T66" fmla="*/ 0 w 923"/>
                  <a:gd name="T67" fmla="*/ 154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3"/>
                  <a:gd name="T103" fmla="*/ 0 h 285"/>
                  <a:gd name="T104" fmla="*/ 923 w 923"/>
                  <a:gd name="T105" fmla="*/ 285 h 2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3" h="285">
                    <a:moveTo>
                      <a:pt x="0" y="154"/>
                    </a:moveTo>
                    <a:lnTo>
                      <a:pt x="34" y="130"/>
                    </a:lnTo>
                    <a:lnTo>
                      <a:pt x="53" y="116"/>
                    </a:lnTo>
                    <a:lnTo>
                      <a:pt x="72" y="101"/>
                    </a:lnTo>
                    <a:lnTo>
                      <a:pt x="91" y="91"/>
                    </a:lnTo>
                    <a:lnTo>
                      <a:pt x="110" y="82"/>
                    </a:lnTo>
                    <a:lnTo>
                      <a:pt x="134" y="72"/>
                    </a:lnTo>
                    <a:lnTo>
                      <a:pt x="154" y="67"/>
                    </a:lnTo>
                    <a:lnTo>
                      <a:pt x="173" y="63"/>
                    </a:lnTo>
                    <a:lnTo>
                      <a:pt x="182" y="58"/>
                    </a:lnTo>
                    <a:lnTo>
                      <a:pt x="197" y="53"/>
                    </a:lnTo>
                    <a:lnTo>
                      <a:pt x="211" y="53"/>
                    </a:lnTo>
                    <a:lnTo>
                      <a:pt x="231" y="48"/>
                    </a:lnTo>
                    <a:lnTo>
                      <a:pt x="250" y="43"/>
                    </a:lnTo>
                    <a:lnTo>
                      <a:pt x="269" y="39"/>
                    </a:lnTo>
                    <a:lnTo>
                      <a:pt x="293" y="34"/>
                    </a:lnTo>
                    <a:lnTo>
                      <a:pt x="312" y="34"/>
                    </a:lnTo>
                    <a:lnTo>
                      <a:pt x="327" y="29"/>
                    </a:lnTo>
                    <a:lnTo>
                      <a:pt x="341" y="29"/>
                    </a:lnTo>
                    <a:lnTo>
                      <a:pt x="370" y="24"/>
                    </a:lnTo>
                    <a:lnTo>
                      <a:pt x="403" y="24"/>
                    </a:lnTo>
                    <a:lnTo>
                      <a:pt x="413" y="24"/>
                    </a:lnTo>
                    <a:lnTo>
                      <a:pt x="432" y="19"/>
                    </a:lnTo>
                    <a:lnTo>
                      <a:pt x="456" y="19"/>
                    </a:lnTo>
                    <a:lnTo>
                      <a:pt x="485" y="14"/>
                    </a:lnTo>
                    <a:lnTo>
                      <a:pt x="514" y="14"/>
                    </a:lnTo>
                    <a:lnTo>
                      <a:pt x="552" y="10"/>
                    </a:lnTo>
                    <a:lnTo>
                      <a:pt x="615" y="5"/>
                    </a:lnTo>
                    <a:lnTo>
                      <a:pt x="663" y="5"/>
                    </a:lnTo>
                    <a:lnTo>
                      <a:pt x="735" y="0"/>
                    </a:lnTo>
                    <a:lnTo>
                      <a:pt x="783" y="0"/>
                    </a:lnTo>
                    <a:lnTo>
                      <a:pt x="831" y="0"/>
                    </a:lnTo>
                    <a:lnTo>
                      <a:pt x="884" y="5"/>
                    </a:lnTo>
                    <a:lnTo>
                      <a:pt x="922" y="10"/>
                    </a:lnTo>
                    <a:lnTo>
                      <a:pt x="908" y="24"/>
                    </a:lnTo>
                    <a:lnTo>
                      <a:pt x="884" y="24"/>
                    </a:lnTo>
                    <a:lnTo>
                      <a:pt x="850" y="24"/>
                    </a:lnTo>
                    <a:lnTo>
                      <a:pt x="802" y="24"/>
                    </a:lnTo>
                    <a:lnTo>
                      <a:pt x="764" y="29"/>
                    </a:lnTo>
                    <a:lnTo>
                      <a:pt x="716" y="29"/>
                    </a:lnTo>
                    <a:lnTo>
                      <a:pt x="663" y="34"/>
                    </a:lnTo>
                    <a:lnTo>
                      <a:pt x="610" y="39"/>
                    </a:lnTo>
                    <a:lnTo>
                      <a:pt x="547" y="43"/>
                    </a:lnTo>
                    <a:lnTo>
                      <a:pt x="509" y="48"/>
                    </a:lnTo>
                    <a:lnTo>
                      <a:pt x="480" y="48"/>
                    </a:lnTo>
                    <a:lnTo>
                      <a:pt x="451" y="53"/>
                    </a:lnTo>
                    <a:lnTo>
                      <a:pt x="427" y="58"/>
                    </a:lnTo>
                    <a:lnTo>
                      <a:pt x="403" y="63"/>
                    </a:lnTo>
                    <a:lnTo>
                      <a:pt x="384" y="63"/>
                    </a:lnTo>
                    <a:lnTo>
                      <a:pt x="360" y="67"/>
                    </a:lnTo>
                    <a:lnTo>
                      <a:pt x="341" y="77"/>
                    </a:lnTo>
                    <a:lnTo>
                      <a:pt x="322" y="82"/>
                    </a:lnTo>
                    <a:lnTo>
                      <a:pt x="303" y="87"/>
                    </a:lnTo>
                    <a:lnTo>
                      <a:pt x="288" y="91"/>
                    </a:lnTo>
                    <a:lnTo>
                      <a:pt x="279" y="96"/>
                    </a:lnTo>
                    <a:lnTo>
                      <a:pt x="269" y="96"/>
                    </a:lnTo>
                    <a:lnTo>
                      <a:pt x="255" y="106"/>
                    </a:lnTo>
                    <a:lnTo>
                      <a:pt x="240" y="116"/>
                    </a:lnTo>
                    <a:lnTo>
                      <a:pt x="221" y="125"/>
                    </a:lnTo>
                    <a:lnTo>
                      <a:pt x="206" y="135"/>
                    </a:lnTo>
                    <a:lnTo>
                      <a:pt x="192" y="144"/>
                    </a:lnTo>
                    <a:lnTo>
                      <a:pt x="173" y="159"/>
                    </a:lnTo>
                    <a:lnTo>
                      <a:pt x="158" y="178"/>
                    </a:lnTo>
                    <a:lnTo>
                      <a:pt x="144" y="197"/>
                    </a:lnTo>
                    <a:lnTo>
                      <a:pt x="125" y="217"/>
                    </a:lnTo>
                    <a:lnTo>
                      <a:pt x="101" y="250"/>
                    </a:lnTo>
                    <a:lnTo>
                      <a:pt x="82" y="284"/>
                    </a:lnTo>
                    <a:lnTo>
                      <a:pt x="0" y="154"/>
                    </a:lnTo>
                  </a:path>
                </a:pathLst>
              </a:custGeom>
              <a:noFill/>
              <a:ln w="12700" cap="rnd">
                <a:solidFill>
                  <a:srgbClr val="C00000"/>
                </a:solidFill>
                <a:round/>
                <a:headEnd/>
                <a:tailEnd/>
              </a:ln>
            </p:spPr>
            <p:txBody>
              <a:bodyPr/>
              <a:lstStyle/>
              <a:p>
                <a:endParaRPr lang="en-US"/>
              </a:p>
            </p:txBody>
          </p:sp>
        </p:grpSp>
        <p:grpSp>
          <p:nvGrpSpPr>
            <p:cNvPr id="18444" name="Group 294"/>
            <p:cNvGrpSpPr>
              <a:grpSpLocks noChangeAspect="1"/>
            </p:cNvGrpSpPr>
            <p:nvPr/>
          </p:nvGrpSpPr>
          <p:grpSpPr bwMode="auto">
            <a:xfrm>
              <a:off x="2806" y="1607"/>
              <a:ext cx="158" cy="165"/>
              <a:chOff x="2192" y="2949"/>
              <a:chExt cx="227" cy="236"/>
            </a:xfrm>
          </p:grpSpPr>
          <p:grpSp>
            <p:nvGrpSpPr>
              <p:cNvPr id="18445" name="Group 295"/>
              <p:cNvGrpSpPr>
                <a:grpSpLocks noChangeAspect="1"/>
              </p:cNvGrpSpPr>
              <p:nvPr/>
            </p:nvGrpSpPr>
            <p:grpSpPr bwMode="auto">
              <a:xfrm>
                <a:off x="2197" y="2992"/>
                <a:ext cx="174" cy="193"/>
                <a:chOff x="2197" y="2992"/>
                <a:chExt cx="174" cy="193"/>
              </a:xfrm>
            </p:grpSpPr>
            <p:sp>
              <p:nvSpPr>
                <p:cNvPr id="18748" name="Freeform 296"/>
                <p:cNvSpPr>
                  <a:spLocks noChangeAspect="1"/>
                </p:cNvSpPr>
                <p:nvPr/>
              </p:nvSpPr>
              <p:spPr bwMode="auto">
                <a:xfrm>
                  <a:off x="2207" y="3012"/>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E00000"/>
                  </a:solidFill>
                  <a:round/>
                  <a:headEnd/>
                  <a:tailEnd/>
                </a:ln>
              </p:spPr>
              <p:txBody>
                <a:bodyPr/>
                <a:lstStyle/>
                <a:p>
                  <a:endParaRPr lang="en-US"/>
                </a:p>
              </p:txBody>
            </p:sp>
            <p:sp>
              <p:nvSpPr>
                <p:cNvPr id="18749" name="Freeform 297"/>
                <p:cNvSpPr>
                  <a:spLocks noChangeAspect="1"/>
                </p:cNvSpPr>
                <p:nvPr/>
              </p:nvSpPr>
              <p:spPr bwMode="auto">
                <a:xfrm>
                  <a:off x="2216" y="3036"/>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E00000"/>
                  </a:solidFill>
                  <a:round/>
                  <a:headEnd/>
                  <a:tailEnd/>
                </a:ln>
              </p:spPr>
              <p:txBody>
                <a:bodyPr/>
                <a:lstStyle/>
                <a:p>
                  <a:endParaRPr lang="en-US"/>
                </a:p>
              </p:txBody>
            </p:sp>
            <p:sp>
              <p:nvSpPr>
                <p:cNvPr id="18750" name="Freeform 298"/>
                <p:cNvSpPr>
                  <a:spLocks noChangeAspect="1"/>
                </p:cNvSpPr>
                <p:nvPr/>
              </p:nvSpPr>
              <p:spPr bwMode="auto">
                <a:xfrm>
                  <a:off x="2221" y="3050"/>
                  <a:ext cx="1" cy="131"/>
                </a:xfrm>
                <a:custGeom>
                  <a:avLst/>
                  <a:gdLst>
                    <a:gd name="T0" fmla="*/ 0 w 1"/>
                    <a:gd name="T1" fmla="*/ 0 h 131"/>
                    <a:gd name="T2" fmla="*/ 0 w 1"/>
                    <a:gd name="T3" fmla="*/ 130 h 131"/>
                    <a:gd name="T4" fmla="*/ 0 w 1"/>
                    <a:gd name="T5" fmla="*/ 0 h 131"/>
                    <a:gd name="T6" fmla="*/ 0 60000 65536"/>
                    <a:gd name="T7" fmla="*/ 0 60000 65536"/>
                    <a:gd name="T8" fmla="*/ 0 60000 65536"/>
                    <a:gd name="T9" fmla="*/ 0 w 1"/>
                    <a:gd name="T10" fmla="*/ 0 h 131"/>
                    <a:gd name="T11" fmla="*/ 1 w 1"/>
                    <a:gd name="T12" fmla="*/ 131 h 131"/>
                  </a:gdLst>
                  <a:ahLst/>
                  <a:cxnLst>
                    <a:cxn ang="T6">
                      <a:pos x="T0" y="T1"/>
                    </a:cxn>
                    <a:cxn ang="T7">
                      <a:pos x="T2" y="T3"/>
                    </a:cxn>
                    <a:cxn ang="T8">
                      <a:pos x="T4" y="T5"/>
                    </a:cxn>
                  </a:cxnLst>
                  <a:rect l="T9" t="T10" r="T11" b="T12"/>
                  <a:pathLst>
                    <a:path w="1" h="131">
                      <a:moveTo>
                        <a:pt x="0" y="0"/>
                      </a:moveTo>
                      <a:lnTo>
                        <a:pt x="0" y="130"/>
                      </a:lnTo>
                      <a:lnTo>
                        <a:pt x="0" y="0"/>
                      </a:lnTo>
                    </a:path>
                  </a:pathLst>
                </a:custGeom>
                <a:noFill/>
                <a:ln w="12700" cap="rnd">
                  <a:solidFill>
                    <a:srgbClr val="E00000"/>
                  </a:solidFill>
                  <a:round/>
                  <a:headEnd/>
                  <a:tailEnd/>
                </a:ln>
              </p:spPr>
              <p:txBody>
                <a:bodyPr/>
                <a:lstStyle/>
                <a:p>
                  <a:endParaRPr lang="en-US"/>
                </a:p>
              </p:txBody>
            </p:sp>
            <p:sp>
              <p:nvSpPr>
                <p:cNvPr id="18751" name="Freeform 299"/>
                <p:cNvSpPr>
                  <a:spLocks noChangeAspect="1"/>
                </p:cNvSpPr>
                <p:nvPr/>
              </p:nvSpPr>
              <p:spPr bwMode="auto">
                <a:xfrm>
                  <a:off x="2231" y="3064"/>
                  <a:ext cx="1" cy="117"/>
                </a:xfrm>
                <a:custGeom>
                  <a:avLst/>
                  <a:gdLst>
                    <a:gd name="T0" fmla="*/ 0 w 1"/>
                    <a:gd name="T1" fmla="*/ 0 h 117"/>
                    <a:gd name="T2" fmla="*/ 0 w 1"/>
                    <a:gd name="T3" fmla="*/ 116 h 117"/>
                    <a:gd name="T4" fmla="*/ 0 w 1"/>
                    <a:gd name="T5" fmla="*/ 0 h 117"/>
                    <a:gd name="T6" fmla="*/ 0 60000 65536"/>
                    <a:gd name="T7" fmla="*/ 0 60000 65536"/>
                    <a:gd name="T8" fmla="*/ 0 60000 65536"/>
                    <a:gd name="T9" fmla="*/ 0 w 1"/>
                    <a:gd name="T10" fmla="*/ 0 h 117"/>
                    <a:gd name="T11" fmla="*/ 1 w 1"/>
                    <a:gd name="T12" fmla="*/ 117 h 117"/>
                  </a:gdLst>
                  <a:ahLst/>
                  <a:cxnLst>
                    <a:cxn ang="T6">
                      <a:pos x="T0" y="T1"/>
                    </a:cxn>
                    <a:cxn ang="T7">
                      <a:pos x="T2" y="T3"/>
                    </a:cxn>
                    <a:cxn ang="T8">
                      <a:pos x="T4" y="T5"/>
                    </a:cxn>
                  </a:cxnLst>
                  <a:rect l="T9" t="T10" r="T11" b="T12"/>
                  <a:pathLst>
                    <a:path w="1" h="117">
                      <a:moveTo>
                        <a:pt x="0" y="0"/>
                      </a:moveTo>
                      <a:lnTo>
                        <a:pt x="0" y="116"/>
                      </a:lnTo>
                      <a:lnTo>
                        <a:pt x="0" y="0"/>
                      </a:lnTo>
                    </a:path>
                  </a:pathLst>
                </a:custGeom>
                <a:noFill/>
                <a:ln w="12700" cap="rnd">
                  <a:solidFill>
                    <a:srgbClr val="E00000"/>
                  </a:solidFill>
                  <a:round/>
                  <a:headEnd/>
                  <a:tailEnd/>
                </a:ln>
              </p:spPr>
              <p:txBody>
                <a:bodyPr/>
                <a:lstStyle/>
                <a:p>
                  <a:endParaRPr lang="en-US"/>
                </a:p>
              </p:txBody>
            </p:sp>
            <p:sp>
              <p:nvSpPr>
                <p:cNvPr id="18752" name="Freeform 300"/>
                <p:cNvSpPr>
                  <a:spLocks noChangeAspect="1"/>
                </p:cNvSpPr>
                <p:nvPr/>
              </p:nvSpPr>
              <p:spPr bwMode="auto">
                <a:xfrm>
                  <a:off x="2240" y="3079"/>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E00000"/>
                  </a:solidFill>
                  <a:round/>
                  <a:headEnd/>
                  <a:tailEnd/>
                </a:ln>
              </p:spPr>
              <p:txBody>
                <a:bodyPr/>
                <a:lstStyle/>
                <a:p>
                  <a:endParaRPr lang="en-US"/>
                </a:p>
              </p:txBody>
            </p:sp>
            <p:sp>
              <p:nvSpPr>
                <p:cNvPr id="18753" name="Freeform 301"/>
                <p:cNvSpPr>
                  <a:spLocks noChangeAspect="1"/>
                </p:cNvSpPr>
                <p:nvPr/>
              </p:nvSpPr>
              <p:spPr bwMode="auto">
                <a:xfrm>
                  <a:off x="2250" y="3088"/>
                  <a:ext cx="1" cy="93"/>
                </a:xfrm>
                <a:custGeom>
                  <a:avLst/>
                  <a:gdLst>
                    <a:gd name="T0" fmla="*/ 0 w 1"/>
                    <a:gd name="T1" fmla="*/ 0 h 93"/>
                    <a:gd name="T2" fmla="*/ 0 w 1"/>
                    <a:gd name="T3" fmla="*/ 92 h 93"/>
                    <a:gd name="T4" fmla="*/ 0 w 1"/>
                    <a:gd name="T5" fmla="*/ 0 h 93"/>
                    <a:gd name="T6" fmla="*/ 0 60000 65536"/>
                    <a:gd name="T7" fmla="*/ 0 60000 65536"/>
                    <a:gd name="T8" fmla="*/ 0 60000 65536"/>
                    <a:gd name="T9" fmla="*/ 0 w 1"/>
                    <a:gd name="T10" fmla="*/ 0 h 93"/>
                    <a:gd name="T11" fmla="*/ 1 w 1"/>
                    <a:gd name="T12" fmla="*/ 93 h 93"/>
                  </a:gdLst>
                  <a:ahLst/>
                  <a:cxnLst>
                    <a:cxn ang="T6">
                      <a:pos x="T0" y="T1"/>
                    </a:cxn>
                    <a:cxn ang="T7">
                      <a:pos x="T2" y="T3"/>
                    </a:cxn>
                    <a:cxn ang="T8">
                      <a:pos x="T4" y="T5"/>
                    </a:cxn>
                  </a:cxnLst>
                  <a:rect l="T9" t="T10" r="T11" b="T12"/>
                  <a:pathLst>
                    <a:path w="1" h="93">
                      <a:moveTo>
                        <a:pt x="0" y="0"/>
                      </a:moveTo>
                      <a:lnTo>
                        <a:pt x="0" y="92"/>
                      </a:lnTo>
                      <a:lnTo>
                        <a:pt x="0" y="0"/>
                      </a:lnTo>
                    </a:path>
                  </a:pathLst>
                </a:custGeom>
                <a:noFill/>
                <a:ln w="12700" cap="rnd">
                  <a:solidFill>
                    <a:srgbClr val="E00000"/>
                  </a:solidFill>
                  <a:round/>
                  <a:headEnd/>
                  <a:tailEnd/>
                </a:ln>
              </p:spPr>
              <p:txBody>
                <a:bodyPr/>
                <a:lstStyle/>
                <a:p>
                  <a:endParaRPr lang="en-US"/>
                </a:p>
              </p:txBody>
            </p:sp>
            <p:sp>
              <p:nvSpPr>
                <p:cNvPr id="18754" name="Freeform 302"/>
                <p:cNvSpPr>
                  <a:spLocks noChangeAspect="1"/>
                </p:cNvSpPr>
                <p:nvPr/>
              </p:nvSpPr>
              <p:spPr bwMode="auto">
                <a:xfrm>
                  <a:off x="2259" y="3098"/>
                  <a:ext cx="1" cy="83"/>
                </a:xfrm>
                <a:custGeom>
                  <a:avLst/>
                  <a:gdLst>
                    <a:gd name="T0" fmla="*/ 0 w 1"/>
                    <a:gd name="T1" fmla="*/ 0 h 83"/>
                    <a:gd name="T2" fmla="*/ 0 w 1"/>
                    <a:gd name="T3" fmla="*/ 82 h 83"/>
                    <a:gd name="T4" fmla="*/ 0 w 1"/>
                    <a:gd name="T5" fmla="*/ 0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0"/>
                      </a:moveTo>
                      <a:lnTo>
                        <a:pt x="0" y="82"/>
                      </a:lnTo>
                      <a:lnTo>
                        <a:pt x="0" y="0"/>
                      </a:lnTo>
                    </a:path>
                  </a:pathLst>
                </a:custGeom>
                <a:noFill/>
                <a:ln w="12700" cap="rnd">
                  <a:solidFill>
                    <a:srgbClr val="E00000"/>
                  </a:solidFill>
                  <a:round/>
                  <a:headEnd/>
                  <a:tailEnd/>
                </a:ln>
              </p:spPr>
              <p:txBody>
                <a:bodyPr/>
                <a:lstStyle/>
                <a:p>
                  <a:endParaRPr lang="en-US"/>
                </a:p>
              </p:txBody>
            </p:sp>
            <p:sp>
              <p:nvSpPr>
                <p:cNvPr id="18755" name="Freeform 303"/>
                <p:cNvSpPr>
                  <a:spLocks noChangeAspect="1"/>
                </p:cNvSpPr>
                <p:nvPr/>
              </p:nvSpPr>
              <p:spPr bwMode="auto">
                <a:xfrm>
                  <a:off x="2274" y="3108"/>
                  <a:ext cx="1" cy="73"/>
                </a:xfrm>
                <a:custGeom>
                  <a:avLst/>
                  <a:gdLst>
                    <a:gd name="T0" fmla="*/ 0 w 1"/>
                    <a:gd name="T1" fmla="*/ 0 h 73"/>
                    <a:gd name="T2" fmla="*/ 0 w 1"/>
                    <a:gd name="T3" fmla="*/ 72 h 73"/>
                    <a:gd name="T4" fmla="*/ 0 w 1"/>
                    <a:gd name="T5" fmla="*/ 0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0"/>
                      </a:moveTo>
                      <a:lnTo>
                        <a:pt x="0" y="72"/>
                      </a:lnTo>
                      <a:lnTo>
                        <a:pt x="0" y="0"/>
                      </a:lnTo>
                    </a:path>
                  </a:pathLst>
                </a:custGeom>
                <a:noFill/>
                <a:ln w="12700" cap="rnd">
                  <a:solidFill>
                    <a:srgbClr val="E00000"/>
                  </a:solidFill>
                  <a:round/>
                  <a:headEnd/>
                  <a:tailEnd/>
                </a:ln>
              </p:spPr>
              <p:txBody>
                <a:bodyPr/>
                <a:lstStyle/>
                <a:p>
                  <a:endParaRPr lang="en-US"/>
                </a:p>
              </p:txBody>
            </p:sp>
            <p:sp>
              <p:nvSpPr>
                <p:cNvPr id="18756" name="Freeform 304"/>
                <p:cNvSpPr>
                  <a:spLocks noChangeAspect="1"/>
                </p:cNvSpPr>
                <p:nvPr/>
              </p:nvSpPr>
              <p:spPr bwMode="auto">
                <a:xfrm>
                  <a:off x="2279" y="3117"/>
                  <a:ext cx="1" cy="59"/>
                </a:xfrm>
                <a:custGeom>
                  <a:avLst/>
                  <a:gdLst>
                    <a:gd name="T0" fmla="*/ 0 w 1"/>
                    <a:gd name="T1" fmla="*/ 0 h 59"/>
                    <a:gd name="T2" fmla="*/ 0 w 1"/>
                    <a:gd name="T3" fmla="*/ 58 h 59"/>
                    <a:gd name="T4" fmla="*/ 0 w 1"/>
                    <a:gd name="T5" fmla="*/ 0 h 59"/>
                    <a:gd name="T6" fmla="*/ 0 60000 65536"/>
                    <a:gd name="T7" fmla="*/ 0 60000 65536"/>
                    <a:gd name="T8" fmla="*/ 0 60000 65536"/>
                    <a:gd name="T9" fmla="*/ 0 w 1"/>
                    <a:gd name="T10" fmla="*/ 0 h 59"/>
                    <a:gd name="T11" fmla="*/ 1 w 1"/>
                    <a:gd name="T12" fmla="*/ 59 h 59"/>
                  </a:gdLst>
                  <a:ahLst/>
                  <a:cxnLst>
                    <a:cxn ang="T6">
                      <a:pos x="T0" y="T1"/>
                    </a:cxn>
                    <a:cxn ang="T7">
                      <a:pos x="T2" y="T3"/>
                    </a:cxn>
                    <a:cxn ang="T8">
                      <a:pos x="T4" y="T5"/>
                    </a:cxn>
                  </a:cxnLst>
                  <a:rect l="T9" t="T10" r="T11" b="T12"/>
                  <a:pathLst>
                    <a:path w="1" h="59">
                      <a:moveTo>
                        <a:pt x="0" y="0"/>
                      </a:moveTo>
                      <a:lnTo>
                        <a:pt x="0" y="58"/>
                      </a:lnTo>
                      <a:lnTo>
                        <a:pt x="0" y="0"/>
                      </a:lnTo>
                    </a:path>
                  </a:pathLst>
                </a:custGeom>
                <a:noFill/>
                <a:ln w="12700" cap="rnd">
                  <a:solidFill>
                    <a:srgbClr val="E00000"/>
                  </a:solidFill>
                  <a:round/>
                  <a:headEnd/>
                  <a:tailEnd/>
                </a:ln>
              </p:spPr>
              <p:txBody>
                <a:bodyPr/>
                <a:lstStyle/>
                <a:p>
                  <a:endParaRPr lang="en-US"/>
                </a:p>
              </p:txBody>
            </p:sp>
            <p:sp>
              <p:nvSpPr>
                <p:cNvPr id="18757" name="Freeform 305"/>
                <p:cNvSpPr>
                  <a:spLocks noChangeAspect="1"/>
                </p:cNvSpPr>
                <p:nvPr/>
              </p:nvSpPr>
              <p:spPr bwMode="auto">
                <a:xfrm>
                  <a:off x="2288" y="3117"/>
                  <a:ext cx="1" cy="59"/>
                </a:xfrm>
                <a:custGeom>
                  <a:avLst/>
                  <a:gdLst>
                    <a:gd name="T0" fmla="*/ 0 w 1"/>
                    <a:gd name="T1" fmla="*/ 58 h 59"/>
                    <a:gd name="T2" fmla="*/ 0 w 1"/>
                    <a:gd name="T3" fmla="*/ 0 h 59"/>
                    <a:gd name="T4" fmla="*/ 0 w 1"/>
                    <a:gd name="T5" fmla="*/ 58 h 59"/>
                    <a:gd name="T6" fmla="*/ 0 60000 65536"/>
                    <a:gd name="T7" fmla="*/ 0 60000 65536"/>
                    <a:gd name="T8" fmla="*/ 0 60000 65536"/>
                    <a:gd name="T9" fmla="*/ 0 w 1"/>
                    <a:gd name="T10" fmla="*/ 0 h 59"/>
                    <a:gd name="T11" fmla="*/ 1 w 1"/>
                    <a:gd name="T12" fmla="*/ 59 h 59"/>
                  </a:gdLst>
                  <a:ahLst/>
                  <a:cxnLst>
                    <a:cxn ang="T6">
                      <a:pos x="T0" y="T1"/>
                    </a:cxn>
                    <a:cxn ang="T7">
                      <a:pos x="T2" y="T3"/>
                    </a:cxn>
                    <a:cxn ang="T8">
                      <a:pos x="T4" y="T5"/>
                    </a:cxn>
                  </a:cxnLst>
                  <a:rect l="T9" t="T10" r="T11" b="T12"/>
                  <a:pathLst>
                    <a:path w="1" h="59">
                      <a:moveTo>
                        <a:pt x="0" y="58"/>
                      </a:moveTo>
                      <a:lnTo>
                        <a:pt x="0" y="0"/>
                      </a:lnTo>
                      <a:lnTo>
                        <a:pt x="0" y="58"/>
                      </a:lnTo>
                    </a:path>
                  </a:pathLst>
                </a:custGeom>
                <a:noFill/>
                <a:ln w="12700" cap="rnd">
                  <a:solidFill>
                    <a:srgbClr val="E00000"/>
                  </a:solidFill>
                  <a:round/>
                  <a:headEnd/>
                  <a:tailEnd/>
                </a:ln>
              </p:spPr>
              <p:txBody>
                <a:bodyPr/>
                <a:lstStyle/>
                <a:p>
                  <a:endParaRPr lang="en-US"/>
                </a:p>
              </p:txBody>
            </p:sp>
            <p:sp>
              <p:nvSpPr>
                <p:cNvPr id="18758" name="Freeform 306"/>
                <p:cNvSpPr>
                  <a:spLocks noChangeAspect="1"/>
                </p:cNvSpPr>
                <p:nvPr/>
              </p:nvSpPr>
              <p:spPr bwMode="auto">
                <a:xfrm>
                  <a:off x="2298" y="3127"/>
                  <a:ext cx="1" cy="54"/>
                </a:xfrm>
                <a:custGeom>
                  <a:avLst/>
                  <a:gdLst>
                    <a:gd name="T0" fmla="*/ 0 w 1"/>
                    <a:gd name="T1" fmla="*/ 53 h 54"/>
                    <a:gd name="T2" fmla="*/ 0 w 1"/>
                    <a:gd name="T3" fmla="*/ 0 h 54"/>
                    <a:gd name="T4" fmla="*/ 0 w 1"/>
                    <a:gd name="T5" fmla="*/ 53 h 54"/>
                    <a:gd name="T6" fmla="*/ 0 60000 65536"/>
                    <a:gd name="T7" fmla="*/ 0 60000 65536"/>
                    <a:gd name="T8" fmla="*/ 0 60000 65536"/>
                    <a:gd name="T9" fmla="*/ 0 w 1"/>
                    <a:gd name="T10" fmla="*/ 0 h 54"/>
                    <a:gd name="T11" fmla="*/ 1 w 1"/>
                    <a:gd name="T12" fmla="*/ 54 h 54"/>
                  </a:gdLst>
                  <a:ahLst/>
                  <a:cxnLst>
                    <a:cxn ang="T6">
                      <a:pos x="T0" y="T1"/>
                    </a:cxn>
                    <a:cxn ang="T7">
                      <a:pos x="T2" y="T3"/>
                    </a:cxn>
                    <a:cxn ang="T8">
                      <a:pos x="T4" y="T5"/>
                    </a:cxn>
                  </a:cxnLst>
                  <a:rect l="T9" t="T10" r="T11" b="T12"/>
                  <a:pathLst>
                    <a:path w="1" h="54">
                      <a:moveTo>
                        <a:pt x="0" y="53"/>
                      </a:moveTo>
                      <a:lnTo>
                        <a:pt x="0" y="0"/>
                      </a:lnTo>
                      <a:lnTo>
                        <a:pt x="0" y="53"/>
                      </a:lnTo>
                    </a:path>
                  </a:pathLst>
                </a:custGeom>
                <a:noFill/>
                <a:ln w="12700" cap="rnd">
                  <a:solidFill>
                    <a:srgbClr val="E00000"/>
                  </a:solidFill>
                  <a:round/>
                  <a:headEnd/>
                  <a:tailEnd/>
                </a:ln>
              </p:spPr>
              <p:txBody>
                <a:bodyPr/>
                <a:lstStyle/>
                <a:p>
                  <a:endParaRPr lang="en-US"/>
                </a:p>
              </p:txBody>
            </p:sp>
            <p:sp>
              <p:nvSpPr>
                <p:cNvPr id="18759" name="Freeform 307"/>
                <p:cNvSpPr>
                  <a:spLocks noChangeAspect="1"/>
                </p:cNvSpPr>
                <p:nvPr/>
              </p:nvSpPr>
              <p:spPr bwMode="auto">
                <a:xfrm>
                  <a:off x="2307" y="3132"/>
                  <a:ext cx="1" cy="44"/>
                </a:xfrm>
                <a:custGeom>
                  <a:avLst/>
                  <a:gdLst>
                    <a:gd name="T0" fmla="*/ 0 w 1"/>
                    <a:gd name="T1" fmla="*/ 0 h 44"/>
                    <a:gd name="T2" fmla="*/ 0 w 1"/>
                    <a:gd name="T3" fmla="*/ 43 h 44"/>
                    <a:gd name="T4" fmla="*/ 0 w 1"/>
                    <a:gd name="T5" fmla="*/ 0 h 44"/>
                    <a:gd name="T6" fmla="*/ 0 60000 65536"/>
                    <a:gd name="T7" fmla="*/ 0 60000 65536"/>
                    <a:gd name="T8" fmla="*/ 0 60000 65536"/>
                    <a:gd name="T9" fmla="*/ 0 w 1"/>
                    <a:gd name="T10" fmla="*/ 0 h 44"/>
                    <a:gd name="T11" fmla="*/ 1 w 1"/>
                    <a:gd name="T12" fmla="*/ 44 h 44"/>
                  </a:gdLst>
                  <a:ahLst/>
                  <a:cxnLst>
                    <a:cxn ang="T6">
                      <a:pos x="T0" y="T1"/>
                    </a:cxn>
                    <a:cxn ang="T7">
                      <a:pos x="T2" y="T3"/>
                    </a:cxn>
                    <a:cxn ang="T8">
                      <a:pos x="T4" y="T5"/>
                    </a:cxn>
                  </a:cxnLst>
                  <a:rect l="T9" t="T10" r="T11" b="T12"/>
                  <a:pathLst>
                    <a:path w="1" h="44">
                      <a:moveTo>
                        <a:pt x="0" y="0"/>
                      </a:moveTo>
                      <a:lnTo>
                        <a:pt x="0" y="43"/>
                      </a:lnTo>
                      <a:lnTo>
                        <a:pt x="0" y="0"/>
                      </a:lnTo>
                    </a:path>
                  </a:pathLst>
                </a:custGeom>
                <a:noFill/>
                <a:ln w="12700" cap="rnd">
                  <a:solidFill>
                    <a:srgbClr val="E00000"/>
                  </a:solidFill>
                  <a:round/>
                  <a:headEnd/>
                  <a:tailEnd/>
                </a:ln>
              </p:spPr>
              <p:txBody>
                <a:bodyPr/>
                <a:lstStyle/>
                <a:p>
                  <a:endParaRPr lang="en-US"/>
                </a:p>
              </p:txBody>
            </p:sp>
            <p:sp>
              <p:nvSpPr>
                <p:cNvPr id="18760" name="Freeform 308"/>
                <p:cNvSpPr>
                  <a:spLocks noChangeAspect="1"/>
                </p:cNvSpPr>
                <p:nvPr/>
              </p:nvSpPr>
              <p:spPr bwMode="auto">
                <a:xfrm>
                  <a:off x="2317" y="3136"/>
                  <a:ext cx="1" cy="40"/>
                </a:xfrm>
                <a:custGeom>
                  <a:avLst/>
                  <a:gdLst>
                    <a:gd name="T0" fmla="*/ 0 w 1"/>
                    <a:gd name="T1" fmla="*/ 0 h 40"/>
                    <a:gd name="T2" fmla="*/ 0 w 1"/>
                    <a:gd name="T3" fmla="*/ 39 h 40"/>
                    <a:gd name="T4" fmla="*/ 0 w 1"/>
                    <a:gd name="T5" fmla="*/ 0 h 40"/>
                    <a:gd name="T6" fmla="*/ 0 60000 65536"/>
                    <a:gd name="T7" fmla="*/ 0 60000 65536"/>
                    <a:gd name="T8" fmla="*/ 0 60000 65536"/>
                    <a:gd name="T9" fmla="*/ 0 w 1"/>
                    <a:gd name="T10" fmla="*/ 0 h 40"/>
                    <a:gd name="T11" fmla="*/ 1 w 1"/>
                    <a:gd name="T12" fmla="*/ 40 h 40"/>
                  </a:gdLst>
                  <a:ahLst/>
                  <a:cxnLst>
                    <a:cxn ang="T6">
                      <a:pos x="T0" y="T1"/>
                    </a:cxn>
                    <a:cxn ang="T7">
                      <a:pos x="T2" y="T3"/>
                    </a:cxn>
                    <a:cxn ang="T8">
                      <a:pos x="T4" y="T5"/>
                    </a:cxn>
                  </a:cxnLst>
                  <a:rect l="T9" t="T10" r="T11" b="T12"/>
                  <a:pathLst>
                    <a:path w="1" h="40">
                      <a:moveTo>
                        <a:pt x="0" y="0"/>
                      </a:moveTo>
                      <a:lnTo>
                        <a:pt x="0" y="39"/>
                      </a:lnTo>
                      <a:lnTo>
                        <a:pt x="0" y="0"/>
                      </a:lnTo>
                    </a:path>
                  </a:pathLst>
                </a:custGeom>
                <a:noFill/>
                <a:ln w="12700" cap="rnd">
                  <a:solidFill>
                    <a:srgbClr val="E00000"/>
                  </a:solidFill>
                  <a:round/>
                  <a:headEnd/>
                  <a:tailEnd/>
                </a:ln>
              </p:spPr>
              <p:txBody>
                <a:bodyPr/>
                <a:lstStyle/>
                <a:p>
                  <a:endParaRPr lang="en-US"/>
                </a:p>
              </p:txBody>
            </p:sp>
            <p:sp>
              <p:nvSpPr>
                <p:cNvPr id="18761" name="Freeform 309"/>
                <p:cNvSpPr>
                  <a:spLocks noChangeAspect="1"/>
                </p:cNvSpPr>
                <p:nvPr/>
              </p:nvSpPr>
              <p:spPr bwMode="auto">
                <a:xfrm>
                  <a:off x="2322" y="3141"/>
                  <a:ext cx="1" cy="35"/>
                </a:xfrm>
                <a:custGeom>
                  <a:avLst/>
                  <a:gdLst>
                    <a:gd name="T0" fmla="*/ 0 w 1"/>
                    <a:gd name="T1" fmla="*/ 34 h 35"/>
                    <a:gd name="T2" fmla="*/ 0 w 1"/>
                    <a:gd name="T3" fmla="*/ 0 h 35"/>
                    <a:gd name="T4" fmla="*/ 0 w 1"/>
                    <a:gd name="T5" fmla="*/ 34 h 35"/>
                    <a:gd name="T6" fmla="*/ 0 60000 65536"/>
                    <a:gd name="T7" fmla="*/ 0 60000 65536"/>
                    <a:gd name="T8" fmla="*/ 0 60000 65536"/>
                    <a:gd name="T9" fmla="*/ 0 w 1"/>
                    <a:gd name="T10" fmla="*/ 0 h 35"/>
                    <a:gd name="T11" fmla="*/ 1 w 1"/>
                    <a:gd name="T12" fmla="*/ 35 h 35"/>
                  </a:gdLst>
                  <a:ahLst/>
                  <a:cxnLst>
                    <a:cxn ang="T6">
                      <a:pos x="T0" y="T1"/>
                    </a:cxn>
                    <a:cxn ang="T7">
                      <a:pos x="T2" y="T3"/>
                    </a:cxn>
                    <a:cxn ang="T8">
                      <a:pos x="T4" y="T5"/>
                    </a:cxn>
                  </a:cxnLst>
                  <a:rect l="T9" t="T10" r="T11" b="T12"/>
                  <a:pathLst>
                    <a:path w="1" h="35">
                      <a:moveTo>
                        <a:pt x="0" y="34"/>
                      </a:moveTo>
                      <a:lnTo>
                        <a:pt x="0" y="0"/>
                      </a:lnTo>
                      <a:lnTo>
                        <a:pt x="0" y="34"/>
                      </a:lnTo>
                    </a:path>
                  </a:pathLst>
                </a:custGeom>
                <a:noFill/>
                <a:ln w="12700" cap="rnd">
                  <a:solidFill>
                    <a:srgbClr val="E00000"/>
                  </a:solidFill>
                  <a:round/>
                  <a:headEnd/>
                  <a:tailEnd/>
                </a:ln>
              </p:spPr>
              <p:txBody>
                <a:bodyPr/>
                <a:lstStyle/>
                <a:p>
                  <a:endParaRPr lang="en-US"/>
                </a:p>
              </p:txBody>
            </p:sp>
            <p:sp>
              <p:nvSpPr>
                <p:cNvPr id="18762" name="Freeform 310"/>
                <p:cNvSpPr>
                  <a:spLocks noChangeAspect="1"/>
                </p:cNvSpPr>
                <p:nvPr/>
              </p:nvSpPr>
              <p:spPr bwMode="auto">
                <a:xfrm>
                  <a:off x="2331" y="3146"/>
                  <a:ext cx="1" cy="30"/>
                </a:xfrm>
                <a:custGeom>
                  <a:avLst/>
                  <a:gdLst>
                    <a:gd name="T0" fmla="*/ 0 w 1"/>
                    <a:gd name="T1" fmla="*/ 0 h 30"/>
                    <a:gd name="T2" fmla="*/ 0 w 1"/>
                    <a:gd name="T3" fmla="*/ 29 h 30"/>
                    <a:gd name="T4" fmla="*/ 0 w 1"/>
                    <a:gd name="T5" fmla="*/ 0 h 30"/>
                    <a:gd name="T6" fmla="*/ 0 60000 65536"/>
                    <a:gd name="T7" fmla="*/ 0 60000 65536"/>
                    <a:gd name="T8" fmla="*/ 0 60000 65536"/>
                    <a:gd name="T9" fmla="*/ 0 w 1"/>
                    <a:gd name="T10" fmla="*/ 0 h 30"/>
                    <a:gd name="T11" fmla="*/ 1 w 1"/>
                    <a:gd name="T12" fmla="*/ 30 h 30"/>
                  </a:gdLst>
                  <a:ahLst/>
                  <a:cxnLst>
                    <a:cxn ang="T6">
                      <a:pos x="T0" y="T1"/>
                    </a:cxn>
                    <a:cxn ang="T7">
                      <a:pos x="T2" y="T3"/>
                    </a:cxn>
                    <a:cxn ang="T8">
                      <a:pos x="T4" y="T5"/>
                    </a:cxn>
                  </a:cxnLst>
                  <a:rect l="T9" t="T10" r="T11" b="T12"/>
                  <a:pathLst>
                    <a:path w="1" h="30">
                      <a:moveTo>
                        <a:pt x="0" y="0"/>
                      </a:moveTo>
                      <a:lnTo>
                        <a:pt x="0" y="29"/>
                      </a:lnTo>
                      <a:lnTo>
                        <a:pt x="0" y="0"/>
                      </a:lnTo>
                    </a:path>
                  </a:pathLst>
                </a:custGeom>
                <a:noFill/>
                <a:ln w="12700" cap="rnd">
                  <a:solidFill>
                    <a:srgbClr val="E00000"/>
                  </a:solidFill>
                  <a:round/>
                  <a:headEnd/>
                  <a:tailEnd/>
                </a:ln>
              </p:spPr>
              <p:txBody>
                <a:bodyPr/>
                <a:lstStyle/>
                <a:p>
                  <a:endParaRPr lang="en-US"/>
                </a:p>
              </p:txBody>
            </p:sp>
            <p:sp>
              <p:nvSpPr>
                <p:cNvPr id="18763" name="Freeform 311"/>
                <p:cNvSpPr>
                  <a:spLocks noChangeAspect="1"/>
                </p:cNvSpPr>
                <p:nvPr/>
              </p:nvSpPr>
              <p:spPr bwMode="auto">
                <a:xfrm>
                  <a:off x="2341" y="3146"/>
                  <a:ext cx="1" cy="30"/>
                </a:xfrm>
                <a:custGeom>
                  <a:avLst/>
                  <a:gdLst>
                    <a:gd name="T0" fmla="*/ 0 w 1"/>
                    <a:gd name="T1" fmla="*/ 29 h 30"/>
                    <a:gd name="T2" fmla="*/ 0 w 1"/>
                    <a:gd name="T3" fmla="*/ 0 h 30"/>
                    <a:gd name="T4" fmla="*/ 0 w 1"/>
                    <a:gd name="T5" fmla="*/ 29 h 30"/>
                    <a:gd name="T6" fmla="*/ 0 60000 65536"/>
                    <a:gd name="T7" fmla="*/ 0 60000 65536"/>
                    <a:gd name="T8" fmla="*/ 0 60000 65536"/>
                    <a:gd name="T9" fmla="*/ 0 w 1"/>
                    <a:gd name="T10" fmla="*/ 0 h 30"/>
                    <a:gd name="T11" fmla="*/ 1 w 1"/>
                    <a:gd name="T12" fmla="*/ 30 h 30"/>
                  </a:gdLst>
                  <a:ahLst/>
                  <a:cxnLst>
                    <a:cxn ang="T6">
                      <a:pos x="T0" y="T1"/>
                    </a:cxn>
                    <a:cxn ang="T7">
                      <a:pos x="T2" y="T3"/>
                    </a:cxn>
                    <a:cxn ang="T8">
                      <a:pos x="T4" y="T5"/>
                    </a:cxn>
                  </a:cxnLst>
                  <a:rect l="T9" t="T10" r="T11" b="T12"/>
                  <a:pathLst>
                    <a:path w="1" h="30">
                      <a:moveTo>
                        <a:pt x="0" y="29"/>
                      </a:moveTo>
                      <a:lnTo>
                        <a:pt x="0" y="0"/>
                      </a:lnTo>
                      <a:lnTo>
                        <a:pt x="0" y="29"/>
                      </a:lnTo>
                    </a:path>
                  </a:pathLst>
                </a:custGeom>
                <a:noFill/>
                <a:ln w="12700" cap="rnd">
                  <a:solidFill>
                    <a:srgbClr val="E00000"/>
                  </a:solidFill>
                  <a:round/>
                  <a:headEnd/>
                  <a:tailEnd/>
                </a:ln>
              </p:spPr>
              <p:txBody>
                <a:bodyPr/>
                <a:lstStyle/>
                <a:p>
                  <a:endParaRPr lang="en-US"/>
                </a:p>
              </p:txBody>
            </p:sp>
            <p:sp>
              <p:nvSpPr>
                <p:cNvPr id="18764" name="Freeform 312"/>
                <p:cNvSpPr>
                  <a:spLocks noChangeAspect="1"/>
                </p:cNvSpPr>
                <p:nvPr/>
              </p:nvSpPr>
              <p:spPr bwMode="auto">
                <a:xfrm>
                  <a:off x="2346" y="3151"/>
                  <a:ext cx="1" cy="25"/>
                </a:xfrm>
                <a:custGeom>
                  <a:avLst/>
                  <a:gdLst>
                    <a:gd name="T0" fmla="*/ 0 w 1"/>
                    <a:gd name="T1" fmla="*/ 24 h 25"/>
                    <a:gd name="T2" fmla="*/ 0 w 1"/>
                    <a:gd name="T3" fmla="*/ 0 h 25"/>
                    <a:gd name="T4" fmla="*/ 0 w 1"/>
                    <a:gd name="T5" fmla="*/ 24 h 25"/>
                    <a:gd name="T6" fmla="*/ 0 60000 65536"/>
                    <a:gd name="T7" fmla="*/ 0 60000 65536"/>
                    <a:gd name="T8" fmla="*/ 0 60000 65536"/>
                    <a:gd name="T9" fmla="*/ 0 w 1"/>
                    <a:gd name="T10" fmla="*/ 0 h 25"/>
                    <a:gd name="T11" fmla="*/ 1 w 1"/>
                    <a:gd name="T12" fmla="*/ 25 h 25"/>
                  </a:gdLst>
                  <a:ahLst/>
                  <a:cxnLst>
                    <a:cxn ang="T6">
                      <a:pos x="T0" y="T1"/>
                    </a:cxn>
                    <a:cxn ang="T7">
                      <a:pos x="T2" y="T3"/>
                    </a:cxn>
                    <a:cxn ang="T8">
                      <a:pos x="T4" y="T5"/>
                    </a:cxn>
                  </a:cxnLst>
                  <a:rect l="T9" t="T10" r="T11" b="T12"/>
                  <a:pathLst>
                    <a:path w="1" h="25">
                      <a:moveTo>
                        <a:pt x="0" y="24"/>
                      </a:moveTo>
                      <a:lnTo>
                        <a:pt x="0" y="0"/>
                      </a:lnTo>
                      <a:lnTo>
                        <a:pt x="0" y="24"/>
                      </a:lnTo>
                    </a:path>
                  </a:pathLst>
                </a:custGeom>
                <a:noFill/>
                <a:ln w="12700" cap="rnd">
                  <a:solidFill>
                    <a:srgbClr val="E00000"/>
                  </a:solidFill>
                  <a:round/>
                  <a:headEnd/>
                  <a:tailEnd/>
                </a:ln>
              </p:spPr>
              <p:txBody>
                <a:bodyPr/>
                <a:lstStyle/>
                <a:p>
                  <a:endParaRPr lang="en-US"/>
                </a:p>
              </p:txBody>
            </p:sp>
            <p:sp>
              <p:nvSpPr>
                <p:cNvPr id="18765" name="Freeform 313"/>
                <p:cNvSpPr>
                  <a:spLocks noChangeAspect="1"/>
                </p:cNvSpPr>
                <p:nvPr/>
              </p:nvSpPr>
              <p:spPr bwMode="auto">
                <a:xfrm>
                  <a:off x="2355" y="3156"/>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E00000"/>
                  </a:solidFill>
                  <a:round/>
                  <a:headEnd/>
                  <a:tailEnd/>
                </a:ln>
              </p:spPr>
              <p:txBody>
                <a:bodyPr/>
                <a:lstStyle/>
                <a:p>
                  <a:endParaRPr lang="en-US"/>
                </a:p>
              </p:txBody>
            </p:sp>
            <p:sp>
              <p:nvSpPr>
                <p:cNvPr id="18766" name="Freeform 314"/>
                <p:cNvSpPr>
                  <a:spLocks noChangeAspect="1"/>
                </p:cNvSpPr>
                <p:nvPr/>
              </p:nvSpPr>
              <p:spPr bwMode="auto">
                <a:xfrm>
                  <a:off x="2365" y="3156"/>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E00000"/>
                  </a:solidFill>
                  <a:round/>
                  <a:headEnd/>
                  <a:tailEnd/>
                </a:ln>
              </p:spPr>
              <p:txBody>
                <a:bodyPr/>
                <a:lstStyle/>
                <a:p>
                  <a:endParaRPr lang="en-US"/>
                </a:p>
              </p:txBody>
            </p:sp>
            <p:sp>
              <p:nvSpPr>
                <p:cNvPr id="18767" name="Freeform 315"/>
                <p:cNvSpPr>
                  <a:spLocks noChangeAspect="1"/>
                </p:cNvSpPr>
                <p:nvPr/>
              </p:nvSpPr>
              <p:spPr bwMode="auto">
                <a:xfrm>
                  <a:off x="2370" y="3160"/>
                  <a:ext cx="1" cy="16"/>
                </a:xfrm>
                <a:custGeom>
                  <a:avLst/>
                  <a:gdLst>
                    <a:gd name="T0" fmla="*/ 0 w 1"/>
                    <a:gd name="T1" fmla="*/ 15 h 16"/>
                    <a:gd name="T2" fmla="*/ 0 w 1"/>
                    <a:gd name="T3" fmla="*/ 0 h 16"/>
                    <a:gd name="T4" fmla="*/ 0 w 1"/>
                    <a:gd name="T5" fmla="*/ 15 h 16"/>
                    <a:gd name="T6" fmla="*/ 0 60000 65536"/>
                    <a:gd name="T7" fmla="*/ 0 60000 65536"/>
                    <a:gd name="T8" fmla="*/ 0 60000 65536"/>
                    <a:gd name="T9" fmla="*/ 0 w 1"/>
                    <a:gd name="T10" fmla="*/ 0 h 16"/>
                    <a:gd name="T11" fmla="*/ 1 w 1"/>
                    <a:gd name="T12" fmla="*/ 16 h 16"/>
                  </a:gdLst>
                  <a:ahLst/>
                  <a:cxnLst>
                    <a:cxn ang="T6">
                      <a:pos x="T0" y="T1"/>
                    </a:cxn>
                    <a:cxn ang="T7">
                      <a:pos x="T2" y="T3"/>
                    </a:cxn>
                    <a:cxn ang="T8">
                      <a:pos x="T4" y="T5"/>
                    </a:cxn>
                  </a:cxnLst>
                  <a:rect l="T9" t="T10" r="T11" b="T12"/>
                  <a:pathLst>
                    <a:path w="1" h="16">
                      <a:moveTo>
                        <a:pt x="0" y="15"/>
                      </a:moveTo>
                      <a:lnTo>
                        <a:pt x="0" y="0"/>
                      </a:lnTo>
                      <a:lnTo>
                        <a:pt x="0" y="15"/>
                      </a:lnTo>
                    </a:path>
                  </a:pathLst>
                </a:custGeom>
                <a:noFill/>
                <a:ln w="12700" cap="rnd">
                  <a:solidFill>
                    <a:srgbClr val="E00000"/>
                  </a:solidFill>
                  <a:round/>
                  <a:headEnd/>
                  <a:tailEnd/>
                </a:ln>
              </p:spPr>
              <p:txBody>
                <a:bodyPr/>
                <a:lstStyle/>
                <a:p>
                  <a:endParaRPr lang="en-US"/>
                </a:p>
              </p:txBody>
            </p:sp>
            <p:sp>
              <p:nvSpPr>
                <p:cNvPr id="18768" name="Freeform 316"/>
                <p:cNvSpPr>
                  <a:spLocks noChangeAspect="1"/>
                </p:cNvSpPr>
                <p:nvPr/>
              </p:nvSpPr>
              <p:spPr bwMode="auto">
                <a:xfrm>
                  <a:off x="2197" y="2992"/>
                  <a:ext cx="1" cy="193"/>
                </a:xfrm>
                <a:custGeom>
                  <a:avLst/>
                  <a:gdLst>
                    <a:gd name="T0" fmla="*/ 0 w 1"/>
                    <a:gd name="T1" fmla="*/ 0 h 193"/>
                    <a:gd name="T2" fmla="*/ 0 w 1"/>
                    <a:gd name="T3" fmla="*/ 192 h 193"/>
                    <a:gd name="T4" fmla="*/ 0 w 1"/>
                    <a:gd name="T5" fmla="*/ 0 h 193"/>
                    <a:gd name="T6" fmla="*/ 0 60000 65536"/>
                    <a:gd name="T7" fmla="*/ 0 60000 65536"/>
                    <a:gd name="T8" fmla="*/ 0 60000 65536"/>
                    <a:gd name="T9" fmla="*/ 0 w 1"/>
                    <a:gd name="T10" fmla="*/ 0 h 193"/>
                    <a:gd name="T11" fmla="*/ 1 w 1"/>
                    <a:gd name="T12" fmla="*/ 193 h 193"/>
                  </a:gdLst>
                  <a:ahLst/>
                  <a:cxnLst>
                    <a:cxn ang="T6">
                      <a:pos x="T0" y="T1"/>
                    </a:cxn>
                    <a:cxn ang="T7">
                      <a:pos x="T2" y="T3"/>
                    </a:cxn>
                    <a:cxn ang="T8">
                      <a:pos x="T4" y="T5"/>
                    </a:cxn>
                  </a:cxnLst>
                  <a:rect l="T9" t="T10" r="T11" b="T12"/>
                  <a:pathLst>
                    <a:path w="1" h="193">
                      <a:moveTo>
                        <a:pt x="0" y="0"/>
                      </a:moveTo>
                      <a:lnTo>
                        <a:pt x="0" y="192"/>
                      </a:lnTo>
                      <a:lnTo>
                        <a:pt x="0" y="0"/>
                      </a:lnTo>
                    </a:path>
                  </a:pathLst>
                </a:custGeom>
                <a:noFill/>
                <a:ln w="12700" cap="rnd">
                  <a:solidFill>
                    <a:srgbClr val="E00000"/>
                  </a:solidFill>
                  <a:round/>
                  <a:headEnd/>
                  <a:tailEnd/>
                </a:ln>
              </p:spPr>
              <p:txBody>
                <a:bodyPr/>
                <a:lstStyle/>
                <a:p>
                  <a:endParaRPr lang="en-US"/>
                </a:p>
              </p:txBody>
            </p:sp>
          </p:grpSp>
          <p:sp>
            <p:nvSpPr>
              <p:cNvPr id="18747" name="Freeform 317"/>
              <p:cNvSpPr>
                <a:spLocks noChangeAspect="1"/>
              </p:cNvSpPr>
              <p:nvPr/>
            </p:nvSpPr>
            <p:spPr bwMode="auto">
              <a:xfrm>
                <a:off x="2192" y="2949"/>
                <a:ext cx="227" cy="222"/>
              </a:xfrm>
              <a:custGeom>
                <a:avLst/>
                <a:gdLst>
                  <a:gd name="T0" fmla="*/ 0 w 227"/>
                  <a:gd name="T1" fmla="*/ 0 h 222"/>
                  <a:gd name="T2" fmla="*/ 0 w 227"/>
                  <a:gd name="T3" fmla="*/ 14 h 222"/>
                  <a:gd name="T4" fmla="*/ 0 w 227"/>
                  <a:gd name="T5" fmla="*/ 29 h 222"/>
                  <a:gd name="T6" fmla="*/ 5 w 227"/>
                  <a:gd name="T7" fmla="*/ 43 h 222"/>
                  <a:gd name="T8" fmla="*/ 10 w 227"/>
                  <a:gd name="T9" fmla="*/ 58 h 222"/>
                  <a:gd name="T10" fmla="*/ 19 w 227"/>
                  <a:gd name="T11" fmla="*/ 77 h 222"/>
                  <a:gd name="T12" fmla="*/ 24 w 227"/>
                  <a:gd name="T13" fmla="*/ 91 h 222"/>
                  <a:gd name="T14" fmla="*/ 34 w 227"/>
                  <a:gd name="T15" fmla="*/ 106 h 222"/>
                  <a:gd name="T16" fmla="*/ 43 w 227"/>
                  <a:gd name="T17" fmla="*/ 120 h 222"/>
                  <a:gd name="T18" fmla="*/ 53 w 227"/>
                  <a:gd name="T19" fmla="*/ 130 h 222"/>
                  <a:gd name="T20" fmla="*/ 63 w 227"/>
                  <a:gd name="T21" fmla="*/ 139 h 222"/>
                  <a:gd name="T22" fmla="*/ 72 w 227"/>
                  <a:gd name="T23" fmla="*/ 149 h 222"/>
                  <a:gd name="T24" fmla="*/ 87 w 227"/>
                  <a:gd name="T25" fmla="*/ 159 h 222"/>
                  <a:gd name="T26" fmla="*/ 96 w 227"/>
                  <a:gd name="T27" fmla="*/ 168 h 222"/>
                  <a:gd name="T28" fmla="*/ 111 w 227"/>
                  <a:gd name="T29" fmla="*/ 178 h 222"/>
                  <a:gd name="T30" fmla="*/ 120 w 227"/>
                  <a:gd name="T31" fmla="*/ 183 h 222"/>
                  <a:gd name="T32" fmla="*/ 130 w 227"/>
                  <a:gd name="T33" fmla="*/ 187 h 222"/>
                  <a:gd name="T34" fmla="*/ 139 w 227"/>
                  <a:gd name="T35" fmla="*/ 197 h 222"/>
                  <a:gd name="T36" fmla="*/ 154 w 227"/>
                  <a:gd name="T37" fmla="*/ 202 h 222"/>
                  <a:gd name="T38" fmla="*/ 159 w 227"/>
                  <a:gd name="T39" fmla="*/ 202 h 222"/>
                  <a:gd name="T40" fmla="*/ 168 w 227"/>
                  <a:gd name="T41" fmla="*/ 207 h 222"/>
                  <a:gd name="T42" fmla="*/ 178 w 227"/>
                  <a:gd name="T43" fmla="*/ 211 h 222"/>
                  <a:gd name="T44" fmla="*/ 188 w 227"/>
                  <a:gd name="T45" fmla="*/ 216 h 222"/>
                  <a:gd name="T46" fmla="*/ 197 w 227"/>
                  <a:gd name="T47" fmla="*/ 216 h 222"/>
                  <a:gd name="T48" fmla="*/ 207 w 227"/>
                  <a:gd name="T49" fmla="*/ 216 h 222"/>
                  <a:gd name="T50" fmla="*/ 216 w 227"/>
                  <a:gd name="T51" fmla="*/ 221 h 222"/>
                  <a:gd name="T52" fmla="*/ 226 w 227"/>
                  <a:gd name="T53" fmla="*/ 221 h 2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7"/>
                  <a:gd name="T82" fmla="*/ 0 h 222"/>
                  <a:gd name="T83" fmla="*/ 227 w 227"/>
                  <a:gd name="T84" fmla="*/ 222 h 2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7" h="222">
                    <a:moveTo>
                      <a:pt x="0" y="0"/>
                    </a:moveTo>
                    <a:lnTo>
                      <a:pt x="0" y="14"/>
                    </a:lnTo>
                    <a:lnTo>
                      <a:pt x="0" y="29"/>
                    </a:lnTo>
                    <a:lnTo>
                      <a:pt x="5" y="43"/>
                    </a:lnTo>
                    <a:lnTo>
                      <a:pt x="10" y="58"/>
                    </a:lnTo>
                    <a:lnTo>
                      <a:pt x="19" y="77"/>
                    </a:lnTo>
                    <a:lnTo>
                      <a:pt x="24" y="91"/>
                    </a:lnTo>
                    <a:lnTo>
                      <a:pt x="34" y="106"/>
                    </a:lnTo>
                    <a:lnTo>
                      <a:pt x="43" y="120"/>
                    </a:lnTo>
                    <a:lnTo>
                      <a:pt x="53" y="130"/>
                    </a:lnTo>
                    <a:lnTo>
                      <a:pt x="63" y="139"/>
                    </a:lnTo>
                    <a:lnTo>
                      <a:pt x="72" y="149"/>
                    </a:lnTo>
                    <a:lnTo>
                      <a:pt x="87" y="159"/>
                    </a:lnTo>
                    <a:lnTo>
                      <a:pt x="96" y="168"/>
                    </a:lnTo>
                    <a:lnTo>
                      <a:pt x="111" y="178"/>
                    </a:lnTo>
                    <a:lnTo>
                      <a:pt x="120" y="183"/>
                    </a:lnTo>
                    <a:lnTo>
                      <a:pt x="130" y="187"/>
                    </a:lnTo>
                    <a:lnTo>
                      <a:pt x="139" y="197"/>
                    </a:lnTo>
                    <a:lnTo>
                      <a:pt x="154" y="202"/>
                    </a:lnTo>
                    <a:lnTo>
                      <a:pt x="159" y="202"/>
                    </a:lnTo>
                    <a:lnTo>
                      <a:pt x="168" y="207"/>
                    </a:lnTo>
                    <a:lnTo>
                      <a:pt x="178" y="211"/>
                    </a:lnTo>
                    <a:lnTo>
                      <a:pt x="188" y="216"/>
                    </a:lnTo>
                    <a:lnTo>
                      <a:pt x="197" y="216"/>
                    </a:lnTo>
                    <a:lnTo>
                      <a:pt x="207" y="216"/>
                    </a:lnTo>
                    <a:lnTo>
                      <a:pt x="216" y="221"/>
                    </a:lnTo>
                    <a:lnTo>
                      <a:pt x="226" y="221"/>
                    </a:lnTo>
                  </a:path>
                </a:pathLst>
              </a:custGeom>
              <a:noFill/>
              <a:ln w="12700" cap="rnd">
                <a:solidFill>
                  <a:srgbClr val="E00000"/>
                </a:solidFill>
                <a:round/>
                <a:headEnd/>
                <a:tailEnd/>
              </a:ln>
            </p:spPr>
            <p:txBody>
              <a:bodyPr/>
              <a:lstStyle/>
              <a:p>
                <a:endParaRPr lang="en-US"/>
              </a:p>
            </p:txBody>
          </p:sp>
        </p:grpSp>
        <p:grpSp>
          <p:nvGrpSpPr>
            <p:cNvPr id="18446" name="Group 318"/>
            <p:cNvGrpSpPr>
              <a:grpSpLocks noChangeAspect="1"/>
            </p:cNvGrpSpPr>
            <p:nvPr/>
          </p:nvGrpSpPr>
          <p:grpSpPr bwMode="auto">
            <a:xfrm>
              <a:off x="2456" y="1614"/>
              <a:ext cx="347" cy="242"/>
              <a:chOff x="1693" y="2959"/>
              <a:chExt cx="495" cy="346"/>
            </a:xfrm>
          </p:grpSpPr>
          <p:grpSp>
            <p:nvGrpSpPr>
              <p:cNvPr id="18447" name="Group 319"/>
              <p:cNvGrpSpPr>
                <a:grpSpLocks noChangeAspect="1"/>
              </p:cNvGrpSpPr>
              <p:nvPr/>
            </p:nvGrpSpPr>
            <p:grpSpPr bwMode="auto">
              <a:xfrm>
                <a:off x="1717" y="3021"/>
                <a:ext cx="457" cy="284"/>
                <a:chOff x="1717" y="3021"/>
                <a:chExt cx="457" cy="284"/>
              </a:xfrm>
            </p:grpSpPr>
            <p:sp>
              <p:nvSpPr>
                <p:cNvPr id="18713" name="Freeform 320"/>
                <p:cNvSpPr>
                  <a:spLocks noChangeAspect="1"/>
                </p:cNvSpPr>
                <p:nvPr/>
              </p:nvSpPr>
              <p:spPr bwMode="auto">
                <a:xfrm>
                  <a:off x="1928" y="3146"/>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714" name="Freeform 321"/>
                <p:cNvSpPr>
                  <a:spLocks noChangeAspect="1"/>
                </p:cNvSpPr>
                <p:nvPr/>
              </p:nvSpPr>
              <p:spPr bwMode="auto">
                <a:xfrm>
                  <a:off x="1885" y="3136"/>
                  <a:ext cx="1" cy="83"/>
                </a:xfrm>
                <a:custGeom>
                  <a:avLst/>
                  <a:gdLst>
                    <a:gd name="T0" fmla="*/ 0 w 1"/>
                    <a:gd name="T1" fmla="*/ 0 h 83"/>
                    <a:gd name="T2" fmla="*/ 0 w 1"/>
                    <a:gd name="T3" fmla="*/ 8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lnTo>
                        <a:pt x="0" y="82"/>
                      </a:lnTo>
                    </a:path>
                  </a:pathLst>
                </a:custGeom>
                <a:noFill/>
                <a:ln w="12700" cap="rnd">
                  <a:solidFill>
                    <a:srgbClr val="E00000"/>
                  </a:solidFill>
                  <a:round/>
                  <a:headEnd/>
                  <a:tailEnd/>
                </a:ln>
              </p:spPr>
              <p:txBody>
                <a:bodyPr/>
                <a:lstStyle/>
                <a:p>
                  <a:endParaRPr lang="en-US"/>
                </a:p>
              </p:txBody>
            </p:sp>
            <p:sp>
              <p:nvSpPr>
                <p:cNvPr id="18715" name="Freeform 322"/>
                <p:cNvSpPr>
                  <a:spLocks noChangeAspect="1"/>
                </p:cNvSpPr>
                <p:nvPr/>
              </p:nvSpPr>
              <p:spPr bwMode="auto">
                <a:xfrm>
                  <a:off x="1971" y="3141"/>
                  <a:ext cx="1" cy="59"/>
                </a:xfrm>
                <a:custGeom>
                  <a:avLst/>
                  <a:gdLst>
                    <a:gd name="T0" fmla="*/ 0 w 1"/>
                    <a:gd name="T1" fmla="*/ 58 h 59"/>
                    <a:gd name="T2" fmla="*/ 0 w 1"/>
                    <a:gd name="T3" fmla="*/ 0 h 59"/>
                    <a:gd name="T4" fmla="*/ 0 60000 65536"/>
                    <a:gd name="T5" fmla="*/ 0 60000 65536"/>
                    <a:gd name="T6" fmla="*/ 0 w 1"/>
                    <a:gd name="T7" fmla="*/ 0 h 59"/>
                    <a:gd name="T8" fmla="*/ 1 w 1"/>
                    <a:gd name="T9" fmla="*/ 59 h 59"/>
                  </a:gdLst>
                  <a:ahLst/>
                  <a:cxnLst>
                    <a:cxn ang="T4">
                      <a:pos x="T0" y="T1"/>
                    </a:cxn>
                    <a:cxn ang="T5">
                      <a:pos x="T2" y="T3"/>
                    </a:cxn>
                  </a:cxnLst>
                  <a:rect l="T6" t="T7" r="T8" b="T9"/>
                  <a:pathLst>
                    <a:path w="1" h="59">
                      <a:moveTo>
                        <a:pt x="0" y="58"/>
                      </a:moveTo>
                      <a:lnTo>
                        <a:pt x="0" y="0"/>
                      </a:lnTo>
                    </a:path>
                  </a:pathLst>
                </a:custGeom>
                <a:noFill/>
                <a:ln w="12700" cap="rnd">
                  <a:solidFill>
                    <a:srgbClr val="E00000"/>
                  </a:solidFill>
                  <a:round/>
                  <a:headEnd/>
                  <a:tailEnd/>
                </a:ln>
              </p:spPr>
              <p:txBody>
                <a:bodyPr/>
                <a:lstStyle/>
                <a:p>
                  <a:endParaRPr lang="en-US"/>
                </a:p>
              </p:txBody>
            </p:sp>
            <p:sp>
              <p:nvSpPr>
                <p:cNvPr id="18716" name="Freeform 323"/>
                <p:cNvSpPr>
                  <a:spLocks noChangeAspect="1"/>
                </p:cNvSpPr>
                <p:nvPr/>
              </p:nvSpPr>
              <p:spPr bwMode="auto">
                <a:xfrm>
                  <a:off x="2019" y="3132"/>
                  <a:ext cx="1" cy="63"/>
                </a:xfrm>
                <a:custGeom>
                  <a:avLst/>
                  <a:gdLst>
                    <a:gd name="T0" fmla="*/ 0 w 1"/>
                    <a:gd name="T1" fmla="*/ 0 h 63"/>
                    <a:gd name="T2" fmla="*/ 0 w 1"/>
                    <a:gd name="T3" fmla="*/ 62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0"/>
                      </a:moveTo>
                      <a:lnTo>
                        <a:pt x="0" y="62"/>
                      </a:lnTo>
                    </a:path>
                  </a:pathLst>
                </a:custGeom>
                <a:noFill/>
                <a:ln w="12700" cap="rnd">
                  <a:solidFill>
                    <a:srgbClr val="E00000"/>
                  </a:solidFill>
                  <a:round/>
                  <a:headEnd/>
                  <a:tailEnd/>
                </a:ln>
              </p:spPr>
              <p:txBody>
                <a:bodyPr/>
                <a:lstStyle/>
                <a:p>
                  <a:endParaRPr lang="en-US"/>
                </a:p>
              </p:txBody>
            </p:sp>
            <p:sp>
              <p:nvSpPr>
                <p:cNvPr id="18717" name="Freeform 324"/>
                <p:cNvSpPr>
                  <a:spLocks noChangeAspect="1"/>
                </p:cNvSpPr>
                <p:nvPr/>
              </p:nvSpPr>
              <p:spPr bwMode="auto">
                <a:xfrm>
                  <a:off x="2058" y="3122"/>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718" name="Freeform 325"/>
                <p:cNvSpPr>
                  <a:spLocks noChangeAspect="1"/>
                </p:cNvSpPr>
                <p:nvPr/>
              </p:nvSpPr>
              <p:spPr bwMode="auto">
                <a:xfrm>
                  <a:off x="2106" y="3103"/>
                  <a:ext cx="1" cy="82"/>
                </a:xfrm>
                <a:custGeom>
                  <a:avLst/>
                  <a:gdLst>
                    <a:gd name="T0" fmla="*/ 0 w 1"/>
                    <a:gd name="T1" fmla="*/ 81 h 82"/>
                    <a:gd name="T2" fmla="*/ 0 w 1"/>
                    <a:gd name="T3" fmla="*/ 0 h 82"/>
                    <a:gd name="T4" fmla="*/ 0 60000 65536"/>
                    <a:gd name="T5" fmla="*/ 0 60000 65536"/>
                    <a:gd name="T6" fmla="*/ 0 w 1"/>
                    <a:gd name="T7" fmla="*/ 0 h 82"/>
                    <a:gd name="T8" fmla="*/ 1 w 1"/>
                    <a:gd name="T9" fmla="*/ 82 h 82"/>
                  </a:gdLst>
                  <a:ahLst/>
                  <a:cxnLst>
                    <a:cxn ang="T4">
                      <a:pos x="T0" y="T1"/>
                    </a:cxn>
                    <a:cxn ang="T5">
                      <a:pos x="T2" y="T3"/>
                    </a:cxn>
                  </a:cxnLst>
                  <a:rect l="T6" t="T7" r="T8" b="T9"/>
                  <a:pathLst>
                    <a:path w="1" h="82">
                      <a:moveTo>
                        <a:pt x="0" y="81"/>
                      </a:moveTo>
                      <a:lnTo>
                        <a:pt x="0" y="0"/>
                      </a:lnTo>
                    </a:path>
                  </a:pathLst>
                </a:custGeom>
                <a:noFill/>
                <a:ln w="12700" cap="rnd">
                  <a:solidFill>
                    <a:srgbClr val="E00000"/>
                  </a:solidFill>
                  <a:round/>
                  <a:headEnd/>
                  <a:tailEnd/>
                </a:ln>
              </p:spPr>
              <p:txBody>
                <a:bodyPr/>
                <a:lstStyle/>
                <a:p>
                  <a:endParaRPr lang="en-US"/>
                </a:p>
              </p:txBody>
            </p:sp>
            <p:sp>
              <p:nvSpPr>
                <p:cNvPr id="18719" name="Freeform 326"/>
                <p:cNvSpPr>
                  <a:spLocks noChangeAspect="1"/>
                </p:cNvSpPr>
                <p:nvPr/>
              </p:nvSpPr>
              <p:spPr bwMode="auto">
                <a:xfrm>
                  <a:off x="1823" y="3127"/>
                  <a:ext cx="1" cy="111"/>
                </a:xfrm>
                <a:custGeom>
                  <a:avLst/>
                  <a:gdLst>
                    <a:gd name="T0" fmla="*/ 0 w 1"/>
                    <a:gd name="T1" fmla="*/ 0 h 111"/>
                    <a:gd name="T2" fmla="*/ 0 w 1"/>
                    <a:gd name="T3" fmla="*/ 110 h 111"/>
                    <a:gd name="T4" fmla="*/ 0 60000 65536"/>
                    <a:gd name="T5" fmla="*/ 0 60000 65536"/>
                    <a:gd name="T6" fmla="*/ 0 w 1"/>
                    <a:gd name="T7" fmla="*/ 0 h 111"/>
                    <a:gd name="T8" fmla="*/ 1 w 1"/>
                    <a:gd name="T9" fmla="*/ 111 h 111"/>
                  </a:gdLst>
                  <a:ahLst/>
                  <a:cxnLst>
                    <a:cxn ang="T4">
                      <a:pos x="T0" y="T1"/>
                    </a:cxn>
                    <a:cxn ang="T5">
                      <a:pos x="T2" y="T3"/>
                    </a:cxn>
                  </a:cxnLst>
                  <a:rect l="T6" t="T7" r="T8" b="T9"/>
                  <a:pathLst>
                    <a:path w="1" h="111">
                      <a:moveTo>
                        <a:pt x="0" y="0"/>
                      </a:moveTo>
                      <a:lnTo>
                        <a:pt x="0" y="110"/>
                      </a:lnTo>
                    </a:path>
                  </a:pathLst>
                </a:custGeom>
                <a:noFill/>
                <a:ln w="12700" cap="rnd">
                  <a:solidFill>
                    <a:srgbClr val="E00000"/>
                  </a:solidFill>
                  <a:round/>
                  <a:headEnd/>
                  <a:tailEnd/>
                </a:ln>
              </p:spPr>
              <p:txBody>
                <a:bodyPr/>
                <a:lstStyle/>
                <a:p>
                  <a:endParaRPr lang="en-US"/>
                </a:p>
              </p:txBody>
            </p:sp>
            <p:sp>
              <p:nvSpPr>
                <p:cNvPr id="18720" name="Freeform 327"/>
                <p:cNvSpPr>
                  <a:spLocks noChangeAspect="1"/>
                </p:cNvSpPr>
                <p:nvPr/>
              </p:nvSpPr>
              <p:spPr bwMode="auto">
                <a:xfrm>
                  <a:off x="1717" y="3050"/>
                  <a:ext cx="1" cy="255"/>
                </a:xfrm>
                <a:custGeom>
                  <a:avLst/>
                  <a:gdLst>
                    <a:gd name="T0" fmla="*/ 0 w 1"/>
                    <a:gd name="T1" fmla="*/ 0 h 255"/>
                    <a:gd name="T2" fmla="*/ 0 w 1"/>
                    <a:gd name="T3" fmla="*/ 254 h 255"/>
                    <a:gd name="T4" fmla="*/ 0 60000 65536"/>
                    <a:gd name="T5" fmla="*/ 0 60000 65536"/>
                    <a:gd name="T6" fmla="*/ 0 w 1"/>
                    <a:gd name="T7" fmla="*/ 0 h 255"/>
                    <a:gd name="T8" fmla="*/ 1 w 1"/>
                    <a:gd name="T9" fmla="*/ 255 h 255"/>
                  </a:gdLst>
                  <a:ahLst/>
                  <a:cxnLst>
                    <a:cxn ang="T4">
                      <a:pos x="T0" y="T1"/>
                    </a:cxn>
                    <a:cxn ang="T5">
                      <a:pos x="T2" y="T3"/>
                    </a:cxn>
                  </a:cxnLst>
                  <a:rect l="T6" t="T7" r="T8" b="T9"/>
                  <a:pathLst>
                    <a:path w="1" h="255">
                      <a:moveTo>
                        <a:pt x="0" y="0"/>
                      </a:moveTo>
                      <a:lnTo>
                        <a:pt x="0" y="254"/>
                      </a:lnTo>
                    </a:path>
                  </a:pathLst>
                </a:custGeom>
                <a:noFill/>
                <a:ln w="12700" cap="rnd">
                  <a:solidFill>
                    <a:srgbClr val="E00000"/>
                  </a:solidFill>
                  <a:round/>
                  <a:headEnd/>
                  <a:tailEnd/>
                </a:ln>
              </p:spPr>
              <p:txBody>
                <a:bodyPr/>
                <a:lstStyle/>
                <a:p>
                  <a:endParaRPr lang="en-US"/>
                </a:p>
              </p:txBody>
            </p:sp>
            <p:sp>
              <p:nvSpPr>
                <p:cNvPr id="18721" name="Freeform 328"/>
                <p:cNvSpPr>
                  <a:spLocks noChangeAspect="1"/>
                </p:cNvSpPr>
                <p:nvPr/>
              </p:nvSpPr>
              <p:spPr bwMode="auto">
                <a:xfrm>
                  <a:off x="1736" y="3074"/>
                  <a:ext cx="1" cy="217"/>
                </a:xfrm>
                <a:custGeom>
                  <a:avLst/>
                  <a:gdLst>
                    <a:gd name="T0" fmla="*/ 0 w 1"/>
                    <a:gd name="T1" fmla="*/ 0 h 217"/>
                    <a:gd name="T2" fmla="*/ 0 w 1"/>
                    <a:gd name="T3" fmla="*/ 216 h 217"/>
                    <a:gd name="T4" fmla="*/ 0 60000 65536"/>
                    <a:gd name="T5" fmla="*/ 0 60000 65536"/>
                    <a:gd name="T6" fmla="*/ 0 w 1"/>
                    <a:gd name="T7" fmla="*/ 0 h 217"/>
                    <a:gd name="T8" fmla="*/ 1 w 1"/>
                    <a:gd name="T9" fmla="*/ 217 h 217"/>
                  </a:gdLst>
                  <a:ahLst/>
                  <a:cxnLst>
                    <a:cxn ang="T4">
                      <a:pos x="T0" y="T1"/>
                    </a:cxn>
                    <a:cxn ang="T5">
                      <a:pos x="T2" y="T3"/>
                    </a:cxn>
                  </a:cxnLst>
                  <a:rect l="T6" t="T7" r="T8" b="T9"/>
                  <a:pathLst>
                    <a:path w="1" h="217">
                      <a:moveTo>
                        <a:pt x="0" y="0"/>
                      </a:moveTo>
                      <a:lnTo>
                        <a:pt x="0" y="216"/>
                      </a:lnTo>
                    </a:path>
                  </a:pathLst>
                </a:custGeom>
                <a:noFill/>
                <a:ln w="12700" cap="rnd">
                  <a:solidFill>
                    <a:srgbClr val="E00000"/>
                  </a:solidFill>
                  <a:round/>
                  <a:headEnd/>
                  <a:tailEnd/>
                </a:ln>
              </p:spPr>
              <p:txBody>
                <a:bodyPr/>
                <a:lstStyle/>
                <a:p>
                  <a:endParaRPr lang="en-US"/>
                </a:p>
              </p:txBody>
            </p:sp>
            <p:sp>
              <p:nvSpPr>
                <p:cNvPr id="18722" name="Freeform 329"/>
                <p:cNvSpPr>
                  <a:spLocks noChangeAspect="1"/>
                </p:cNvSpPr>
                <p:nvPr/>
              </p:nvSpPr>
              <p:spPr bwMode="auto">
                <a:xfrm>
                  <a:off x="1755" y="3088"/>
                  <a:ext cx="1" cy="184"/>
                </a:xfrm>
                <a:custGeom>
                  <a:avLst/>
                  <a:gdLst>
                    <a:gd name="T0" fmla="*/ 0 w 1"/>
                    <a:gd name="T1" fmla="*/ 0 h 184"/>
                    <a:gd name="T2" fmla="*/ 0 w 1"/>
                    <a:gd name="T3" fmla="*/ 183 h 184"/>
                    <a:gd name="T4" fmla="*/ 0 60000 65536"/>
                    <a:gd name="T5" fmla="*/ 0 60000 65536"/>
                    <a:gd name="T6" fmla="*/ 0 w 1"/>
                    <a:gd name="T7" fmla="*/ 0 h 184"/>
                    <a:gd name="T8" fmla="*/ 1 w 1"/>
                    <a:gd name="T9" fmla="*/ 184 h 184"/>
                  </a:gdLst>
                  <a:ahLst/>
                  <a:cxnLst>
                    <a:cxn ang="T4">
                      <a:pos x="T0" y="T1"/>
                    </a:cxn>
                    <a:cxn ang="T5">
                      <a:pos x="T2" y="T3"/>
                    </a:cxn>
                  </a:cxnLst>
                  <a:rect l="T6" t="T7" r="T8" b="T9"/>
                  <a:pathLst>
                    <a:path w="1" h="184">
                      <a:moveTo>
                        <a:pt x="0" y="0"/>
                      </a:moveTo>
                      <a:lnTo>
                        <a:pt x="0" y="183"/>
                      </a:lnTo>
                    </a:path>
                  </a:pathLst>
                </a:custGeom>
                <a:noFill/>
                <a:ln w="12700" cap="rnd">
                  <a:solidFill>
                    <a:srgbClr val="E00000"/>
                  </a:solidFill>
                  <a:round/>
                  <a:headEnd/>
                  <a:tailEnd/>
                </a:ln>
              </p:spPr>
              <p:txBody>
                <a:bodyPr/>
                <a:lstStyle/>
                <a:p>
                  <a:endParaRPr lang="en-US"/>
                </a:p>
              </p:txBody>
            </p:sp>
            <p:sp>
              <p:nvSpPr>
                <p:cNvPr id="18723" name="Freeform 330"/>
                <p:cNvSpPr>
                  <a:spLocks noChangeAspect="1"/>
                </p:cNvSpPr>
                <p:nvPr/>
              </p:nvSpPr>
              <p:spPr bwMode="auto">
                <a:xfrm>
                  <a:off x="1775" y="3103"/>
                  <a:ext cx="1" cy="164"/>
                </a:xfrm>
                <a:custGeom>
                  <a:avLst/>
                  <a:gdLst>
                    <a:gd name="T0" fmla="*/ 0 w 1"/>
                    <a:gd name="T1" fmla="*/ 0 h 164"/>
                    <a:gd name="T2" fmla="*/ 0 w 1"/>
                    <a:gd name="T3" fmla="*/ 163 h 164"/>
                    <a:gd name="T4" fmla="*/ 0 60000 65536"/>
                    <a:gd name="T5" fmla="*/ 0 60000 65536"/>
                    <a:gd name="T6" fmla="*/ 0 w 1"/>
                    <a:gd name="T7" fmla="*/ 0 h 164"/>
                    <a:gd name="T8" fmla="*/ 1 w 1"/>
                    <a:gd name="T9" fmla="*/ 164 h 164"/>
                  </a:gdLst>
                  <a:ahLst/>
                  <a:cxnLst>
                    <a:cxn ang="T4">
                      <a:pos x="T0" y="T1"/>
                    </a:cxn>
                    <a:cxn ang="T5">
                      <a:pos x="T2" y="T3"/>
                    </a:cxn>
                  </a:cxnLst>
                  <a:rect l="T6" t="T7" r="T8" b="T9"/>
                  <a:pathLst>
                    <a:path w="1" h="164">
                      <a:moveTo>
                        <a:pt x="0" y="0"/>
                      </a:moveTo>
                      <a:lnTo>
                        <a:pt x="0" y="163"/>
                      </a:lnTo>
                    </a:path>
                  </a:pathLst>
                </a:custGeom>
                <a:noFill/>
                <a:ln w="12700" cap="rnd">
                  <a:solidFill>
                    <a:srgbClr val="E00000"/>
                  </a:solidFill>
                  <a:round/>
                  <a:headEnd/>
                  <a:tailEnd/>
                </a:ln>
              </p:spPr>
              <p:txBody>
                <a:bodyPr/>
                <a:lstStyle/>
                <a:p>
                  <a:endParaRPr lang="en-US"/>
                </a:p>
              </p:txBody>
            </p:sp>
            <p:sp>
              <p:nvSpPr>
                <p:cNvPr id="18724" name="Freeform 331"/>
                <p:cNvSpPr>
                  <a:spLocks noChangeAspect="1"/>
                </p:cNvSpPr>
                <p:nvPr/>
              </p:nvSpPr>
              <p:spPr bwMode="auto">
                <a:xfrm>
                  <a:off x="1789" y="3112"/>
                  <a:ext cx="1" cy="141"/>
                </a:xfrm>
                <a:custGeom>
                  <a:avLst/>
                  <a:gdLst>
                    <a:gd name="T0" fmla="*/ 0 w 1"/>
                    <a:gd name="T1" fmla="*/ 0 h 141"/>
                    <a:gd name="T2" fmla="*/ 0 w 1"/>
                    <a:gd name="T3" fmla="*/ 140 h 141"/>
                    <a:gd name="T4" fmla="*/ 0 60000 65536"/>
                    <a:gd name="T5" fmla="*/ 0 60000 65536"/>
                    <a:gd name="T6" fmla="*/ 0 w 1"/>
                    <a:gd name="T7" fmla="*/ 0 h 141"/>
                    <a:gd name="T8" fmla="*/ 1 w 1"/>
                    <a:gd name="T9" fmla="*/ 141 h 141"/>
                  </a:gdLst>
                  <a:ahLst/>
                  <a:cxnLst>
                    <a:cxn ang="T4">
                      <a:pos x="T0" y="T1"/>
                    </a:cxn>
                    <a:cxn ang="T5">
                      <a:pos x="T2" y="T3"/>
                    </a:cxn>
                  </a:cxnLst>
                  <a:rect l="T6" t="T7" r="T8" b="T9"/>
                  <a:pathLst>
                    <a:path w="1" h="141">
                      <a:moveTo>
                        <a:pt x="0" y="0"/>
                      </a:moveTo>
                      <a:lnTo>
                        <a:pt x="0" y="140"/>
                      </a:lnTo>
                    </a:path>
                  </a:pathLst>
                </a:custGeom>
                <a:noFill/>
                <a:ln w="12700" cap="rnd">
                  <a:solidFill>
                    <a:srgbClr val="E00000"/>
                  </a:solidFill>
                  <a:round/>
                  <a:headEnd/>
                  <a:tailEnd/>
                </a:ln>
              </p:spPr>
              <p:txBody>
                <a:bodyPr/>
                <a:lstStyle/>
                <a:p>
                  <a:endParaRPr lang="en-US"/>
                </a:p>
              </p:txBody>
            </p:sp>
            <p:sp>
              <p:nvSpPr>
                <p:cNvPr id="18725" name="Freeform 332"/>
                <p:cNvSpPr>
                  <a:spLocks noChangeAspect="1"/>
                </p:cNvSpPr>
                <p:nvPr/>
              </p:nvSpPr>
              <p:spPr bwMode="auto">
                <a:xfrm>
                  <a:off x="1808" y="3117"/>
                  <a:ext cx="1" cy="126"/>
                </a:xfrm>
                <a:custGeom>
                  <a:avLst/>
                  <a:gdLst>
                    <a:gd name="T0" fmla="*/ 0 w 1"/>
                    <a:gd name="T1" fmla="*/ 0 h 126"/>
                    <a:gd name="T2" fmla="*/ 0 w 1"/>
                    <a:gd name="T3" fmla="*/ 125 h 126"/>
                    <a:gd name="T4" fmla="*/ 0 60000 65536"/>
                    <a:gd name="T5" fmla="*/ 0 60000 65536"/>
                    <a:gd name="T6" fmla="*/ 0 w 1"/>
                    <a:gd name="T7" fmla="*/ 0 h 126"/>
                    <a:gd name="T8" fmla="*/ 1 w 1"/>
                    <a:gd name="T9" fmla="*/ 126 h 126"/>
                  </a:gdLst>
                  <a:ahLst/>
                  <a:cxnLst>
                    <a:cxn ang="T4">
                      <a:pos x="T0" y="T1"/>
                    </a:cxn>
                    <a:cxn ang="T5">
                      <a:pos x="T2" y="T3"/>
                    </a:cxn>
                  </a:cxnLst>
                  <a:rect l="T6" t="T7" r="T8" b="T9"/>
                  <a:pathLst>
                    <a:path w="1" h="126">
                      <a:moveTo>
                        <a:pt x="0" y="0"/>
                      </a:moveTo>
                      <a:lnTo>
                        <a:pt x="0" y="125"/>
                      </a:lnTo>
                    </a:path>
                  </a:pathLst>
                </a:custGeom>
                <a:noFill/>
                <a:ln w="12700" cap="rnd">
                  <a:solidFill>
                    <a:srgbClr val="E00000"/>
                  </a:solidFill>
                  <a:round/>
                  <a:headEnd/>
                  <a:tailEnd/>
                </a:ln>
              </p:spPr>
              <p:txBody>
                <a:bodyPr/>
                <a:lstStyle/>
                <a:p>
                  <a:endParaRPr lang="en-US"/>
                </a:p>
              </p:txBody>
            </p:sp>
            <p:sp>
              <p:nvSpPr>
                <p:cNvPr id="18726" name="Freeform 333"/>
                <p:cNvSpPr>
                  <a:spLocks noChangeAspect="1"/>
                </p:cNvSpPr>
                <p:nvPr/>
              </p:nvSpPr>
              <p:spPr bwMode="auto">
                <a:xfrm>
                  <a:off x="1837" y="3132"/>
                  <a:ext cx="1" cy="97"/>
                </a:xfrm>
                <a:custGeom>
                  <a:avLst/>
                  <a:gdLst>
                    <a:gd name="T0" fmla="*/ 0 w 1"/>
                    <a:gd name="T1" fmla="*/ 96 h 97"/>
                    <a:gd name="T2" fmla="*/ 0 w 1"/>
                    <a:gd name="T3" fmla="*/ 0 h 97"/>
                    <a:gd name="T4" fmla="*/ 0 60000 65536"/>
                    <a:gd name="T5" fmla="*/ 0 60000 65536"/>
                    <a:gd name="T6" fmla="*/ 0 w 1"/>
                    <a:gd name="T7" fmla="*/ 0 h 97"/>
                    <a:gd name="T8" fmla="*/ 1 w 1"/>
                    <a:gd name="T9" fmla="*/ 97 h 97"/>
                  </a:gdLst>
                  <a:ahLst/>
                  <a:cxnLst>
                    <a:cxn ang="T4">
                      <a:pos x="T0" y="T1"/>
                    </a:cxn>
                    <a:cxn ang="T5">
                      <a:pos x="T2" y="T3"/>
                    </a:cxn>
                  </a:cxnLst>
                  <a:rect l="T6" t="T7" r="T8" b="T9"/>
                  <a:pathLst>
                    <a:path w="1" h="97">
                      <a:moveTo>
                        <a:pt x="0" y="96"/>
                      </a:moveTo>
                      <a:lnTo>
                        <a:pt x="0" y="0"/>
                      </a:lnTo>
                    </a:path>
                  </a:pathLst>
                </a:custGeom>
                <a:noFill/>
                <a:ln w="12700" cap="rnd">
                  <a:solidFill>
                    <a:srgbClr val="E00000"/>
                  </a:solidFill>
                  <a:round/>
                  <a:headEnd/>
                  <a:tailEnd/>
                </a:ln>
              </p:spPr>
              <p:txBody>
                <a:bodyPr/>
                <a:lstStyle/>
                <a:p>
                  <a:endParaRPr lang="en-US"/>
                </a:p>
              </p:txBody>
            </p:sp>
            <p:sp>
              <p:nvSpPr>
                <p:cNvPr id="18727" name="Freeform 334"/>
                <p:cNvSpPr>
                  <a:spLocks noChangeAspect="1"/>
                </p:cNvSpPr>
                <p:nvPr/>
              </p:nvSpPr>
              <p:spPr bwMode="auto">
                <a:xfrm>
                  <a:off x="1851" y="3136"/>
                  <a:ext cx="1" cy="93"/>
                </a:xfrm>
                <a:custGeom>
                  <a:avLst/>
                  <a:gdLst>
                    <a:gd name="T0" fmla="*/ 0 w 1"/>
                    <a:gd name="T1" fmla="*/ 0 h 93"/>
                    <a:gd name="T2" fmla="*/ 0 w 1"/>
                    <a:gd name="T3" fmla="*/ 92 h 93"/>
                    <a:gd name="T4" fmla="*/ 0 60000 65536"/>
                    <a:gd name="T5" fmla="*/ 0 60000 65536"/>
                    <a:gd name="T6" fmla="*/ 0 w 1"/>
                    <a:gd name="T7" fmla="*/ 0 h 93"/>
                    <a:gd name="T8" fmla="*/ 1 w 1"/>
                    <a:gd name="T9" fmla="*/ 93 h 93"/>
                  </a:gdLst>
                  <a:ahLst/>
                  <a:cxnLst>
                    <a:cxn ang="T4">
                      <a:pos x="T0" y="T1"/>
                    </a:cxn>
                    <a:cxn ang="T5">
                      <a:pos x="T2" y="T3"/>
                    </a:cxn>
                  </a:cxnLst>
                  <a:rect l="T6" t="T7" r="T8" b="T9"/>
                  <a:pathLst>
                    <a:path w="1" h="93">
                      <a:moveTo>
                        <a:pt x="0" y="0"/>
                      </a:moveTo>
                      <a:lnTo>
                        <a:pt x="0" y="92"/>
                      </a:lnTo>
                    </a:path>
                  </a:pathLst>
                </a:custGeom>
                <a:noFill/>
                <a:ln w="12700" cap="rnd">
                  <a:solidFill>
                    <a:srgbClr val="E00000"/>
                  </a:solidFill>
                  <a:round/>
                  <a:headEnd/>
                  <a:tailEnd/>
                </a:ln>
              </p:spPr>
              <p:txBody>
                <a:bodyPr/>
                <a:lstStyle/>
                <a:p>
                  <a:endParaRPr lang="en-US"/>
                </a:p>
              </p:txBody>
            </p:sp>
            <p:sp>
              <p:nvSpPr>
                <p:cNvPr id="18728" name="Freeform 335"/>
                <p:cNvSpPr>
                  <a:spLocks noChangeAspect="1"/>
                </p:cNvSpPr>
                <p:nvPr/>
              </p:nvSpPr>
              <p:spPr bwMode="auto">
                <a:xfrm>
                  <a:off x="1871" y="3136"/>
                  <a:ext cx="1" cy="93"/>
                </a:xfrm>
                <a:custGeom>
                  <a:avLst/>
                  <a:gdLst>
                    <a:gd name="T0" fmla="*/ 0 w 1"/>
                    <a:gd name="T1" fmla="*/ 92 h 93"/>
                    <a:gd name="T2" fmla="*/ 0 w 1"/>
                    <a:gd name="T3" fmla="*/ 0 h 93"/>
                    <a:gd name="T4" fmla="*/ 0 60000 65536"/>
                    <a:gd name="T5" fmla="*/ 0 60000 65536"/>
                    <a:gd name="T6" fmla="*/ 0 w 1"/>
                    <a:gd name="T7" fmla="*/ 0 h 93"/>
                    <a:gd name="T8" fmla="*/ 1 w 1"/>
                    <a:gd name="T9" fmla="*/ 93 h 93"/>
                  </a:gdLst>
                  <a:ahLst/>
                  <a:cxnLst>
                    <a:cxn ang="T4">
                      <a:pos x="T0" y="T1"/>
                    </a:cxn>
                    <a:cxn ang="T5">
                      <a:pos x="T2" y="T3"/>
                    </a:cxn>
                  </a:cxnLst>
                  <a:rect l="T6" t="T7" r="T8" b="T9"/>
                  <a:pathLst>
                    <a:path w="1" h="93">
                      <a:moveTo>
                        <a:pt x="0" y="92"/>
                      </a:moveTo>
                      <a:lnTo>
                        <a:pt x="0" y="0"/>
                      </a:lnTo>
                    </a:path>
                  </a:pathLst>
                </a:custGeom>
                <a:noFill/>
                <a:ln w="12700" cap="rnd">
                  <a:solidFill>
                    <a:srgbClr val="E00000"/>
                  </a:solidFill>
                  <a:round/>
                  <a:headEnd/>
                  <a:tailEnd/>
                </a:ln>
              </p:spPr>
              <p:txBody>
                <a:bodyPr/>
                <a:lstStyle/>
                <a:p>
                  <a:endParaRPr lang="en-US"/>
                </a:p>
              </p:txBody>
            </p:sp>
            <p:sp>
              <p:nvSpPr>
                <p:cNvPr id="18729" name="Freeform 336"/>
                <p:cNvSpPr>
                  <a:spLocks noChangeAspect="1"/>
                </p:cNvSpPr>
                <p:nvPr/>
              </p:nvSpPr>
              <p:spPr bwMode="auto">
                <a:xfrm>
                  <a:off x="1899" y="3141"/>
                  <a:ext cx="1" cy="73"/>
                </a:xfrm>
                <a:custGeom>
                  <a:avLst/>
                  <a:gdLst>
                    <a:gd name="T0" fmla="*/ 0 w 1"/>
                    <a:gd name="T1" fmla="*/ 0 h 73"/>
                    <a:gd name="T2" fmla="*/ 0 w 1"/>
                    <a:gd name="T3" fmla="*/ 72 h 73"/>
                    <a:gd name="T4" fmla="*/ 0 60000 65536"/>
                    <a:gd name="T5" fmla="*/ 0 60000 65536"/>
                    <a:gd name="T6" fmla="*/ 0 w 1"/>
                    <a:gd name="T7" fmla="*/ 0 h 73"/>
                    <a:gd name="T8" fmla="*/ 1 w 1"/>
                    <a:gd name="T9" fmla="*/ 73 h 73"/>
                  </a:gdLst>
                  <a:ahLst/>
                  <a:cxnLst>
                    <a:cxn ang="T4">
                      <a:pos x="T0" y="T1"/>
                    </a:cxn>
                    <a:cxn ang="T5">
                      <a:pos x="T2" y="T3"/>
                    </a:cxn>
                  </a:cxnLst>
                  <a:rect l="T6" t="T7" r="T8" b="T9"/>
                  <a:pathLst>
                    <a:path w="1" h="73">
                      <a:moveTo>
                        <a:pt x="0" y="0"/>
                      </a:moveTo>
                      <a:lnTo>
                        <a:pt x="0" y="72"/>
                      </a:lnTo>
                    </a:path>
                  </a:pathLst>
                </a:custGeom>
                <a:noFill/>
                <a:ln w="12700" cap="rnd">
                  <a:solidFill>
                    <a:srgbClr val="E00000"/>
                  </a:solidFill>
                  <a:round/>
                  <a:headEnd/>
                  <a:tailEnd/>
                </a:ln>
              </p:spPr>
              <p:txBody>
                <a:bodyPr/>
                <a:lstStyle/>
                <a:p>
                  <a:endParaRPr lang="en-US"/>
                </a:p>
              </p:txBody>
            </p:sp>
            <p:sp>
              <p:nvSpPr>
                <p:cNvPr id="18730" name="Freeform 337"/>
                <p:cNvSpPr>
                  <a:spLocks noChangeAspect="1"/>
                </p:cNvSpPr>
                <p:nvPr/>
              </p:nvSpPr>
              <p:spPr bwMode="auto">
                <a:xfrm>
                  <a:off x="1914" y="3146"/>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731" name="Freeform 338"/>
                <p:cNvSpPr>
                  <a:spLocks noChangeAspect="1"/>
                </p:cNvSpPr>
                <p:nvPr/>
              </p:nvSpPr>
              <p:spPr bwMode="auto">
                <a:xfrm>
                  <a:off x="1943" y="3146"/>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732" name="Freeform 339"/>
                <p:cNvSpPr>
                  <a:spLocks noChangeAspect="1"/>
                </p:cNvSpPr>
                <p:nvPr/>
              </p:nvSpPr>
              <p:spPr bwMode="auto">
                <a:xfrm>
                  <a:off x="1957" y="3141"/>
                  <a:ext cx="1" cy="64"/>
                </a:xfrm>
                <a:custGeom>
                  <a:avLst/>
                  <a:gdLst>
                    <a:gd name="T0" fmla="*/ 0 w 1"/>
                    <a:gd name="T1" fmla="*/ 63 h 64"/>
                    <a:gd name="T2" fmla="*/ 0 w 1"/>
                    <a:gd name="T3" fmla="*/ 0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63"/>
                      </a:moveTo>
                      <a:lnTo>
                        <a:pt x="0" y="0"/>
                      </a:lnTo>
                    </a:path>
                  </a:pathLst>
                </a:custGeom>
                <a:noFill/>
                <a:ln w="12700" cap="rnd">
                  <a:solidFill>
                    <a:srgbClr val="E00000"/>
                  </a:solidFill>
                  <a:round/>
                  <a:headEnd/>
                  <a:tailEnd/>
                </a:ln>
              </p:spPr>
              <p:txBody>
                <a:bodyPr/>
                <a:lstStyle/>
                <a:p>
                  <a:endParaRPr lang="en-US"/>
                </a:p>
              </p:txBody>
            </p:sp>
            <p:sp>
              <p:nvSpPr>
                <p:cNvPr id="18733" name="Freeform 340"/>
                <p:cNvSpPr>
                  <a:spLocks noChangeAspect="1"/>
                </p:cNvSpPr>
                <p:nvPr/>
              </p:nvSpPr>
              <p:spPr bwMode="auto">
                <a:xfrm>
                  <a:off x="1986" y="3136"/>
                  <a:ext cx="1" cy="64"/>
                </a:xfrm>
                <a:custGeom>
                  <a:avLst/>
                  <a:gdLst>
                    <a:gd name="T0" fmla="*/ 0 w 1"/>
                    <a:gd name="T1" fmla="*/ 63 h 64"/>
                    <a:gd name="T2" fmla="*/ 0 w 1"/>
                    <a:gd name="T3" fmla="*/ 0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63"/>
                      </a:moveTo>
                      <a:lnTo>
                        <a:pt x="0" y="0"/>
                      </a:lnTo>
                    </a:path>
                  </a:pathLst>
                </a:custGeom>
                <a:noFill/>
                <a:ln w="12700" cap="rnd">
                  <a:solidFill>
                    <a:srgbClr val="E00000"/>
                  </a:solidFill>
                  <a:round/>
                  <a:headEnd/>
                  <a:tailEnd/>
                </a:ln>
              </p:spPr>
              <p:txBody>
                <a:bodyPr/>
                <a:lstStyle/>
                <a:p>
                  <a:endParaRPr lang="en-US"/>
                </a:p>
              </p:txBody>
            </p:sp>
            <p:sp>
              <p:nvSpPr>
                <p:cNvPr id="18734" name="Freeform 341"/>
                <p:cNvSpPr>
                  <a:spLocks noChangeAspect="1"/>
                </p:cNvSpPr>
                <p:nvPr/>
              </p:nvSpPr>
              <p:spPr bwMode="auto">
                <a:xfrm>
                  <a:off x="2000" y="3136"/>
                  <a:ext cx="1" cy="64"/>
                </a:xfrm>
                <a:custGeom>
                  <a:avLst/>
                  <a:gdLst>
                    <a:gd name="T0" fmla="*/ 0 w 1"/>
                    <a:gd name="T1" fmla="*/ 63 h 64"/>
                    <a:gd name="T2" fmla="*/ 0 w 1"/>
                    <a:gd name="T3" fmla="*/ 0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63"/>
                      </a:moveTo>
                      <a:lnTo>
                        <a:pt x="0" y="0"/>
                      </a:lnTo>
                    </a:path>
                  </a:pathLst>
                </a:custGeom>
                <a:noFill/>
                <a:ln w="12700" cap="rnd">
                  <a:solidFill>
                    <a:srgbClr val="E00000"/>
                  </a:solidFill>
                  <a:round/>
                  <a:headEnd/>
                  <a:tailEnd/>
                </a:ln>
              </p:spPr>
              <p:txBody>
                <a:bodyPr/>
                <a:lstStyle/>
                <a:p>
                  <a:endParaRPr lang="en-US"/>
                </a:p>
              </p:txBody>
            </p:sp>
            <p:sp>
              <p:nvSpPr>
                <p:cNvPr id="18735" name="Freeform 342"/>
                <p:cNvSpPr>
                  <a:spLocks noChangeAspect="1"/>
                </p:cNvSpPr>
                <p:nvPr/>
              </p:nvSpPr>
              <p:spPr bwMode="auto">
                <a:xfrm>
                  <a:off x="2029" y="3132"/>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736" name="Freeform 343"/>
                <p:cNvSpPr>
                  <a:spLocks noChangeAspect="1"/>
                </p:cNvSpPr>
                <p:nvPr/>
              </p:nvSpPr>
              <p:spPr bwMode="auto">
                <a:xfrm>
                  <a:off x="2043" y="3127"/>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737" name="Freeform 344"/>
                <p:cNvSpPr>
                  <a:spLocks noChangeAspect="1"/>
                </p:cNvSpPr>
                <p:nvPr/>
              </p:nvSpPr>
              <p:spPr bwMode="auto">
                <a:xfrm>
                  <a:off x="2067" y="3117"/>
                  <a:ext cx="1" cy="73"/>
                </a:xfrm>
                <a:custGeom>
                  <a:avLst/>
                  <a:gdLst>
                    <a:gd name="T0" fmla="*/ 0 w 1"/>
                    <a:gd name="T1" fmla="*/ 0 h 73"/>
                    <a:gd name="T2" fmla="*/ 0 w 1"/>
                    <a:gd name="T3" fmla="*/ 72 h 73"/>
                    <a:gd name="T4" fmla="*/ 0 60000 65536"/>
                    <a:gd name="T5" fmla="*/ 0 60000 65536"/>
                    <a:gd name="T6" fmla="*/ 0 w 1"/>
                    <a:gd name="T7" fmla="*/ 0 h 73"/>
                    <a:gd name="T8" fmla="*/ 1 w 1"/>
                    <a:gd name="T9" fmla="*/ 73 h 73"/>
                  </a:gdLst>
                  <a:ahLst/>
                  <a:cxnLst>
                    <a:cxn ang="T4">
                      <a:pos x="T0" y="T1"/>
                    </a:cxn>
                    <a:cxn ang="T5">
                      <a:pos x="T2" y="T3"/>
                    </a:cxn>
                  </a:cxnLst>
                  <a:rect l="T6" t="T7" r="T8" b="T9"/>
                  <a:pathLst>
                    <a:path w="1" h="73">
                      <a:moveTo>
                        <a:pt x="0" y="0"/>
                      </a:moveTo>
                      <a:lnTo>
                        <a:pt x="0" y="72"/>
                      </a:lnTo>
                    </a:path>
                  </a:pathLst>
                </a:custGeom>
                <a:noFill/>
                <a:ln w="12700" cap="rnd">
                  <a:solidFill>
                    <a:srgbClr val="E00000"/>
                  </a:solidFill>
                  <a:round/>
                  <a:headEnd/>
                  <a:tailEnd/>
                </a:ln>
              </p:spPr>
              <p:txBody>
                <a:bodyPr/>
                <a:lstStyle/>
                <a:p>
                  <a:endParaRPr lang="en-US"/>
                </a:p>
              </p:txBody>
            </p:sp>
            <p:sp>
              <p:nvSpPr>
                <p:cNvPr id="18738" name="Freeform 345"/>
                <p:cNvSpPr>
                  <a:spLocks noChangeAspect="1"/>
                </p:cNvSpPr>
                <p:nvPr/>
              </p:nvSpPr>
              <p:spPr bwMode="auto">
                <a:xfrm>
                  <a:off x="2082" y="3112"/>
                  <a:ext cx="1" cy="78"/>
                </a:xfrm>
                <a:custGeom>
                  <a:avLst/>
                  <a:gdLst>
                    <a:gd name="T0" fmla="*/ 0 w 1"/>
                    <a:gd name="T1" fmla="*/ 77 h 78"/>
                    <a:gd name="T2" fmla="*/ 0 w 1"/>
                    <a:gd name="T3" fmla="*/ 0 h 78"/>
                    <a:gd name="T4" fmla="*/ 0 60000 65536"/>
                    <a:gd name="T5" fmla="*/ 0 60000 65536"/>
                    <a:gd name="T6" fmla="*/ 0 w 1"/>
                    <a:gd name="T7" fmla="*/ 0 h 78"/>
                    <a:gd name="T8" fmla="*/ 1 w 1"/>
                    <a:gd name="T9" fmla="*/ 78 h 78"/>
                  </a:gdLst>
                  <a:ahLst/>
                  <a:cxnLst>
                    <a:cxn ang="T4">
                      <a:pos x="T0" y="T1"/>
                    </a:cxn>
                    <a:cxn ang="T5">
                      <a:pos x="T2" y="T3"/>
                    </a:cxn>
                  </a:cxnLst>
                  <a:rect l="T6" t="T7" r="T8" b="T9"/>
                  <a:pathLst>
                    <a:path w="1" h="78">
                      <a:moveTo>
                        <a:pt x="0" y="77"/>
                      </a:moveTo>
                      <a:lnTo>
                        <a:pt x="0" y="0"/>
                      </a:lnTo>
                    </a:path>
                  </a:pathLst>
                </a:custGeom>
                <a:noFill/>
                <a:ln w="12700" cap="rnd">
                  <a:solidFill>
                    <a:srgbClr val="E00000"/>
                  </a:solidFill>
                  <a:round/>
                  <a:headEnd/>
                  <a:tailEnd/>
                </a:ln>
              </p:spPr>
              <p:txBody>
                <a:bodyPr/>
                <a:lstStyle/>
                <a:p>
                  <a:endParaRPr lang="en-US"/>
                </a:p>
              </p:txBody>
            </p:sp>
            <p:sp>
              <p:nvSpPr>
                <p:cNvPr id="18739" name="Freeform 346"/>
                <p:cNvSpPr>
                  <a:spLocks noChangeAspect="1"/>
                </p:cNvSpPr>
                <p:nvPr/>
              </p:nvSpPr>
              <p:spPr bwMode="auto">
                <a:xfrm>
                  <a:off x="2096" y="3103"/>
                  <a:ext cx="1" cy="87"/>
                </a:xfrm>
                <a:custGeom>
                  <a:avLst/>
                  <a:gdLst>
                    <a:gd name="T0" fmla="*/ 0 w 1"/>
                    <a:gd name="T1" fmla="*/ 86 h 87"/>
                    <a:gd name="T2" fmla="*/ 0 w 1"/>
                    <a:gd name="T3" fmla="*/ 0 h 87"/>
                    <a:gd name="T4" fmla="*/ 0 60000 65536"/>
                    <a:gd name="T5" fmla="*/ 0 60000 65536"/>
                    <a:gd name="T6" fmla="*/ 0 w 1"/>
                    <a:gd name="T7" fmla="*/ 0 h 87"/>
                    <a:gd name="T8" fmla="*/ 1 w 1"/>
                    <a:gd name="T9" fmla="*/ 87 h 87"/>
                  </a:gdLst>
                  <a:ahLst/>
                  <a:cxnLst>
                    <a:cxn ang="T4">
                      <a:pos x="T0" y="T1"/>
                    </a:cxn>
                    <a:cxn ang="T5">
                      <a:pos x="T2" y="T3"/>
                    </a:cxn>
                  </a:cxnLst>
                  <a:rect l="T6" t="T7" r="T8" b="T9"/>
                  <a:pathLst>
                    <a:path w="1" h="87">
                      <a:moveTo>
                        <a:pt x="0" y="86"/>
                      </a:moveTo>
                      <a:lnTo>
                        <a:pt x="0" y="0"/>
                      </a:lnTo>
                    </a:path>
                  </a:pathLst>
                </a:custGeom>
                <a:noFill/>
                <a:ln w="12700" cap="rnd">
                  <a:solidFill>
                    <a:srgbClr val="E00000"/>
                  </a:solidFill>
                  <a:round/>
                  <a:headEnd/>
                  <a:tailEnd/>
                </a:ln>
              </p:spPr>
              <p:txBody>
                <a:bodyPr/>
                <a:lstStyle/>
                <a:p>
                  <a:endParaRPr lang="en-US"/>
                </a:p>
              </p:txBody>
            </p:sp>
            <p:sp>
              <p:nvSpPr>
                <p:cNvPr id="18740" name="Freeform 347"/>
                <p:cNvSpPr>
                  <a:spLocks noChangeAspect="1"/>
                </p:cNvSpPr>
                <p:nvPr/>
              </p:nvSpPr>
              <p:spPr bwMode="auto">
                <a:xfrm>
                  <a:off x="2115" y="3093"/>
                  <a:ext cx="1" cy="92"/>
                </a:xfrm>
                <a:custGeom>
                  <a:avLst/>
                  <a:gdLst>
                    <a:gd name="T0" fmla="*/ 0 w 1"/>
                    <a:gd name="T1" fmla="*/ 91 h 92"/>
                    <a:gd name="T2" fmla="*/ 0 w 1"/>
                    <a:gd name="T3" fmla="*/ 0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91"/>
                      </a:moveTo>
                      <a:lnTo>
                        <a:pt x="0" y="0"/>
                      </a:lnTo>
                    </a:path>
                  </a:pathLst>
                </a:custGeom>
                <a:noFill/>
                <a:ln w="12700" cap="rnd">
                  <a:solidFill>
                    <a:srgbClr val="E00000"/>
                  </a:solidFill>
                  <a:round/>
                  <a:headEnd/>
                  <a:tailEnd/>
                </a:ln>
              </p:spPr>
              <p:txBody>
                <a:bodyPr/>
                <a:lstStyle/>
                <a:p>
                  <a:endParaRPr lang="en-US"/>
                </a:p>
              </p:txBody>
            </p:sp>
            <p:sp>
              <p:nvSpPr>
                <p:cNvPr id="18741" name="Freeform 348"/>
                <p:cNvSpPr>
                  <a:spLocks noChangeAspect="1"/>
                </p:cNvSpPr>
                <p:nvPr/>
              </p:nvSpPr>
              <p:spPr bwMode="auto">
                <a:xfrm>
                  <a:off x="2130" y="3084"/>
                  <a:ext cx="1" cy="101"/>
                </a:xfrm>
                <a:custGeom>
                  <a:avLst/>
                  <a:gdLst>
                    <a:gd name="T0" fmla="*/ 0 w 1"/>
                    <a:gd name="T1" fmla="*/ 100 h 101"/>
                    <a:gd name="T2" fmla="*/ 0 w 1"/>
                    <a:gd name="T3" fmla="*/ 0 h 101"/>
                    <a:gd name="T4" fmla="*/ 0 60000 65536"/>
                    <a:gd name="T5" fmla="*/ 0 60000 65536"/>
                    <a:gd name="T6" fmla="*/ 0 w 1"/>
                    <a:gd name="T7" fmla="*/ 0 h 101"/>
                    <a:gd name="T8" fmla="*/ 1 w 1"/>
                    <a:gd name="T9" fmla="*/ 101 h 101"/>
                  </a:gdLst>
                  <a:ahLst/>
                  <a:cxnLst>
                    <a:cxn ang="T4">
                      <a:pos x="T0" y="T1"/>
                    </a:cxn>
                    <a:cxn ang="T5">
                      <a:pos x="T2" y="T3"/>
                    </a:cxn>
                  </a:cxnLst>
                  <a:rect l="T6" t="T7" r="T8" b="T9"/>
                  <a:pathLst>
                    <a:path w="1" h="101">
                      <a:moveTo>
                        <a:pt x="0" y="100"/>
                      </a:moveTo>
                      <a:lnTo>
                        <a:pt x="0" y="0"/>
                      </a:lnTo>
                    </a:path>
                  </a:pathLst>
                </a:custGeom>
                <a:noFill/>
                <a:ln w="12700" cap="rnd">
                  <a:solidFill>
                    <a:srgbClr val="E00000"/>
                  </a:solidFill>
                  <a:round/>
                  <a:headEnd/>
                  <a:tailEnd/>
                </a:ln>
              </p:spPr>
              <p:txBody>
                <a:bodyPr/>
                <a:lstStyle/>
                <a:p>
                  <a:endParaRPr lang="en-US"/>
                </a:p>
              </p:txBody>
            </p:sp>
            <p:sp>
              <p:nvSpPr>
                <p:cNvPr id="18742" name="Freeform 349"/>
                <p:cNvSpPr>
                  <a:spLocks noChangeAspect="1"/>
                </p:cNvSpPr>
                <p:nvPr/>
              </p:nvSpPr>
              <p:spPr bwMode="auto">
                <a:xfrm>
                  <a:off x="2139" y="3074"/>
                  <a:ext cx="1" cy="111"/>
                </a:xfrm>
                <a:custGeom>
                  <a:avLst/>
                  <a:gdLst>
                    <a:gd name="T0" fmla="*/ 0 w 1"/>
                    <a:gd name="T1" fmla="*/ 110 h 111"/>
                    <a:gd name="T2" fmla="*/ 0 w 1"/>
                    <a:gd name="T3" fmla="*/ 0 h 111"/>
                    <a:gd name="T4" fmla="*/ 0 60000 65536"/>
                    <a:gd name="T5" fmla="*/ 0 60000 65536"/>
                    <a:gd name="T6" fmla="*/ 0 w 1"/>
                    <a:gd name="T7" fmla="*/ 0 h 111"/>
                    <a:gd name="T8" fmla="*/ 1 w 1"/>
                    <a:gd name="T9" fmla="*/ 111 h 111"/>
                  </a:gdLst>
                  <a:ahLst/>
                  <a:cxnLst>
                    <a:cxn ang="T4">
                      <a:pos x="T0" y="T1"/>
                    </a:cxn>
                    <a:cxn ang="T5">
                      <a:pos x="T2" y="T3"/>
                    </a:cxn>
                  </a:cxnLst>
                  <a:rect l="T6" t="T7" r="T8" b="T9"/>
                  <a:pathLst>
                    <a:path w="1" h="111">
                      <a:moveTo>
                        <a:pt x="0" y="110"/>
                      </a:moveTo>
                      <a:lnTo>
                        <a:pt x="0" y="0"/>
                      </a:lnTo>
                    </a:path>
                  </a:pathLst>
                </a:custGeom>
                <a:noFill/>
                <a:ln w="12700" cap="rnd">
                  <a:solidFill>
                    <a:srgbClr val="E00000"/>
                  </a:solidFill>
                  <a:round/>
                  <a:headEnd/>
                  <a:tailEnd/>
                </a:ln>
              </p:spPr>
              <p:txBody>
                <a:bodyPr/>
                <a:lstStyle/>
                <a:p>
                  <a:endParaRPr lang="en-US"/>
                </a:p>
              </p:txBody>
            </p:sp>
            <p:sp>
              <p:nvSpPr>
                <p:cNvPr id="18743" name="Freeform 350"/>
                <p:cNvSpPr>
                  <a:spLocks noChangeAspect="1"/>
                </p:cNvSpPr>
                <p:nvPr/>
              </p:nvSpPr>
              <p:spPr bwMode="auto">
                <a:xfrm>
                  <a:off x="2154" y="3055"/>
                  <a:ext cx="1" cy="130"/>
                </a:xfrm>
                <a:custGeom>
                  <a:avLst/>
                  <a:gdLst>
                    <a:gd name="T0" fmla="*/ 0 w 1"/>
                    <a:gd name="T1" fmla="*/ 0 h 130"/>
                    <a:gd name="T2" fmla="*/ 0 w 1"/>
                    <a:gd name="T3" fmla="*/ 129 h 130"/>
                    <a:gd name="T4" fmla="*/ 0 60000 65536"/>
                    <a:gd name="T5" fmla="*/ 0 60000 65536"/>
                    <a:gd name="T6" fmla="*/ 0 w 1"/>
                    <a:gd name="T7" fmla="*/ 0 h 130"/>
                    <a:gd name="T8" fmla="*/ 1 w 1"/>
                    <a:gd name="T9" fmla="*/ 130 h 130"/>
                  </a:gdLst>
                  <a:ahLst/>
                  <a:cxnLst>
                    <a:cxn ang="T4">
                      <a:pos x="T0" y="T1"/>
                    </a:cxn>
                    <a:cxn ang="T5">
                      <a:pos x="T2" y="T3"/>
                    </a:cxn>
                  </a:cxnLst>
                  <a:rect l="T6" t="T7" r="T8" b="T9"/>
                  <a:pathLst>
                    <a:path w="1" h="130">
                      <a:moveTo>
                        <a:pt x="0" y="0"/>
                      </a:moveTo>
                      <a:lnTo>
                        <a:pt x="0" y="129"/>
                      </a:lnTo>
                    </a:path>
                  </a:pathLst>
                </a:custGeom>
                <a:noFill/>
                <a:ln w="12700" cap="rnd">
                  <a:solidFill>
                    <a:srgbClr val="E00000"/>
                  </a:solidFill>
                  <a:round/>
                  <a:headEnd/>
                  <a:tailEnd/>
                </a:ln>
              </p:spPr>
              <p:txBody>
                <a:bodyPr/>
                <a:lstStyle/>
                <a:p>
                  <a:endParaRPr lang="en-US"/>
                </a:p>
              </p:txBody>
            </p:sp>
            <p:sp>
              <p:nvSpPr>
                <p:cNvPr id="18744" name="Freeform 351"/>
                <p:cNvSpPr>
                  <a:spLocks noChangeAspect="1"/>
                </p:cNvSpPr>
                <p:nvPr/>
              </p:nvSpPr>
              <p:spPr bwMode="auto">
                <a:xfrm>
                  <a:off x="2163" y="3040"/>
                  <a:ext cx="1" cy="145"/>
                </a:xfrm>
                <a:custGeom>
                  <a:avLst/>
                  <a:gdLst>
                    <a:gd name="T0" fmla="*/ 0 w 1"/>
                    <a:gd name="T1" fmla="*/ 0 h 145"/>
                    <a:gd name="T2" fmla="*/ 0 w 1"/>
                    <a:gd name="T3" fmla="*/ 144 h 145"/>
                    <a:gd name="T4" fmla="*/ 0 60000 65536"/>
                    <a:gd name="T5" fmla="*/ 0 60000 65536"/>
                    <a:gd name="T6" fmla="*/ 0 w 1"/>
                    <a:gd name="T7" fmla="*/ 0 h 145"/>
                    <a:gd name="T8" fmla="*/ 1 w 1"/>
                    <a:gd name="T9" fmla="*/ 145 h 145"/>
                  </a:gdLst>
                  <a:ahLst/>
                  <a:cxnLst>
                    <a:cxn ang="T4">
                      <a:pos x="T0" y="T1"/>
                    </a:cxn>
                    <a:cxn ang="T5">
                      <a:pos x="T2" y="T3"/>
                    </a:cxn>
                  </a:cxnLst>
                  <a:rect l="T6" t="T7" r="T8" b="T9"/>
                  <a:pathLst>
                    <a:path w="1" h="145">
                      <a:moveTo>
                        <a:pt x="0" y="0"/>
                      </a:moveTo>
                      <a:lnTo>
                        <a:pt x="0" y="144"/>
                      </a:lnTo>
                    </a:path>
                  </a:pathLst>
                </a:custGeom>
                <a:noFill/>
                <a:ln w="12700" cap="rnd">
                  <a:solidFill>
                    <a:srgbClr val="E00000"/>
                  </a:solidFill>
                  <a:round/>
                  <a:headEnd/>
                  <a:tailEnd/>
                </a:ln>
              </p:spPr>
              <p:txBody>
                <a:bodyPr/>
                <a:lstStyle/>
                <a:p>
                  <a:endParaRPr lang="en-US"/>
                </a:p>
              </p:txBody>
            </p:sp>
            <p:sp>
              <p:nvSpPr>
                <p:cNvPr id="18745" name="Freeform 352"/>
                <p:cNvSpPr>
                  <a:spLocks noChangeAspect="1"/>
                </p:cNvSpPr>
                <p:nvPr/>
              </p:nvSpPr>
              <p:spPr bwMode="auto">
                <a:xfrm>
                  <a:off x="2173" y="3021"/>
                  <a:ext cx="1" cy="164"/>
                </a:xfrm>
                <a:custGeom>
                  <a:avLst/>
                  <a:gdLst>
                    <a:gd name="T0" fmla="*/ 0 w 1"/>
                    <a:gd name="T1" fmla="*/ 163 h 164"/>
                    <a:gd name="T2" fmla="*/ 0 w 1"/>
                    <a:gd name="T3" fmla="*/ 0 h 164"/>
                    <a:gd name="T4" fmla="*/ 0 60000 65536"/>
                    <a:gd name="T5" fmla="*/ 0 60000 65536"/>
                    <a:gd name="T6" fmla="*/ 0 w 1"/>
                    <a:gd name="T7" fmla="*/ 0 h 164"/>
                    <a:gd name="T8" fmla="*/ 1 w 1"/>
                    <a:gd name="T9" fmla="*/ 164 h 164"/>
                  </a:gdLst>
                  <a:ahLst/>
                  <a:cxnLst>
                    <a:cxn ang="T4">
                      <a:pos x="T0" y="T1"/>
                    </a:cxn>
                    <a:cxn ang="T5">
                      <a:pos x="T2" y="T3"/>
                    </a:cxn>
                  </a:cxnLst>
                  <a:rect l="T6" t="T7" r="T8" b="T9"/>
                  <a:pathLst>
                    <a:path w="1" h="164">
                      <a:moveTo>
                        <a:pt x="0" y="163"/>
                      </a:moveTo>
                      <a:lnTo>
                        <a:pt x="0" y="0"/>
                      </a:lnTo>
                    </a:path>
                  </a:pathLst>
                </a:custGeom>
                <a:noFill/>
                <a:ln w="12700" cap="rnd">
                  <a:solidFill>
                    <a:srgbClr val="E00000"/>
                  </a:solidFill>
                  <a:round/>
                  <a:headEnd/>
                  <a:tailEnd/>
                </a:ln>
              </p:spPr>
              <p:txBody>
                <a:bodyPr/>
                <a:lstStyle/>
                <a:p>
                  <a:endParaRPr lang="en-US"/>
                </a:p>
              </p:txBody>
            </p:sp>
          </p:grpSp>
          <p:sp>
            <p:nvSpPr>
              <p:cNvPr id="18712" name="Freeform 353"/>
              <p:cNvSpPr>
                <a:spLocks noChangeAspect="1"/>
              </p:cNvSpPr>
              <p:nvPr/>
            </p:nvSpPr>
            <p:spPr bwMode="auto">
              <a:xfrm>
                <a:off x="1693" y="2959"/>
                <a:ext cx="495" cy="183"/>
              </a:xfrm>
              <a:custGeom>
                <a:avLst/>
                <a:gdLst>
                  <a:gd name="T0" fmla="*/ 0 w 495"/>
                  <a:gd name="T1" fmla="*/ 57 h 183"/>
                  <a:gd name="T2" fmla="*/ 14 w 495"/>
                  <a:gd name="T3" fmla="*/ 81 h 183"/>
                  <a:gd name="T4" fmla="*/ 24 w 495"/>
                  <a:gd name="T5" fmla="*/ 91 h 183"/>
                  <a:gd name="T6" fmla="*/ 29 w 495"/>
                  <a:gd name="T7" fmla="*/ 96 h 183"/>
                  <a:gd name="T8" fmla="*/ 43 w 495"/>
                  <a:gd name="T9" fmla="*/ 115 h 183"/>
                  <a:gd name="T10" fmla="*/ 53 w 495"/>
                  <a:gd name="T11" fmla="*/ 125 h 183"/>
                  <a:gd name="T12" fmla="*/ 67 w 495"/>
                  <a:gd name="T13" fmla="*/ 129 h 183"/>
                  <a:gd name="T14" fmla="*/ 77 w 495"/>
                  <a:gd name="T15" fmla="*/ 139 h 183"/>
                  <a:gd name="T16" fmla="*/ 86 w 495"/>
                  <a:gd name="T17" fmla="*/ 144 h 183"/>
                  <a:gd name="T18" fmla="*/ 101 w 495"/>
                  <a:gd name="T19" fmla="*/ 148 h 183"/>
                  <a:gd name="T20" fmla="*/ 120 w 495"/>
                  <a:gd name="T21" fmla="*/ 158 h 183"/>
                  <a:gd name="T22" fmla="*/ 129 w 495"/>
                  <a:gd name="T23" fmla="*/ 163 h 183"/>
                  <a:gd name="T24" fmla="*/ 144 w 495"/>
                  <a:gd name="T25" fmla="*/ 168 h 183"/>
                  <a:gd name="T26" fmla="*/ 163 w 495"/>
                  <a:gd name="T27" fmla="*/ 172 h 183"/>
                  <a:gd name="T28" fmla="*/ 177 w 495"/>
                  <a:gd name="T29" fmla="*/ 177 h 183"/>
                  <a:gd name="T30" fmla="*/ 201 w 495"/>
                  <a:gd name="T31" fmla="*/ 177 h 183"/>
                  <a:gd name="T32" fmla="*/ 211 w 495"/>
                  <a:gd name="T33" fmla="*/ 182 h 183"/>
                  <a:gd name="T34" fmla="*/ 230 w 495"/>
                  <a:gd name="T35" fmla="*/ 182 h 183"/>
                  <a:gd name="T36" fmla="*/ 245 w 495"/>
                  <a:gd name="T37" fmla="*/ 182 h 183"/>
                  <a:gd name="T38" fmla="*/ 264 w 495"/>
                  <a:gd name="T39" fmla="*/ 182 h 183"/>
                  <a:gd name="T40" fmla="*/ 278 w 495"/>
                  <a:gd name="T41" fmla="*/ 182 h 183"/>
                  <a:gd name="T42" fmla="*/ 297 w 495"/>
                  <a:gd name="T43" fmla="*/ 177 h 183"/>
                  <a:gd name="T44" fmla="*/ 312 w 495"/>
                  <a:gd name="T45" fmla="*/ 177 h 183"/>
                  <a:gd name="T46" fmla="*/ 326 w 495"/>
                  <a:gd name="T47" fmla="*/ 172 h 183"/>
                  <a:gd name="T48" fmla="*/ 336 w 495"/>
                  <a:gd name="T49" fmla="*/ 168 h 183"/>
                  <a:gd name="T50" fmla="*/ 350 w 495"/>
                  <a:gd name="T51" fmla="*/ 168 h 183"/>
                  <a:gd name="T52" fmla="*/ 365 w 495"/>
                  <a:gd name="T53" fmla="*/ 163 h 183"/>
                  <a:gd name="T54" fmla="*/ 379 w 495"/>
                  <a:gd name="T55" fmla="*/ 158 h 183"/>
                  <a:gd name="T56" fmla="*/ 388 w 495"/>
                  <a:gd name="T57" fmla="*/ 148 h 183"/>
                  <a:gd name="T58" fmla="*/ 403 w 495"/>
                  <a:gd name="T59" fmla="*/ 144 h 183"/>
                  <a:gd name="T60" fmla="*/ 412 w 495"/>
                  <a:gd name="T61" fmla="*/ 134 h 183"/>
                  <a:gd name="T62" fmla="*/ 422 w 495"/>
                  <a:gd name="T63" fmla="*/ 129 h 183"/>
                  <a:gd name="T64" fmla="*/ 436 w 495"/>
                  <a:gd name="T65" fmla="*/ 120 h 183"/>
                  <a:gd name="T66" fmla="*/ 446 w 495"/>
                  <a:gd name="T67" fmla="*/ 110 h 183"/>
                  <a:gd name="T68" fmla="*/ 460 w 495"/>
                  <a:gd name="T69" fmla="*/ 101 h 183"/>
                  <a:gd name="T70" fmla="*/ 465 w 495"/>
                  <a:gd name="T71" fmla="*/ 86 h 183"/>
                  <a:gd name="T72" fmla="*/ 475 w 495"/>
                  <a:gd name="T73" fmla="*/ 77 h 183"/>
                  <a:gd name="T74" fmla="*/ 480 w 495"/>
                  <a:gd name="T75" fmla="*/ 62 h 183"/>
                  <a:gd name="T76" fmla="*/ 489 w 495"/>
                  <a:gd name="T77" fmla="*/ 53 h 183"/>
                  <a:gd name="T78" fmla="*/ 489 w 495"/>
                  <a:gd name="T79" fmla="*/ 38 h 183"/>
                  <a:gd name="T80" fmla="*/ 494 w 495"/>
                  <a:gd name="T81" fmla="*/ 29 h 183"/>
                  <a:gd name="T82" fmla="*/ 494 w 495"/>
                  <a:gd name="T83" fmla="*/ 14 h 183"/>
                  <a:gd name="T84" fmla="*/ 494 w 495"/>
                  <a:gd name="T85" fmla="*/ 0 h 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5"/>
                  <a:gd name="T130" fmla="*/ 0 h 183"/>
                  <a:gd name="T131" fmla="*/ 495 w 495"/>
                  <a:gd name="T132" fmla="*/ 183 h 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5" h="183">
                    <a:moveTo>
                      <a:pt x="0" y="57"/>
                    </a:moveTo>
                    <a:lnTo>
                      <a:pt x="14" y="81"/>
                    </a:lnTo>
                    <a:lnTo>
                      <a:pt x="24" y="91"/>
                    </a:lnTo>
                    <a:lnTo>
                      <a:pt x="29" y="96"/>
                    </a:lnTo>
                    <a:lnTo>
                      <a:pt x="43" y="115"/>
                    </a:lnTo>
                    <a:lnTo>
                      <a:pt x="53" y="125"/>
                    </a:lnTo>
                    <a:lnTo>
                      <a:pt x="67" y="129"/>
                    </a:lnTo>
                    <a:lnTo>
                      <a:pt x="77" y="139"/>
                    </a:lnTo>
                    <a:lnTo>
                      <a:pt x="86" y="144"/>
                    </a:lnTo>
                    <a:lnTo>
                      <a:pt x="101" y="148"/>
                    </a:lnTo>
                    <a:lnTo>
                      <a:pt x="120" y="158"/>
                    </a:lnTo>
                    <a:lnTo>
                      <a:pt x="129" y="163"/>
                    </a:lnTo>
                    <a:lnTo>
                      <a:pt x="144" y="168"/>
                    </a:lnTo>
                    <a:lnTo>
                      <a:pt x="163" y="172"/>
                    </a:lnTo>
                    <a:lnTo>
                      <a:pt x="177" y="177"/>
                    </a:lnTo>
                    <a:lnTo>
                      <a:pt x="201" y="177"/>
                    </a:lnTo>
                    <a:lnTo>
                      <a:pt x="211" y="182"/>
                    </a:lnTo>
                    <a:lnTo>
                      <a:pt x="230" y="182"/>
                    </a:lnTo>
                    <a:lnTo>
                      <a:pt x="245" y="182"/>
                    </a:lnTo>
                    <a:lnTo>
                      <a:pt x="264" y="182"/>
                    </a:lnTo>
                    <a:lnTo>
                      <a:pt x="278" y="182"/>
                    </a:lnTo>
                    <a:lnTo>
                      <a:pt x="297" y="177"/>
                    </a:lnTo>
                    <a:lnTo>
                      <a:pt x="312" y="177"/>
                    </a:lnTo>
                    <a:lnTo>
                      <a:pt x="326" y="172"/>
                    </a:lnTo>
                    <a:lnTo>
                      <a:pt x="336" y="168"/>
                    </a:lnTo>
                    <a:lnTo>
                      <a:pt x="350" y="168"/>
                    </a:lnTo>
                    <a:lnTo>
                      <a:pt x="365" y="163"/>
                    </a:lnTo>
                    <a:lnTo>
                      <a:pt x="379" y="158"/>
                    </a:lnTo>
                    <a:lnTo>
                      <a:pt x="388" y="148"/>
                    </a:lnTo>
                    <a:lnTo>
                      <a:pt x="403" y="144"/>
                    </a:lnTo>
                    <a:lnTo>
                      <a:pt x="412" y="134"/>
                    </a:lnTo>
                    <a:lnTo>
                      <a:pt x="422" y="129"/>
                    </a:lnTo>
                    <a:lnTo>
                      <a:pt x="436" y="120"/>
                    </a:lnTo>
                    <a:lnTo>
                      <a:pt x="446" y="110"/>
                    </a:lnTo>
                    <a:lnTo>
                      <a:pt x="460" y="101"/>
                    </a:lnTo>
                    <a:lnTo>
                      <a:pt x="465" y="86"/>
                    </a:lnTo>
                    <a:lnTo>
                      <a:pt x="475" y="77"/>
                    </a:lnTo>
                    <a:lnTo>
                      <a:pt x="480" y="62"/>
                    </a:lnTo>
                    <a:lnTo>
                      <a:pt x="489" y="53"/>
                    </a:lnTo>
                    <a:lnTo>
                      <a:pt x="489" y="38"/>
                    </a:lnTo>
                    <a:lnTo>
                      <a:pt x="494" y="29"/>
                    </a:lnTo>
                    <a:lnTo>
                      <a:pt x="494" y="14"/>
                    </a:lnTo>
                    <a:lnTo>
                      <a:pt x="494" y="0"/>
                    </a:lnTo>
                  </a:path>
                </a:pathLst>
              </a:custGeom>
              <a:noFill/>
              <a:ln w="12700" cap="rnd">
                <a:solidFill>
                  <a:srgbClr val="E00000"/>
                </a:solidFill>
                <a:round/>
                <a:headEnd/>
                <a:tailEnd/>
              </a:ln>
            </p:spPr>
            <p:txBody>
              <a:bodyPr/>
              <a:lstStyle/>
              <a:p>
                <a:endParaRPr lang="en-US"/>
              </a:p>
            </p:txBody>
          </p:sp>
        </p:grpSp>
        <p:grpSp>
          <p:nvGrpSpPr>
            <p:cNvPr id="18449" name="Group 354"/>
            <p:cNvGrpSpPr>
              <a:grpSpLocks noChangeAspect="1"/>
            </p:cNvGrpSpPr>
            <p:nvPr/>
          </p:nvGrpSpPr>
          <p:grpSpPr bwMode="auto">
            <a:xfrm>
              <a:off x="2265" y="1671"/>
              <a:ext cx="196" cy="297"/>
              <a:chOff x="1419" y="3040"/>
              <a:chExt cx="280" cy="424"/>
            </a:xfrm>
          </p:grpSpPr>
          <p:grpSp>
            <p:nvGrpSpPr>
              <p:cNvPr id="18452" name="Group 355"/>
              <p:cNvGrpSpPr>
                <a:grpSpLocks noChangeAspect="1"/>
              </p:cNvGrpSpPr>
              <p:nvPr/>
            </p:nvGrpSpPr>
            <p:grpSpPr bwMode="auto">
              <a:xfrm>
                <a:off x="1611" y="3175"/>
                <a:ext cx="78" cy="270"/>
                <a:chOff x="1611" y="3175"/>
                <a:chExt cx="78" cy="270"/>
              </a:xfrm>
            </p:grpSpPr>
            <p:sp>
              <p:nvSpPr>
                <p:cNvPr id="18705" name="Freeform 356"/>
                <p:cNvSpPr>
                  <a:spLocks noChangeAspect="1"/>
                </p:cNvSpPr>
                <p:nvPr/>
              </p:nvSpPr>
              <p:spPr bwMode="auto">
                <a:xfrm>
                  <a:off x="1645" y="3290"/>
                  <a:ext cx="1" cy="107"/>
                </a:xfrm>
                <a:custGeom>
                  <a:avLst/>
                  <a:gdLst>
                    <a:gd name="T0" fmla="*/ 0 w 1"/>
                    <a:gd name="T1" fmla="*/ 0 h 107"/>
                    <a:gd name="T2" fmla="*/ 0 w 1"/>
                    <a:gd name="T3" fmla="*/ 106 h 107"/>
                    <a:gd name="T4" fmla="*/ 0 60000 65536"/>
                    <a:gd name="T5" fmla="*/ 0 60000 65536"/>
                    <a:gd name="T6" fmla="*/ 0 w 1"/>
                    <a:gd name="T7" fmla="*/ 0 h 107"/>
                    <a:gd name="T8" fmla="*/ 1 w 1"/>
                    <a:gd name="T9" fmla="*/ 107 h 107"/>
                  </a:gdLst>
                  <a:ahLst/>
                  <a:cxnLst>
                    <a:cxn ang="T4">
                      <a:pos x="T0" y="T1"/>
                    </a:cxn>
                    <a:cxn ang="T5">
                      <a:pos x="T2" y="T3"/>
                    </a:cxn>
                  </a:cxnLst>
                  <a:rect l="T6" t="T7" r="T8" b="T9"/>
                  <a:pathLst>
                    <a:path w="1" h="107">
                      <a:moveTo>
                        <a:pt x="0" y="0"/>
                      </a:moveTo>
                      <a:lnTo>
                        <a:pt x="0" y="106"/>
                      </a:lnTo>
                    </a:path>
                  </a:pathLst>
                </a:custGeom>
                <a:noFill/>
                <a:ln w="12700" cap="rnd">
                  <a:solidFill>
                    <a:srgbClr val="E00000"/>
                  </a:solidFill>
                  <a:round/>
                  <a:headEnd/>
                  <a:tailEnd/>
                </a:ln>
              </p:spPr>
              <p:txBody>
                <a:bodyPr/>
                <a:lstStyle/>
                <a:p>
                  <a:endParaRPr lang="en-US"/>
                </a:p>
              </p:txBody>
            </p:sp>
            <p:sp>
              <p:nvSpPr>
                <p:cNvPr id="18706" name="Freeform 357"/>
                <p:cNvSpPr>
                  <a:spLocks noChangeAspect="1"/>
                </p:cNvSpPr>
                <p:nvPr/>
              </p:nvSpPr>
              <p:spPr bwMode="auto">
                <a:xfrm>
                  <a:off x="1631" y="3328"/>
                  <a:ext cx="1" cy="93"/>
                </a:xfrm>
                <a:custGeom>
                  <a:avLst/>
                  <a:gdLst>
                    <a:gd name="T0" fmla="*/ 0 w 1"/>
                    <a:gd name="T1" fmla="*/ 0 h 93"/>
                    <a:gd name="T2" fmla="*/ 0 w 1"/>
                    <a:gd name="T3" fmla="*/ 92 h 93"/>
                    <a:gd name="T4" fmla="*/ 0 60000 65536"/>
                    <a:gd name="T5" fmla="*/ 0 60000 65536"/>
                    <a:gd name="T6" fmla="*/ 0 w 1"/>
                    <a:gd name="T7" fmla="*/ 0 h 93"/>
                    <a:gd name="T8" fmla="*/ 1 w 1"/>
                    <a:gd name="T9" fmla="*/ 93 h 93"/>
                  </a:gdLst>
                  <a:ahLst/>
                  <a:cxnLst>
                    <a:cxn ang="T4">
                      <a:pos x="T0" y="T1"/>
                    </a:cxn>
                    <a:cxn ang="T5">
                      <a:pos x="T2" y="T3"/>
                    </a:cxn>
                  </a:cxnLst>
                  <a:rect l="T6" t="T7" r="T8" b="T9"/>
                  <a:pathLst>
                    <a:path w="1" h="93">
                      <a:moveTo>
                        <a:pt x="0" y="0"/>
                      </a:moveTo>
                      <a:lnTo>
                        <a:pt x="0" y="92"/>
                      </a:lnTo>
                    </a:path>
                  </a:pathLst>
                </a:custGeom>
                <a:noFill/>
                <a:ln w="12700" cap="rnd">
                  <a:solidFill>
                    <a:srgbClr val="E00000"/>
                  </a:solidFill>
                  <a:round/>
                  <a:headEnd/>
                  <a:tailEnd/>
                </a:ln>
              </p:spPr>
              <p:txBody>
                <a:bodyPr/>
                <a:lstStyle/>
                <a:p>
                  <a:endParaRPr lang="en-US"/>
                </a:p>
              </p:txBody>
            </p:sp>
            <p:sp>
              <p:nvSpPr>
                <p:cNvPr id="18707" name="Freeform 358"/>
                <p:cNvSpPr>
                  <a:spLocks noChangeAspect="1"/>
                </p:cNvSpPr>
                <p:nvPr/>
              </p:nvSpPr>
              <p:spPr bwMode="auto">
                <a:xfrm>
                  <a:off x="1611" y="3357"/>
                  <a:ext cx="1" cy="88"/>
                </a:xfrm>
                <a:custGeom>
                  <a:avLst/>
                  <a:gdLst>
                    <a:gd name="T0" fmla="*/ 0 w 1"/>
                    <a:gd name="T1" fmla="*/ 0 h 88"/>
                    <a:gd name="T2" fmla="*/ 0 w 1"/>
                    <a:gd name="T3" fmla="*/ 87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0"/>
                      </a:moveTo>
                      <a:lnTo>
                        <a:pt x="0" y="87"/>
                      </a:lnTo>
                    </a:path>
                  </a:pathLst>
                </a:custGeom>
                <a:noFill/>
                <a:ln w="12700" cap="rnd">
                  <a:solidFill>
                    <a:srgbClr val="E00000"/>
                  </a:solidFill>
                  <a:round/>
                  <a:headEnd/>
                  <a:tailEnd/>
                </a:ln>
              </p:spPr>
              <p:txBody>
                <a:bodyPr/>
                <a:lstStyle/>
                <a:p>
                  <a:endParaRPr lang="en-US"/>
                </a:p>
              </p:txBody>
            </p:sp>
            <p:sp>
              <p:nvSpPr>
                <p:cNvPr id="18708" name="Freeform 359"/>
                <p:cNvSpPr>
                  <a:spLocks noChangeAspect="1"/>
                </p:cNvSpPr>
                <p:nvPr/>
              </p:nvSpPr>
              <p:spPr bwMode="auto">
                <a:xfrm>
                  <a:off x="1664" y="3256"/>
                  <a:ext cx="1" cy="112"/>
                </a:xfrm>
                <a:custGeom>
                  <a:avLst/>
                  <a:gdLst>
                    <a:gd name="T0" fmla="*/ 0 w 1"/>
                    <a:gd name="T1" fmla="*/ 0 h 112"/>
                    <a:gd name="T2" fmla="*/ 0 w 1"/>
                    <a:gd name="T3" fmla="*/ 111 h 112"/>
                    <a:gd name="T4" fmla="*/ 0 60000 65536"/>
                    <a:gd name="T5" fmla="*/ 0 60000 65536"/>
                    <a:gd name="T6" fmla="*/ 0 w 1"/>
                    <a:gd name="T7" fmla="*/ 0 h 112"/>
                    <a:gd name="T8" fmla="*/ 1 w 1"/>
                    <a:gd name="T9" fmla="*/ 112 h 112"/>
                  </a:gdLst>
                  <a:ahLst/>
                  <a:cxnLst>
                    <a:cxn ang="T4">
                      <a:pos x="T0" y="T1"/>
                    </a:cxn>
                    <a:cxn ang="T5">
                      <a:pos x="T2" y="T3"/>
                    </a:cxn>
                  </a:cxnLst>
                  <a:rect l="T6" t="T7" r="T8" b="T9"/>
                  <a:pathLst>
                    <a:path w="1" h="112">
                      <a:moveTo>
                        <a:pt x="0" y="0"/>
                      </a:moveTo>
                      <a:lnTo>
                        <a:pt x="0" y="111"/>
                      </a:lnTo>
                    </a:path>
                  </a:pathLst>
                </a:custGeom>
                <a:noFill/>
                <a:ln w="12700" cap="rnd">
                  <a:solidFill>
                    <a:srgbClr val="E00000"/>
                  </a:solidFill>
                  <a:round/>
                  <a:headEnd/>
                  <a:tailEnd/>
                </a:ln>
              </p:spPr>
              <p:txBody>
                <a:bodyPr/>
                <a:lstStyle/>
                <a:p>
                  <a:endParaRPr lang="en-US"/>
                </a:p>
              </p:txBody>
            </p:sp>
            <p:sp>
              <p:nvSpPr>
                <p:cNvPr id="18709" name="Freeform 360"/>
                <p:cNvSpPr>
                  <a:spLocks noChangeAspect="1"/>
                </p:cNvSpPr>
                <p:nvPr/>
              </p:nvSpPr>
              <p:spPr bwMode="auto">
                <a:xfrm>
                  <a:off x="1674" y="3213"/>
                  <a:ext cx="1" cy="136"/>
                </a:xfrm>
                <a:custGeom>
                  <a:avLst/>
                  <a:gdLst>
                    <a:gd name="T0" fmla="*/ 0 w 1"/>
                    <a:gd name="T1" fmla="*/ 0 h 136"/>
                    <a:gd name="T2" fmla="*/ 0 w 1"/>
                    <a:gd name="T3" fmla="*/ 135 h 136"/>
                    <a:gd name="T4" fmla="*/ 0 60000 65536"/>
                    <a:gd name="T5" fmla="*/ 0 60000 65536"/>
                    <a:gd name="T6" fmla="*/ 0 w 1"/>
                    <a:gd name="T7" fmla="*/ 0 h 136"/>
                    <a:gd name="T8" fmla="*/ 1 w 1"/>
                    <a:gd name="T9" fmla="*/ 136 h 136"/>
                  </a:gdLst>
                  <a:ahLst/>
                  <a:cxnLst>
                    <a:cxn ang="T4">
                      <a:pos x="T0" y="T1"/>
                    </a:cxn>
                    <a:cxn ang="T5">
                      <a:pos x="T2" y="T3"/>
                    </a:cxn>
                  </a:cxnLst>
                  <a:rect l="T6" t="T7" r="T8" b="T9"/>
                  <a:pathLst>
                    <a:path w="1" h="136">
                      <a:moveTo>
                        <a:pt x="0" y="0"/>
                      </a:moveTo>
                      <a:lnTo>
                        <a:pt x="0" y="135"/>
                      </a:lnTo>
                    </a:path>
                  </a:pathLst>
                </a:custGeom>
                <a:noFill/>
                <a:ln w="12700" cap="rnd">
                  <a:solidFill>
                    <a:srgbClr val="E00000"/>
                  </a:solidFill>
                  <a:round/>
                  <a:headEnd/>
                  <a:tailEnd/>
                </a:ln>
              </p:spPr>
              <p:txBody>
                <a:bodyPr/>
                <a:lstStyle/>
                <a:p>
                  <a:endParaRPr lang="en-US"/>
                </a:p>
              </p:txBody>
            </p:sp>
            <p:sp>
              <p:nvSpPr>
                <p:cNvPr id="18710" name="Freeform 361"/>
                <p:cNvSpPr>
                  <a:spLocks noChangeAspect="1"/>
                </p:cNvSpPr>
                <p:nvPr/>
              </p:nvSpPr>
              <p:spPr bwMode="auto">
                <a:xfrm>
                  <a:off x="1688" y="3175"/>
                  <a:ext cx="1" cy="150"/>
                </a:xfrm>
                <a:custGeom>
                  <a:avLst/>
                  <a:gdLst>
                    <a:gd name="T0" fmla="*/ 0 w 1"/>
                    <a:gd name="T1" fmla="*/ 0 h 150"/>
                    <a:gd name="T2" fmla="*/ 0 w 1"/>
                    <a:gd name="T3" fmla="*/ 149 h 150"/>
                    <a:gd name="T4" fmla="*/ 0 60000 65536"/>
                    <a:gd name="T5" fmla="*/ 0 60000 65536"/>
                    <a:gd name="T6" fmla="*/ 0 w 1"/>
                    <a:gd name="T7" fmla="*/ 0 h 150"/>
                    <a:gd name="T8" fmla="*/ 1 w 1"/>
                    <a:gd name="T9" fmla="*/ 150 h 150"/>
                  </a:gdLst>
                  <a:ahLst/>
                  <a:cxnLst>
                    <a:cxn ang="T4">
                      <a:pos x="T0" y="T1"/>
                    </a:cxn>
                    <a:cxn ang="T5">
                      <a:pos x="T2" y="T3"/>
                    </a:cxn>
                  </a:cxnLst>
                  <a:rect l="T6" t="T7" r="T8" b="T9"/>
                  <a:pathLst>
                    <a:path w="1" h="150">
                      <a:moveTo>
                        <a:pt x="0" y="0"/>
                      </a:moveTo>
                      <a:lnTo>
                        <a:pt x="0" y="149"/>
                      </a:lnTo>
                    </a:path>
                  </a:pathLst>
                </a:custGeom>
                <a:noFill/>
                <a:ln w="12700" cap="rnd">
                  <a:solidFill>
                    <a:srgbClr val="E00000"/>
                  </a:solidFill>
                  <a:round/>
                  <a:headEnd/>
                  <a:tailEnd/>
                </a:ln>
              </p:spPr>
              <p:txBody>
                <a:bodyPr/>
                <a:lstStyle/>
                <a:p>
                  <a:endParaRPr lang="en-US"/>
                </a:p>
              </p:txBody>
            </p:sp>
          </p:grpSp>
          <p:sp>
            <p:nvSpPr>
              <p:cNvPr id="18704" name="Freeform 362"/>
              <p:cNvSpPr>
                <a:spLocks noChangeAspect="1"/>
              </p:cNvSpPr>
              <p:nvPr/>
            </p:nvSpPr>
            <p:spPr bwMode="auto">
              <a:xfrm>
                <a:off x="1419" y="3040"/>
                <a:ext cx="280" cy="424"/>
              </a:xfrm>
              <a:custGeom>
                <a:avLst/>
                <a:gdLst>
                  <a:gd name="T0" fmla="*/ 279 w 280"/>
                  <a:gd name="T1" fmla="*/ 0 h 424"/>
                  <a:gd name="T2" fmla="*/ 279 w 280"/>
                  <a:gd name="T3" fmla="*/ 29 h 424"/>
                  <a:gd name="T4" fmla="*/ 274 w 280"/>
                  <a:gd name="T5" fmla="*/ 72 h 424"/>
                  <a:gd name="T6" fmla="*/ 269 w 280"/>
                  <a:gd name="T7" fmla="*/ 115 h 424"/>
                  <a:gd name="T8" fmla="*/ 260 w 280"/>
                  <a:gd name="T9" fmla="*/ 159 h 424"/>
                  <a:gd name="T10" fmla="*/ 255 w 280"/>
                  <a:gd name="T11" fmla="*/ 187 h 424"/>
                  <a:gd name="T12" fmla="*/ 245 w 280"/>
                  <a:gd name="T13" fmla="*/ 212 h 424"/>
                  <a:gd name="T14" fmla="*/ 236 w 280"/>
                  <a:gd name="T15" fmla="*/ 240 h 424"/>
                  <a:gd name="T16" fmla="*/ 216 w 280"/>
                  <a:gd name="T17" fmla="*/ 269 h 424"/>
                  <a:gd name="T18" fmla="*/ 202 w 280"/>
                  <a:gd name="T19" fmla="*/ 298 h 424"/>
                  <a:gd name="T20" fmla="*/ 188 w 280"/>
                  <a:gd name="T21" fmla="*/ 322 h 424"/>
                  <a:gd name="T22" fmla="*/ 168 w 280"/>
                  <a:gd name="T23" fmla="*/ 346 h 424"/>
                  <a:gd name="T24" fmla="*/ 149 w 280"/>
                  <a:gd name="T25" fmla="*/ 365 h 424"/>
                  <a:gd name="T26" fmla="*/ 120 w 280"/>
                  <a:gd name="T27" fmla="*/ 385 h 424"/>
                  <a:gd name="T28" fmla="*/ 96 w 280"/>
                  <a:gd name="T29" fmla="*/ 404 h 424"/>
                  <a:gd name="T30" fmla="*/ 72 w 280"/>
                  <a:gd name="T31" fmla="*/ 413 h 424"/>
                  <a:gd name="T32" fmla="*/ 43 w 280"/>
                  <a:gd name="T33" fmla="*/ 418 h 424"/>
                  <a:gd name="T34" fmla="*/ 19 w 280"/>
                  <a:gd name="T35" fmla="*/ 423 h 424"/>
                  <a:gd name="T36" fmla="*/ 0 w 280"/>
                  <a:gd name="T37" fmla="*/ 423 h 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0"/>
                  <a:gd name="T58" fmla="*/ 0 h 424"/>
                  <a:gd name="T59" fmla="*/ 280 w 280"/>
                  <a:gd name="T60" fmla="*/ 424 h 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0" h="424">
                    <a:moveTo>
                      <a:pt x="279" y="0"/>
                    </a:moveTo>
                    <a:lnTo>
                      <a:pt x="279" y="29"/>
                    </a:lnTo>
                    <a:lnTo>
                      <a:pt x="274" y="72"/>
                    </a:lnTo>
                    <a:lnTo>
                      <a:pt x="269" y="115"/>
                    </a:lnTo>
                    <a:lnTo>
                      <a:pt x="260" y="159"/>
                    </a:lnTo>
                    <a:lnTo>
                      <a:pt x="255" y="187"/>
                    </a:lnTo>
                    <a:lnTo>
                      <a:pt x="245" y="212"/>
                    </a:lnTo>
                    <a:lnTo>
                      <a:pt x="236" y="240"/>
                    </a:lnTo>
                    <a:lnTo>
                      <a:pt x="216" y="269"/>
                    </a:lnTo>
                    <a:lnTo>
                      <a:pt x="202" y="298"/>
                    </a:lnTo>
                    <a:lnTo>
                      <a:pt x="188" y="322"/>
                    </a:lnTo>
                    <a:lnTo>
                      <a:pt x="168" y="346"/>
                    </a:lnTo>
                    <a:lnTo>
                      <a:pt x="149" y="365"/>
                    </a:lnTo>
                    <a:lnTo>
                      <a:pt x="120" y="385"/>
                    </a:lnTo>
                    <a:lnTo>
                      <a:pt x="96" y="404"/>
                    </a:lnTo>
                    <a:lnTo>
                      <a:pt x="72" y="413"/>
                    </a:lnTo>
                    <a:lnTo>
                      <a:pt x="43" y="418"/>
                    </a:lnTo>
                    <a:lnTo>
                      <a:pt x="19" y="423"/>
                    </a:lnTo>
                    <a:lnTo>
                      <a:pt x="0" y="423"/>
                    </a:lnTo>
                  </a:path>
                </a:pathLst>
              </a:custGeom>
              <a:noFill/>
              <a:ln w="12700" cap="rnd">
                <a:solidFill>
                  <a:srgbClr val="E00000"/>
                </a:solidFill>
                <a:round/>
                <a:headEnd/>
                <a:tailEnd/>
              </a:ln>
            </p:spPr>
            <p:txBody>
              <a:bodyPr/>
              <a:lstStyle/>
              <a:p>
                <a:endParaRPr lang="en-US"/>
              </a:p>
            </p:txBody>
          </p:sp>
        </p:grpSp>
        <p:grpSp>
          <p:nvGrpSpPr>
            <p:cNvPr id="18455" name="Group 363"/>
            <p:cNvGrpSpPr>
              <a:grpSpLocks noChangeAspect="1"/>
            </p:cNvGrpSpPr>
            <p:nvPr/>
          </p:nvGrpSpPr>
          <p:grpSpPr bwMode="auto">
            <a:xfrm>
              <a:off x="2255" y="1651"/>
              <a:ext cx="111" cy="216"/>
              <a:chOff x="1405" y="3012"/>
              <a:chExt cx="159" cy="308"/>
            </a:xfrm>
          </p:grpSpPr>
          <p:grpSp>
            <p:nvGrpSpPr>
              <p:cNvPr id="18456" name="Group 364"/>
              <p:cNvGrpSpPr>
                <a:grpSpLocks noChangeAspect="1"/>
              </p:cNvGrpSpPr>
              <p:nvPr/>
            </p:nvGrpSpPr>
            <p:grpSpPr bwMode="auto">
              <a:xfrm>
                <a:off x="1520" y="3060"/>
                <a:ext cx="44" cy="260"/>
                <a:chOff x="1520" y="3060"/>
                <a:chExt cx="44" cy="260"/>
              </a:xfrm>
            </p:grpSpPr>
            <p:sp>
              <p:nvSpPr>
                <p:cNvPr id="18698" name="Freeform 365"/>
                <p:cNvSpPr>
                  <a:spLocks noChangeAspect="1"/>
                </p:cNvSpPr>
                <p:nvPr/>
              </p:nvSpPr>
              <p:spPr bwMode="auto">
                <a:xfrm>
                  <a:off x="1549" y="3127"/>
                  <a:ext cx="1" cy="164"/>
                </a:xfrm>
                <a:custGeom>
                  <a:avLst/>
                  <a:gdLst>
                    <a:gd name="T0" fmla="*/ 0 w 1"/>
                    <a:gd name="T1" fmla="*/ 0 h 164"/>
                    <a:gd name="T2" fmla="*/ 0 w 1"/>
                    <a:gd name="T3" fmla="*/ 163 h 164"/>
                    <a:gd name="T4" fmla="*/ 0 w 1"/>
                    <a:gd name="T5" fmla="*/ 0 h 164"/>
                    <a:gd name="T6" fmla="*/ 0 60000 65536"/>
                    <a:gd name="T7" fmla="*/ 0 60000 65536"/>
                    <a:gd name="T8" fmla="*/ 0 60000 65536"/>
                    <a:gd name="T9" fmla="*/ 0 w 1"/>
                    <a:gd name="T10" fmla="*/ 0 h 164"/>
                    <a:gd name="T11" fmla="*/ 1 w 1"/>
                    <a:gd name="T12" fmla="*/ 164 h 164"/>
                  </a:gdLst>
                  <a:ahLst/>
                  <a:cxnLst>
                    <a:cxn ang="T6">
                      <a:pos x="T0" y="T1"/>
                    </a:cxn>
                    <a:cxn ang="T7">
                      <a:pos x="T2" y="T3"/>
                    </a:cxn>
                    <a:cxn ang="T8">
                      <a:pos x="T4" y="T5"/>
                    </a:cxn>
                  </a:cxnLst>
                  <a:rect l="T9" t="T10" r="T11" b="T12"/>
                  <a:pathLst>
                    <a:path w="1" h="164">
                      <a:moveTo>
                        <a:pt x="0" y="0"/>
                      </a:moveTo>
                      <a:lnTo>
                        <a:pt x="0" y="163"/>
                      </a:lnTo>
                      <a:lnTo>
                        <a:pt x="0" y="0"/>
                      </a:lnTo>
                    </a:path>
                  </a:pathLst>
                </a:custGeom>
                <a:noFill/>
                <a:ln w="12700" cap="rnd">
                  <a:solidFill>
                    <a:srgbClr val="A00000"/>
                  </a:solidFill>
                  <a:round/>
                  <a:headEnd/>
                  <a:tailEnd/>
                </a:ln>
              </p:spPr>
              <p:txBody>
                <a:bodyPr/>
                <a:lstStyle/>
                <a:p>
                  <a:endParaRPr lang="en-US"/>
                </a:p>
              </p:txBody>
            </p:sp>
            <p:sp>
              <p:nvSpPr>
                <p:cNvPr id="18699" name="Freeform 366"/>
                <p:cNvSpPr>
                  <a:spLocks noChangeAspect="1"/>
                </p:cNvSpPr>
                <p:nvPr/>
              </p:nvSpPr>
              <p:spPr bwMode="auto">
                <a:xfrm>
                  <a:off x="1539" y="3160"/>
                  <a:ext cx="1" cy="141"/>
                </a:xfrm>
                <a:custGeom>
                  <a:avLst/>
                  <a:gdLst>
                    <a:gd name="T0" fmla="*/ 0 w 1"/>
                    <a:gd name="T1" fmla="*/ 140 h 141"/>
                    <a:gd name="T2" fmla="*/ 0 w 1"/>
                    <a:gd name="T3" fmla="*/ 0 h 141"/>
                    <a:gd name="T4" fmla="*/ 0 w 1"/>
                    <a:gd name="T5" fmla="*/ 140 h 141"/>
                    <a:gd name="T6" fmla="*/ 0 60000 65536"/>
                    <a:gd name="T7" fmla="*/ 0 60000 65536"/>
                    <a:gd name="T8" fmla="*/ 0 60000 65536"/>
                    <a:gd name="T9" fmla="*/ 0 w 1"/>
                    <a:gd name="T10" fmla="*/ 0 h 141"/>
                    <a:gd name="T11" fmla="*/ 1 w 1"/>
                    <a:gd name="T12" fmla="*/ 141 h 141"/>
                  </a:gdLst>
                  <a:ahLst/>
                  <a:cxnLst>
                    <a:cxn ang="T6">
                      <a:pos x="T0" y="T1"/>
                    </a:cxn>
                    <a:cxn ang="T7">
                      <a:pos x="T2" y="T3"/>
                    </a:cxn>
                    <a:cxn ang="T8">
                      <a:pos x="T4" y="T5"/>
                    </a:cxn>
                  </a:cxnLst>
                  <a:rect l="T9" t="T10" r="T11" b="T12"/>
                  <a:pathLst>
                    <a:path w="1" h="141">
                      <a:moveTo>
                        <a:pt x="0" y="140"/>
                      </a:moveTo>
                      <a:lnTo>
                        <a:pt x="0" y="0"/>
                      </a:lnTo>
                      <a:lnTo>
                        <a:pt x="0" y="140"/>
                      </a:lnTo>
                    </a:path>
                  </a:pathLst>
                </a:custGeom>
                <a:noFill/>
                <a:ln w="12700" cap="rnd">
                  <a:solidFill>
                    <a:srgbClr val="A00000"/>
                  </a:solidFill>
                  <a:round/>
                  <a:headEnd/>
                  <a:tailEnd/>
                </a:ln>
              </p:spPr>
              <p:txBody>
                <a:bodyPr/>
                <a:lstStyle/>
                <a:p>
                  <a:endParaRPr lang="en-US"/>
                </a:p>
              </p:txBody>
            </p:sp>
            <p:sp>
              <p:nvSpPr>
                <p:cNvPr id="18700" name="Freeform 367"/>
                <p:cNvSpPr>
                  <a:spLocks noChangeAspect="1"/>
                </p:cNvSpPr>
                <p:nvPr/>
              </p:nvSpPr>
              <p:spPr bwMode="auto">
                <a:xfrm>
                  <a:off x="1530" y="3189"/>
                  <a:ext cx="1" cy="121"/>
                </a:xfrm>
                <a:custGeom>
                  <a:avLst/>
                  <a:gdLst>
                    <a:gd name="T0" fmla="*/ 0 w 1"/>
                    <a:gd name="T1" fmla="*/ 0 h 121"/>
                    <a:gd name="T2" fmla="*/ 0 w 1"/>
                    <a:gd name="T3" fmla="*/ 120 h 121"/>
                    <a:gd name="T4" fmla="*/ 0 w 1"/>
                    <a:gd name="T5" fmla="*/ 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0"/>
                      </a:moveTo>
                      <a:lnTo>
                        <a:pt x="0" y="120"/>
                      </a:lnTo>
                      <a:lnTo>
                        <a:pt x="0" y="0"/>
                      </a:lnTo>
                    </a:path>
                  </a:pathLst>
                </a:custGeom>
                <a:noFill/>
                <a:ln w="12700" cap="rnd">
                  <a:solidFill>
                    <a:srgbClr val="A00000"/>
                  </a:solidFill>
                  <a:round/>
                  <a:headEnd/>
                  <a:tailEnd/>
                </a:ln>
              </p:spPr>
              <p:txBody>
                <a:bodyPr/>
                <a:lstStyle/>
                <a:p>
                  <a:endParaRPr lang="en-US"/>
                </a:p>
              </p:txBody>
            </p:sp>
            <p:sp>
              <p:nvSpPr>
                <p:cNvPr id="18701" name="Freeform 368"/>
                <p:cNvSpPr>
                  <a:spLocks noChangeAspect="1"/>
                </p:cNvSpPr>
                <p:nvPr/>
              </p:nvSpPr>
              <p:spPr bwMode="auto">
                <a:xfrm>
                  <a:off x="1520" y="3218"/>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A00000"/>
                  </a:solidFill>
                  <a:round/>
                  <a:headEnd/>
                  <a:tailEnd/>
                </a:ln>
              </p:spPr>
              <p:txBody>
                <a:bodyPr/>
                <a:lstStyle/>
                <a:p>
                  <a:endParaRPr lang="en-US"/>
                </a:p>
              </p:txBody>
            </p:sp>
            <p:sp>
              <p:nvSpPr>
                <p:cNvPr id="18702" name="Freeform 369"/>
                <p:cNvSpPr>
                  <a:spLocks noChangeAspect="1"/>
                </p:cNvSpPr>
                <p:nvPr/>
              </p:nvSpPr>
              <p:spPr bwMode="auto">
                <a:xfrm>
                  <a:off x="1563" y="3060"/>
                  <a:ext cx="1" cy="226"/>
                </a:xfrm>
                <a:custGeom>
                  <a:avLst/>
                  <a:gdLst>
                    <a:gd name="T0" fmla="*/ 0 w 1"/>
                    <a:gd name="T1" fmla="*/ 0 h 226"/>
                    <a:gd name="T2" fmla="*/ 0 w 1"/>
                    <a:gd name="T3" fmla="*/ 225 h 226"/>
                    <a:gd name="T4" fmla="*/ 0 w 1"/>
                    <a:gd name="T5" fmla="*/ 0 h 226"/>
                    <a:gd name="T6" fmla="*/ 0 60000 65536"/>
                    <a:gd name="T7" fmla="*/ 0 60000 65536"/>
                    <a:gd name="T8" fmla="*/ 0 60000 65536"/>
                    <a:gd name="T9" fmla="*/ 0 w 1"/>
                    <a:gd name="T10" fmla="*/ 0 h 226"/>
                    <a:gd name="T11" fmla="*/ 1 w 1"/>
                    <a:gd name="T12" fmla="*/ 226 h 226"/>
                  </a:gdLst>
                  <a:ahLst/>
                  <a:cxnLst>
                    <a:cxn ang="T6">
                      <a:pos x="T0" y="T1"/>
                    </a:cxn>
                    <a:cxn ang="T7">
                      <a:pos x="T2" y="T3"/>
                    </a:cxn>
                    <a:cxn ang="T8">
                      <a:pos x="T4" y="T5"/>
                    </a:cxn>
                  </a:cxnLst>
                  <a:rect l="T9" t="T10" r="T11" b="T12"/>
                  <a:pathLst>
                    <a:path w="1" h="226">
                      <a:moveTo>
                        <a:pt x="0" y="0"/>
                      </a:moveTo>
                      <a:lnTo>
                        <a:pt x="0" y="225"/>
                      </a:lnTo>
                      <a:lnTo>
                        <a:pt x="0" y="0"/>
                      </a:lnTo>
                    </a:path>
                  </a:pathLst>
                </a:custGeom>
                <a:noFill/>
                <a:ln w="12700" cap="rnd">
                  <a:solidFill>
                    <a:srgbClr val="A00000"/>
                  </a:solidFill>
                  <a:round/>
                  <a:headEnd/>
                  <a:tailEnd/>
                </a:ln>
              </p:spPr>
              <p:txBody>
                <a:bodyPr/>
                <a:lstStyle/>
                <a:p>
                  <a:endParaRPr lang="en-US"/>
                </a:p>
              </p:txBody>
            </p:sp>
          </p:grpSp>
          <p:sp>
            <p:nvSpPr>
              <p:cNvPr id="18697" name="Freeform 370"/>
              <p:cNvSpPr>
                <a:spLocks noChangeAspect="1"/>
              </p:cNvSpPr>
              <p:nvPr/>
            </p:nvSpPr>
            <p:spPr bwMode="auto">
              <a:xfrm>
                <a:off x="1405" y="3012"/>
                <a:ext cx="159" cy="279"/>
              </a:xfrm>
              <a:custGeom>
                <a:avLst/>
                <a:gdLst>
                  <a:gd name="T0" fmla="*/ 158 w 159"/>
                  <a:gd name="T1" fmla="*/ 0 h 279"/>
                  <a:gd name="T2" fmla="*/ 158 w 159"/>
                  <a:gd name="T3" fmla="*/ 29 h 279"/>
                  <a:gd name="T4" fmla="*/ 153 w 159"/>
                  <a:gd name="T5" fmla="*/ 58 h 279"/>
                  <a:gd name="T6" fmla="*/ 153 w 159"/>
                  <a:gd name="T7" fmla="*/ 72 h 279"/>
                  <a:gd name="T8" fmla="*/ 148 w 159"/>
                  <a:gd name="T9" fmla="*/ 91 h 279"/>
                  <a:gd name="T10" fmla="*/ 144 w 159"/>
                  <a:gd name="T11" fmla="*/ 115 h 279"/>
                  <a:gd name="T12" fmla="*/ 144 w 159"/>
                  <a:gd name="T13" fmla="*/ 125 h 279"/>
                  <a:gd name="T14" fmla="*/ 139 w 159"/>
                  <a:gd name="T15" fmla="*/ 139 h 279"/>
                  <a:gd name="T16" fmla="*/ 134 w 159"/>
                  <a:gd name="T17" fmla="*/ 153 h 279"/>
                  <a:gd name="T18" fmla="*/ 129 w 159"/>
                  <a:gd name="T19" fmla="*/ 173 h 279"/>
                  <a:gd name="T20" fmla="*/ 120 w 159"/>
                  <a:gd name="T21" fmla="*/ 187 h 279"/>
                  <a:gd name="T22" fmla="*/ 115 w 159"/>
                  <a:gd name="T23" fmla="*/ 201 h 279"/>
                  <a:gd name="T24" fmla="*/ 105 w 159"/>
                  <a:gd name="T25" fmla="*/ 216 h 279"/>
                  <a:gd name="T26" fmla="*/ 101 w 159"/>
                  <a:gd name="T27" fmla="*/ 230 h 279"/>
                  <a:gd name="T28" fmla="*/ 91 w 159"/>
                  <a:gd name="T29" fmla="*/ 244 h 279"/>
                  <a:gd name="T30" fmla="*/ 81 w 159"/>
                  <a:gd name="T31" fmla="*/ 254 h 279"/>
                  <a:gd name="T32" fmla="*/ 72 w 159"/>
                  <a:gd name="T33" fmla="*/ 259 h 279"/>
                  <a:gd name="T34" fmla="*/ 57 w 159"/>
                  <a:gd name="T35" fmla="*/ 268 h 279"/>
                  <a:gd name="T36" fmla="*/ 48 w 159"/>
                  <a:gd name="T37" fmla="*/ 273 h 279"/>
                  <a:gd name="T38" fmla="*/ 34 w 159"/>
                  <a:gd name="T39" fmla="*/ 278 h 279"/>
                  <a:gd name="T40" fmla="*/ 19 w 159"/>
                  <a:gd name="T41" fmla="*/ 278 h 279"/>
                  <a:gd name="T42" fmla="*/ 0 w 159"/>
                  <a:gd name="T43" fmla="*/ 278 h 2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279"/>
                  <a:gd name="T68" fmla="*/ 159 w 159"/>
                  <a:gd name="T69" fmla="*/ 279 h 27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279">
                    <a:moveTo>
                      <a:pt x="158" y="0"/>
                    </a:moveTo>
                    <a:lnTo>
                      <a:pt x="158" y="29"/>
                    </a:lnTo>
                    <a:lnTo>
                      <a:pt x="153" y="58"/>
                    </a:lnTo>
                    <a:lnTo>
                      <a:pt x="153" y="72"/>
                    </a:lnTo>
                    <a:lnTo>
                      <a:pt x="148" y="91"/>
                    </a:lnTo>
                    <a:lnTo>
                      <a:pt x="144" y="115"/>
                    </a:lnTo>
                    <a:lnTo>
                      <a:pt x="144" y="125"/>
                    </a:lnTo>
                    <a:lnTo>
                      <a:pt x="139" y="139"/>
                    </a:lnTo>
                    <a:lnTo>
                      <a:pt x="134" y="153"/>
                    </a:lnTo>
                    <a:lnTo>
                      <a:pt x="129" y="173"/>
                    </a:lnTo>
                    <a:lnTo>
                      <a:pt x="120" y="187"/>
                    </a:lnTo>
                    <a:lnTo>
                      <a:pt x="115" y="201"/>
                    </a:lnTo>
                    <a:lnTo>
                      <a:pt x="105" y="216"/>
                    </a:lnTo>
                    <a:lnTo>
                      <a:pt x="101" y="230"/>
                    </a:lnTo>
                    <a:lnTo>
                      <a:pt x="91" y="244"/>
                    </a:lnTo>
                    <a:lnTo>
                      <a:pt x="81" y="254"/>
                    </a:lnTo>
                    <a:lnTo>
                      <a:pt x="72" y="259"/>
                    </a:lnTo>
                    <a:lnTo>
                      <a:pt x="57" y="268"/>
                    </a:lnTo>
                    <a:lnTo>
                      <a:pt x="48" y="273"/>
                    </a:lnTo>
                    <a:lnTo>
                      <a:pt x="34" y="278"/>
                    </a:lnTo>
                    <a:lnTo>
                      <a:pt x="19" y="278"/>
                    </a:lnTo>
                    <a:lnTo>
                      <a:pt x="0" y="278"/>
                    </a:lnTo>
                  </a:path>
                </a:pathLst>
              </a:custGeom>
              <a:noFill/>
              <a:ln w="12700" cap="rnd">
                <a:solidFill>
                  <a:srgbClr val="A00000"/>
                </a:solidFill>
                <a:round/>
                <a:headEnd/>
                <a:tailEnd/>
              </a:ln>
            </p:spPr>
            <p:txBody>
              <a:bodyPr/>
              <a:lstStyle/>
              <a:p>
                <a:endParaRPr lang="en-US"/>
              </a:p>
            </p:txBody>
          </p:sp>
        </p:grpSp>
        <p:sp>
          <p:nvSpPr>
            <p:cNvPr id="18460" name="Freeform 371"/>
            <p:cNvSpPr>
              <a:spLocks noChangeAspect="1"/>
            </p:cNvSpPr>
            <p:nvPr/>
          </p:nvSpPr>
          <p:spPr bwMode="auto">
            <a:xfrm>
              <a:off x="2449" y="1648"/>
              <a:ext cx="15" cy="299"/>
            </a:xfrm>
            <a:custGeom>
              <a:avLst/>
              <a:gdLst>
                <a:gd name="T0" fmla="*/ 0 w 21"/>
                <a:gd name="T1" fmla="*/ 71 h 428"/>
                <a:gd name="T2" fmla="*/ 1 w 21"/>
                <a:gd name="T3" fmla="*/ 71 h 428"/>
                <a:gd name="T4" fmla="*/ 2 w 21"/>
                <a:gd name="T5" fmla="*/ 71 h 428"/>
                <a:gd name="T6" fmla="*/ 4 w 21"/>
                <a:gd name="T7" fmla="*/ 71 h 428"/>
                <a:gd name="T8" fmla="*/ 4 w 21"/>
                <a:gd name="T9" fmla="*/ 46 h 428"/>
                <a:gd name="T10" fmla="*/ 2 w 21"/>
                <a:gd name="T11" fmla="*/ 45 h 428"/>
                <a:gd name="T12" fmla="*/ 2 w 21"/>
                <a:gd name="T13" fmla="*/ 0 h 428"/>
                <a:gd name="T14" fmla="*/ 1 w 21"/>
                <a:gd name="T15" fmla="*/ 0 h 428"/>
                <a:gd name="T16" fmla="*/ 1 w 21"/>
                <a:gd name="T17" fmla="*/ 45 h 428"/>
                <a:gd name="T18" fmla="*/ 0 w 21"/>
                <a:gd name="T19" fmla="*/ 46 h 428"/>
                <a:gd name="T20" fmla="*/ 0 w 21"/>
                <a:gd name="T21" fmla="*/ 71 h 4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8"/>
                <a:gd name="T35" fmla="*/ 21 w 21"/>
                <a:gd name="T36" fmla="*/ 428 h 4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8">
                  <a:moveTo>
                    <a:pt x="0" y="427"/>
                  </a:moveTo>
                  <a:lnTo>
                    <a:pt x="7" y="427"/>
                  </a:lnTo>
                  <a:lnTo>
                    <a:pt x="13" y="427"/>
                  </a:lnTo>
                  <a:lnTo>
                    <a:pt x="20" y="427"/>
                  </a:lnTo>
                  <a:lnTo>
                    <a:pt x="20" y="277"/>
                  </a:lnTo>
                  <a:lnTo>
                    <a:pt x="13" y="272"/>
                  </a:lnTo>
                  <a:lnTo>
                    <a:pt x="13" y="0"/>
                  </a:lnTo>
                  <a:lnTo>
                    <a:pt x="7" y="0"/>
                  </a:lnTo>
                  <a:lnTo>
                    <a:pt x="7" y="272"/>
                  </a:lnTo>
                  <a:lnTo>
                    <a:pt x="0" y="277"/>
                  </a:lnTo>
                  <a:lnTo>
                    <a:pt x="0" y="427"/>
                  </a:lnTo>
                </a:path>
              </a:pathLst>
            </a:custGeom>
            <a:solidFill>
              <a:srgbClr val="A0A0A0"/>
            </a:solidFill>
            <a:ln w="12700" cap="rnd">
              <a:noFill/>
              <a:round/>
              <a:headEnd/>
              <a:tailEnd/>
            </a:ln>
          </p:spPr>
          <p:txBody>
            <a:bodyPr/>
            <a:lstStyle/>
            <a:p>
              <a:endParaRPr lang="en-US"/>
            </a:p>
          </p:txBody>
        </p:sp>
        <p:sp>
          <p:nvSpPr>
            <p:cNvPr id="18461" name="Freeform 372"/>
            <p:cNvSpPr>
              <a:spLocks noChangeAspect="1"/>
            </p:cNvSpPr>
            <p:nvPr/>
          </p:nvSpPr>
          <p:spPr bwMode="auto">
            <a:xfrm>
              <a:off x="2799" y="1601"/>
              <a:ext cx="4" cy="279"/>
            </a:xfrm>
            <a:custGeom>
              <a:avLst/>
              <a:gdLst>
                <a:gd name="T0" fmla="*/ 0 w 5"/>
                <a:gd name="T1" fmla="*/ 66 h 399"/>
                <a:gd name="T2" fmla="*/ 1 w 5"/>
                <a:gd name="T3" fmla="*/ 66 h 399"/>
                <a:gd name="T4" fmla="*/ 2 w 5"/>
                <a:gd name="T5" fmla="*/ 66 h 399"/>
                <a:gd name="T6" fmla="*/ 2 w 5"/>
                <a:gd name="T7" fmla="*/ 66 h 399"/>
                <a:gd name="T8" fmla="*/ 2 w 5"/>
                <a:gd name="T9" fmla="*/ 43 h 399"/>
                <a:gd name="T10" fmla="*/ 2 w 5"/>
                <a:gd name="T11" fmla="*/ 43 h 399"/>
                <a:gd name="T12" fmla="*/ 2 w 5"/>
                <a:gd name="T13" fmla="*/ 0 h 399"/>
                <a:gd name="T14" fmla="*/ 1 w 5"/>
                <a:gd name="T15" fmla="*/ 0 h 399"/>
                <a:gd name="T16" fmla="*/ 1 w 5"/>
                <a:gd name="T17" fmla="*/ 43 h 399"/>
                <a:gd name="T18" fmla="*/ 0 w 5"/>
                <a:gd name="T19" fmla="*/ 43 h 399"/>
                <a:gd name="T20" fmla="*/ 0 w 5"/>
                <a:gd name="T21" fmla="*/ 66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99"/>
                <a:gd name="T35" fmla="*/ 5 w 5"/>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99">
                  <a:moveTo>
                    <a:pt x="0" y="393"/>
                  </a:moveTo>
                  <a:lnTo>
                    <a:pt x="1" y="398"/>
                  </a:lnTo>
                  <a:lnTo>
                    <a:pt x="3" y="398"/>
                  </a:lnTo>
                  <a:lnTo>
                    <a:pt x="4" y="398"/>
                  </a:lnTo>
                  <a:lnTo>
                    <a:pt x="4" y="258"/>
                  </a:lnTo>
                  <a:lnTo>
                    <a:pt x="3" y="253"/>
                  </a:lnTo>
                  <a:lnTo>
                    <a:pt x="3" y="0"/>
                  </a:lnTo>
                  <a:lnTo>
                    <a:pt x="1" y="0"/>
                  </a:lnTo>
                  <a:lnTo>
                    <a:pt x="1" y="253"/>
                  </a:lnTo>
                  <a:lnTo>
                    <a:pt x="0" y="258"/>
                  </a:lnTo>
                  <a:lnTo>
                    <a:pt x="0" y="393"/>
                  </a:lnTo>
                </a:path>
              </a:pathLst>
            </a:custGeom>
            <a:solidFill>
              <a:srgbClr val="A0A0A0"/>
            </a:solidFill>
            <a:ln w="12700" cap="rnd">
              <a:noFill/>
              <a:round/>
              <a:headEnd/>
              <a:tailEnd/>
            </a:ln>
          </p:spPr>
          <p:txBody>
            <a:bodyPr/>
            <a:lstStyle/>
            <a:p>
              <a:endParaRPr lang="en-US"/>
            </a:p>
          </p:txBody>
        </p:sp>
        <p:pic>
          <p:nvPicPr>
            <p:cNvPr id="18462" name="Picture 373"/>
            <p:cNvPicPr>
              <a:picLocks noChangeAspect="1" noChangeArrowheads="1"/>
            </p:cNvPicPr>
            <p:nvPr/>
          </p:nvPicPr>
          <p:blipFill>
            <a:blip r:embed="rId2"/>
            <a:srcRect/>
            <a:stretch>
              <a:fillRect/>
            </a:stretch>
          </p:blipFill>
          <p:spPr bwMode="auto">
            <a:xfrm>
              <a:off x="2488" y="1610"/>
              <a:ext cx="253" cy="253"/>
            </a:xfrm>
            <a:prstGeom prst="rect">
              <a:avLst/>
            </a:prstGeom>
            <a:noFill/>
            <a:ln w="9525">
              <a:noFill/>
              <a:miter lim="800000"/>
              <a:headEnd/>
              <a:tailEnd/>
            </a:ln>
          </p:spPr>
        </p:pic>
        <p:sp>
          <p:nvSpPr>
            <p:cNvPr id="41334" name="Rectangle 374"/>
            <p:cNvSpPr>
              <a:spLocks noChangeAspect="1" noChangeArrowheads="1"/>
            </p:cNvSpPr>
            <p:nvPr/>
          </p:nvSpPr>
          <p:spPr bwMode="auto">
            <a:xfrm>
              <a:off x="3066" y="1485"/>
              <a:ext cx="418" cy="233"/>
            </a:xfrm>
            <a:prstGeom prst="rect">
              <a:avLst/>
            </a:prstGeom>
            <a:noFill/>
            <a:ln w="12700">
              <a:noFill/>
              <a:miter lim="800000"/>
              <a:headEnd/>
              <a:tailEnd/>
            </a:ln>
            <a:effectLst/>
          </p:spPr>
          <p:txBody>
            <a:bodyPr wrap="none" lIns="111125" tIns="55562" rIns="111125" bIns="55562">
              <a:spAutoFit/>
            </a:bodyPr>
            <a:lstStyle/>
            <a:p>
              <a:pPr algn="ctr" defTabSz="1316038" eaLnBrk="0" hangingPunct="0">
                <a:lnSpc>
                  <a:spcPct val="60000"/>
                </a:lnSpc>
                <a:defRPr/>
              </a:pPr>
              <a:r>
                <a:rPr lang="en-US" sz="2000" b="1">
                  <a:solidFill>
                    <a:srgbClr val="000000"/>
                  </a:solidFill>
                  <a:effectLst>
                    <a:outerShdw blurRad="38100" dist="38100" dir="2700000" algn="tl">
                      <a:srgbClr val="FFFFFF"/>
                    </a:outerShdw>
                  </a:effectLst>
                  <a:latin typeface="Palatino" pitchFamily="18" charset="0"/>
                  <a:ea typeface="ＭＳ Ｐゴシック" pitchFamily="-124" charset="-128"/>
                </a:rPr>
                <a:t>few</a:t>
              </a:r>
            </a:p>
            <a:p>
              <a:pPr algn="ctr" defTabSz="1316038" eaLnBrk="0" hangingPunct="0">
                <a:lnSpc>
                  <a:spcPct val="60000"/>
                </a:lnSpc>
                <a:defRPr/>
              </a:pPr>
              <a:r>
                <a:rPr lang="en-US" sz="2000" b="1">
                  <a:solidFill>
                    <a:srgbClr val="000000"/>
                  </a:solidFill>
                  <a:effectLst>
                    <a:outerShdw blurRad="38100" dist="38100" dir="2700000" algn="tl">
                      <a:srgbClr val="FFFFFF"/>
                    </a:outerShdw>
                  </a:effectLst>
                  <a:latin typeface="Palatino" pitchFamily="18" charset="0"/>
                  <a:ea typeface="ＭＳ Ｐゴシック" pitchFamily="-124" charset="-128"/>
                </a:rPr>
                <a:t>body</a:t>
              </a:r>
            </a:p>
          </p:txBody>
        </p:sp>
        <p:grpSp>
          <p:nvGrpSpPr>
            <p:cNvPr id="18457" name="Group 375"/>
            <p:cNvGrpSpPr>
              <a:grpSpLocks noChangeAspect="1"/>
            </p:cNvGrpSpPr>
            <p:nvPr/>
          </p:nvGrpSpPr>
          <p:grpSpPr bwMode="auto">
            <a:xfrm>
              <a:off x="1398" y="1696"/>
              <a:ext cx="1348" cy="726"/>
              <a:chOff x="181" y="3076"/>
              <a:chExt cx="1926" cy="1038"/>
            </a:xfrm>
          </p:grpSpPr>
          <p:grpSp>
            <p:nvGrpSpPr>
              <p:cNvPr id="18458" name="Group 376"/>
              <p:cNvGrpSpPr>
                <a:grpSpLocks noChangeAspect="1"/>
              </p:cNvGrpSpPr>
              <p:nvPr/>
            </p:nvGrpSpPr>
            <p:grpSpPr bwMode="auto">
              <a:xfrm>
                <a:off x="181" y="3552"/>
                <a:ext cx="1926" cy="562"/>
                <a:chOff x="181" y="3552"/>
                <a:chExt cx="1926" cy="562"/>
              </a:xfrm>
            </p:grpSpPr>
            <p:sp>
              <p:nvSpPr>
                <p:cNvPr id="18691" name="Freeform 377"/>
                <p:cNvSpPr>
                  <a:spLocks noChangeAspect="1"/>
                </p:cNvSpPr>
                <p:nvPr/>
              </p:nvSpPr>
              <p:spPr bwMode="auto">
                <a:xfrm>
                  <a:off x="181" y="3552"/>
                  <a:ext cx="1926" cy="562"/>
                </a:xfrm>
                <a:custGeom>
                  <a:avLst/>
                  <a:gdLst>
                    <a:gd name="T0" fmla="*/ 5 w 1926"/>
                    <a:gd name="T1" fmla="*/ 344 h 562"/>
                    <a:gd name="T2" fmla="*/ 57 w 1926"/>
                    <a:gd name="T3" fmla="*/ 363 h 562"/>
                    <a:gd name="T4" fmla="*/ 167 w 1926"/>
                    <a:gd name="T5" fmla="*/ 363 h 562"/>
                    <a:gd name="T6" fmla="*/ 244 w 1926"/>
                    <a:gd name="T7" fmla="*/ 354 h 562"/>
                    <a:gd name="T8" fmla="*/ 196 w 1926"/>
                    <a:gd name="T9" fmla="*/ 377 h 562"/>
                    <a:gd name="T10" fmla="*/ 100 w 1926"/>
                    <a:gd name="T11" fmla="*/ 387 h 562"/>
                    <a:gd name="T12" fmla="*/ 5 w 1926"/>
                    <a:gd name="T13" fmla="*/ 382 h 562"/>
                    <a:gd name="T14" fmla="*/ 0 w 1926"/>
                    <a:gd name="T15" fmla="*/ 415 h 562"/>
                    <a:gd name="T16" fmla="*/ 24 w 1926"/>
                    <a:gd name="T17" fmla="*/ 438 h 562"/>
                    <a:gd name="T18" fmla="*/ 72 w 1926"/>
                    <a:gd name="T19" fmla="*/ 453 h 562"/>
                    <a:gd name="T20" fmla="*/ 119 w 1926"/>
                    <a:gd name="T21" fmla="*/ 457 h 562"/>
                    <a:gd name="T22" fmla="*/ 201 w 1926"/>
                    <a:gd name="T23" fmla="*/ 457 h 562"/>
                    <a:gd name="T24" fmla="*/ 291 w 1926"/>
                    <a:gd name="T25" fmla="*/ 457 h 562"/>
                    <a:gd name="T26" fmla="*/ 353 w 1926"/>
                    <a:gd name="T27" fmla="*/ 471 h 562"/>
                    <a:gd name="T28" fmla="*/ 401 w 1926"/>
                    <a:gd name="T29" fmla="*/ 486 h 562"/>
                    <a:gd name="T30" fmla="*/ 478 w 1926"/>
                    <a:gd name="T31" fmla="*/ 528 h 562"/>
                    <a:gd name="T32" fmla="*/ 540 w 1926"/>
                    <a:gd name="T33" fmla="*/ 547 h 562"/>
                    <a:gd name="T34" fmla="*/ 640 w 1926"/>
                    <a:gd name="T35" fmla="*/ 561 h 562"/>
                    <a:gd name="T36" fmla="*/ 731 w 1926"/>
                    <a:gd name="T37" fmla="*/ 561 h 562"/>
                    <a:gd name="T38" fmla="*/ 860 w 1926"/>
                    <a:gd name="T39" fmla="*/ 552 h 562"/>
                    <a:gd name="T40" fmla="*/ 936 w 1926"/>
                    <a:gd name="T41" fmla="*/ 514 h 562"/>
                    <a:gd name="T42" fmla="*/ 998 w 1926"/>
                    <a:gd name="T43" fmla="*/ 495 h 562"/>
                    <a:gd name="T44" fmla="*/ 1046 w 1926"/>
                    <a:gd name="T45" fmla="*/ 486 h 562"/>
                    <a:gd name="T46" fmla="*/ 1094 w 1926"/>
                    <a:gd name="T47" fmla="*/ 481 h 562"/>
                    <a:gd name="T48" fmla="*/ 1199 w 1926"/>
                    <a:gd name="T49" fmla="*/ 490 h 562"/>
                    <a:gd name="T50" fmla="*/ 1228 w 1926"/>
                    <a:gd name="T51" fmla="*/ 500 h 562"/>
                    <a:gd name="T52" fmla="*/ 1342 w 1926"/>
                    <a:gd name="T53" fmla="*/ 504 h 562"/>
                    <a:gd name="T54" fmla="*/ 1462 w 1926"/>
                    <a:gd name="T55" fmla="*/ 490 h 562"/>
                    <a:gd name="T56" fmla="*/ 1529 w 1926"/>
                    <a:gd name="T57" fmla="*/ 467 h 562"/>
                    <a:gd name="T58" fmla="*/ 1591 w 1926"/>
                    <a:gd name="T59" fmla="*/ 434 h 562"/>
                    <a:gd name="T60" fmla="*/ 1643 w 1926"/>
                    <a:gd name="T61" fmla="*/ 391 h 562"/>
                    <a:gd name="T62" fmla="*/ 1677 w 1926"/>
                    <a:gd name="T63" fmla="*/ 335 h 562"/>
                    <a:gd name="T64" fmla="*/ 1710 w 1926"/>
                    <a:gd name="T65" fmla="*/ 283 h 562"/>
                    <a:gd name="T66" fmla="*/ 1743 w 1926"/>
                    <a:gd name="T67" fmla="*/ 259 h 562"/>
                    <a:gd name="T68" fmla="*/ 1763 w 1926"/>
                    <a:gd name="T69" fmla="*/ 250 h 562"/>
                    <a:gd name="T70" fmla="*/ 1815 w 1926"/>
                    <a:gd name="T71" fmla="*/ 236 h 562"/>
                    <a:gd name="T72" fmla="*/ 1858 w 1926"/>
                    <a:gd name="T73" fmla="*/ 236 h 562"/>
                    <a:gd name="T74" fmla="*/ 1882 w 1926"/>
                    <a:gd name="T75" fmla="*/ 231 h 562"/>
                    <a:gd name="T76" fmla="*/ 1906 w 1926"/>
                    <a:gd name="T77" fmla="*/ 222 h 562"/>
                    <a:gd name="T78" fmla="*/ 1925 w 1926"/>
                    <a:gd name="T79" fmla="*/ 193 h 562"/>
                    <a:gd name="T80" fmla="*/ 1915 w 1926"/>
                    <a:gd name="T81" fmla="*/ 165 h 562"/>
                    <a:gd name="T82" fmla="*/ 1896 w 1926"/>
                    <a:gd name="T83" fmla="*/ 156 h 562"/>
                    <a:gd name="T84" fmla="*/ 1877 w 1926"/>
                    <a:gd name="T85" fmla="*/ 141 h 562"/>
                    <a:gd name="T86" fmla="*/ 1844 w 1926"/>
                    <a:gd name="T87" fmla="*/ 127 h 562"/>
                    <a:gd name="T88" fmla="*/ 1806 w 1926"/>
                    <a:gd name="T89" fmla="*/ 113 h 562"/>
                    <a:gd name="T90" fmla="*/ 1777 w 1926"/>
                    <a:gd name="T91" fmla="*/ 104 h 562"/>
                    <a:gd name="T92" fmla="*/ 1667 w 1926"/>
                    <a:gd name="T93" fmla="*/ 75 h 562"/>
                    <a:gd name="T94" fmla="*/ 1390 w 1926"/>
                    <a:gd name="T95" fmla="*/ 71 h 562"/>
                    <a:gd name="T96" fmla="*/ 1242 w 1926"/>
                    <a:gd name="T97" fmla="*/ 38 h 562"/>
                    <a:gd name="T98" fmla="*/ 998 w 1926"/>
                    <a:gd name="T99" fmla="*/ 33 h 562"/>
                    <a:gd name="T100" fmla="*/ 802 w 1926"/>
                    <a:gd name="T101" fmla="*/ 0 h 562"/>
                    <a:gd name="T102" fmla="*/ 578 w 1926"/>
                    <a:gd name="T103" fmla="*/ 0 h 562"/>
                    <a:gd name="T104" fmla="*/ 382 w 1926"/>
                    <a:gd name="T105" fmla="*/ 42 h 562"/>
                    <a:gd name="T106" fmla="*/ 220 w 1926"/>
                    <a:gd name="T107" fmla="*/ 127 h 562"/>
                    <a:gd name="T108" fmla="*/ 5 w 1926"/>
                    <a:gd name="T109" fmla="*/ 231 h 562"/>
                    <a:gd name="T110" fmla="*/ 5 w 1926"/>
                    <a:gd name="T111" fmla="*/ 344 h 5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26"/>
                    <a:gd name="T169" fmla="*/ 0 h 562"/>
                    <a:gd name="T170" fmla="*/ 1926 w 1926"/>
                    <a:gd name="T171" fmla="*/ 562 h 5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26" h="562">
                      <a:moveTo>
                        <a:pt x="5" y="344"/>
                      </a:moveTo>
                      <a:lnTo>
                        <a:pt x="57" y="363"/>
                      </a:lnTo>
                      <a:lnTo>
                        <a:pt x="167" y="363"/>
                      </a:lnTo>
                      <a:lnTo>
                        <a:pt x="244" y="354"/>
                      </a:lnTo>
                      <a:lnTo>
                        <a:pt x="196" y="377"/>
                      </a:lnTo>
                      <a:lnTo>
                        <a:pt x="100" y="387"/>
                      </a:lnTo>
                      <a:lnTo>
                        <a:pt x="5" y="382"/>
                      </a:lnTo>
                      <a:lnTo>
                        <a:pt x="0" y="415"/>
                      </a:lnTo>
                      <a:lnTo>
                        <a:pt x="24" y="438"/>
                      </a:lnTo>
                      <a:lnTo>
                        <a:pt x="72" y="453"/>
                      </a:lnTo>
                      <a:lnTo>
                        <a:pt x="119" y="457"/>
                      </a:lnTo>
                      <a:lnTo>
                        <a:pt x="201" y="457"/>
                      </a:lnTo>
                      <a:lnTo>
                        <a:pt x="291" y="457"/>
                      </a:lnTo>
                      <a:lnTo>
                        <a:pt x="353" y="471"/>
                      </a:lnTo>
                      <a:lnTo>
                        <a:pt x="401" y="486"/>
                      </a:lnTo>
                      <a:lnTo>
                        <a:pt x="478" y="528"/>
                      </a:lnTo>
                      <a:lnTo>
                        <a:pt x="540" y="547"/>
                      </a:lnTo>
                      <a:lnTo>
                        <a:pt x="640" y="561"/>
                      </a:lnTo>
                      <a:lnTo>
                        <a:pt x="731" y="561"/>
                      </a:lnTo>
                      <a:lnTo>
                        <a:pt x="860" y="552"/>
                      </a:lnTo>
                      <a:lnTo>
                        <a:pt x="936" y="514"/>
                      </a:lnTo>
                      <a:lnTo>
                        <a:pt x="998" y="495"/>
                      </a:lnTo>
                      <a:lnTo>
                        <a:pt x="1046" y="486"/>
                      </a:lnTo>
                      <a:lnTo>
                        <a:pt x="1094" y="481"/>
                      </a:lnTo>
                      <a:lnTo>
                        <a:pt x="1199" y="490"/>
                      </a:lnTo>
                      <a:lnTo>
                        <a:pt x="1228" y="500"/>
                      </a:lnTo>
                      <a:lnTo>
                        <a:pt x="1342" y="504"/>
                      </a:lnTo>
                      <a:lnTo>
                        <a:pt x="1462" y="490"/>
                      </a:lnTo>
                      <a:lnTo>
                        <a:pt x="1529" y="467"/>
                      </a:lnTo>
                      <a:lnTo>
                        <a:pt x="1591" y="434"/>
                      </a:lnTo>
                      <a:lnTo>
                        <a:pt x="1643" y="391"/>
                      </a:lnTo>
                      <a:lnTo>
                        <a:pt x="1677" y="335"/>
                      </a:lnTo>
                      <a:lnTo>
                        <a:pt x="1710" y="283"/>
                      </a:lnTo>
                      <a:lnTo>
                        <a:pt x="1743" y="259"/>
                      </a:lnTo>
                      <a:lnTo>
                        <a:pt x="1763" y="250"/>
                      </a:lnTo>
                      <a:lnTo>
                        <a:pt x="1815" y="236"/>
                      </a:lnTo>
                      <a:lnTo>
                        <a:pt x="1858" y="236"/>
                      </a:lnTo>
                      <a:lnTo>
                        <a:pt x="1882" y="231"/>
                      </a:lnTo>
                      <a:lnTo>
                        <a:pt x="1906" y="222"/>
                      </a:lnTo>
                      <a:lnTo>
                        <a:pt x="1925" y="193"/>
                      </a:lnTo>
                      <a:lnTo>
                        <a:pt x="1915" y="165"/>
                      </a:lnTo>
                      <a:lnTo>
                        <a:pt x="1896" y="156"/>
                      </a:lnTo>
                      <a:lnTo>
                        <a:pt x="1877" y="141"/>
                      </a:lnTo>
                      <a:lnTo>
                        <a:pt x="1844" y="127"/>
                      </a:lnTo>
                      <a:lnTo>
                        <a:pt x="1806" y="113"/>
                      </a:lnTo>
                      <a:lnTo>
                        <a:pt x="1777" y="104"/>
                      </a:lnTo>
                      <a:lnTo>
                        <a:pt x="1667" y="75"/>
                      </a:lnTo>
                      <a:lnTo>
                        <a:pt x="1390" y="71"/>
                      </a:lnTo>
                      <a:lnTo>
                        <a:pt x="1242" y="38"/>
                      </a:lnTo>
                      <a:lnTo>
                        <a:pt x="998" y="33"/>
                      </a:lnTo>
                      <a:lnTo>
                        <a:pt x="802" y="0"/>
                      </a:lnTo>
                      <a:lnTo>
                        <a:pt x="578" y="0"/>
                      </a:lnTo>
                      <a:lnTo>
                        <a:pt x="382" y="42"/>
                      </a:lnTo>
                      <a:lnTo>
                        <a:pt x="220" y="127"/>
                      </a:lnTo>
                      <a:lnTo>
                        <a:pt x="5" y="231"/>
                      </a:lnTo>
                      <a:lnTo>
                        <a:pt x="5" y="344"/>
                      </a:lnTo>
                    </a:path>
                  </a:pathLst>
                </a:custGeom>
                <a:solidFill>
                  <a:srgbClr val="00E0E0"/>
                </a:solidFill>
                <a:ln w="12700" cap="rnd">
                  <a:noFill/>
                  <a:round/>
                  <a:headEnd/>
                  <a:tailEnd/>
                </a:ln>
              </p:spPr>
              <p:txBody>
                <a:bodyPr/>
                <a:lstStyle/>
                <a:p>
                  <a:endParaRPr lang="en-US"/>
                </a:p>
              </p:txBody>
            </p:sp>
            <p:sp>
              <p:nvSpPr>
                <p:cNvPr id="18692" name="Freeform 378"/>
                <p:cNvSpPr>
                  <a:spLocks noChangeAspect="1"/>
                </p:cNvSpPr>
                <p:nvPr/>
              </p:nvSpPr>
              <p:spPr bwMode="auto">
                <a:xfrm>
                  <a:off x="181" y="3576"/>
                  <a:ext cx="1897" cy="504"/>
                </a:xfrm>
                <a:custGeom>
                  <a:avLst/>
                  <a:gdLst>
                    <a:gd name="T0" fmla="*/ 5 w 1897"/>
                    <a:gd name="T1" fmla="*/ 306 h 504"/>
                    <a:gd name="T2" fmla="*/ 57 w 1897"/>
                    <a:gd name="T3" fmla="*/ 324 h 504"/>
                    <a:gd name="T4" fmla="*/ 167 w 1897"/>
                    <a:gd name="T5" fmla="*/ 324 h 504"/>
                    <a:gd name="T6" fmla="*/ 244 w 1897"/>
                    <a:gd name="T7" fmla="*/ 315 h 504"/>
                    <a:gd name="T8" fmla="*/ 191 w 1897"/>
                    <a:gd name="T9" fmla="*/ 338 h 504"/>
                    <a:gd name="T10" fmla="*/ 100 w 1897"/>
                    <a:gd name="T11" fmla="*/ 348 h 504"/>
                    <a:gd name="T12" fmla="*/ 5 w 1897"/>
                    <a:gd name="T13" fmla="*/ 348 h 504"/>
                    <a:gd name="T14" fmla="*/ 0 w 1897"/>
                    <a:gd name="T15" fmla="*/ 371 h 504"/>
                    <a:gd name="T16" fmla="*/ 24 w 1897"/>
                    <a:gd name="T17" fmla="*/ 390 h 504"/>
                    <a:gd name="T18" fmla="*/ 115 w 1897"/>
                    <a:gd name="T19" fmla="*/ 400 h 504"/>
                    <a:gd name="T20" fmla="*/ 196 w 1897"/>
                    <a:gd name="T21" fmla="*/ 404 h 504"/>
                    <a:gd name="T22" fmla="*/ 291 w 1897"/>
                    <a:gd name="T23" fmla="*/ 404 h 504"/>
                    <a:gd name="T24" fmla="*/ 349 w 1897"/>
                    <a:gd name="T25" fmla="*/ 418 h 504"/>
                    <a:gd name="T26" fmla="*/ 401 w 1897"/>
                    <a:gd name="T27" fmla="*/ 428 h 504"/>
                    <a:gd name="T28" fmla="*/ 473 w 1897"/>
                    <a:gd name="T29" fmla="*/ 470 h 504"/>
                    <a:gd name="T30" fmla="*/ 535 w 1897"/>
                    <a:gd name="T31" fmla="*/ 484 h 504"/>
                    <a:gd name="T32" fmla="*/ 640 w 1897"/>
                    <a:gd name="T33" fmla="*/ 494 h 504"/>
                    <a:gd name="T34" fmla="*/ 721 w 1897"/>
                    <a:gd name="T35" fmla="*/ 503 h 504"/>
                    <a:gd name="T36" fmla="*/ 855 w 1897"/>
                    <a:gd name="T37" fmla="*/ 494 h 504"/>
                    <a:gd name="T38" fmla="*/ 927 w 1897"/>
                    <a:gd name="T39" fmla="*/ 461 h 504"/>
                    <a:gd name="T40" fmla="*/ 989 w 1897"/>
                    <a:gd name="T41" fmla="*/ 442 h 504"/>
                    <a:gd name="T42" fmla="*/ 1036 w 1897"/>
                    <a:gd name="T43" fmla="*/ 432 h 504"/>
                    <a:gd name="T44" fmla="*/ 1089 w 1897"/>
                    <a:gd name="T45" fmla="*/ 428 h 504"/>
                    <a:gd name="T46" fmla="*/ 1189 w 1897"/>
                    <a:gd name="T47" fmla="*/ 437 h 504"/>
                    <a:gd name="T48" fmla="*/ 1218 w 1897"/>
                    <a:gd name="T49" fmla="*/ 447 h 504"/>
                    <a:gd name="T50" fmla="*/ 1332 w 1897"/>
                    <a:gd name="T51" fmla="*/ 451 h 504"/>
                    <a:gd name="T52" fmla="*/ 1452 w 1897"/>
                    <a:gd name="T53" fmla="*/ 437 h 504"/>
                    <a:gd name="T54" fmla="*/ 1514 w 1897"/>
                    <a:gd name="T55" fmla="*/ 418 h 504"/>
                    <a:gd name="T56" fmla="*/ 1581 w 1897"/>
                    <a:gd name="T57" fmla="*/ 385 h 504"/>
                    <a:gd name="T58" fmla="*/ 1629 w 1897"/>
                    <a:gd name="T59" fmla="*/ 348 h 504"/>
                    <a:gd name="T60" fmla="*/ 1662 w 1897"/>
                    <a:gd name="T61" fmla="*/ 301 h 504"/>
                    <a:gd name="T62" fmla="*/ 1686 w 1897"/>
                    <a:gd name="T63" fmla="*/ 259 h 504"/>
                    <a:gd name="T64" fmla="*/ 1719 w 1897"/>
                    <a:gd name="T65" fmla="*/ 230 h 504"/>
                    <a:gd name="T66" fmla="*/ 1743 w 1897"/>
                    <a:gd name="T67" fmla="*/ 216 h 504"/>
                    <a:gd name="T68" fmla="*/ 1800 w 1897"/>
                    <a:gd name="T69" fmla="*/ 202 h 504"/>
                    <a:gd name="T70" fmla="*/ 1867 w 1897"/>
                    <a:gd name="T71" fmla="*/ 188 h 504"/>
                    <a:gd name="T72" fmla="*/ 1896 w 1897"/>
                    <a:gd name="T73" fmla="*/ 165 h 504"/>
                    <a:gd name="T74" fmla="*/ 1896 w 1897"/>
                    <a:gd name="T75" fmla="*/ 150 h 504"/>
                    <a:gd name="T76" fmla="*/ 1882 w 1897"/>
                    <a:gd name="T77" fmla="*/ 141 h 504"/>
                    <a:gd name="T78" fmla="*/ 1863 w 1897"/>
                    <a:gd name="T79" fmla="*/ 127 h 504"/>
                    <a:gd name="T80" fmla="*/ 1829 w 1897"/>
                    <a:gd name="T81" fmla="*/ 118 h 504"/>
                    <a:gd name="T82" fmla="*/ 1791 w 1897"/>
                    <a:gd name="T83" fmla="*/ 103 h 504"/>
                    <a:gd name="T84" fmla="*/ 1762 w 1897"/>
                    <a:gd name="T85" fmla="*/ 94 h 504"/>
                    <a:gd name="T86" fmla="*/ 1652 w 1897"/>
                    <a:gd name="T87" fmla="*/ 71 h 504"/>
                    <a:gd name="T88" fmla="*/ 1380 w 1897"/>
                    <a:gd name="T89" fmla="*/ 66 h 504"/>
                    <a:gd name="T90" fmla="*/ 1232 w 1897"/>
                    <a:gd name="T91" fmla="*/ 38 h 504"/>
                    <a:gd name="T92" fmla="*/ 989 w 1897"/>
                    <a:gd name="T93" fmla="*/ 33 h 504"/>
                    <a:gd name="T94" fmla="*/ 793 w 1897"/>
                    <a:gd name="T95" fmla="*/ 0 h 504"/>
                    <a:gd name="T96" fmla="*/ 573 w 1897"/>
                    <a:gd name="T97" fmla="*/ 5 h 504"/>
                    <a:gd name="T98" fmla="*/ 382 w 1897"/>
                    <a:gd name="T99" fmla="*/ 38 h 504"/>
                    <a:gd name="T100" fmla="*/ 215 w 1897"/>
                    <a:gd name="T101" fmla="*/ 118 h 504"/>
                    <a:gd name="T102" fmla="*/ 5 w 1897"/>
                    <a:gd name="T103" fmla="*/ 207 h 504"/>
                    <a:gd name="T104" fmla="*/ 5 w 1897"/>
                    <a:gd name="T105" fmla="*/ 306 h 5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97"/>
                    <a:gd name="T160" fmla="*/ 0 h 504"/>
                    <a:gd name="T161" fmla="*/ 1897 w 1897"/>
                    <a:gd name="T162" fmla="*/ 504 h 5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97" h="504">
                      <a:moveTo>
                        <a:pt x="5" y="306"/>
                      </a:moveTo>
                      <a:lnTo>
                        <a:pt x="57" y="324"/>
                      </a:lnTo>
                      <a:lnTo>
                        <a:pt x="167" y="324"/>
                      </a:lnTo>
                      <a:lnTo>
                        <a:pt x="244" y="315"/>
                      </a:lnTo>
                      <a:lnTo>
                        <a:pt x="191" y="338"/>
                      </a:lnTo>
                      <a:lnTo>
                        <a:pt x="100" y="348"/>
                      </a:lnTo>
                      <a:lnTo>
                        <a:pt x="5" y="348"/>
                      </a:lnTo>
                      <a:lnTo>
                        <a:pt x="0" y="371"/>
                      </a:lnTo>
                      <a:lnTo>
                        <a:pt x="24" y="390"/>
                      </a:lnTo>
                      <a:lnTo>
                        <a:pt x="115" y="400"/>
                      </a:lnTo>
                      <a:lnTo>
                        <a:pt x="196" y="404"/>
                      </a:lnTo>
                      <a:lnTo>
                        <a:pt x="291" y="404"/>
                      </a:lnTo>
                      <a:lnTo>
                        <a:pt x="349" y="418"/>
                      </a:lnTo>
                      <a:lnTo>
                        <a:pt x="401" y="428"/>
                      </a:lnTo>
                      <a:lnTo>
                        <a:pt x="473" y="470"/>
                      </a:lnTo>
                      <a:lnTo>
                        <a:pt x="535" y="484"/>
                      </a:lnTo>
                      <a:lnTo>
                        <a:pt x="640" y="494"/>
                      </a:lnTo>
                      <a:lnTo>
                        <a:pt x="721" y="503"/>
                      </a:lnTo>
                      <a:lnTo>
                        <a:pt x="855" y="494"/>
                      </a:lnTo>
                      <a:lnTo>
                        <a:pt x="927" y="461"/>
                      </a:lnTo>
                      <a:lnTo>
                        <a:pt x="989" y="442"/>
                      </a:lnTo>
                      <a:lnTo>
                        <a:pt x="1036" y="432"/>
                      </a:lnTo>
                      <a:lnTo>
                        <a:pt x="1089" y="428"/>
                      </a:lnTo>
                      <a:lnTo>
                        <a:pt x="1189" y="437"/>
                      </a:lnTo>
                      <a:lnTo>
                        <a:pt x="1218" y="447"/>
                      </a:lnTo>
                      <a:lnTo>
                        <a:pt x="1332" y="451"/>
                      </a:lnTo>
                      <a:lnTo>
                        <a:pt x="1452" y="437"/>
                      </a:lnTo>
                      <a:lnTo>
                        <a:pt x="1514" y="418"/>
                      </a:lnTo>
                      <a:lnTo>
                        <a:pt x="1581" y="385"/>
                      </a:lnTo>
                      <a:lnTo>
                        <a:pt x="1629" y="348"/>
                      </a:lnTo>
                      <a:lnTo>
                        <a:pt x="1662" y="301"/>
                      </a:lnTo>
                      <a:lnTo>
                        <a:pt x="1686" y="259"/>
                      </a:lnTo>
                      <a:lnTo>
                        <a:pt x="1719" y="230"/>
                      </a:lnTo>
                      <a:lnTo>
                        <a:pt x="1743" y="216"/>
                      </a:lnTo>
                      <a:lnTo>
                        <a:pt x="1800" y="202"/>
                      </a:lnTo>
                      <a:lnTo>
                        <a:pt x="1867" y="188"/>
                      </a:lnTo>
                      <a:lnTo>
                        <a:pt x="1896" y="165"/>
                      </a:lnTo>
                      <a:lnTo>
                        <a:pt x="1896" y="150"/>
                      </a:lnTo>
                      <a:lnTo>
                        <a:pt x="1882" y="141"/>
                      </a:lnTo>
                      <a:lnTo>
                        <a:pt x="1863" y="127"/>
                      </a:lnTo>
                      <a:lnTo>
                        <a:pt x="1829" y="118"/>
                      </a:lnTo>
                      <a:lnTo>
                        <a:pt x="1791" y="103"/>
                      </a:lnTo>
                      <a:lnTo>
                        <a:pt x="1762" y="94"/>
                      </a:lnTo>
                      <a:lnTo>
                        <a:pt x="1652" y="71"/>
                      </a:lnTo>
                      <a:lnTo>
                        <a:pt x="1380" y="66"/>
                      </a:lnTo>
                      <a:lnTo>
                        <a:pt x="1232" y="38"/>
                      </a:lnTo>
                      <a:lnTo>
                        <a:pt x="989" y="33"/>
                      </a:lnTo>
                      <a:lnTo>
                        <a:pt x="793" y="0"/>
                      </a:lnTo>
                      <a:lnTo>
                        <a:pt x="573" y="5"/>
                      </a:lnTo>
                      <a:lnTo>
                        <a:pt x="382" y="38"/>
                      </a:lnTo>
                      <a:lnTo>
                        <a:pt x="215" y="118"/>
                      </a:lnTo>
                      <a:lnTo>
                        <a:pt x="5" y="207"/>
                      </a:lnTo>
                      <a:lnTo>
                        <a:pt x="5" y="306"/>
                      </a:lnTo>
                    </a:path>
                  </a:pathLst>
                </a:custGeom>
                <a:solidFill>
                  <a:srgbClr val="00FFFF"/>
                </a:solidFill>
                <a:ln w="12700" cap="rnd">
                  <a:noFill/>
                  <a:round/>
                  <a:headEnd/>
                  <a:tailEnd/>
                </a:ln>
              </p:spPr>
              <p:txBody>
                <a:bodyPr/>
                <a:lstStyle/>
                <a:p>
                  <a:endParaRPr lang="en-US"/>
                </a:p>
              </p:txBody>
            </p:sp>
            <p:sp>
              <p:nvSpPr>
                <p:cNvPr id="18693" name="Freeform 379"/>
                <p:cNvSpPr>
                  <a:spLocks noChangeAspect="1"/>
                </p:cNvSpPr>
                <p:nvPr/>
              </p:nvSpPr>
              <p:spPr bwMode="auto">
                <a:xfrm>
                  <a:off x="181" y="3590"/>
                  <a:ext cx="1849" cy="466"/>
                </a:xfrm>
                <a:custGeom>
                  <a:avLst/>
                  <a:gdLst>
                    <a:gd name="T0" fmla="*/ 0 w 1849"/>
                    <a:gd name="T1" fmla="*/ 193 h 466"/>
                    <a:gd name="T2" fmla="*/ 0 w 1849"/>
                    <a:gd name="T3" fmla="*/ 258 h 466"/>
                    <a:gd name="T4" fmla="*/ 24 w 1849"/>
                    <a:gd name="T5" fmla="*/ 268 h 466"/>
                    <a:gd name="T6" fmla="*/ 76 w 1849"/>
                    <a:gd name="T7" fmla="*/ 291 h 466"/>
                    <a:gd name="T8" fmla="*/ 148 w 1849"/>
                    <a:gd name="T9" fmla="*/ 301 h 466"/>
                    <a:gd name="T10" fmla="*/ 248 w 1849"/>
                    <a:gd name="T11" fmla="*/ 301 h 466"/>
                    <a:gd name="T12" fmla="*/ 320 w 1849"/>
                    <a:gd name="T13" fmla="*/ 291 h 466"/>
                    <a:gd name="T14" fmla="*/ 272 w 1849"/>
                    <a:gd name="T15" fmla="*/ 315 h 466"/>
                    <a:gd name="T16" fmla="*/ 186 w 1849"/>
                    <a:gd name="T17" fmla="*/ 319 h 466"/>
                    <a:gd name="T18" fmla="*/ 110 w 1849"/>
                    <a:gd name="T19" fmla="*/ 324 h 466"/>
                    <a:gd name="T20" fmla="*/ 62 w 1849"/>
                    <a:gd name="T21" fmla="*/ 329 h 466"/>
                    <a:gd name="T22" fmla="*/ 38 w 1849"/>
                    <a:gd name="T23" fmla="*/ 333 h 466"/>
                    <a:gd name="T24" fmla="*/ 62 w 1849"/>
                    <a:gd name="T25" fmla="*/ 357 h 466"/>
                    <a:gd name="T26" fmla="*/ 119 w 1849"/>
                    <a:gd name="T27" fmla="*/ 366 h 466"/>
                    <a:gd name="T28" fmla="*/ 201 w 1849"/>
                    <a:gd name="T29" fmla="*/ 371 h 466"/>
                    <a:gd name="T30" fmla="*/ 277 w 1849"/>
                    <a:gd name="T31" fmla="*/ 376 h 466"/>
                    <a:gd name="T32" fmla="*/ 363 w 1849"/>
                    <a:gd name="T33" fmla="*/ 376 h 466"/>
                    <a:gd name="T34" fmla="*/ 415 w 1849"/>
                    <a:gd name="T35" fmla="*/ 385 h 466"/>
                    <a:gd name="T36" fmla="*/ 463 w 1849"/>
                    <a:gd name="T37" fmla="*/ 399 h 466"/>
                    <a:gd name="T38" fmla="*/ 530 w 1849"/>
                    <a:gd name="T39" fmla="*/ 437 h 466"/>
                    <a:gd name="T40" fmla="*/ 587 w 1849"/>
                    <a:gd name="T41" fmla="*/ 446 h 466"/>
                    <a:gd name="T42" fmla="*/ 683 w 1849"/>
                    <a:gd name="T43" fmla="*/ 460 h 466"/>
                    <a:gd name="T44" fmla="*/ 759 w 1849"/>
                    <a:gd name="T45" fmla="*/ 465 h 466"/>
                    <a:gd name="T46" fmla="*/ 879 w 1849"/>
                    <a:gd name="T47" fmla="*/ 456 h 466"/>
                    <a:gd name="T48" fmla="*/ 945 w 1849"/>
                    <a:gd name="T49" fmla="*/ 427 h 466"/>
                    <a:gd name="T50" fmla="*/ 1003 w 1849"/>
                    <a:gd name="T51" fmla="*/ 409 h 466"/>
                    <a:gd name="T52" fmla="*/ 1046 w 1849"/>
                    <a:gd name="T53" fmla="*/ 399 h 466"/>
                    <a:gd name="T54" fmla="*/ 1094 w 1849"/>
                    <a:gd name="T55" fmla="*/ 399 h 466"/>
                    <a:gd name="T56" fmla="*/ 1189 w 1849"/>
                    <a:gd name="T57" fmla="*/ 404 h 466"/>
                    <a:gd name="T58" fmla="*/ 1213 w 1849"/>
                    <a:gd name="T59" fmla="*/ 413 h 466"/>
                    <a:gd name="T60" fmla="*/ 1318 w 1849"/>
                    <a:gd name="T61" fmla="*/ 418 h 466"/>
                    <a:gd name="T62" fmla="*/ 1428 w 1849"/>
                    <a:gd name="T63" fmla="*/ 404 h 466"/>
                    <a:gd name="T64" fmla="*/ 1490 w 1849"/>
                    <a:gd name="T65" fmla="*/ 385 h 466"/>
                    <a:gd name="T66" fmla="*/ 1547 w 1849"/>
                    <a:gd name="T67" fmla="*/ 357 h 466"/>
                    <a:gd name="T68" fmla="*/ 1590 w 1849"/>
                    <a:gd name="T69" fmla="*/ 324 h 466"/>
                    <a:gd name="T70" fmla="*/ 1624 w 1849"/>
                    <a:gd name="T71" fmla="*/ 277 h 466"/>
                    <a:gd name="T72" fmla="*/ 1647 w 1849"/>
                    <a:gd name="T73" fmla="*/ 244 h 466"/>
                    <a:gd name="T74" fmla="*/ 1676 w 1849"/>
                    <a:gd name="T75" fmla="*/ 211 h 466"/>
                    <a:gd name="T76" fmla="*/ 1700 w 1849"/>
                    <a:gd name="T77" fmla="*/ 197 h 466"/>
                    <a:gd name="T78" fmla="*/ 1752 w 1849"/>
                    <a:gd name="T79" fmla="*/ 188 h 466"/>
                    <a:gd name="T80" fmla="*/ 1810 w 1849"/>
                    <a:gd name="T81" fmla="*/ 174 h 466"/>
                    <a:gd name="T82" fmla="*/ 1838 w 1849"/>
                    <a:gd name="T83" fmla="*/ 155 h 466"/>
                    <a:gd name="T84" fmla="*/ 1848 w 1849"/>
                    <a:gd name="T85" fmla="*/ 141 h 466"/>
                    <a:gd name="T86" fmla="*/ 1843 w 1849"/>
                    <a:gd name="T87" fmla="*/ 122 h 466"/>
                    <a:gd name="T88" fmla="*/ 1805 w 1849"/>
                    <a:gd name="T89" fmla="*/ 113 h 466"/>
                    <a:gd name="T90" fmla="*/ 1776 w 1849"/>
                    <a:gd name="T91" fmla="*/ 108 h 466"/>
                    <a:gd name="T92" fmla="*/ 1743 w 1849"/>
                    <a:gd name="T93" fmla="*/ 99 h 466"/>
                    <a:gd name="T94" fmla="*/ 1714 w 1849"/>
                    <a:gd name="T95" fmla="*/ 89 h 466"/>
                    <a:gd name="T96" fmla="*/ 1614 w 1849"/>
                    <a:gd name="T97" fmla="*/ 66 h 466"/>
                    <a:gd name="T98" fmla="*/ 1361 w 1849"/>
                    <a:gd name="T99" fmla="*/ 61 h 466"/>
                    <a:gd name="T100" fmla="*/ 1227 w 1849"/>
                    <a:gd name="T101" fmla="*/ 38 h 466"/>
                    <a:gd name="T102" fmla="*/ 1003 w 1849"/>
                    <a:gd name="T103" fmla="*/ 33 h 466"/>
                    <a:gd name="T104" fmla="*/ 826 w 1849"/>
                    <a:gd name="T105" fmla="*/ 0 h 466"/>
                    <a:gd name="T106" fmla="*/ 621 w 1849"/>
                    <a:gd name="T107" fmla="*/ 5 h 466"/>
                    <a:gd name="T108" fmla="*/ 411 w 1849"/>
                    <a:gd name="T109" fmla="*/ 23 h 466"/>
                    <a:gd name="T110" fmla="*/ 239 w 1849"/>
                    <a:gd name="T111" fmla="*/ 103 h 466"/>
                    <a:gd name="T112" fmla="*/ 48 w 1849"/>
                    <a:gd name="T113" fmla="*/ 178 h 466"/>
                    <a:gd name="T114" fmla="*/ 0 w 1849"/>
                    <a:gd name="T115" fmla="*/ 193 h 4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49"/>
                    <a:gd name="T175" fmla="*/ 0 h 466"/>
                    <a:gd name="T176" fmla="*/ 1849 w 1849"/>
                    <a:gd name="T177" fmla="*/ 466 h 4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49" h="466">
                      <a:moveTo>
                        <a:pt x="0" y="193"/>
                      </a:moveTo>
                      <a:lnTo>
                        <a:pt x="0" y="258"/>
                      </a:lnTo>
                      <a:lnTo>
                        <a:pt x="24" y="268"/>
                      </a:lnTo>
                      <a:lnTo>
                        <a:pt x="76" y="291"/>
                      </a:lnTo>
                      <a:lnTo>
                        <a:pt x="148" y="301"/>
                      </a:lnTo>
                      <a:lnTo>
                        <a:pt x="248" y="301"/>
                      </a:lnTo>
                      <a:lnTo>
                        <a:pt x="320" y="291"/>
                      </a:lnTo>
                      <a:lnTo>
                        <a:pt x="272" y="315"/>
                      </a:lnTo>
                      <a:lnTo>
                        <a:pt x="186" y="319"/>
                      </a:lnTo>
                      <a:lnTo>
                        <a:pt x="110" y="324"/>
                      </a:lnTo>
                      <a:lnTo>
                        <a:pt x="62" y="329"/>
                      </a:lnTo>
                      <a:lnTo>
                        <a:pt x="38" y="333"/>
                      </a:lnTo>
                      <a:lnTo>
                        <a:pt x="62" y="357"/>
                      </a:lnTo>
                      <a:lnTo>
                        <a:pt x="119" y="366"/>
                      </a:lnTo>
                      <a:lnTo>
                        <a:pt x="201" y="371"/>
                      </a:lnTo>
                      <a:lnTo>
                        <a:pt x="277" y="376"/>
                      </a:lnTo>
                      <a:lnTo>
                        <a:pt x="363" y="376"/>
                      </a:lnTo>
                      <a:lnTo>
                        <a:pt x="415" y="385"/>
                      </a:lnTo>
                      <a:lnTo>
                        <a:pt x="463" y="399"/>
                      </a:lnTo>
                      <a:lnTo>
                        <a:pt x="530" y="437"/>
                      </a:lnTo>
                      <a:lnTo>
                        <a:pt x="587" y="446"/>
                      </a:lnTo>
                      <a:lnTo>
                        <a:pt x="683" y="460"/>
                      </a:lnTo>
                      <a:lnTo>
                        <a:pt x="759" y="465"/>
                      </a:lnTo>
                      <a:lnTo>
                        <a:pt x="879" y="456"/>
                      </a:lnTo>
                      <a:lnTo>
                        <a:pt x="945" y="427"/>
                      </a:lnTo>
                      <a:lnTo>
                        <a:pt x="1003" y="409"/>
                      </a:lnTo>
                      <a:lnTo>
                        <a:pt x="1046" y="399"/>
                      </a:lnTo>
                      <a:lnTo>
                        <a:pt x="1094" y="399"/>
                      </a:lnTo>
                      <a:lnTo>
                        <a:pt x="1189" y="404"/>
                      </a:lnTo>
                      <a:lnTo>
                        <a:pt x="1213" y="413"/>
                      </a:lnTo>
                      <a:lnTo>
                        <a:pt x="1318" y="418"/>
                      </a:lnTo>
                      <a:lnTo>
                        <a:pt x="1428" y="404"/>
                      </a:lnTo>
                      <a:lnTo>
                        <a:pt x="1490" y="385"/>
                      </a:lnTo>
                      <a:lnTo>
                        <a:pt x="1547" y="357"/>
                      </a:lnTo>
                      <a:lnTo>
                        <a:pt x="1590" y="324"/>
                      </a:lnTo>
                      <a:lnTo>
                        <a:pt x="1624" y="277"/>
                      </a:lnTo>
                      <a:lnTo>
                        <a:pt x="1647" y="244"/>
                      </a:lnTo>
                      <a:lnTo>
                        <a:pt x="1676" y="211"/>
                      </a:lnTo>
                      <a:lnTo>
                        <a:pt x="1700" y="197"/>
                      </a:lnTo>
                      <a:lnTo>
                        <a:pt x="1752" y="188"/>
                      </a:lnTo>
                      <a:lnTo>
                        <a:pt x="1810" y="174"/>
                      </a:lnTo>
                      <a:lnTo>
                        <a:pt x="1838" y="155"/>
                      </a:lnTo>
                      <a:lnTo>
                        <a:pt x="1848" y="141"/>
                      </a:lnTo>
                      <a:lnTo>
                        <a:pt x="1843" y="122"/>
                      </a:lnTo>
                      <a:lnTo>
                        <a:pt x="1805" y="113"/>
                      </a:lnTo>
                      <a:lnTo>
                        <a:pt x="1776" y="108"/>
                      </a:lnTo>
                      <a:lnTo>
                        <a:pt x="1743" y="99"/>
                      </a:lnTo>
                      <a:lnTo>
                        <a:pt x="1714" y="89"/>
                      </a:lnTo>
                      <a:lnTo>
                        <a:pt x="1614" y="66"/>
                      </a:lnTo>
                      <a:lnTo>
                        <a:pt x="1361" y="61"/>
                      </a:lnTo>
                      <a:lnTo>
                        <a:pt x="1227" y="38"/>
                      </a:lnTo>
                      <a:lnTo>
                        <a:pt x="1003" y="33"/>
                      </a:lnTo>
                      <a:lnTo>
                        <a:pt x="826" y="0"/>
                      </a:lnTo>
                      <a:lnTo>
                        <a:pt x="621" y="5"/>
                      </a:lnTo>
                      <a:lnTo>
                        <a:pt x="411" y="23"/>
                      </a:lnTo>
                      <a:lnTo>
                        <a:pt x="239" y="103"/>
                      </a:lnTo>
                      <a:lnTo>
                        <a:pt x="48" y="178"/>
                      </a:lnTo>
                      <a:lnTo>
                        <a:pt x="0" y="193"/>
                      </a:lnTo>
                    </a:path>
                  </a:pathLst>
                </a:custGeom>
                <a:solidFill>
                  <a:srgbClr val="FF8000"/>
                </a:solidFill>
                <a:ln w="12700" cap="rnd">
                  <a:noFill/>
                  <a:round/>
                  <a:headEnd/>
                  <a:tailEnd/>
                </a:ln>
              </p:spPr>
              <p:txBody>
                <a:bodyPr/>
                <a:lstStyle/>
                <a:p>
                  <a:endParaRPr lang="en-US"/>
                </a:p>
              </p:txBody>
            </p:sp>
            <p:sp>
              <p:nvSpPr>
                <p:cNvPr id="18694" name="Freeform 380"/>
                <p:cNvSpPr>
                  <a:spLocks noChangeAspect="1"/>
                </p:cNvSpPr>
                <p:nvPr/>
              </p:nvSpPr>
              <p:spPr bwMode="auto">
                <a:xfrm>
                  <a:off x="181" y="3600"/>
                  <a:ext cx="1796" cy="437"/>
                </a:xfrm>
                <a:custGeom>
                  <a:avLst/>
                  <a:gdLst>
                    <a:gd name="T0" fmla="*/ 0 w 1796"/>
                    <a:gd name="T1" fmla="*/ 197 h 437"/>
                    <a:gd name="T2" fmla="*/ 0 w 1796"/>
                    <a:gd name="T3" fmla="*/ 244 h 437"/>
                    <a:gd name="T4" fmla="*/ 29 w 1796"/>
                    <a:gd name="T5" fmla="*/ 234 h 437"/>
                    <a:gd name="T6" fmla="*/ 81 w 1796"/>
                    <a:gd name="T7" fmla="*/ 253 h 437"/>
                    <a:gd name="T8" fmla="*/ 134 w 1796"/>
                    <a:gd name="T9" fmla="*/ 267 h 437"/>
                    <a:gd name="T10" fmla="*/ 201 w 1796"/>
                    <a:gd name="T11" fmla="*/ 281 h 437"/>
                    <a:gd name="T12" fmla="*/ 296 w 1796"/>
                    <a:gd name="T13" fmla="*/ 281 h 437"/>
                    <a:gd name="T14" fmla="*/ 363 w 1796"/>
                    <a:gd name="T15" fmla="*/ 272 h 437"/>
                    <a:gd name="T16" fmla="*/ 320 w 1796"/>
                    <a:gd name="T17" fmla="*/ 291 h 437"/>
                    <a:gd name="T18" fmla="*/ 239 w 1796"/>
                    <a:gd name="T19" fmla="*/ 300 h 437"/>
                    <a:gd name="T20" fmla="*/ 167 w 1796"/>
                    <a:gd name="T21" fmla="*/ 300 h 437"/>
                    <a:gd name="T22" fmla="*/ 119 w 1796"/>
                    <a:gd name="T23" fmla="*/ 305 h 437"/>
                    <a:gd name="T24" fmla="*/ 91 w 1796"/>
                    <a:gd name="T25" fmla="*/ 319 h 437"/>
                    <a:gd name="T26" fmla="*/ 119 w 1796"/>
                    <a:gd name="T27" fmla="*/ 328 h 437"/>
                    <a:gd name="T28" fmla="*/ 177 w 1796"/>
                    <a:gd name="T29" fmla="*/ 342 h 437"/>
                    <a:gd name="T30" fmla="*/ 253 w 1796"/>
                    <a:gd name="T31" fmla="*/ 347 h 437"/>
                    <a:gd name="T32" fmla="*/ 325 w 1796"/>
                    <a:gd name="T33" fmla="*/ 347 h 437"/>
                    <a:gd name="T34" fmla="*/ 401 w 1796"/>
                    <a:gd name="T35" fmla="*/ 347 h 437"/>
                    <a:gd name="T36" fmla="*/ 454 w 1796"/>
                    <a:gd name="T37" fmla="*/ 361 h 437"/>
                    <a:gd name="T38" fmla="*/ 496 w 1796"/>
                    <a:gd name="T39" fmla="*/ 370 h 437"/>
                    <a:gd name="T40" fmla="*/ 559 w 1796"/>
                    <a:gd name="T41" fmla="*/ 408 h 437"/>
                    <a:gd name="T42" fmla="*/ 616 w 1796"/>
                    <a:gd name="T43" fmla="*/ 417 h 437"/>
                    <a:gd name="T44" fmla="*/ 707 w 1796"/>
                    <a:gd name="T45" fmla="*/ 427 h 437"/>
                    <a:gd name="T46" fmla="*/ 773 w 1796"/>
                    <a:gd name="T47" fmla="*/ 436 h 437"/>
                    <a:gd name="T48" fmla="*/ 835 w 1796"/>
                    <a:gd name="T49" fmla="*/ 427 h 437"/>
                    <a:gd name="T50" fmla="*/ 888 w 1796"/>
                    <a:gd name="T51" fmla="*/ 417 h 437"/>
                    <a:gd name="T52" fmla="*/ 945 w 1796"/>
                    <a:gd name="T53" fmla="*/ 394 h 437"/>
                    <a:gd name="T54" fmla="*/ 998 w 1796"/>
                    <a:gd name="T55" fmla="*/ 375 h 437"/>
                    <a:gd name="T56" fmla="*/ 1045 w 1796"/>
                    <a:gd name="T57" fmla="*/ 370 h 437"/>
                    <a:gd name="T58" fmla="*/ 1088 w 1796"/>
                    <a:gd name="T59" fmla="*/ 366 h 437"/>
                    <a:gd name="T60" fmla="*/ 1165 w 1796"/>
                    <a:gd name="T61" fmla="*/ 375 h 437"/>
                    <a:gd name="T62" fmla="*/ 1217 w 1796"/>
                    <a:gd name="T63" fmla="*/ 380 h 437"/>
                    <a:gd name="T64" fmla="*/ 1289 w 1796"/>
                    <a:gd name="T65" fmla="*/ 384 h 437"/>
                    <a:gd name="T66" fmla="*/ 1346 w 1796"/>
                    <a:gd name="T67" fmla="*/ 384 h 437"/>
                    <a:gd name="T68" fmla="*/ 1399 w 1796"/>
                    <a:gd name="T69" fmla="*/ 375 h 437"/>
                    <a:gd name="T70" fmla="*/ 1442 w 1796"/>
                    <a:gd name="T71" fmla="*/ 361 h 437"/>
                    <a:gd name="T72" fmla="*/ 1475 w 1796"/>
                    <a:gd name="T73" fmla="*/ 347 h 437"/>
                    <a:gd name="T74" fmla="*/ 1518 w 1796"/>
                    <a:gd name="T75" fmla="*/ 323 h 437"/>
                    <a:gd name="T76" fmla="*/ 1556 w 1796"/>
                    <a:gd name="T77" fmla="*/ 295 h 437"/>
                    <a:gd name="T78" fmla="*/ 1585 w 1796"/>
                    <a:gd name="T79" fmla="*/ 258 h 437"/>
                    <a:gd name="T80" fmla="*/ 1609 w 1796"/>
                    <a:gd name="T81" fmla="*/ 220 h 437"/>
                    <a:gd name="T82" fmla="*/ 1633 w 1796"/>
                    <a:gd name="T83" fmla="*/ 192 h 437"/>
                    <a:gd name="T84" fmla="*/ 1657 w 1796"/>
                    <a:gd name="T85" fmla="*/ 183 h 437"/>
                    <a:gd name="T86" fmla="*/ 1709 w 1796"/>
                    <a:gd name="T87" fmla="*/ 173 h 437"/>
                    <a:gd name="T88" fmla="*/ 1762 w 1796"/>
                    <a:gd name="T89" fmla="*/ 159 h 437"/>
                    <a:gd name="T90" fmla="*/ 1785 w 1796"/>
                    <a:gd name="T91" fmla="*/ 145 h 437"/>
                    <a:gd name="T92" fmla="*/ 1795 w 1796"/>
                    <a:gd name="T93" fmla="*/ 131 h 437"/>
                    <a:gd name="T94" fmla="*/ 1790 w 1796"/>
                    <a:gd name="T95" fmla="*/ 113 h 437"/>
                    <a:gd name="T96" fmla="*/ 1757 w 1796"/>
                    <a:gd name="T97" fmla="*/ 103 h 437"/>
                    <a:gd name="T98" fmla="*/ 1728 w 1796"/>
                    <a:gd name="T99" fmla="*/ 98 h 437"/>
                    <a:gd name="T100" fmla="*/ 1695 w 1796"/>
                    <a:gd name="T101" fmla="*/ 89 h 437"/>
                    <a:gd name="T102" fmla="*/ 1671 w 1796"/>
                    <a:gd name="T103" fmla="*/ 84 h 437"/>
                    <a:gd name="T104" fmla="*/ 1575 w 1796"/>
                    <a:gd name="T105" fmla="*/ 61 h 437"/>
                    <a:gd name="T106" fmla="*/ 1341 w 1796"/>
                    <a:gd name="T107" fmla="*/ 56 h 437"/>
                    <a:gd name="T108" fmla="*/ 1213 w 1796"/>
                    <a:gd name="T109" fmla="*/ 33 h 437"/>
                    <a:gd name="T110" fmla="*/ 1007 w 1796"/>
                    <a:gd name="T111" fmla="*/ 28 h 437"/>
                    <a:gd name="T112" fmla="*/ 835 w 1796"/>
                    <a:gd name="T113" fmla="*/ 0 h 437"/>
                    <a:gd name="T114" fmla="*/ 649 w 1796"/>
                    <a:gd name="T115" fmla="*/ 5 h 437"/>
                    <a:gd name="T116" fmla="*/ 444 w 1796"/>
                    <a:gd name="T117" fmla="*/ 23 h 437"/>
                    <a:gd name="T118" fmla="*/ 291 w 1796"/>
                    <a:gd name="T119" fmla="*/ 94 h 437"/>
                    <a:gd name="T120" fmla="*/ 105 w 1796"/>
                    <a:gd name="T121" fmla="*/ 164 h 437"/>
                    <a:gd name="T122" fmla="*/ 43 w 1796"/>
                    <a:gd name="T123" fmla="*/ 183 h 437"/>
                    <a:gd name="T124" fmla="*/ 0 w 1796"/>
                    <a:gd name="T125" fmla="*/ 197 h 4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96"/>
                    <a:gd name="T190" fmla="*/ 0 h 437"/>
                    <a:gd name="T191" fmla="*/ 1796 w 1796"/>
                    <a:gd name="T192" fmla="*/ 437 h 4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96" h="437">
                      <a:moveTo>
                        <a:pt x="0" y="197"/>
                      </a:moveTo>
                      <a:lnTo>
                        <a:pt x="0" y="244"/>
                      </a:lnTo>
                      <a:lnTo>
                        <a:pt x="29" y="234"/>
                      </a:lnTo>
                      <a:lnTo>
                        <a:pt x="81" y="253"/>
                      </a:lnTo>
                      <a:lnTo>
                        <a:pt x="134" y="267"/>
                      </a:lnTo>
                      <a:lnTo>
                        <a:pt x="201" y="281"/>
                      </a:lnTo>
                      <a:lnTo>
                        <a:pt x="296" y="281"/>
                      </a:lnTo>
                      <a:lnTo>
                        <a:pt x="363" y="272"/>
                      </a:lnTo>
                      <a:lnTo>
                        <a:pt x="320" y="291"/>
                      </a:lnTo>
                      <a:lnTo>
                        <a:pt x="239" y="300"/>
                      </a:lnTo>
                      <a:lnTo>
                        <a:pt x="167" y="300"/>
                      </a:lnTo>
                      <a:lnTo>
                        <a:pt x="119" y="305"/>
                      </a:lnTo>
                      <a:lnTo>
                        <a:pt x="91" y="319"/>
                      </a:lnTo>
                      <a:lnTo>
                        <a:pt x="119" y="328"/>
                      </a:lnTo>
                      <a:lnTo>
                        <a:pt x="177" y="342"/>
                      </a:lnTo>
                      <a:lnTo>
                        <a:pt x="253" y="347"/>
                      </a:lnTo>
                      <a:lnTo>
                        <a:pt x="325" y="347"/>
                      </a:lnTo>
                      <a:lnTo>
                        <a:pt x="401" y="347"/>
                      </a:lnTo>
                      <a:lnTo>
                        <a:pt x="454" y="361"/>
                      </a:lnTo>
                      <a:lnTo>
                        <a:pt x="496" y="370"/>
                      </a:lnTo>
                      <a:lnTo>
                        <a:pt x="559" y="408"/>
                      </a:lnTo>
                      <a:lnTo>
                        <a:pt x="616" y="417"/>
                      </a:lnTo>
                      <a:lnTo>
                        <a:pt x="707" y="427"/>
                      </a:lnTo>
                      <a:lnTo>
                        <a:pt x="773" y="436"/>
                      </a:lnTo>
                      <a:lnTo>
                        <a:pt x="835" y="427"/>
                      </a:lnTo>
                      <a:lnTo>
                        <a:pt x="888" y="417"/>
                      </a:lnTo>
                      <a:lnTo>
                        <a:pt x="945" y="394"/>
                      </a:lnTo>
                      <a:lnTo>
                        <a:pt x="998" y="375"/>
                      </a:lnTo>
                      <a:lnTo>
                        <a:pt x="1045" y="370"/>
                      </a:lnTo>
                      <a:lnTo>
                        <a:pt x="1088" y="366"/>
                      </a:lnTo>
                      <a:lnTo>
                        <a:pt x="1165" y="375"/>
                      </a:lnTo>
                      <a:lnTo>
                        <a:pt x="1217" y="380"/>
                      </a:lnTo>
                      <a:lnTo>
                        <a:pt x="1289" y="384"/>
                      </a:lnTo>
                      <a:lnTo>
                        <a:pt x="1346" y="384"/>
                      </a:lnTo>
                      <a:lnTo>
                        <a:pt x="1399" y="375"/>
                      </a:lnTo>
                      <a:lnTo>
                        <a:pt x="1442" y="361"/>
                      </a:lnTo>
                      <a:lnTo>
                        <a:pt x="1475" y="347"/>
                      </a:lnTo>
                      <a:lnTo>
                        <a:pt x="1518" y="323"/>
                      </a:lnTo>
                      <a:lnTo>
                        <a:pt x="1556" y="295"/>
                      </a:lnTo>
                      <a:lnTo>
                        <a:pt x="1585" y="258"/>
                      </a:lnTo>
                      <a:lnTo>
                        <a:pt x="1609" y="220"/>
                      </a:lnTo>
                      <a:lnTo>
                        <a:pt x="1633" y="192"/>
                      </a:lnTo>
                      <a:lnTo>
                        <a:pt x="1657" y="183"/>
                      </a:lnTo>
                      <a:lnTo>
                        <a:pt x="1709" y="173"/>
                      </a:lnTo>
                      <a:lnTo>
                        <a:pt x="1762" y="159"/>
                      </a:lnTo>
                      <a:lnTo>
                        <a:pt x="1785" y="145"/>
                      </a:lnTo>
                      <a:lnTo>
                        <a:pt x="1795" y="131"/>
                      </a:lnTo>
                      <a:lnTo>
                        <a:pt x="1790" y="113"/>
                      </a:lnTo>
                      <a:lnTo>
                        <a:pt x="1757" y="103"/>
                      </a:lnTo>
                      <a:lnTo>
                        <a:pt x="1728" y="98"/>
                      </a:lnTo>
                      <a:lnTo>
                        <a:pt x="1695" y="89"/>
                      </a:lnTo>
                      <a:lnTo>
                        <a:pt x="1671" y="84"/>
                      </a:lnTo>
                      <a:lnTo>
                        <a:pt x="1575" y="61"/>
                      </a:lnTo>
                      <a:lnTo>
                        <a:pt x="1341" y="56"/>
                      </a:lnTo>
                      <a:lnTo>
                        <a:pt x="1213" y="33"/>
                      </a:lnTo>
                      <a:lnTo>
                        <a:pt x="1007" y="28"/>
                      </a:lnTo>
                      <a:lnTo>
                        <a:pt x="835" y="0"/>
                      </a:lnTo>
                      <a:lnTo>
                        <a:pt x="649" y="5"/>
                      </a:lnTo>
                      <a:lnTo>
                        <a:pt x="444" y="23"/>
                      </a:lnTo>
                      <a:lnTo>
                        <a:pt x="291" y="94"/>
                      </a:lnTo>
                      <a:lnTo>
                        <a:pt x="105" y="164"/>
                      </a:lnTo>
                      <a:lnTo>
                        <a:pt x="43" y="183"/>
                      </a:lnTo>
                      <a:lnTo>
                        <a:pt x="0" y="197"/>
                      </a:lnTo>
                    </a:path>
                  </a:pathLst>
                </a:custGeom>
                <a:solidFill>
                  <a:srgbClr val="FFA040"/>
                </a:solidFill>
                <a:ln w="12700" cap="rnd">
                  <a:noFill/>
                  <a:round/>
                  <a:headEnd/>
                  <a:tailEnd/>
                </a:ln>
              </p:spPr>
              <p:txBody>
                <a:bodyPr/>
                <a:lstStyle/>
                <a:p>
                  <a:endParaRPr lang="en-US"/>
                </a:p>
              </p:txBody>
            </p:sp>
            <p:sp>
              <p:nvSpPr>
                <p:cNvPr id="18695" name="Freeform 381"/>
                <p:cNvSpPr>
                  <a:spLocks noChangeAspect="1"/>
                </p:cNvSpPr>
                <p:nvPr/>
              </p:nvSpPr>
              <p:spPr bwMode="auto">
                <a:xfrm>
                  <a:off x="181" y="3609"/>
                  <a:ext cx="1748" cy="399"/>
                </a:xfrm>
                <a:custGeom>
                  <a:avLst/>
                  <a:gdLst>
                    <a:gd name="T0" fmla="*/ 0 w 1748"/>
                    <a:gd name="T1" fmla="*/ 206 h 399"/>
                    <a:gd name="T2" fmla="*/ 81 w 1748"/>
                    <a:gd name="T3" fmla="*/ 220 h 399"/>
                    <a:gd name="T4" fmla="*/ 196 w 1748"/>
                    <a:gd name="T5" fmla="*/ 258 h 399"/>
                    <a:gd name="T6" fmla="*/ 353 w 1748"/>
                    <a:gd name="T7" fmla="*/ 253 h 399"/>
                    <a:gd name="T8" fmla="*/ 234 w 1748"/>
                    <a:gd name="T9" fmla="*/ 276 h 399"/>
                    <a:gd name="T10" fmla="*/ 129 w 1748"/>
                    <a:gd name="T11" fmla="*/ 281 h 399"/>
                    <a:gd name="T12" fmla="*/ 119 w 1748"/>
                    <a:gd name="T13" fmla="*/ 304 h 399"/>
                    <a:gd name="T14" fmla="*/ 248 w 1748"/>
                    <a:gd name="T15" fmla="*/ 318 h 399"/>
                    <a:gd name="T16" fmla="*/ 396 w 1748"/>
                    <a:gd name="T17" fmla="*/ 318 h 399"/>
                    <a:gd name="T18" fmla="*/ 492 w 1748"/>
                    <a:gd name="T19" fmla="*/ 337 h 399"/>
                    <a:gd name="T20" fmla="*/ 601 w 1748"/>
                    <a:gd name="T21" fmla="*/ 384 h 399"/>
                    <a:gd name="T22" fmla="*/ 759 w 1748"/>
                    <a:gd name="T23" fmla="*/ 398 h 399"/>
                    <a:gd name="T24" fmla="*/ 869 w 1748"/>
                    <a:gd name="T25" fmla="*/ 384 h 399"/>
                    <a:gd name="T26" fmla="*/ 974 w 1748"/>
                    <a:gd name="T27" fmla="*/ 346 h 399"/>
                    <a:gd name="T28" fmla="*/ 1064 w 1748"/>
                    <a:gd name="T29" fmla="*/ 337 h 399"/>
                    <a:gd name="T30" fmla="*/ 1189 w 1748"/>
                    <a:gd name="T31" fmla="*/ 351 h 399"/>
                    <a:gd name="T32" fmla="*/ 1313 w 1748"/>
                    <a:gd name="T33" fmla="*/ 351 h 399"/>
                    <a:gd name="T34" fmla="*/ 1403 w 1748"/>
                    <a:gd name="T35" fmla="*/ 332 h 399"/>
                    <a:gd name="T36" fmla="*/ 1480 w 1748"/>
                    <a:gd name="T37" fmla="*/ 295 h 399"/>
                    <a:gd name="T38" fmla="*/ 1547 w 1748"/>
                    <a:gd name="T39" fmla="*/ 239 h 399"/>
                    <a:gd name="T40" fmla="*/ 1594 w 1748"/>
                    <a:gd name="T41" fmla="*/ 178 h 399"/>
                    <a:gd name="T42" fmla="*/ 1632 w 1748"/>
                    <a:gd name="T43" fmla="*/ 159 h 399"/>
                    <a:gd name="T44" fmla="*/ 1718 w 1748"/>
                    <a:gd name="T45" fmla="*/ 140 h 399"/>
                    <a:gd name="T46" fmla="*/ 1747 w 1748"/>
                    <a:gd name="T47" fmla="*/ 122 h 399"/>
                    <a:gd name="T48" fmla="*/ 1709 w 1748"/>
                    <a:gd name="T49" fmla="*/ 98 h 399"/>
                    <a:gd name="T50" fmla="*/ 1652 w 1748"/>
                    <a:gd name="T51" fmla="*/ 84 h 399"/>
                    <a:gd name="T52" fmla="*/ 1537 w 1748"/>
                    <a:gd name="T53" fmla="*/ 56 h 399"/>
                    <a:gd name="T54" fmla="*/ 1184 w 1748"/>
                    <a:gd name="T55" fmla="*/ 33 h 399"/>
                    <a:gd name="T56" fmla="*/ 816 w 1748"/>
                    <a:gd name="T57" fmla="*/ 0 h 399"/>
                    <a:gd name="T58" fmla="*/ 434 w 1748"/>
                    <a:gd name="T59" fmla="*/ 19 h 399"/>
                    <a:gd name="T60" fmla="*/ 105 w 1748"/>
                    <a:gd name="T61" fmla="*/ 155 h 399"/>
                    <a:gd name="T62" fmla="*/ 0 w 1748"/>
                    <a:gd name="T63" fmla="*/ 183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8"/>
                    <a:gd name="T97" fmla="*/ 0 h 399"/>
                    <a:gd name="T98" fmla="*/ 1748 w 1748"/>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8" h="399">
                      <a:moveTo>
                        <a:pt x="0" y="183"/>
                      </a:moveTo>
                      <a:lnTo>
                        <a:pt x="0" y="206"/>
                      </a:lnTo>
                      <a:lnTo>
                        <a:pt x="33" y="211"/>
                      </a:lnTo>
                      <a:lnTo>
                        <a:pt x="81" y="220"/>
                      </a:lnTo>
                      <a:lnTo>
                        <a:pt x="134" y="248"/>
                      </a:lnTo>
                      <a:lnTo>
                        <a:pt x="196" y="258"/>
                      </a:lnTo>
                      <a:lnTo>
                        <a:pt x="291" y="258"/>
                      </a:lnTo>
                      <a:lnTo>
                        <a:pt x="353" y="253"/>
                      </a:lnTo>
                      <a:lnTo>
                        <a:pt x="310" y="267"/>
                      </a:lnTo>
                      <a:lnTo>
                        <a:pt x="234" y="276"/>
                      </a:lnTo>
                      <a:lnTo>
                        <a:pt x="162" y="276"/>
                      </a:lnTo>
                      <a:lnTo>
                        <a:pt x="129" y="281"/>
                      </a:lnTo>
                      <a:lnTo>
                        <a:pt x="100" y="295"/>
                      </a:lnTo>
                      <a:lnTo>
                        <a:pt x="119" y="304"/>
                      </a:lnTo>
                      <a:lnTo>
                        <a:pt x="172" y="314"/>
                      </a:lnTo>
                      <a:lnTo>
                        <a:pt x="248" y="318"/>
                      </a:lnTo>
                      <a:lnTo>
                        <a:pt x="315" y="318"/>
                      </a:lnTo>
                      <a:lnTo>
                        <a:pt x="396" y="318"/>
                      </a:lnTo>
                      <a:lnTo>
                        <a:pt x="444" y="328"/>
                      </a:lnTo>
                      <a:lnTo>
                        <a:pt x="492" y="337"/>
                      </a:lnTo>
                      <a:lnTo>
                        <a:pt x="544" y="361"/>
                      </a:lnTo>
                      <a:lnTo>
                        <a:pt x="601" y="384"/>
                      </a:lnTo>
                      <a:lnTo>
                        <a:pt x="687" y="393"/>
                      </a:lnTo>
                      <a:lnTo>
                        <a:pt x="759" y="398"/>
                      </a:lnTo>
                      <a:lnTo>
                        <a:pt x="816" y="393"/>
                      </a:lnTo>
                      <a:lnTo>
                        <a:pt x="869" y="384"/>
                      </a:lnTo>
                      <a:lnTo>
                        <a:pt x="921" y="365"/>
                      </a:lnTo>
                      <a:lnTo>
                        <a:pt x="974" y="346"/>
                      </a:lnTo>
                      <a:lnTo>
                        <a:pt x="1021" y="342"/>
                      </a:lnTo>
                      <a:lnTo>
                        <a:pt x="1064" y="337"/>
                      </a:lnTo>
                      <a:lnTo>
                        <a:pt x="1136" y="342"/>
                      </a:lnTo>
                      <a:lnTo>
                        <a:pt x="1189" y="351"/>
                      </a:lnTo>
                      <a:lnTo>
                        <a:pt x="1260" y="351"/>
                      </a:lnTo>
                      <a:lnTo>
                        <a:pt x="1313" y="351"/>
                      </a:lnTo>
                      <a:lnTo>
                        <a:pt x="1365" y="342"/>
                      </a:lnTo>
                      <a:lnTo>
                        <a:pt x="1403" y="332"/>
                      </a:lnTo>
                      <a:lnTo>
                        <a:pt x="1437" y="318"/>
                      </a:lnTo>
                      <a:lnTo>
                        <a:pt x="1480" y="295"/>
                      </a:lnTo>
                      <a:lnTo>
                        <a:pt x="1518" y="272"/>
                      </a:lnTo>
                      <a:lnTo>
                        <a:pt x="1547" y="239"/>
                      </a:lnTo>
                      <a:lnTo>
                        <a:pt x="1566" y="206"/>
                      </a:lnTo>
                      <a:lnTo>
                        <a:pt x="1594" y="178"/>
                      </a:lnTo>
                      <a:lnTo>
                        <a:pt x="1613" y="169"/>
                      </a:lnTo>
                      <a:lnTo>
                        <a:pt x="1632" y="159"/>
                      </a:lnTo>
                      <a:lnTo>
                        <a:pt x="1661" y="150"/>
                      </a:lnTo>
                      <a:lnTo>
                        <a:pt x="1718" y="140"/>
                      </a:lnTo>
                      <a:lnTo>
                        <a:pt x="1742" y="131"/>
                      </a:lnTo>
                      <a:lnTo>
                        <a:pt x="1747" y="122"/>
                      </a:lnTo>
                      <a:lnTo>
                        <a:pt x="1747" y="103"/>
                      </a:lnTo>
                      <a:lnTo>
                        <a:pt x="1709" y="98"/>
                      </a:lnTo>
                      <a:lnTo>
                        <a:pt x="1685" y="94"/>
                      </a:lnTo>
                      <a:lnTo>
                        <a:pt x="1652" y="84"/>
                      </a:lnTo>
                      <a:lnTo>
                        <a:pt x="1628" y="75"/>
                      </a:lnTo>
                      <a:lnTo>
                        <a:pt x="1537" y="56"/>
                      </a:lnTo>
                      <a:lnTo>
                        <a:pt x="1308" y="56"/>
                      </a:lnTo>
                      <a:lnTo>
                        <a:pt x="1184" y="33"/>
                      </a:lnTo>
                      <a:lnTo>
                        <a:pt x="979" y="28"/>
                      </a:lnTo>
                      <a:lnTo>
                        <a:pt x="816" y="0"/>
                      </a:lnTo>
                      <a:lnTo>
                        <a:pt x="630" y="5"/>
                      </a:lnTo>
                      <a:lnTo>
                        <a:pt x="434" y="19"/>
                      </a:lnTo>
                      <a:lnTo>
                        <a:pt x="282" y="89"/>
                      </a:lnTo>
                      <a:lnTo>
                        <a:pt x="105" y="155"/>
                      </a:lnTo>
                      <a:lnTo>
                        <a:pt x="43" y="169"/>
                      </a:lnTo>
                      <a:lnTo>
                        <a:pt x="0" y="183"/>
                      </a:lnTo>
                    </a:path>
                  </a:pathLst>
                </a:custGeom>
                <a:solidFill>
                  <a:srgbClr val="FFC080"/>
                </a:solidFill>
                <a:ln w="12700" cap="rnd">
                  <a:noFill/>
                  <a:round/>
                  <a:headEnd/>
                  <a:tailEnd/>
                </a:ln>
              </p:spPr>
              <p:txBody>
                <a:bodyPr/>
                <a:lstStyle/>
                <a:p>
                  <a:endParaRPr lang="en-US"/>
                </a:p>
              </p:txBody>
            </p:sp>
          </p:grpSp>
          <p:grpSp>
            <p:nvGrpSpPr>
              <p:cNvPr id="18459" name="Group 382"/>
              <p:cNvGrpSpPr>
                <a:grpSpLocks noChangeAspect="1"/>
              </p:cNvGrpSpPr>
              <p:nvPr/>
            </p:nvGrpSpPr>
            <p:grpSpPr bwMode="auto">
              <a:xfrm>
                <a:off x="181" y="3076"/>
                <a:ext cx="1710" cy="937"/>
                <a:chOff x="181" y="3076"/>
                <a:chExt cx="1710" cy="937"/>
              </a:xfrm>
            </p:grpSpPr>
            <p:sp>
              <p:nvSpPr>
                <p:cNvPr id="18662" name="Freeform 383"/>
                <p:cNvSpPr>
                  <a:spLocks noChangeAspect="1"/>
                </p:cNvSpPr>
                <p:nvPr/>
              </p:nvSpPr>
              <p:spPr bwMode="auto">
                <a:xfrm>
                  <a:off x="181" y="3076"/>
                  <a:ext cx="1710" cy="937"/>
                </a:xfrm>
                <a:custGeom>
                  <a:avLst/>
                  <a:gdLst>
                    <a:gd name="T0" fmla="*/ 86 w 1710"/>
                    <a:gd name="T1" fmla="*/ 717 h 937"/>
                    <a:gd name="T2" fmla="*/ 382 w 1710"/>
                    <a:gd name="T3" fmla="*/ 760 h 937"/>
                    <a:gd name="T4" fmla="*/ 306 w 1710"/>
                    <a:gd name="T5" fmla="*/ 817 h 937"/>
                    <a:gd name="T6" fmla="*/ 496 w 1710"/>
                    <a:gd name="T7" fmla="*/ 846 h 937"/>
                    <a:gd name="T8" fmla="*/ 745 w 1710"/>
                    <a:gd name="T9" fmla="*/ 936 h 937"/>
                    <a:gd name="T10" fmla="*/ 878 w 1710"/>
                    <a:gd name="T11" fmla="*/ 888 h 937"/>
                    <a:gd name="T12" fmla="*/ 1022 w 1710"/>
                    <a:gd name="T13" fmla="*/ 846 h 937"/>
                    <a:gd name="T14" fmla="*/ 1155 w 1710"/>
                    <a:gd name="T15" fmla="*/ 874 h 937"/>
                    <a:gd name="T16" fmla="*/ 1318 w 1710"/>
                    <a:gd name="T17" fmla="*/ 874 h 937"/>
                    <a:gd name="T18" fmla="*/ 1489 w 1710"/>
                    <a:gd name="T19" fmla="*/ 803 h 937"/>
                    <a:gd name="T20" fmla="*/ 1580 w 1710"/>
                    <a:gd name="T21" fmla="*/ 689 h 937"/>
                    <a:gd name="T22" fmla="*/ 1656 w 1710"/>
                    <a:gd name="T23" fmla="*/ 660 h 937"/>
                    <a:gd name="T24" fmla="*/ 1704 w 1710"/>
                    <a:gd name="T25" fmla="*/ 651 h 937"/>
                    <a:gd name="T26" fmla="*/ 1652 w 1710"/>
                    <a:gd name="T27" fmla="*/ 556 h 937"/>
                    <a:gd name="T28" fmla="*/ 1432 w 1710"/>
                    <a:gd name="T29" fmla="*/ 428 h 937"/>
                    <a:gd name="T30" fmla="*/ 1346 w 1710"/>
                    <a:gd name="T31" fmla="*/ 252 h 937"/>
                    <a:gd name="T32" fmla="*/ 1284 w 1710"/>
                    <a:gd name="T33" fmla="*/ 133 h 937"/>
                    <a:gd name="T34" fmla="*/ 1170 w 1710"/>
                    <a:gd name="T35" fmla="*/ 33 h 937"/>
                    <a:gd name="T36" fmla="*/ 1108 w 1710"/>
                    <a:gd name="T37" fmla="*/ 0 h 937"/>
                    <a:gd name="T38" fmla="*/ 1065 w 1710"/>
                    <a:gd name="T39" fmla="*/ 19 h 937"/>
                    <a:gd name="T40" fmla="*/ 1050 w 1710"/>
                    <a:gd name="T41" fmla="*/ 90 h 937"/>
                    <a:gd name="T42" fmla="*/ 1022 w 1710"/>
                    <a:gd name="T43" fmla="*/ 209 h 937"/>
                    <a:gd name="T44" fmla="*/ 993 w 1710"/>
                    <a:gd name="T45" fmla="*/ 119 h 937"/>
                    <a:gd name="T46" fmla="*/ 921 w 1710"/>
                    <a:gd name="T47" fmla="*/ 133 h 937"/>
                    <a:gd name="T48" fmla="*/ 850 w 1710"/>
                    <a:gd name="T49" fmla="*/ 223 h 937"/>
                    <a:gd name="T50" fmla="*/ 745 w 1710"/>
                    <a:gd name="T51" fmla="*/ 323 h 937"/>
                    <a:gd name="T52" fmla="*/ 630 w 1710"/>
                    <a:gd name="T53" fmla="*/ 394 h 937"/>
                    <a:gd name="T54" fmla="*/ 582 w 1710"/>
                    <a:gd name="T55" fmla="*/ 423 h 937"/>
                    <a:gd name="T56" fmla="*/ 539 w 1710"/>
                    <a:gd name="T57" fmla="*/ 418 h 937"/>
                    <a:gd name="T58" fmla="*/ 487 w 1710"/>
                    <a:gd name="T59" fmla="*/ 432 h 937"/>
                    <a:gd name="T60" fmla="*/ 411 w 1710"/>
                    <a:gd name="T61" fmla="*/ 485 h 937"/>
                    <a:gd name="T62" fmla="*/ 277 w 1710"/>
                    <a:gd name="T63" fmla="*/ 556 h 937"/>
                    <a:gd name="T64" fmla="*/ 162 w 1710"/>
                    <a:gd name="T65" fmla="*/ 599 h 937"/>
                    <a:gd name="T66" fmla="*/ 43 w 1710"/>
                    <a:gd name="T67" fmla="*/ 689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10"/>
                    <a:gd name="T103" fmla="*/ 0 h 937"/>
                    <a:gd name="T104" fmla="*/ 1710 w 1710"/>
                    <a:gd name="T105" fmla="*/ 937 h 9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10" h="937">
                      <a:moveTo>
                        <a:pt x="0" y="717"/>
                      </a:moveTo>
                      <a:lnTo>
                        <a:pt x="86" y="717"/>
                      </a:lnTo>
                      <a:lnTo>
                        <a:pt x="205" y="760"/>
                      </a:lnTo>
                      <a:lnTo>
                        <a:pt x="382" y="760"/>
                      </a:lnTo>
                      <a:lnTo>
                        <a:pt x="320" y="803"/>
                      </a:lnTo>
                      <a:lnTo>
                        <a:pt x="306" y="817"/>
                      </a:lnTo>
                      <a:lnTo>
                        <a:pt x="411" y="846"/>
                      </a:lnTo>
                      <a:lnTo>
                        <a:pt x="496" y="846"/>
                      </a:lnTo>
                      <a:lnTo>
                        <a:pt x="659" y="922"/>
                      </a:lnTo>
                      <a:lnTo>
                        <a:pt x="745" y="936"/>
                      </a:lnTo>
                      <a:lnTo>
                        <a:pt x="831" y="907"/>
                      </a:lnTo>
                      <a:lnTo>
                        <a:pt x="878" y="888"/>
                      </a:lnTo>
                      <a:lnTo>
                        <a:pt x="936" y="846"/>
                      </a:lnTo>
                      <a:lnTo>
                        <a:pt x="1022" y="846"/>
                      </a:lnTo>
                      <a:lnTo>
                        <a:pt x="1098" y="831"/>
                      </a:lnTo>
                      <a:lnTo>
                        <a:pt x="1155" y="874"/>
                      </a:lnTo>
                      <a:lnTo>
                        <a:pt x="1241" y="888"/>
                      </a:lnTo>
                      <a:lnTo>
                        <a:pt x="1318" y="874"/>
                      </a:lnTo>
                      <a:lnTo>
                        <a:pt x="1432" y="846"/>
                      </a:lnTo>
                      <a:lnTo>
                        <a:pt x="1489" y="803"/>
                      </a:lnTo>
                      <a:lnTo>
                        <a:pt x="1518" y="760"/>
                      </a:lnTo>
                      <a:lnTo>
                        <a:pt x="1580" y="689"/>
                      </a:lnTo>
                      <a:lnTo>
                        <a:pt x="1623" y="665"/>
                      </a:lnTo>
                      <a:lnTo>
                        <a:pt x="1656" y="660"/>
                      </a:lnTo>
                      <a:lnTo>
                        <a:pt x="1695" y="660"/>
                      </a:lnTo>
                      <a:lnTo>
                        <a:pt x="1704" y="651"/>
                      </a:lnTo>
                      <a:lnTo>
                        <a:pt x="1709" y="627"/>
                      </a:lnTo>
                      <a:lnTo>
                        <a:pt x="1652" y="556"/>
                      </a:lnTo>
                      <a:lnTo>
                        <a:pt x="1489" y="499"/>
                      </a:lnTo>
                      <a:lnTo>
                        <a:pt x="1432" y="428"/>
                      </a:lnTo>
                      <a:lnTo>
                        <a:pt x="1389" y="352"/>
                      </a:lnTo>
                      <a:lnTo>
                        <a:pt x="1346" y="252"/>
                      </a:lnTo>
                      <a:lnTo>
                        <a:pt x="1332" y="209"/>
                      </a:lnTo>
                      <a:lnTo>
                        <a:pt x="1284" y="133"/>
                      </a:lnTo>
                      <a:lnTo>
                        <a:pt x="1227" y="76"/>
                      </a:lnTo>
                      <a:lnTo>
                        <a:pt x="1170" y="33"/>
                      </a:lnTo>
                      <a:lnTo>
                        <a:pt x="1141" y="19"/>
                      </a:lnTo>
                      <a:lnTo>
                        <a:pt x="1108" y="0"/>
                      </a:lnTo>
                      <a:lnTo>
                        <a:pt x="1079" y="5"/>
                      </a:lnTo>
                      <a:lnTo>
                        <a:pt x="1065" y="19"/>
                      </a:lnTo>
                      <a:lnTo>
                        <a:pt x="1050" y="48"/>
                      </a:lnTo>
                      <a:lnTo>
                        <a:pt x="1050" y="90"/>
                      </a:lnTo>
                      <a:lnTo>
                        <a:pt x="1050" y="162"/>
                      </a:lnTo>
                      <a:lnTo>
                        <a:pt x="1022" y="209"/>
                      </a:lnTo>
                      <a:lnTo>
                        <a:pt x="1007" y="147"/>
                      </a:lnTo>
                      <a:lnTo>
                        <a:pt x="993" y="119"/>
                      </a:lnTo>
                      <a:lnTo>
                        <a:pt x="964" y="119"/>
                      </a:lnTo>
                      <a:lnTo>
                        <a:pt x="921" y="133"/>
                      </a:lnTo>
                      <a:lnTo>
                        <a:pt x="893" y="162"/>
                      </a:lnTo>
                      <a:lnTo>
                        <a:pt x="850" y="223"/>
                      </a:lnTo>
                      <a:lnTo>
                        <a:pt x="816" y="266"/>
                      </a:lnTo>
                      <a:lnTo>
                        <a:pt x="745" y="323"/>
                      </a:lnTo>
                      <a:lnTo>
                        <a:pt x="673" y="380"/>
                      </a:lnTo>
                      <a:lnTo>
                        <a:pt x="630" y="394"/>
                      </a:lnTo>
                      <a:lnTo>
                        <a:pt x="597" y="409"/>
                      </a:lnTo>
                      <a:lnTo>
                        <a:pt x="582" y="423"/>
                      </a:lnTo>
                      <a:lnTo>
                        <a:pt x="568" y="428"/>
                      </a:lnTo>
                      <a:lnTo>
                        <a:pt x="539" y="418"/>
                      </a:lnTo>
                      <a:lnTo>
                        <a:pt x="511" y="423"/>
                      </a:lnTo>
                      <a:lnTo>
                        <a:pt x="487" y="432"/>
                      </a:lnTo>
                      <a:lnTo>
                        <a:pt x="454" y="447"/>
                      </a:lnTo>
                      <a:lnTo>
                        <a:pt x="411" y="485"/>
                      </a:lnTo>
                      <a:lnTo>
                        <a:pt x="348" y="513"/>
                      </a:lnTo>
                      <a:lnTo>
                        <a:pt x="277" y="556"/>
                      </a:lnTo>
                      <a:lnTo>
                        <a:pt x="210" y="584"/>
                      </a:lnTo>
                      <a:lnTo>
                        <a:pt x="162" y="599"/>
                      </a:lnTo>
                      <a:lnTo>
                        <a:pt x="100" y="627"/>
                      </a:lnTo>
                      <a:lnTo>
                        <a:pt x="43" y="689"/>
                      </a:lnTo>
                      <a:lnTo>
                        <a:pt x="0" y="717"/>
                      </a:lnTo>
                    </a:path>
                  </a:pathLst>
                </a:custGeom>
                <a:solidFill>
                  <a:srgbClr val="00C000"/>
                </a:solidFill>
                <a:ln w="12700" cap="rnd">
                  <a:noFill/>
                  <a:round/>
                  <a:headEnd/>
                  <a:tailEnd/>
                </a:ln>
              </p:spPr>
              <p:txBody>
                <a:bodyPr/>
                <a:lstStyle/>
                <a:p>
                  <a:endParaRPr lang="en-US"/>
                </a:p>
              </p:txBody>
            </p:sp>
            <p:grpSp>
              <p:nvGrpSpPr>
                <p:cNvPr id="18463" name="Group 384"/>
                <p:cNvGrpSpPr>
                  <a:grpSpLocks noChangeAspect="1"/>
                </p:cNvGrpSpPr>
                <p:nvPr/>
              </p:nvGrpSpPr>
              <p:grpSpPr bwMode="auto">
                <a:xfrm>
                  <a:off x="488" y="3460"/>
                  <a:ext cx="625" cy="553"/>
                  <a:chOff x="488" y="3460"/>
                  <a:chExt cx="625" cy="553"/>
                </a:xfrm>
              </p:grpSpPr>
              <p:sp>
                <p:nvSpPr>
                  <p:cNvPr id="18685" name="Freeform 385"/>
                  <p:cNvSpPr>
                    <a:spLocks noChangeAspect="1"/>
                  </p:cNvSpPr>
                  <p:nvPr/>
                </p:nvSpPr>
                <p:spPr bwMode="auto">
                  <a:xfrm>
                    <a:off x="488" y="3460"/>
                    <a:ext cx="505" cy="539"/>
                  </a:xfrm>
                  <a:custGeom>
                    <a:avLst/>
                    <a:gdLst>
                      <a:gd name="T0" fmla="*/ 75 w 505"/>
                      <a:gd name="T1" fmla="*/ 378 h 539"/>
                      <a:gd name="T2" fmla="*/ 14 w 505"/>
                      <a:gd name="T3" fmla="*/ 420 h 539"/>
                      <a:gd name="T4" fmla="*/ 0 w 505"/>
                      <a:gd name="T5" fmla="*/ 434 h 539"/>
                      <a:gd name="T6" fmla="*/ 104 w 505"/>
                      <a:gd name="T7" fmla="*/ 462 h 539"/>
                      <a:gd name="T8" fmla="*/ 188 w 505"/>
                      <a:gd name="T9" fmla="*/ 462 h 539"/>
                      <a:gd name="T10" fmla="*/ 349 w 505"/>
                      <a:gd name="T11" fmla="*/ 538 h 539"/>
                      <a:gd name="T12" fmla="*/ 363 w 505"/>
                      <a:gd name="T13" fmla="*/ 462 h 539"/>
                      <a:gd name="T14" fmla="*/ 363 w 505"/>
                      <a:gd name="T15" fmla="*/ 363 h 539"/>
                      <a:gd name="T16" fmla="*/ 462 w 505"/>
                      <a:gd name="T17" fmla="*/ 132 h 539"/>
                      <a:gd name="T18" fmla="*/ 504 w 505"/>
                      <a:gd name="T19" fmla="*/ 0 h 539"/>
                      <a:gd name="T20" fmla="*/ 447 w 505"/>
                      <a:gd name="T21" fmla="*/ 47 h 539"/>
                      <a:gd name="T22" fmla="*/ 391 w 505"/>
                      <a:gd name="T23" fmla="*/ 118 h 539"/>
                      <a:gd name="T24" fmla="*/ 320 w 505"/>
                      <a:gd name="T25" fmla="*/ 203 h 539"/>
                      <a:gd name="T26" fmla="*/ 287 w 505"/>
                      <a:gd name="T27" fmla="*/ 217 h 539"/>
                      <a:gd name="T28" fmla="*/ 245 w 505"/>
                      <a:gd name="T29" fmla="*/ 260 h 539"/>
                      <a:gd name="T30" fmla="*/ 217 w 505"/>
                      <a:gd name="T31" fmla="*/ 293 h 539"/>
                      <a:gd name="T32" fmla="*/ 188 w 505"/>
                      <a:gd name="T33" fmla="*/ 321 h 539"/>
                      <a:gd name="T34" fmla="*/ 146 w 505"/>
                      <a:gd name="T35" fmla="*/ 335 h 539"/>
                      <a:gd name="T36" fmla="*/ 75 w 505"/>
                      <a:gd name="T37" fmla="*/ 378 h 5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5"/>
                      <a:gd name="T58" fmla="*/ 0 h 539"/>
                      <a:gd name="T59" fmla="*/ 505 w 505"/>
                      <a:gd name="T60" fmla="*/ 539 h 5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5" h="539">
                        <a:moveTo>
                          <a:pt x="75" y="378"/>
                        </a:moveTo>
                        <a:lnTo>
                          <a:pt x="14" y="420"/>
                        </a:lnTo>
                        <a:lnTo>
                          <a:pt x="0" y="434"/>
                        </a:lnTo>
                        <a:lnTo>
                          <a:pt x="104" y="462"/>
                        </a:lnTo>
                        <a:lnTo>
                          <a:pt x="188" y="462"/>
                        </a:lnTo>
                        <a:lnTo>
                          <a:pt x="349" y="538"/>
                        </a:lnTo>
                        <a:lnTo>
                          <a:pt x="363" y="462"/>
                        </a:lnTo>
                        <a:lnTo>
                          <a:pt x="363" y="363"/>
                        </a:lnTo>
                        <a:lnTo>
                          <a:pt x="462" y="132"/>
                        </a:lnTo>
                        <a:lnTo>
                          <a:pt x="504" y="0"/>
                        </a:lnTo>
                        <a:lnTo>
                          <a:pt x="447" y="47"/>
                        </a:lnTo>
                        <a:lnTo>
                          <a:pt x="391" y="118"/>
                        </a:lnTo>
                        <a:lnTo>
                          <a:pt x="320" y="203"/>
                        </a:lnTo>
                        <a:lnTo>
                          <a:pt x="287" y="217"/>
                        </a:lnTo>
                        <a:lnTo>
                          <a:pt x="245" y="260"/>
                        </a:lnTo>
                        <a:lnTo>
                          <a:pt x="217" y="293"/>
                        </a:lnTo>
                        <a:lnTo>
                          <a:pt x="188" y="321"/>
                        </a:lnTo>
                        <a:lnTo>
                          <a:pt x="146" y="335"/>
                        </a:lnTo>
                        <a:lnTo>
                          <a:pt x="75" y="378"/>
                        </a:lnTo>
                      </a:path>
                    </a:pathLst>
                  </a:custGeom>
                  <a:solidFill>
                    <a:srgbClr val="808080"/>
                  </a:solidFill>
                  <a:ln w="12700" cap="rnd">
                    <a:noFill/>
                    <a:round/>
                    <a:headEnd/>
                    <a:tailEnd/>
                  </a:ln>
                </p:spPr>
                <p:txBody>
                  <a:bodyPr/>
                  <a:lstStyle/>
                  <a:p>
                    <a:endParaRPr lang="en-US"/>
                  </a:p>
                </p:txBody>
              </p:sp>
              <p:sp>
                <p:nvSpPr>
                  <p:cNvPr id="18686" name="Freeform 386"/>
                  <p:cNvSpPr>
                    <a:spLocks noChangeAspect="1"/>
                  </p:cNvSpPr>
                  <p:nvPr/>
                </p:nvSpPr>
                <p:spPr bwMode="auto">
                  <a:xfrm>
                    <a:off x="579" y="3787"/>
                    <a:ext cx="193" cy="135"/>
                  </a:xfrm>
                  <a:custGeom>
                    <a:avLst/>
                    <a:gdLst>
                      <a:gd name="T0" fmla="*/ 0 w 193"/>
                      <a:gd name="T1" fmla="*/ 134 h 135"/>
                      <a:gd name="T2" fmla="*/ 96 w 193"/>
                      <a:gd name="T3" fmla="*/ 134 h 135"/>
                      <a:gd name="T4" fmla="*/ 96 w 193"/>
                      <a:gd name="T5" fmla="*/ 94 h 135"/>
                      <a:gd name="T6" fmla="*/ 192 w 193"/>
                      <a:gd name="T7" fmla="*/ 0 h 135"/>
                      <a:gd name="T8" fmla="*/ 41 w 193"/>
                      <a:gd name="T9" fmla="*/ 67 h 135"/>
                      <a:gd name="T10" fmla="*/ 27 w 193"/>
                      <a:gd name="T11" fmla="*/ 94 h 135"/>
                      <a:gd name="T12" fmla="*/ 0 w 193"/>
                      <a:gd name="T13" fmla="*/ 134 h 135"/>
                      <a:gd name="T14" fmla="*/ 0 60000 65536"/>
                      <a:gd name="T15" fmla="*/ 0 60000 65536"/>
                      <a:gd name="T16" fmla="*/ 0 60000 65536"/>
                      <a:gd name="T17" fmla="*/ 0 60000 65536"/>
                      <a:gd name="T18" fmla="*/ 0 60000 65536"/>
                      <a:gd name="T19" fmla="*/ 0 60000 65536"/>
                      <a:gd name="T20" fmla="*/ 0 60000 65536"/>
                      <a:gd name="T21" fmla="*/ 0 w 193"/>
                      <a:gd name="T22" fmla="*/ 0 h 135"/>
                      <a:gd name="T23" fmla="*/ 193 w 193"/>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35">
                        <a:moveTo>
                          <a:pt x="0" y="134"/>
                        </a:moveTo>
                        <a:lnTo>
                          <a:pt x="96" y="134"/>
                        </a:lnTo>
                        <a:lnTo>
                          <a:pt x="96" y="94"/>
                        </a:lnTo>
                        <a:lnTo>
                          <a:pt x="192" y="0"/>
                        </a:lnTo>
                        <a:lnTo>
                          <a:pt x="41" y="67"/>
                        </a:lnTo>
                        <a:lnTo>
                          <a:pt x="27" y="94"/>
                        </a:lnTo>
                        <a:lnTo>
                          <a:pt x="0" y="134"/>
                        </a:lnTo>
                      </a:path>
                    </a:pathLst>
                  </a:custGeom>
                  <a:solidFill>
                    <a:srgbClr val="606060"/>
                  </a:solidFill>
                  <a:ln w="12700" cap="rnd">
                    <a:noFill/>
                    <a:round/>
                    <a:headEnd/>
                    <a:tailEnd/>
                  </a:ln>
                </p:spPr>
                <p:txBody>
                  <a:bodyPr/>
                  <a:lstStyle/>
                  <a:p>
                    <a:endParaRPr lang="en-US"/>
                  </a:p>
                </p:txBody>
              </p:sp>
              <p:sp>
                <p:nvSpPr>
                  <p:cNvPr id="18687" name="Freeform 387"/>
                  <p:cNvSpPr>
                    <a:spLocks noChangeAspect="1"/>
                  </p:cNvSpPr>
                  <p:nvPr/>
                </p:nvSpPr>
                <p:spPr bwMode="auto">
                  <a:xfrm>
                    <a:off x="680" y="3787"/>
                    <a:ext cx="169" cy="212"/>
                  </a:xfrm>
                  <a:custGeom>
                    <a:avLst/>
                    <a:gdLst>
                      <a:gd name="T0" fmla="*/ 95 w 169"/>
                      <a:gd name="T1" fmla="*/ 0 h 212"/>
                      <a:gd name="T2" fmla="*/ 0 w 169"/>
                      <a:gd name="T3" fmla="*/ 96 h 212"/>
                      <a:gd name="T4" fmla="*/ 0 w 169"/>
                      <a:gd name="T5" fmla="*/ 138 h 212"/>
                      <a:gd name="T6" fmla="*/ 154 w 169"/>
                      <a:gd name="T7" fmla="*/ 211 h 212"/>
                      <a:gd name="T8" fmla="*/ 168 w 169"/>
                      <a:gd name="T9" fmla="*/ 151 h 212"/>
                      <a:gd name="T10" fmla="*/ 168 w 169"/>
                      <a:gd name="T11" fmla="*/ 41 h 212"/>
                      <a:gd name="T12" fmla="*/ 95 w 169"/>
                      <a:gd name="T13" fmla="*/ 0 h 212"/>
                      <a:gd name="T14" fmla="*/ 0 60000 65536"/>
                      <a:gd name="T15" fmla="*/ 0 60000 65536"/>
                      <a:gd name="T16" fmla="*/ 0 60000 65536"/>
                      <a:gd name="T17" fmla="*/ 0 60000 65536"/>
                      <a:gd name="T18" fmla="*/ 0 60000 65536"/>
                      <a:gd name="T19" fmla="*/ 0 60000 65536"/>
                      <a:gd name="T20" fmla="*/ 0 60000 65536"/>
                      <a:gd name="T21" fmla="*/ 0 w 169"/>
                      <a:gd name="T22" fmla="*/ 0 h 212"/>
                      <a:gd name="T23" fmla="*/ 169 w 169"/>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212">
                        <a:moveTo>
                          <a:pt x="95" y="0"/>
                        </a:moveTo>
                        <a:lnTo>
                          <a:pt x="0" y="96"/>
                        </a:lnTo>
                        <a:lnTo>
                          <a:pt x="0" y="138"/>
                        </a:lnTo>
                        <a:lnTo>
                          <a:pt x="154" y="211"/>
                        </a:lnTo>
                        <a:lnTo>
                          <a:pt x="168" y="151"/>
                        </a:lnTo>
                        <a:lnTo>
                          <a:pt x="168" y="41"/>
                        </a:lnTo>
                        <a:lnTo>
                          <a:pt x="95" y="0"/>
                        </a:lnTo>
                      </a:path>
                    </a:pathLst>
                  </a:custGeom>
                  <a:solidFill>
                    <a:srgbClr val="A0A0A0"/>
                  </a:solidFill>
                  <a:ln w="12700" cap="rnd">
                    <a:noFill/>
                    <a:round/>
                    <a:headEnd/>
                    <a:tailEnd/>
                  </a:ln>
                </p:spPr>
                <p:txBody>
                  <a:bodyPr/>
                  <a:lstStyle/>
                  <a:p>
                    <a:endParaRPr lang="en-US"/>
                  </a:p>
                </p:txBody>
              </p:sp>
              <p:sp>
                <p:nvSpPr>
                  <p:cNvPr id="18688" name="Freeform 388"/>
                  <p:cNvSpPr>
                    <a:spLocks noChangeAspect="1"/>
                  </p:cNvSpPr>
                  <p:nvPr/>
                </p:nvSpPr>
                <p:spPr bwMode="auto">
                  <a:xfrm>
                    <a:off x="781" y="3552"/>
                    <a:ext cx="183" cy="269"/>
                  </a:xfrm>
                  <a:custGeom>
                    <a:avLst/>
                    <a:gdLst>
                      <a:gd name="T0" fmla="*/ 0 w 183"/>
                      <a:gd name="T1" fmla="*/ 226 h 269"/>
                      <a:gd name="T2" fmla="*/ 73 w 183"/>
                      <a:gd name="T3" fmla="*/ 268 h 269"/>
                      <a:gd name="T4" fmla="*/ 182 w 183"/>
                      <a:gd name="T5" fmla="*/ 0 h 269"/>
                      <a:gd name="T6" fmla="*/ 0 w 183"/>
                      <a:gd name="T7" fmla="*/ 226 h 269"/>
                      <a:gd name="T8" fmla="*/ 0 60000 65536"/>
                      <a:gd name="T9" fmla="*/ 0 60000 65536"/>
                      <a:gd name="T10" fmla="*/ 0 60000 65536"/>
                      <a:gd name="T11" fmla="*/ 0 60000 65536"/>
                      <a:gd name="T12" fmla="*/ 0 w 183"/>
                      <a:gd name="T13" fmla="*/ 0 h 269"/>
                      <a:gd name="T14" fmla="*/ 183 w 183"/>
                      <a:gd name="T15" fmla="*/ 269 h 269"/>
                    </a:gdLst>
                    <a:ahLst/>
                    <a:cxnLst>
                      <a:cxn ang="T8">
                        <a:pos x="T0" y="T1"/>
                      </a:cxn>
                      <a:cxn ang="T9">
                        <a:pos x="T2" y="T3"/>
                      </a:cxn>
                      <a:cxn ang="T10">
                        <a:pos x="T4" y="T5"/>
                      </a:cxn>
                      <a:cxn ang="T11">
                        <a:pos x="T6" y="T7"/>
                      </a:cxn>
                    </a:cxnLst>
                    <a:rect l="T12" t="T13" r="T14" b="T15"/>
                    <a:pathLst>
                      <a:path w="183" h="269">
                        <a:moveTo>
                          <a:pt x="0" y="226"/>
                        </a:moveTo>
                        <a:lnTo>
                          <a:pt x="73" y="268"/>
                        </a:lnTo>
                        <a:lnTo>
                          <a:pt x="182" y="0"/>
                        </a:lnTo>
                        <a:lnTo>
                          <a:pt x="0" y="226"/>
                        </a:lnTo>
                      </a:path>
                    </a:pathLst>
                  </a:custGeom>
                  <a:solidFill>
                    <a:srgbClr val="A0A0A0"/>
                  </a:solidFill>
                  <a:ln w="12700" cap="rnd">
                    <a:noFill/>
                    <a:round/>
                    <a:headEnd/>
                    <a:tailEnd/>
                  </a:ln>
                </p:spPr>
                <p:txBody>
                  <a:bodyPr/>
                  <a:lstStyle/>
                  <a:p>
                    <a:endParaRPr lang="en-US"/>
                  </a:p>
                </p:txBody>
              </p:sp>
              <p:sp>
                <p:nvSpPr>
                  <p:cNvPr id="18689" name="Freeform 389"/>
                  <p:cNvSpPr>
                    <a:spLocks noChangeAspect="1"/>
                  </p:cNvSpPr>
                  <p:nvPr/>
                </p:nvSpPr>
                <p:spPr bwMode="auto">
                  <a:xfrm>
                    <a:off x="843" y="3815"/>
                    <a:ext cx="270" cy="198"/>
                  </a:xfrm>
                  <a:custGeom>
                    <a:avLst/>
                    <a:gdLst>
                      <a:gd name="T0" fmla="*/ 14 w 270"/>
                      <a:gd name="T1" fmla="*/ 14 h 198"/>
                      <a:gd name="T2" fmla="*/ 111 w 270"/>
                      <a:gd name="T3" fmla="*/ 0 h 198"/>
                      <a:gd name="T4" fmla="*/ 227 w 270"/>
                      <a:gd name="T5" fmla="*/ 69 h 198"/>
                      <a:gd name="T6" fmla="*/ 269 w 270"/>
                      <a:gd name="T7" fmla="*/ 110 h 198"/>
                      <a:gd name="T8" fmla="*/ 213 w 270"/>
                      <a:gd name="T9" fmla="*/ 151 h 198"/>
                      <a:gd name="T10" fmla="*/ 83 w 270"/>
                      <a:gd name="T11" fmla="*/ 197 h 198"/>
                      <a:gd name="T12" fmla="*/ 0 w 270"/>
                      <a:gd name="T13" fmla="*/ 183 h 198"/>
                      <a:gd name="T14" fmla="*/ 14 w 270"/>
                      <a:gd name="T15" fmla="*/ 124 h 198"/>
                      <a:gd name="T16" fmla="*/ 14 w 270"/>
                      <a:gd name="T17" fmla="*/ 14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
                      <a:gd name="T28" fmla="*/ 0 h 198"/>
                      <a:gd name="T29" fmla="*/ 270 w 270"/>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 h="198">
                        <a:moveTo>
                          <a:pt x="14" y="14"/>
                        </a:moveTo>
                        <a:lnTo>
                          <a:pt x="111" y="0"/>
                        </a:lnTo>
                        <a:lnTo>
                          <a:pt x="227" y="69"/>
                        </a:lnTo>
                        <a:lnTo>
                          <a:pt x="269" y="110"/>
                        </a:lnTo>
                        <a:lnTo>
                          <a:pt x="213" y="151"/>
                        </a:lnTo>
                        <a:lnTo>
                          <a:pt x="83" y="197"/>
                        </a:lnTo>
                        <a:lnTo>
                          <a:pt x="0" y="183"/>
                        </a:lnTo>
                        <a:lnTo>
                          <a:pt x="14" y="124"/>
                        </a:lnTo>
                        <a:lnTo>
                          <a:pt x="14" y="14"/>
                        </a:lnTo>
                      </a:path>
                    </a:pathLst>
                  </a:custGeom>
                  <a:solidFill>
                    <a:srgbClr val="808080"/>
                  </a:solidFill>
                  <a:ln w="12700" cap="rnd">
                    <a:noFill/>
                    <a:round/>
                    <a:headEnd/>
                    <a:tailEnd/>
                  </a:ln>
                </p:spPr>
                <p:txBody>
                  <a:bodyPr/>
                  <a:lstStyle/>
                  <a:p>
                    <a:endParaRPr lang="en-US"/>
                  </a:p>
                </p:txBody>
              </p:sp>
              <p:sp>
                <p:nvSpPr>
                  <p:cNvPr id="18690" name="Freeform 390"/>
                  <p:cNvSpPr>
                    <a:spLocks noChangeAspect="1"/>
                  </p:cNvSpPr>
                  <p:nvPr/>
                </p:nvSpPr>
                <p:spPr bwMode="auto">
                  <a:xfrm>
                    <a:off x="858" y="3552"/>
                    <a:ext cx="111" cy="269"/>
                  </a:xfrm>
                  <a:custGeom>
                    <a:avLst/>
                    <a:gdLst>
                      <a:gd name="T0" fmla="*/ 110 w 111"/>
                      <a:gd name="T1" fmla="*/ 0 h 269"/>
                      <a:gd name="T2" fmla="*/ 92 w 111"/>
                      <a:gd name="T3" fmla="*/ 254 h 269"/>
                      <a:gd name="T4" fmla="*/ 0 w 111"/>
                      <a:gd name="T5" fmla="*/ 268 h 269"/>
                      <a:gd name="T6" fmla="*/ 110 w 111"/>
                      <a:gd name="T7" fmla="*/ 0 h 269"/>
                      <a:gd name="T8" fmla="*/ 0 60000 65536"/>
                      <a:gd name="T9" fmla="*/ 0 60000 65536"/>
                      <a:gd name="T10" fmla="*/ 0 60000 65536"/>
                      <a:gd name="T11" fmla="*/ 0 60000 65536"/>
                      <a:gd name="T12" fmla="*/ 0 w 111"/>
                      <a:gd name="T13" fmla="*/ 0 h 269"/>
                      <a:gd name="T14" fmla="*/ 111 w 111"/>
                      <a:gd name="T15" fmla="*/ 269 h 269"/>
                    </a:gdLst>
                    <a:ahLst/>
                    <a:cxnLst>
                      <a:cxn ang="T8">
                        <a:pos x="T0" y="T1"/>
                      </a:cxn>
                      <a:cxn ang="T9">
                        <a:pos x="T2" y="T3"/>
                      </a:cxn>
                      <a:cxn ang="T10">
                        <a:pos x="T4" y="T5"/>
                      </a:cxn>
                      <a:cxn ang="T11">
                        <a:pos x="T6" y="T7"/>
                      </a:cxn>
                    </a:cxnLst>
                    <a:rect l="T12" t="T13" r="T14" b="T15"/>
                    <a:pathLst>
                      <a:path w="111" h="269">
                        <a:moveTo>
                          <a:pt x="110" y="0"/>
                        </a:moveTo>
                        <a:lnTo>
                          <a:pt x="92" y="254"/>
                        </a:lnTo>
                        <a:lnTo>
                          <a:pt x="0" y="268"/>
                        </a:lnTo>
                        <a:lnTo>
                          <a:pt x="110" y="0"/>
                        </a:lnTo>
                      </a:path>
                    </a:pathLst>
                  </a:custGeom>
                  <a:solidFill>
                    <a:srgbClr val="606060"/>
                  </a:solidFill>
                  <a:ln w="12700" cap="rnd">
                    <a:noFill/>
                    <a:round/>
                    <a:headEnd/>
                    <a:tailEnd/>
                  </a:ln>
                </p:spPr>
                <p:txBody>
                  <a:bodyPr/>
                  <a:lstStyle/>
                  <a:p>
                    <a:endParaRPr lang="en-US"/>
                  </a:p>
                </p:txBody>
              </p:sp>
            </p:grpSp>
            <p:grpSp>
              <p:nvGrpSpPr>
                <p:cNvPr id="18464" name="Group 391"/>
                <p:cNvGrpSpPr>
                  <a:grpSpLocks noChangeAspect="1"/>
                </p:cNvGrpSpPr>
                <p:nvPr/>
              </p:nvGrpSpPr>
              <p:grpSpPr bwMode="auto">
                <a:xfrm>
                  <a:off x="1285" y="3475"/>
                  <a:ext cx="414" cy="490"/>
                  <a:chOff x="1285" y="3475"/>
                  <a:chExt cx="414" cy="490"/>
                </a:xfrm>
              </p:grpSpPr>
              <p:sp>
                <p:nvSpPr>
                  <p:cNvPr id="18681" name="Freeform 392"/>
                  <p:cNvSpPr>
                    <a:spLocks noChangeAspect="1"/>
                  </p:cNvSpPr>
                  <p:nvPr/>
                </p:nvSpPr>
                <p:spPr bwMode="auto">
                  <a:xfrm>
                    <a:off x="1285" y="3475"/>
                    <a:ext cx="107" cy="476"/>
                  </a:xfrm>
                  <a:custGeom>
                    <a:avLst/>
                    <a:gdLst>
                      <a:gd name="T0" fmla="*/ 0 w 107"/>
                      <a:gd name="T1" fmla="*/ 433 h 476"/>
                      <a:gd name="T2" fmla="*/ 53 w 107"/>
                      <a:gd name="T3" fmla="*/ 475 h 476"/>
                      <a:gd name="T4" fmla="*/ 53 w 107"/>
                      <a:gd name="T5" fmla="*/ 419 h 476"/>
                      <a:gd name="T6" fmla="*/ 106 w 107"/>
                      <a:gd name="T7" fmla="*/ 334 h 476"/>
                      <a:gd name="T8" fmla="*/ 106 w 107"/>
                      <a:gd name="T9" fmla="*/ 0 h 476"/>
                      <a:gd name="T10" fmla="*/ 53 w 107"/>
                      <a:gd name="T11" fmla="*/ 348 h 476"/>
                      <a:gd name="T12" fmla="*/ 0 w 107"/>
                      <a:gd name="T13" fmla="*/ 433 h 476"/>
                      <a:gd name="T14" fmla="*/ 0 60000 65536"/>
                      <a:gd name="T15" fmla="*/ 0 60000 65536"/>
                      <a:gd name="T16" fmla="*/ 0 60000 65536"/>
                      <a:gd name="T17" fmla="*/ 0 60000 65536"/>
                      <a:gd name="T18" fmla="*/ 0 60000 65536"/>
                      <a:gd name="T19" fmla="*/ 0 60000 65536"/>
                      <a:gd name="T20" fmla="*/ 0 60000 65536"/>
                      <a:gd name="T21" fmla="*/ 0 w 107"/>
                      <a:gd name="T22" fmla="*/ 0 h 476"/>
                      <a:gd name="T23" fmla="*/ 107 w 107"/>
                      <a:gd name="T24" fmla="*/ 476 h 4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476">
                        <a:moveTo>
                          <a:pt x="0" y="433"/>
                        </a:moveTo>
                        <a:lnTo>
                          <a:pt x="53" y="475"/>
                        </a:lnTo>
                        <a:lnTo>
                          <a:pt x="53" y="419"/>
                        </a:lnTo>
                        <a:lnTo>
                          <a:pt x="106" y="334"/>
                        </a:lnTo>
                        <a:lnTo>
                          <a:pt x="106" y="0"/>
                        </a:lnTo>
                        <a:lnTo>
                          <a:pt x="53" y="348"/>
                        </a:lnTo>
                        <a:lnTo>
                          <a:pt x="0" y="433"/>
                        </a:lnTo>
                      </a:path>
                    </a:pathLst>
                  </a:custGeom>
                  <a:solidFill>
                    <a:srgbClr val="606060"/>
                  </a:solidFill>
                  <a:ln w="12700" cap="rnd">
                    <a:noFill/>
                    <a:round/>
                    <a:headEnd/>
                    <a:tailEnd/>
                  </a:ln>
                </p:spPr>
                <p:txBody>
                  <a:bodyPr/>
                  <a:lstStyle/>
                  <a:p>
                    <a:endParaRPr lang="en-US"/>
                  </a:p>
                </p:txBody>
              </p:sp>
              <p:sp>
                <p:nvSpPr>
                  <p:cNvPr id="18682" name="Freeform 393"/>
                  <p:cNvSpPr>
                    <a:spLocks noChangeAspect="1"/>
                  </p:cNvSpPr>
                  <p:nvPr/>
                </p:nvSpPr>
                <p:spPr bwMode="auto">
                  <a:xfrm>
                    <a:off x="1343" y="3667"/>
                    <a:ext cx="269" cy="298"/>
                  </a:xfrm>
                  <a:custGeom>
                    <a:avLst/>
                    <a:gdLst>
                      <a:gd name="T0" fmla="*/ 55 w 269"/>
                      <a:gd name="T1" fmla="*/ 144 h 298"/>
                      <a:gd name="T2" fmla="*/ 0 w 269"/>
                      <a:gd name="T3" fmla="*/ 227 h 298"/>
                      <a:gd name="T4" fmla="*/ 0 w 269"/>
                      <a:gd name="T5" fmla="*/ 288 h 298"/>
                      <a:gd name="T6" fmla="*/ 83 w 269"/>
                      <a:gd name="T7" fmla="*/ 297 h 298"/>
                      <a:gd name="T8" fmla="*/ 134 w 269"/>
                      <a:gd name="T9" fmla="*/ 297 h 298"/>
                      <a:gd name="T10" fmla="*/ 180 w 269"/>
                      <a:gd name="T11" fmla="*/ 288 h 298"/>
                      <a:gd name="T12" fmla="*/ 231 w 269"/>
                      <a:gd name="T13" fmla="*/ 274 h 298"/>
                      <a:gd name="T14" fmla="*/ 268 w 269"/>
                      <a:gd name="T15" fmla="*/ 255 h 298"/>
                      <a:gd name="T16" fmla="*/ 240 w 269"/>
                      <a:gd name="T17" fmla="*/ 144 h 298"/>
                      <a:gd name="T18" fmla="*/ 268 w 269"/>
                      <a:gd name="T19" fmla="*/ 74 h 298"/>
                      <a:gd name="T20" fmla="*/ 111 w 269"/>
                      <a:gd name="T21" fmla="*/ 0 h 298"/>
                      <a:gd name="T22" fmla="*/ 55 w 269"/>
                      <a:gd name="T23" fmla="*/ 144 h 2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298"/>
                      <a:gd name="T38" fmla="*/ 269 w 269"/>
                      <a:gd name="T39" fmla="*/ 298 h 2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298">
                        <a:moveTo>
                          <a:pt x="55" y="144"/>
                        </a:moveTo>
                        <a:lnTo>
                          <a:pt x="0" y="227"/>
                        </a:lnTo>
                        <a:lnTo>
                          <a:pt x="0" y="288"/>
                        </a:lnTo>
                        <a:lnTo>
                          <a:pt x="83" y="297"/>
                        </a:lnTo>
                        <a:lnTo>
                          <a:pt x="134" y="297"/>
                        </a:lnTo>
                        <a:lnTo>
                          <a:pt x="180" y="288"/>
                        </a:lnTo>
                        <a:lnTo>
                          <a:pt x="231" y="274"/>
                        </a:lnTo>
                        <a:lnTo>
                          <a:pt x="268" y="255"/>
                        </a:lnTo>
                        <a:lnTo>
                          <a:pt x="240" y="144"/>
                        </a:lnTo>
                        <a:lnTo>
                          <a:pt x="268" y="74"/>
                        </a:lnTo>
                        <a:lnTo>
                          <a:pt x="111" y="0"/>
                        </a:lnTo>
                        <a:lnTo>
                          <a:pt x="55" y="144"/>
                        </a:lnTo>
                      </a:path>
                    </a:pathLst>
                  </a:custGeom>
                  <a:solidFill>
                    <a:srgbClr val="808080"/>
                  </a:solidFill>
                  <a:ln w="12700" cap="rnd">
                    <a:noFill/>
                    <a:round/>
                    <a:headEnd/>
                    <a:tailEnd/>
                  </a:ln>
                </p:spPr>
                <p:txBody>
                  <a:bodyPr/>
                  <a:lstStyle/>
                  <a:p>
                    <a:endParaRPr lang="en-US"/>
                  </a:p>
                </p:txBody>
              </p:sp>
              <p:sp>
                <p:nvSpPr>
                  <p:cNvPr id="18683" name="Freeform 394"/>
                  <p:cNvSpPr>
                    <a:spLocks noChangeAspect="1"/>
                  </p:cNvSpPr>
                  <p:nvPr/>
                </p:nvSpPr>
                <p:spPr bwMode="auto">
                  <a:xfrm>
                    <a:off x="1400" y="3475"/>
                    <a:ext cx="299" cy="361"/>
                  </a:xfrm>
                  <a:custGeom>
                    <a:avLst/>
                    <a:gdLst>
                      <a:gd name="T0" fmla="*/ 0 w 299"/>
                      <a:gd name="T1" fmla="*/ 332 h 361"/>
                      <a:gd name="T2" fmla="*/ 56 w 299"/>
                      <a:gd name="T3" fmla="*/ 187 h 361"/>
                      <a:gd name="T4" fmla="*/ 214 w 299"/>
                      <a:gd name="T5" fmla="*/ 262 h 361"/>
                      <a:gd name="T6" fmla="*/ 298 w 299"/>
                      <a:gd name="T7" fmla="*/ 360 h 361"/>
                      <a:gd name="T8" fmla="*/ 242 w 299"/>
                      <a:gd name="T9" fmla="*/ 201 h 361"/>
                      <a:gd name="T10" fmla="*/ 144 w 299"/>
                      <a:gd name="T11" fmla="*/ 131 h 361"/>
                      <a:gd name="T12" fmla="*/ 102 w 299"/>
                      <a:gd name="T13" fmla="*/ 131 h 361"/>
                      <a:gd name="T14" fmla="*/ 0 w 299"/>
                      <a:gd name="T15" fmla="*/ 0 h 361"/>
                      <a:gd name="T16" fmla="*/ 0 w 299"/>
                      <a:gd name="T17" fmla="*/ 332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9"/>
                      <a:gd name="T28" fmla="*/ 0 h 361"/>
                      <a:gd name="T29" fmla="*/ 299 w 299"/>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9" h="361">
                        <a:moveTo>
                          <a:pt x="0" y="332"/>
                        </a:moveTo>
                        <a:lnTo>
                          <a:pt x="56" y="187"/>
                        </a:lnTo>
                        <a:lnTo>
                          <a:pt x="214" y="262"/>
                        </a:lnTo>
                        <a:lnTo>
                          <a:pt x="298" y="360"/>
                        </a:lnTo>
                        <a:lnTo>
                          <a:pt x="242" y="201"/>
                        </a:lnTo>
                        <a:lnTo>
                          <a:pt x="144" y="131"/>
                        </a:lnTo>
                        <a:lnTo>
                          <a:pt x="102" y="131"/>
                        </a:lnTo>
                        <a:lnTo>
                          <a:pt x="0" y="0"/>
                        </a:lnTo>
                        <a:lnTo>
                          <a:pt x="0" y="332"/>
                        </a:lnTo>
                      </a:path>
                    </a:pathLst>
                  </a:custGeom>
                  <a:solidFill>
                    <a:srgbClr val="A0A0A0"/>
                  </a:solidFill>
                  <a:ln w="12700" cap="rnd">
                    <a:noFill/>
                    <a:round/>
                    <a:headEnd/>
                    <a:tailEnd/>
                  </a:ln>
                </p:spPr>
                <p:txBody>
                  <a:bodyPr/>
                  <a:lstStyle/>
                  <a:p>
                    <a:endParaRPr lang="en-US"/>
                  </a:p>
                </p:txBody>
              </p:sp>
              <p:sp>
                <p:nvSpPr>
                  <p:cNvPr id="18684" name="Freeform 395"/>
                  <p:cNvSpPr>
                    <a:spLocks noChangeAspect="1"/>
                  </p:cNvSpPr>
                  <p:nvPr/>
                </p:nvSpPr>
                <p:spPr bwMode="auto">
                  <a:xfrm>
                    <a:off x="1592" y="3743"/>
                    <a:ext cx="107" cy="179"/>
                  </a:xfrm>
                  <a:custGeom>
                    <a:avLst/>
                    <a:gdLst>
                      <a:gd name="T0" fmla="*/ 27 w 107"/>
                      <a:gd name="T1" fmla="*/ 0 h 179"/>
                      <a:gd name="T2" fmla="*/ 0 w 107"/>
                      <a:gd name="T3" fmla="*/ 68 h 179"/>
                      <a:gd name="T4" fmla="*/ 27 w 107"/>
                      <a:gd name="T5" fmla="*/ 178 h 179"/>
                      <a:gd name="T6" fmla="*/ 57 w 107"/>
                      <a:gd name="T7" fmla="*/ 160 h 179"/>
                      <a:gd name="T8" fmla="*/ 80 w 107"/>
                      <a:gd name="T9" fmla="*/ 146 h 179"/>
                      <a:gd name="T10" fmla="*/ 93 w 107"/>
                      <a:gd name="T11" fmla="*/ 123 h 179"/>
                      <a:gd name="T12" fmla="*/ 106 w 107"/>
                      <a:gd name="T13" fmla="*/ 96 h 179"/>
                      <a:gd name="T14" fmla="*/ 27 w 107"/>
                      <a:gd name="T15" fmla="*/ 0 h 179"/>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179"/>
                      <a:gd name="T26" fmla="*/ 107 w 107"/>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179">
                        <a:moveTo>
                          <a:pt x="27" y="0"/>
                        </a:moveTo>
                        <a:lnTo>
                          <a:pt x="0" y="68"/>
                        </a:lnTo>
                        <a:lnTo>
                          <a:pt x="27" y="178"/>
                        </a:lnTo>
                        <a:lnTo>
                          <a:pt x="57" y="160"/>
                        </a:lnTo>
                        <a:lnTo>
                          <a:pt x="80" y="146"/>
                        </a:lnTo>
                        <a:lnTo>
                          <a:pt x="93" y="123"/>
                        </a:lnTo>
                        <a:lnTo>
                          <a:pt x="106" y="96"/>
                        </a:lnTo>
                        <a:lnTo>
                          <a:pt x="27" y="0"/>
                        </a:lnTo>
                      </a:path>
                    </a:pathLst>
                  </a:custGeom>
                  <a:solidFill>
                    <a:srgbClr val="C0C0C0"/>
                  </a:solidFill>
                  <a:ln w="12700" cap="rnd">
                    <a:noFill/>
                    <a:round/>
                    <a:headEnd/>
                    <a:tailEnd/>
                  </a:ln>
                </p:spPr>
                <p:txBody>
                  <a:bodyPr/>
                  <a:lstStyle/>
                  <a:p>
                    <a:endParaRPr lang="en-US"/>
                  </a:p>
                </p:txBody>
              </p:sp>
            </p:grpSp>
            <p:grpSp>
              <p:nvGrpSpPr>
                <p:cNvPr id="18465" name="Group 396"/>
                <p:cNvGrpSpPr>
                  <a:grpSpLocks noChangeAspect="1"/>
                </p:cNvGrpSpPr>
                <p:nvPr/>
              </p:nvGrpSpPr>
              <p:grpSpPr bwMode="auto">
                <a:xfrm>
                  <a:off x="359" y="3110"/>
                  <a:ext cx="1489" cy="812"/>
                  <a:chOff x="359" y="3110"/>
                  <a:chExt cx="1489" cy="812"/>
                </a:xfrm>
              </p:grpSpPr>
              <p:sp>
                <p:nvSpPr>
                  <p:cNvPr id="18666" name="Freeform 397"/>
                  <p:cNvSpPr>
                    <a:spLocks noChangeAspect="1"/>
                  </p:cNvSpPr>
                  <p:nvPr/>
                </p:nvSpPr>
                <p:spPr bwMode="auto">
                  <a:xfrm>
                    <a:off x="1357" y="3110"/>
                    <a:ext cx="313" cy="462"/>
                  </a:xfrm>
                  <a:custGeom>
                    <a:avLst/>
                    <a:gdLst>
                      <a:gd name="T0" fmla="*/ 0 w 313"/>
                      <a:gd name="T1" fmla="*/ 0 h 462"/>
                      <a:gd name="T2" fmla="*/ 56 w 313"/>
                      <a:gd name="T3" fmla="*/ 42 h 462"/>
                      <a:gd name="T4" fmla="*/ 112 w 313"/>
                      <a:gd name="T5" fmla="*/ 99 h 462"/>
                      <a:gd name="T6" fmla="*/ 158 w 313"/>
                      <a:gd name="T7" fmla="*/ 174 h 462"/>
                      <a:gd name="T8" fmla="*/ 191 w 313"/>
                      <a:gd name="T9" fmla="*/ 259 h 462"/>
                      <a:gd name="T10" fmla="*/ 228 w 313"/>
                      <a:gd name="T11" fmla="*/ 343 h 462"/>
                      <a:gd name="T12" fmla="*/ 256 w 313"/>
                      <a:gd name="T13" fmla="*/ 390 h 462"/>
                      <a:gd name="T14" fmla="*/ 312 w 313"/>
                      <a:gd name="T15" fmla="*/ 461 h 462"/>
                      <a:gd name="T16" fmla="*/ 200 w 313"/>
                      <a:gd name="T17" fmla="*/ 419 h 462"/>
                      <a:gd name="T18" fmla="*/ 126 w 313"/>
                      <a:gd name="T19" fmla="*/ 202 h 462"/>
                      <a:gd name="T20" fmla="*/ 56 w 313"/>
                      <a:gd name="T21" fmla="*/ 85 h 462"/>
                      <a:gd name="T22" fmla="*/ 0 w 313"/>
                      <a:gd name="T23" fmla="*/ 0 h 4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3"/>
                      <a:gd name="T37" fmla="*/ 0 h 462"/>
                      <a:gd name="T38" fmla="*/ 313 w 313"/>
                      <a:gd name="T39" fmla="*/ 462 h 4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3" h="462">
                        <a:moveTo>
                          <a:pt x="0" y="0"/>
                        </a:moveTo>
                        <a:lnTo>
                          <a:pt x="56" y="42"/>
                        </a:lnTo>
                        <a:lnTo>
                          <a:pt x="112" y="99"/>
                        </a:lnTo>
                        <a:lnTo>
                          <a:pt x="158" y="174"/>
                        </a:lnTo>
                        <a:lnTo>
                          <a:pt x="191" y="259"/>
                        </a:lnTo>
                        <a:lnTo>
                          <a:pt x="228" y="343"/>
                        </a:lnTo>
                        <a:lnTo>
                          <a:pt x="256" y="390"/>
                        </a:lnTo>
                        <a:lnTo>
                          <a:pt x="312" y="461"/>
                        </a:lnTo>
                        <a:lnTo>
                          <a:pt x="200" y="419"/>
                        </a:lnTo>
                        <a:lnTo>
                          <a:pt x="126" y="202"/>
                        </a:lnTo>
                        <a:lnTo>
                          <a:pt x="56" y="85"/>
                        </a:lnTo>
                        <a:lnTo>
                          <a:pt x="0" y="0"/>
                        </a:lnTo>
                      </a:path>
                    </a:pathLst>
                  </a:custGeom>
                  <a:solidFill>
                    <a:srgbClr val="008000"/>
                  </a:solidFill>
                  <a:ln w="12700" cap="rnd">
                    <a:noFill/>
                    <a:round/>
                    <a:headEnd/>
                    <a:tailEnd/>
                  </a:ln>
                </p:spPr>
                <p:txBody>
                  <a:bodyPr/>
                  <a:lstStyle/>
                  <a:p>
                    <a:endParaRPr lang="en-US"/>
                  </a:p>
                </p:txBody>
              </p:sp>
              <p:sp>
                <p:nvSpPr>
                  <p:cNvPr id="18667" name="Freeform 398"/>
                  <p:cNvSpPr>
                    <a:spLocks noChangeAspect="1"/>
                  </p:cNvSpPr>
                  <p:nvPr/>
                </p:nvSpPr>
                <p:spPr bwMode="auto">
                  <a:xfrm>
                    <a:off x="1563" y="3537"/>
                    <a:ext cx="285" cy="227"/>
                  </a:xfrm>
                  <a:custGeom>
                    <a:avLst/>
                    <a:gdLst>
                      <a:gd name="T0" fmla="*/ 200 w 285"/>
                      <a:gd name="T1" fmla="*/ 226 h 227"/>
                      <a:gd name="T2" fmla="*/ 237 w 285"/>
                      <a:gd name="T3" fmla="*/ 203 h 227"/>
                      <a:gd name="T4" fmla="*/ 284 w 285"/>
                      <a:gd name="T5" fmla="*/ 198 h 227"/>
                      <a:gd name="T6" fmla="*/ 270 w 285"/>
                      <a:gd name="T7" fmla="*/ 97 h 227"/>
                      <a:gd name="T8" fmla="*/ 200 w 285"/>
                      <a:gd name="T9" fmla="*/ 69 h 227"/>
                      <a:gd name="T10" fmla="*/ 112 w 285"/>
                      <a:gd name="T11" fmla="*/ 42 h 227"/>
                      <a:gd name="T12" fmla="*/ 0 w 285"/>
                      <a:gd name="T13" fmla="*/ 0 h 227"/>
                      <a:gd name="T14" fmla="*/ 154 w 285"/>
                      <a:gd name="T15" fmla="*/ 125 h 227"/>
                      <a:gd name="T16" fmla="*/ 200 w 285"/>
                      <a:gd name="T17" fmla="*/ 226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5"/>
                      <a:gd name="T28" fmla="*/ 0 h 227"/>
                      <a:gd name="T29" fmla="*/ 285 w 285"/>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5" h="227">
                        <a:moveTo>
                          <a:pt x="200" y="226"/>
                        </a:moveTo>
                        <a:lnTo>
                          <a:pt x="237" y="203"/>
                        </a:lnTo>
                        <a:lnTo>
                          <a:pt x="284" y="198"/>
                        </a:lnTo>
                        <a:lnTo>
                          <a:pt x="270" y="97"/>
                        </a:lnTo>
                        <a:lnTo>
                          <a:pt x="200" y="69"/>
                        </a:lnTo>
                        <a:lnTo>
                          <a:pt x="112" y="42"/>
                        </a:lnTo>
                        <a:lnTo>
                          <a:pt x="0" y="0"/>
                        </a:lnTo>
                        <a:lnTo>
                          <a:pt x="154" y="125"/>
                        </a:lnTo>
                        <a:lnTo>
                          <a:pt x="200" y="226"/>
                        </a:lnTo>
                      </a:path>
                    </a:pathLst>
                  </a:custGeom>
                  <a:solidFill>
                    <a:srgbClr val="006000"/>
                  </a:solidFill>
                  <a:ln w="12700" cap="rnd">
                    <a:noFill/>
                    <a:round/>
                    <a:headEnd/>
                    <a:tailEnd/>
                  </a:ln>
                </p:spPr>
                <p:txBody>
                  <a:bodyPr/>
                  <a:lstStyle/>
                  <a:p>
                    <a:endParaRPr lang="en-US"/>
                  </a:p>
                </p:txBody>
              </p:sp>
              <p:sp>
                <p:nvSpPr>
                  <p:cNvPr id="18668" name="Freeform 399"/>
                  <p:cNvSpPr>
                    <a:spLocks noChangeAspect="1"/>
                  </p:cNvSpPr>
                  <p:nvPr/>
                </p:nvSpPr>
                <p:spPr bwMode="auto">
                  <a:xfrm>
                    <a:off x="1400" y="3475"/>
                    <a:ext cx="299" cy="361"/>
                  </a:xfrm>
                  <a:custGeom>
                    <a:avLst/>
                    <a:gdLst>
                      <a:gd name="T0" fmla="*/ 0 w 299"/>
                      <a:gd name="T1" fmla="*/ 0 h 361"/>
                      <a:gd name="T2" fmla="*/ 56 w 299"/>
                      <a:gd name="T3" fmla="*/ 14 h 361"/>
                      <a:gd name="T4" fmla="*/ 284 w 299"/>
                      <a:gd name="T5" fmla="*/ 201 h 361"/>
                      <a:gd name="T6" fmla="*/ 298 w 299"/>
                      <a:gd name="T7" fmla="*/ 360 h 361"/>
                      <a:gd name="T8" fmla="*/ 242 w 299"/>
                      <a:gd name="T9" fmla="*/ 201 h 361"/>
                      <a:gd name="T10" fmla="*/ 144 w 299"/>
                      <a:gd name="T11" fmla="*/ 131 h 361"/>
                      <a:gd name="T12" fmla="*/ 102 w 299"/>
                      <a:gd name="T13" fmla="*/ 131 h 361"/>
                      <a:gd name="T14" fmla="*/ 0 w 299"/>
                      <a:gd name="T15" fmla="*/ 0 h 361"/>
                      <a:gd name="T16" fmla="*/ 0 60000 65536"/>
                      <a:gd name="T17" fmla="*/ 0 60000 65536"/>
                      <a:gd name="T18" fmla="*/ 0 60000 65536"/>
                      <a:gd name="T19" fmla="*/ 0 60000 65536"/>
                      <a:gd name="T20" fmla="*/ 0 60000 65536"/>
                      <a:gd name="T21" fmla="*/ 0 60000 65536"/>
                      <a:gd name="T22" fmla="*/ 0 60000 65536"/>
                      <a:gd name="T23" fmla="*/ 0 60000 65536"/>
                      <a:gd name="T24" fmla="*/ 0 w 299"/>
                      <a:gd name="T25" fmla="*/ 0 h 361"/>
                      <a:gd name="T26" fmla="*/ 299 w 299"/>
                      <a:gd name="T27" fmla="*/ 361 h 3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9" h="361">
                        <a:moveTo>
                          <a:pt x="0" y="0"/>
                        </a:moveTo>
                        <a:lnTo>
                          <a:pt x="56" y="14"/>
                        </a:lnTo>
                        <a:lnTo>
                          <a:pt x="284" y="201"/>
                        </a:lnTo>
                        <a:lnTo>
                          <a:pt x="298" y="360"/>
                        </a:lnTo>
                        <a:lnTo>
                          <a:pt x="242" y="201"/>
                        </a:lnTo>
                        <a:lnTo>
                          <a:pt x="144" y="131"/>
                        </a:lnTo>
                        <a:lnTo>
                          <a:pt x="102" y="131"/>
                        </a:lnTo>
                        <a:lnTo>
                          <a:pt x="0" y="0"/>
                        </a:lnTo>
                      </a:path>
                    </a:pathLst>
                  </a:custGeom>
                  <a:solidFill>
                    <a:srgbClr val="008000"/>
                  </a:solidFill>
                  <a:ln w="12700" cap="rnd">
                    <a:noFill/>
                    <a:round/>
                    <a:headEnd/>
                    <a:tailEnd/>
                  </a:ln>
                </p:spPr>
                <p:txBody>
                  <a:bodyPr/>
                  <a:lstStyle/>
                  <a:p>
                    <a:endParaRPr lang="en-US"/>
                  </a:p>
                </p:txBody>
              </p:sp>
              <p:sp>
                <p:nvSpPr>
                  <p:cNvPr id="18669" name="Freeform 400"/>
                  <p:cNvSpPr>
                    <a:spLocks noChangeAspect="1"/>
                  </p:cNvSpPr>
                  <p:nvPr/>
                </p:nvSpPr>
                <p:spPr bwMode="auto">
                  <a:xfrm>
                    <a:off x="959" y="3417"/>
                    <a:ext cx="245" cy="505"/>
                  </a:xfrm>
                  <a:custGeom>
                    <a:avLst/>
                    <a:gdLst>
                      <a:gd name="T0" fmla="*/ 41 w 245"/>
                      <a:gd name="T1" fmla="*/ 42 h 505"/>
                      <a:gd name="T2" fmla="*/ 170 w 245"/>
                      <a:gd name="T3" fmla="*/ 0 h 505"/>
                      <a:gd name="T4" fmla="*/ 170 w 245"/>
                      <a:gd name="T5" fmla="*/ 42 h 505"/>
                      <a:gd name="T6" fmla="*/ 198 w 245"/>
                      <a:gd name="T7" fmla="*/ 188 h 505"/>
                      <a:gd name="T8" fmla="*/ 244 w 245"/>
                      <a:gd name="T9" fmla="*/ 203 h 505"/>
                      <a:gd name="T10" fmla="*/ 230 w 245"/>
                      <a:gd name="T11" fmla="*/ 231 h 505"/>
                      <a:gd name="T12" fmla="*/ 244 w 245"/>
                      <a:gd name="T13" fmla="*/ 344 h 505"/>
                      <a:gd name="T14" fmla="*/ 184 w 245"/>
                      <a:gd name="T15" fmla="*/ 405 h 505"/>
                      <a:gd name="T16" fmla="*/ 157 w 245"/>
                      <a:gd name="T17" fmla="*/ 504 h 505"/>
                      <a:gd name="T18" fmla="*/ 115 w 245"/>
                      <a:gd name="T19" fmla="*/ 462 h 505"/>
                      <a:gd name="T20" fmla="*/ 0 w 245"/>
                      <a:gd name="T21" fmla="*/ 391 h 505"/>
                      <a:gd name="T22" fmla="*/ 14 w 245"/>
                      <a:gd name="T23" fmla="*/ 132 h 505"/>
                      <a:gd name="T24" fmla="*/ 41 w 245"/>
                      <a:gd name="T25" fmla="*/ 42 h 5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505"/>
                      <a:gd name="T41" fmla="*/ 245 w 245"/>
                      <a:gd name="T42" fmla="*/ 505 h 5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505">
                        <a:moveTo>
                          <a:pt x="41" y="42"/>
                        </a:moveTo>
                        <a:lnTo>
                          <a:pt x="170" y="0"/>
                        </a:lnTo>
                        <a:lnTo>
                          <a:pt x="170" y="42"/>
                        </a:lnTo>
                        <a:lnTo>
                          <a:pt x="198" y="188"/>
                        </a:lnTo>
                        <a:lnTo>
                          <a:pt x="244" y="203"/>
                        </a:lnTo>
                        <a:lnTo>
                          <a:pt x="230" y="231"/>
                        </a:lnTo>
                        <a:lnTo>
                          <a:pt x="244" y="344"/>
                        </a:lnTo>
                        <a:lnTo>
                          <a:pt x="184" y="405"/>
                        </a:lnTo>
                        <a:lnTo>
                          <a:pt x="157" y="504"/>
                        </a:lnTo>
                        <a:lnTo>
                          <a:pt x="115" y="462"/>
                        </a:lnTo>
                        <a:lnTo>
                          <a:pt x="0" y="391"/>
                        </a:lnTo>
                        <a:lnTo>
                          <a:pt x="14" y="132"/>
                        </a:lnTo>
                        <a:lnTo>
                          <a:pt x="41" y="42"/>
                        </a:lnTo>
                      </a:path>
                    </a:pathLst>
                  </a:custGeom>
                  <a:solidFill>
                    <a:srgbClr val="00A000"/>
                  </a:solidFill>
                  <a:ln w="12700" cap="rnd">
                    <a:noFill/>
                    <a:round/>
                    <a:headEnd/>
                    <a:tailEnd/>
                  </a:ln>
                </p:spPr>
                <p:txBody>
                  <a:bodyPr/>
                  <a:lstStyle/>
                  <a:p>
                    <a:endParaRPr lang="en-US"/>
                  </a:p>
                </p:txBody>
              </p:sp>
              <p:sp>
                <p:nvSpPr>
                  <p:cNvPr id="18670" name="Freeform 401"/>
                  <p:cNvSpPr>
                    <a:spLocks noChangeAspect="1"/>
                  </p:cNvSpPr>
                  <p:nvPr/>
                </p:nvSpPr>
                <p:spPr bwMode="auto">
                  <a:xfrm>
                    <a:off x="359" y="3724"/>
                    <a:ext cx="370" cy="97"/>
                  </a:xfrm>
                  <a:custGeom>
                    <a:avLst/>
                    <a:gdLst>
                      <a:gd name="T0" fmla="*/ 369 w 370"/>
                      <a:gd name="T1" fmla="*/ 0 h 97"/>
                      <a:gd name="T2" fmla="*/ 271 w 370"/>
                      <a:gd name="T3" fmla="*/ 31 h 97"/>
                      <a:gd name="T4" fmla="*/ 140 w 370"/>
                      <a:gd name="T5" fmla="*/ 31 h 97"/>
                      <a:gd name="T6" fmla="*/ 42 w 370"/>
                      <a:gd name="T7" fmla="*/ 44 h 97"/>
                      <a:gd name="T8" fmla="*/ 0 w 370"/>
                      <a:gd name="T9" fmla="*/ 70 h 97"/>
                      <a:gd name="T10" fmla="*/ 56 w 370"/>
                      <a:gd name="T11" fmla="*/ 83 h 97"/>
                      <a:gd name="T12" fmla="*/ 98 w 370"/>
                      <a:gd name="T13" fmla="*/ 96 h 97"/>
                      <a:gd name="T14" fmla="*/ 154 w 370"/>
                      <a:gd name="T15" fmla="*/ 83 h 97"/>
                      <a:gd name="T16" fmla="*/ 229 w 370"/>
                      <a:gd name="T17" fmla="*/ 96 h 97"/>
                      <a:gd name="T18" fmla="*/ 271 w 370"/>
                      <a:gd name="T19" fmla="*/ 70 h 97"/>
                      <a:gd name="T20" fmla="*/ 313 w 370"/>
                      <a:gd name="T21" fmla="*/ 57 h 97"/>
                      <a:gd name="T22" fmla="*/ 369 w 370"/>
                      <a:gd name="T23" fmla="*/ 0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0"/>
                      <a:gd name="T37" fmla="*/ 0 h 97"/>
                      <a:gd name="T38" fmla="*/ 370 w 370"/>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0" h="97">
                        <a:moveTo>
                          <a:pt x="369" y="0"/>
                        </a:moveTo>
                        <a:lnTo>
                          <a:pt x="271" y="31"/>
                        </a:lnTo>
                        <a:lnTo>
                          <a:pt x="140" y="31"/>
                        </a:lnTo>
                        <a:lnTo>
                          <a:pt x="42" y="44"/>
                        </a:lnTo>
                        <a:lnTo>
                          <a:pt x="0" y="70"/>
                        </a:lnTo>
                        <a:lnTo>
                          <a:pt x="56" y="83"/>
                        </a:lnTo>
                        <a:lnTo>
                          <a:pt x="98" y="96"/>
                        </a:lnTo>
                        <a:lnTo>
                          <a:pt x="154" y="83"/>
                        </a:lnTo>
                        <a:lnTo>
                          <a:pt x="229" y="96"/>
                        </a:lnTo>
                        <a:lnTo>
                          <a:pt x="271" y="70"/>
                        </a:lnTo>
                        <a:lnTo>
                          <a:pt x="313" y="57"/>
                        </a:lnTo>
                        <a:lnTo>
                          <a:pt x="369" y="0"/>
                        </a:lnTo>
                      </a:path>
                    </a:pathLst>
                  </a:custGeom>
                  <a:solidFill>
                    <a:srgbClr val="00A000"/>
                  </a:solidFill>
                  <a:ln w="12700" cap="rnd">
                    <a:noFill/>
                    <a:round/>
                    <a:headEnd/>
                    <a:tailEnd/>
                  </a:ln>
                </p:spPr>
                <p:txBody>
                  <a:bodyPr/>
                  <a:lstStyle/>
                  <a:p>
                    <a:endParaRPr lang="en-US"/>
                  </a:p>
                </p:txBody>
              </p:sp>
              <p:sp>
                <p:nvSpPr>
                  <p:cNvPr id="18671" name="Freeform 402"/>
                  <p:cNvSpPr>
                    <a:spLocks noChangeAspect="1"/>
                  </p:cNvSpPr>
                  <p:nvPr/>
                </p:nvSpPr>
                <p:spPr bwMode="auto">
                  <a:xfrm>
                    <a:off x="1122" y="3547"/>
                    <a:ext cx="212" cy="375"/>
                  </a:xfrm>
                  <a:custGeom>
                    <a:avLst/>
                    <a:gdLst>
                      <a:gd name="T0" fmla="*/ 0 w 212"/>
                      <a:gd name="T1" fmla="*/ 374 h 375"/>
                      <a:gd name="T2" fmla="*/ 83 w 212"/>
                      <a:gd name="T3" fmla="*/ 374 h 375"/>
                      <a:gd name="T4" fmla="*/ 156 w 212"/>
                      <a:gd name="T5" fmla="*/ 360 h 375"/>
                      <a:gd name="T6" fmla="*/ 211 w 212"/>
                      <a:gd name="T7" fmla="*/ 276 h 375"/>
                      <a:gd name="T8" fmla="*/ 183 w 212"/>
                      <a:gd name="T9" fmla="*/ 187 h 375"/>
                      <a:gd name="T10" fmla="*/ 156 w 212"/>
                      <a:gd name="T11" fmla="*/ 131 h 375"/>
                      <a:gd name="T12" fmla="*/ 170 w 212"/>
                      <a:gd name="T13" fmla="*/ 0 h 375"/>
                      <a:gd name="T14" fmla="*/ 124 w 212"/>
                      <a:gd name="T15" fmla="*/ 103 h 375"/>
                      <a:gd name="T16" fmla="*/ 83 w 212"/>
                      <a:gd name="T17" fmla="*/ 220 h 375"/>
                      <a:gd name="T18" fmla="*/ 28 w 212"/>
                      <a:gd name="T19" fmla="*/ 276 h 375"/>
                      <a:gd name="T20" fmla="*/ 0 w 212"/>
                      <a:gd name="T21" fmla="*/ 374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375"/>
                      <a:gd name="T35" fmla="*/ 212 w 212"/>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375">
                        <a:moveTo>
                          <a:pt x="0" y="374"/>
                        </a:moveTo>
                        <a:lnTo>
                          <a:pt x="83" y="374"/>
                        </a:lnTo>
                        <a:lnTo>
                          <a:pt x="156" y="360"/>
                        </a:lnTo>
                        <a:lnTo>
                          <a:pt x="211" y="276"/>
                        </a:lnTo>
                        <a:lnTo>
                          <a:pt x="183" y="187"/>
                        </a:lnTo>
                        <a:lnTo>
                          <a:pt x="156" y="131"/>
                        </a:lnTo>
                        <a:lnTo>
                          <a:pt x="170" y="0"/>
                        </a:lnTo>
                        <a:lnTo>
                          <a:pt x="124" y="103"/>
                        </a:lnTo>
                        <a:lnTo>
                          <a:pt x="83" y="220"/>
                        </a:lnTo>
                        <a:lnTo>
                          <a:pt x="28" y="276"/>
                        </a:lnTo>
                        <a:lnTo>
                          <a:pt x="0" y="374"/>
                        </a:lnTo>
                      </a:path>
                    </a:pathLst>
                  </a:custGeom>
                  <a:solidFill>
                    <a:srgbClr val="008000"/>
                  </a:solidFill>
                  <a:ln w="12700" cap="rnd">
                    <a:noFill/>
                    <a:round/>
                    <a:headEnd/>
                    <a:tailEnd/>
                  </a:ln>
                </p:spPr>
                <p:txBody>
                  <a:bodyPr/>
                  <a:lstStyle/>
                  <a:p>
                    <a:endParaRPr lang="en-US"/>
                  </a:p>
                </p:txBody>
              </p:sp>
              <p:sp>
                <p:nvSpPr>
                  <p:cNvPr id="18672" name="Freeform 403"/>
                  <p:cNvSpPr>
                    <a:spLocks noChangeAspect="1"/>
                  </p:cNvSpPr>
                  <p:nvPr/>
                </p:nvSpPr>
                <p:spPr bwMode="auto">
                  <a:xfrm>
                    <a:off x="1002" y="3460"/>
                    <a:ext cx="126" cy="318"/>
                  </a:xfrm>
                  <a:custGeom>
                    <a:avLst/>
                    <a:gdLst>
                      <a:gd name="T0" fmla="*/ 125 w 126"/>
                      <a:gd name="T1" fmla="*/ 0 h 318"/>
                      <a:gd name="T2" fmla="*/ 71 w 126"/>
                      <a:gd name="T3" fmla="*/ 47 h 318"/>
                      <a:gd name="T4" fmla="*/ 31 w 126"/>
                      <a:gd name="T5" fmla="*/ 103 h 318"/>
                      <a:gd name="T6" fmla="*/ 0 w 126"/>
                      <a:gd name="T7" fmla="*/ 214 h 318"/>
                      <a:gd name="T8" fmla="*/ 0 w 126"/>
                      <a:gd name="T9" fmla="*/ 317 h 318"/>
                      <a:gd name="T10" fmla="*/ 45 w 126"/>
                      <a:gd name="T11" fmla="*/ 214 h 318"/>
                      <a:gd name="T12" fmla="*/ 85 w 126"/>
                      <a:gd name="T13" fmla="*/ 145 h 318"/>
                      <a:gd name="T14" fmla="*/ 125 w 126"/>
                      <a:gd name="T15" fmla="*/ 186 h 318"/>
                      <a:gd name="T16" fmla="*/ 125 w 126"/>
                      <a:gd name="T17" fmla="*/ 75 h 318"/>
                      <a:gd name="T18" fmla="*/ 125 w 126"/>
                      <a:gd name="T19" fmla="*/ 0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318"/>
                      <a:gd name="T32" fmla="*/ 126 w 126"/>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318">
                        <a:moveTo>
                          <a:pt x="125" y="0"/>
                        </a:moveTo>
                        <a:lnTo>
                          <a:pt x="71" y="47"/>
                        </a:lnTo>
                        <a:lnTo>
                          <a:pt x="31" y="103"/>
                        </a:lnTo>
                        <a:lnTo>
                          <a:pt x="0" y="214"/>
                        </a:lnTo>
                        <a:lnTo>
                          <a:pt x="0" y="317"/>
                        </a:lnTo>
                        <a:lnTo>
                          <a:pt x="45" y="214"/>
                        </a:lnTo>
                        <a:lnTo>
                          <a:pt x="85" y="145"/>
                        </a:lnTo>
                        <a:lnTo>
                          <a:pt x="125" y="186"/>
                        </a:lnTo>
                        <a:lnTo>
                          <a:pt x="125" y="75"/>
                        </a:lnTo>
                        <a:lnTo>
                          <a:pt x="125" y="0"/>
                        </a:lnTo>
                      </a:path>
                    </a:pathLst>
                  </a:custGeom>
                  <a:solidFill>
                    <a:srgbClr val="008000"/>
                  </a:solidFill>
                  <a:ln w="12700" cap="rnd">
                    <a:noFill/>
                    <a:round/>
                    <a:headEnd/>
                    <a:tailEnd/>
                  </a:ln>
                </p:spPr>
                <p:txBody>
                  <a:bodyPr/>
                  <a:lstStyle/>
                  <a:p>
                    <a:endParaRPr lang="en-US"/>
                  </a:p>
                </p:txBody>
              </p:sp>
              <p:sp>
                <p:nvSpPr>
                  <p:cNvPr id="18673" name="Freeform 404"/>
                  <p:cNvSpPr>
                    <a:spLocks noChangeAspect="1"/>
                  </p:cNvSpPr>
                  <p:nvPr/>
                </p:nvSpPr>
                <p:spPr bwMode="auto">
                  <a:xfrm>
                    <a:off x="1357" y="3110"/>
                    <a:ext cx="404" cy="726"/>
                  </a:xfrm>
                  <a:custGeom>
                    <a:avLst/>
                    <a:gdLst>
                      <a:gd name="T0" fmla="*/ 342 w 404"/>
                      <a:gd name="T1" fmla="*/ 725 h 726"/>
                      <a:gd name="T2" fmla="*/ 403 w 404"/>
                      <a:gd name="T3" fmla="*/ 654 h 726"/>
                      <a:gd name="T4" fmla="*/ 356 w 404"/>
                      <a:gd name="T5" fmla="*/ 550 h 726"/>
                      <a:gd name="T6" fmla="*/ 202 w 404"/>
                      <a:gd name="T7" fmla="*/ 422 h 726"/>
                      <a:gd name="T8" fmla="*/ 127 w 404"/>
                      <a:gd name="T9" fmla="*/ 204 h 726"/>
                      <a:gd name="T10" fmla="*/ 56 w 404"/>
                      <a:gd name="T11" fmla="*/ 85 h 726"/>
                      <a:gd name="T12" fmla="*/ 0 w 404"/>
                      <a:gd name="T13" fmla="*/ 0 h 726"/>
                      <a:gd name="T14" fmla="*/ 98 w 404"/>
                      <a:gd name="T15" fmla="*/ 374 h 726"/>
                      <a:gd name="T16" fmla="*/ 202 w 404"/>
                      <a:gd name="T17" fmla="*/ 464 h 726"/>
                      <a:gd name="T18" fmla="*/ 328 w 404"/>
                      <a:gd name="T19" fmla="*/ 564 h 726"/>
                      <a:gd name="T20" fmla="*/ 342 w 404"/>
                      <a:gd name="T21" fmla="*/ 725 h 7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4"/>
                      <a:gd name="T34" fmla="*/ 0 h 726"/>
                      <a:gd name="T35" fmla="*/ 404 w 404"/>
                      <a:gd name="T36" fmla="*/ 726 h 7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4" h="726">
                        <a:moveTo>
                          <a:pt x="342" y="725"/>
                        </a:moveTo>
                        <a:lnTo>
                          <a:pt x="403" y="654"/>
                        </a:lnTo>
                        <a:lnTo>
                          <a:pt x="356" y="550"/>
                        </a:lnTo>
                        <a:lnTo>
                          <a:pt x="202" y="422"/>
                        </a:lnTo>
                        <a:lnTo>
                          <a:pt x="127" y="204"/>
                        </a:lnTo>
                        <a:lnTo>
                          <a:pt x="56" y="85"/>
                        </a:lnTo>
                        <a:lnTo>
                          <a:pt x="0" y="0"/>
                        </a:lnTo>
                        <a:lnTo>
                          <a:pt x="98" y="374"/>
                        </a:lnTo>
                        <a:lnTo>
                          <a:pt x="202" y="464"/>
                        </a:lnTo>
                        <a:lnTo>
                          <a:pt x="328" y="564"/>
                        </a:lnTo>
                        <a:lnTo>
                          <a:pt x="342" y="725"/>
                        </a:lnTo>
                      </a:path>
                    </a:pathLst>
                  </a:custGeom>
                  <a:solidFill>
                    <a:srgbClr val="00A000"/>
                  </a:solidFill>
                  <a:ln w="12700" cap="rnd">
                    <a:noFill/>
                    <a:round/>
                    <a:headEnd/>
                    <a:tailEnd/>
                  </a:ln>
                </p:spPr>
                <p:txBody>
                  <a:bodyPr/>
                  <a:lstStyle/>
                  <a:p>
                    <a:endParaRPr lang="en-US"/>
                  </a:p>
                </p:txBody>
              </p:sp>
              <p:sp>
                <p:nvSpPr>
                  <p:cNvPr id="18674" name="Freeform 405"/>
                  <p:cNvSpPr>
                    <a:spLocks noChangeAspect="1"/>
                  </p:cNvSpPr>
                  <p:nvPr/>
                </p:nvSpPr>
                <p:spPr bwMode="auto">
                  <a:xfrm>
                    <a:off x="1165" y="3302"/>
                    <a:ext cx="212" cy="519"/>
                  </a:xfrm>
                  <a:custGeom>
                    <a:avLst/>
                    <a:gdLst>
                      <a:gd name="T0" fmla="*/ 128 w 212"/>
                      <a:gd name="T1" fmla="*/ 245 h 519"/>
                      <a:gd name="T2" fmla="*/ 115 w 212"/>
                      <a:gd name="T3" fmla="*/ 372 h 519"/>
                      <a:gd name="T4" fmla="*/ 142 w 212"/>
                      <a:gd name="T5" fmla="*/ 433 h 519"/>
                      <a:gd name="T6" fmla="*/ 170 w 212"/>
                      <a:gd name="T7" fmla="*/ 518 h 519"/>
                      <a:gd name="T8" fmla="*/ 183 w 212"/>
                      <a:gd name="T9" fmla="*/ 231 h 519"/>
                      <a:gd name="T10" fmla="*/ 211 w 212"/>
                      <a:gd name="T11" fmla="*/ 155 h 519"/>
                      <a:gd name="T12" fmla="*/ 183 w 212"/>
                      <a:gd name="T13" fmla="*/ 71 h 519"/>
                      <a:gd name="T14" fmla="*/ 142 w 212"/>
                      <a:gd name="T15" fmla="*/ 0 h 519"/>
                      <a:gd name="T16" fmla="*/ 83 w 212"/>
                      <a:gd name="T17" fmla="*/ 42 h 519"/>
                      <a:gd name="T18" fmla="*/ 14 w 212"/>
                      <a:gd name="T19" fmla="*/ 127 h 519"/>
                      <a:gd name="T20" fmla="*/ 0 w 212"/>
                      <a:gd name="T21" fmla="*/ 301 h 519"/>
                      <a:gd name="T22" fmla="*/ 55 w 212"/>
                      <a:gd name="T23" fmla="*/ 184 h 519"/>
                      <a:gd name="T24" fmla="*/ 142 w 212"/>
                      <a:gd name="T25" fmla="*/ 99 h 519"/>
                      <a:gd name="T26" fmla="*/ 115 w 212"/>
                      <a:gd name="T27" fmla="*/ 202 h 519"/>
                      <a:gd name="T28" fmla="*/ 28 w 212"/>
                      <a:gd name="T29" fmla="*/ 344 h 519"/>
                      <a:gd name="T30" fmla="*/ 41 w 212"/>
                      <a:gd name="T31" fmla="*/ 461 h 519"/>
                      <a:gd name="T32" fmla="*/ 128 w 212"/>
                      <a:gd name="T33" fmla="*/ 245 h 5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2"/>
                      <a:gd name="T52" fmla="*/ 0 h 519"/>
                      <a:gd name="T53" fmla="*/ 212 w 212"/>
                      <a:gd name="T54" fmla="*/ 519 h 5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2" h="519">
                        <a:moveTo>
                          <a:pt x="128" y="245"/>
                        </a:moveTo>
                        <a:lnTo>
                          <a:pt x="115" y="372"/>
                        </a:lnTo>
                        <a:lnTo>
                          <a:pt x="142" y="433"/>
                        </a:lnTo>
                        <a:lnTo>
                          <a:pt x="170" y="518"/>
                        </a:lnTo>
                        <a:lnTo>
                          <a:pt x="183" y="231"/>
                        </a:lnTo>
                        <a:lnTo>
                          <a:pt x="211" y="155"/>
                        </a:lnTo>
                        <a:lnTo>
                          <a:pt x="183" y="71"/>
                        </a:lnTo>
                        <a:lnTo>
                          <a:pt x="142" y="0"/>
                        </a:lnTo>
                        <a:lnTo>
                          <a:pt x="83" y="42"/>
                        </a:lnTo>
                        <a:lnTo>
                          <a:pt x="14" y="127"/>
                        </a:lnTo>
                        <a:lnTo>
                          <a:pt x="0" y="301"/>
                        </a:lnTo>
                        <a:lnTo>
                          <a:pt x="55" y="184"/>
                        </a:lnTo>
                        <a:lnTo>
                          <a:pt x="142" y="99"/>
                        </a:lnTo>
                        <a:lnTo>
                          <a:pt x="115" y="202"/>
                        </a:lnTo>
                        <a:lnTo>
                          <a:pt x="28" y="344"/>
                        </a:lnTo>
                        <a:lnTo>
                          <a:pt x="41" y="461"/>
                        </a:lnTo>
                        <a:lnTo>
                          <a:pt x="128" y="245"/>
                        </a:lnTo>
                      </a:path>
                    </a:pathLst>
                  </a:custGeom>
                  <a:solidFill>
                    <a:srgbClr val="00A000"/>
                  </a:solidFill>
                  <a:ln w="12700" cap="rnd">
                    <a:noFill/>
                    <a:round/>
                    <a:headEnd/>
                    <a:tailEnd/>
                  </a:ln>
                </p:spPr>
                <p:txBody>
                  <a:bodyPr/>
                  <a:lstStyle/>
                  <a:p>
                    <a:endParaRPr lang="en-US"/>
                  </a:p>
                </p:txBody>
              </p:sp>
              <p:sp>
                <p:nvSpPr>
                  <p:cNvPr id="18675" name="Freeform 406"/>
                  <p:cNvSpPr>
                    <a:spLocks noChangeAspect="1"/>
                  </p:cNvSpPr>
                  <p:nvPr/>
                </p:nvSpPr>
                <p:spPr bwMode="auto">
                  <a:xfrm>
                    <a:off x="1136" y="3124"/>
                    <a:ext cx="169" cy="241"/>
                  </a:xfrm>
                  <a:custGeom>
                    <a:avLst/>
                    <a:gdLst>
                      <a:gd name="T0" fmla="*/ 95 w 169"/>
                      <a:gd name="T1" fmla="*/ 0 h 241"/>
                      <a:gd name="T2" fmla="*/ 168 w 169"/>
                      <a:gd name="T3" fmla="*/ 69 h 241"/>
                      <a:gd name="T4" fmla="*/ 141 w 169"/>
                      <a:gd name="T5" fmla="*/ 143 h 241"/>
                      <a:gd name="T6" fmla="*/ 0 w 169"/>
                      <a:gd name="T7" fmla="*/ 240 h 241"/>
                      <a:gd name="T8" fmla="*/ 68 w 169"/>
                      <a:gd name="T9" fmla="*/ 157 h 241"/>
                      <a:gd name="T10" fmla="*/ 95 w 169"/>
                      <a:gd name="T11" fmla="*/ 111 h 241"/>
                      <a:gd name="T12" fmla="*/ 95 w 169"/>
                      <a:gd name="T13" fmla="*/ 0 h 241"/>
                      <a:gd name="T14" fmla="*/ 0 60000 65536"/>
                      <a:gd name="T15" fmla="*/ 0 60000 65536"/>
                      <a:gd name="T16" fmla="*/ 0 60000 65536"/>
                      <a:gd name="T17" fmla="*/ 0 60000 65536"/>
                      <a:gd name="T18" fmla="*/ 0 60000 65536"/>
                      <a:gd name="T19" fmla="*/ 0 60000 65536"/>
                      <a:gd name="T20" fmla="*/ 0 60000 65536"/>
                      <a:gd name="T21" fmla="*/ 0 w 169"/>
                      <a:gd name="T22" fmla="*/ 0 h 241"/>
                      <a:gd name="T23" fmla="*/ 169 w 169"/>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241">
                        <a:moveTo>
                          <a:pt x="95" y="0"/>
                        </a:moveTo>
                        <a:lnTo>
                          <a:pt x="168" y="69"/>
                        </a:lnTo>
                        <a:lnTo>
                          <a:pt x="141" y="143"/>
                        </a:lnTo>
                        <a:lnTo>
                          <a:pt x="0" y="240"/>
                        </a:lnTo>
                        <a:lnTo>
                          <a:pt x="68" y="157"/>
                        </a:lnTo>
                        <a:lnTo>
                          <a:pt x="95" y="111"/>
                        </a:lnTo>
                        <a:lnTo>
                          <a:pt x="95" y="0"/>
                        </a:lnTo>
                      </a:path>
                    </a:pathLst>
                  </a:custGeom>
                  <a:solidFill>
                    <a:srgbClr val="008000"/>
                  </a:solidFill>
                  <a:ln w="12700" cap="rnd">
                    <a:noFill/>
                    <a:round/>
                    <a:headEnd/>
                    <a:tailEnd/>
                  </a:ln>
                </p:spPr>
                <p:txBody>
                  <a:bodyPr/>
                  <a:lstStyle/>
                  <a:p>
                    <a:endParaRPr lang="en-US"/>
                  </a:p>
                </p:txBody>
              </p:sp>
              <p:sp>
                <p:nvSpPr>
                  <p:cNvPr id="18676" name="Freeform 407"/>
                  <p:cNvSpPr>
                    <a:spLocks noChangeAspect="1"/>
                  </p:cNvSpPr>
                  <p:nvPr/>
                </p:nvSpPr>
                <p:spPr bwMode="auto">
                  <a:xfrm>
                    <a:off x="435" y="3523"/>
                    <a:ext cx="299" cy="212"/>
                  </a:xfrm>
                  <a:custGeom>
                    <a:avLst/>
                    <a:gdLst>
                      <a:gd name="T0" fmla="*/ 298 w 299"/>
                      <a:gd name="T1" fmla="*/ 0 h 212"/>
                      <a:gd name="T2" fmla="*/ 284 w 299"/>
                      <a:gd name="T3" fmla="*/ 55 h 212"/>
                      <a:gd name="T4" fmla="*/ 242 w 299"/>
                      <a:gd name="T5" fmla="*/ 83 h 212"/>
                      <a:gd name="T6" fmla="*/ 228 w 299"/>
                      <a:gd name="T7" fmla="*/ 138 h 212"/>
                      <a:gd name="T8" fmla="*/ 172 w 299"/>
                      <a:gd name="T9" fmla="*/ 151 h 212"/>
                      <a:gd name="T10" fmla="*/ 112 w 299"/>
                      <a:gd name="T11" fmla="*/ 179 h 212"/>
                      <a:gd name="T12" fmla="*/ 56 w 299"/>
                      <a:gd name="T13" fmla="*/ 179 h 212"/>
                      <a:gd name="T14" fmla="*/ 0 w 299"/>
                      <a:gd name="T15" fmla="*/ 211 h 212"/>
                      <a:gd name="T16" fmla="*/ 56 w 299"/>
                      <a:gd name="T17" fmla="*/ 151 h 212"/>
                      <a:gd name="T18" fmla="*/ 140 w 299"/>
                      <a:gd name="T19" fmla="*/ 124 h 212"/>
                      <a:gd name="T20" fmla="*/ 214 w 299"/>
                      <a:gd name="T21" fmla="*/ 83 h 212"/>
                      <a:gd name="T22" fmla="*/ 298 w 299"/>
                      <a:gd name="T23" fmla="*/ 0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212"/>
                      <a:gd name="T38" fmla="*/ 299 w 299"/>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212">
                        <a:moveTo>
                          <a:pt x="298" y="0"/>
                        </a:moveTo>
                        <a:lnTo>
                          <a:pt x="284" y="55"/>
                        </a:lnTo>
                        <a:lnTo>
                          <a:pt x="242" y="83"/>
                        </a:lnTo>
                        <a:lnTo>
                          <a:pt x="228" y="138"/>
                        </a:lnTo>
                        <a:lnTo>
                          <a:pt x="172" y="151"/>
                        </a:lnTo>
                        <a:lnTo>
                          <a:pt x="112" y="179"/>
                        </a:lnTo>
                        <a:lnTo>
                          <a:pt x="56" y="179"/>
                        </a:lnTo>
                        <a:lnTo>
                          <a:pt x="0" y="211"/>
                        </a:lnTo>
                        <a:lnTo>
                          <a:pt x="56" y="151"/>
                        </a:lnTo>
                        <a:lnTo>
                          <a:pt x="140" y="124"/>
                        </a:lnTo>
                        <a:lnTo>
                          <a:pt x="214" y="83"/>
                        </a:lnTo>
                        <a:lnTo>
                          <a:pt x="298" y="0"/>
                        </a:lnTo>
                      </a:path>
                    </a:pathLst>
                  </a:custGeom>
                  <a:solidFill>
                    <a:srgbClr val="008000"/>
                  </a:solidFill>
                  <a:ln w="12700" cap="rnd">
                    <a:noFill/>
                    <a:round/>
                    <a:headEnd/>
                    <a:tailEnd/>
                  </a:ln>
                </p:spPr>
                <p:txBody>
                  <a:bodyPr/>
                  <a:lstStyle/>
                  <a:p>
                    <a:endParaRPr lang="en-US"/>
                  </a:p>
                </p:txBody>
              </p:sp>
              <p:sp>
                <p:nvSpPr>
                  <p:cNvPr id="18677" name="Freeform 408"/>
                  <p:cNvSpPr>
                    <a:spLocks noChangeAspect="1"/>
                  </p:cNvSpPr>
                  <p:nvPr/>
                </p:nvSpPr>
                <p:spPr bwMode="auto">
                  <a:xfrm>
                    <a:off x="1122" y="3196"/>
                    <a:ext cx="78" cy="112"/>
                  </a:xfrm>
                  <a:custGeom>
                    <a:avLst/>
                    <a:gdLst>
                      <a:gd name="T0" fmla="*/ 51 w 78"/>
                      <a:gd name="T1" fmla="*/ 0 h 112"/>
                      <a:gd name="T2" fmla="*/ 30 w 78"/>
                      <a:gd name="T3" fmla="*/ 0 h 112"/>
                      <a:gd name="T4" fmla="*/ 26 w 78"/>
                      <a:gd name="T5" fmla="*/ 0 h 112"/>
                      <a:gd name="T6" fmla="*/ 0 w 78"/>
                      <a:gd name="T7" fmla="*/ 31 h 112"/>
                      <a:gd name="T8" fmla="*/ 0 w 78"/>
                      <a:gd name="T9" fmla="*/ 71 h 112"/>
                      <a:gd name="T10" fmla="*/ 26 w 78"/>
                      <a:gd name="T11" fmla="*/ 111 h 112"/>
                      <a:gd name="T12" fmla="*/ 47 w 78"/>
                      <a:gd name="T13" fmla="*/ 111 h 112"/>
                      <a:gd name="T14" fmla="*/ 77 w 78"/>
                      <a:gd name="T15" fmla="*/ 84 h 112"/>
                      <a:gd name="T16" fmla="*/ 68 w 78"/>
                      <a:gd name="T17" fmla="*/ 44 h 112"/>
                      <a:gd name="T18" fmla="*/ 64 w 78"/>
                      <a:gd name="T19" fmla="*/ 27 h 112"/>
                      <a:gd name="T20" fmla="*/ 51 w 78"/>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112"/>
                      <a:gd name="T35" fmla="*/ 78 w 78"/>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112">
                        <a:moveTo>
                          <a:pt x="51" y="0"/>
                        </a:moveTo>
                        <a:lnTo>
                          <a:pt x="30" y="0"/>
                        </a:lnTo>
                        <a:lnTo>
                          <a:pt x="26" y="0"/>
                        </a:lnTo>
                        <a:lnTo>
                          <a:pt x="0" y="31"/>
                        </a:lnTo>
                        <a:lnTo>
                          <a:pt x="0" y="71"/>
                        </a:lnTo>
                        <a:lnTo>
                          <a:pt x="26" y="111"/>
                        </a:lnTo>
                        <a:lnTo>
                          <a:pt x="47" y="111"/>
                        </a:lnTo>
                        <a:lnTo>
                          <a:pt x="77" y="84"/>
                        </a:lnTo>
                        <a:lnTo>
                          <a:pt x="68" y="44"/>
                        </a:lnTo>
                        <a:lnTo>
                          <a:pt x="64" y="27"/>
                        </a:lnTo>
                        <a:lnTo>
                          <a:pt x="51" y="0"/>
                        </a:lnTo>
                      </a:path>
                    </a:pathLst>
                  </a:custGeom>
                  <a:solidFill>
                    <a:srgbClr val="006000"/>
                  </a:solidFill>
                  <a:ln w="12700" cap="rnd">
                    <a:noFill/>
                    <a:round/>
                    <a:headEnd/>
                    <a:tailEnd/>
                  </a:ln>
                </p:spPr>
                <p:txBody>
                  <a:bodyPr/>
                  <a:lstStyle/>
                  <a:p>
                    <a:endParaRPr lang="en-US"/>
                  </a:p>
                </p:txBody>
              </p:sp>
              <p:sp>
                <p:nvSpPr>
                  <p:cNvPr id="18678" name="Freeform 409"/>
                  <p:cNvSpPr>
                    <a:spLocks noChangeAspect="1"/>
                  </p:cNvSpPr>
                  <p:nvPr/>
                </p:nvSpPr>
                <p:spPr bwMode="auto">
                  <a:xfrm>
                    <a:off x="858" y="3196"/>
                    <a:ext cx="289" cy="256"/>
                  </a:xfrm>
                  <a:custGeom>
                    <a:avLst/>
                    <a:gdLst>
                      <a:gd name="T0" fmla="*/ 0 w 289"/>
                      <a:gd name="T1" fmla="*/ 255 h 256"/>
                      <a:gd name="T2" fmla="*/ 14 w 289"/>
                      <a:gd name="T3" fmla="*/ 255 h 256"/>
                      <a:gd name="T4" fmla="*/ 125 w 289"/>
                      <a:gd name="T5" fmla="*/ 172 h 256"/>
                      <a:gd name="T6" fmla="*/ 200 w 289"/>
                      <a:gd name="T7" fmla="*/ 102 h 256"/>
                      <a:gd name="T8" fmla="*/ 255 w 289"/>
                      <a:gd name="T9" fmla="*/ 70 h 256"/>
                      <a:gd name="T10" fmla="*/ 260 w 289"/>
                      <a:gd name="T11" fmla="*/ 32 h 256"/>
                      <a:gd name="T12" fmla="*/ 288 w 289"/>
                      <a:gd name="T13" fmla="*/ 0 h 256"/>
                      <a:gd name="T14" fmla="*/ 242 w 289"/>
                      <a:gd name="T15" fmla="*/ 14 h 256"/>
                      <a:gd name="T16" fmla="*/ 200 w 289"/>
                      <a:gd name="T17" fmla="*/ 56 h 256"/>
                      <a:gd name="T18" fmla="*/ 153 w 289"/>
                      <a:gd name="T19" fmla="*/ 130 h 256"/>
                      <a:gd name="T20" fmla="*/ 111 w 289"/>
                      <a:gd name="T21" fmla="*/ 172 h 256"/>
                      <a:gd name="T22" fmla="*/ 28 w 289"/>
                      <a:gd name="T23" fmla="*/ 227 h 256"/>
                      <a:gd name="T24" fmla="*/ 0 w 289"/>
                      <a:gd name="T25" fmla="*/ 255 h 2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9"/>
                      <a:gd name="T40" fmla="*/ 0 h 256"/>
                      <a:gd name="T41" fmla="*/ 289 w 289"/>
                      <a:gd name="T42" fmla="*/ 256 h 2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9" h="256">
                        <a:moveTo>
                          <a:pt x="0" y="255"/>
                        </a:moveTo>
                        <a:lnTo>
                          <a:pt x="14" y="255"/>
                        </a:lnTo>
                        <a:lnTo>
                          <a:pt x="125" y="172"/>
                        </a:lnTo>
                        <a:lnTo>
                          <a:pt x="200" y="102"/>
                        </a:lnTo>
                        <a:lnTo>
                          <a:pt x="255" y="70"/>
                        </a:lnTo>
                        <a:lnTo>
                          <a:pt x="260" y="32"/>
                        </a:lnTo>
                        <a:lnTo>
                          <a:pt x="288" y="0"/>
                        </a:lnTo>
                        <a:lnTo>
                          <a:pt x="242" y="14"/>
                        </a:lnTo>
                        <a:lnTo>
                          <a:pt x="200" y="56"/>
                        </a:lnTo>
                        <a:lnTo>
                          <a:pt x="153" y="130"/>
                        </a:lnTo>
                        <a:lnTo>
                          <a:pt x="111" y="172"/>
                        </a:lnTo>
                        <a:lnTo>
                          <a:pt x="28" y="227"/>
                        </a:lnTo>
                        <a:lnTo>
                          <a:pt x="0" y="255"/>
                        </a:lnTo>
                      </a:path>
                    </a:pathLst>
                  </a:custGeom>
                  <a:solidFill>
                    <a:srgbClr val="008000"/>
                  </a:solidFill>
                  <a:ln w="12700" cap="rnd">
                    <a:noFill/>
                    <a:round/>
                    <a:headEnd/>
                    <a:tailEnd/>
                  </a:ln>
                </p:spPr>
                <p:txBody>
                  <a:bodyPr/>
                  <a:lstStyle/>
                  <a:p>
                    <a:endParaRPr lang="en-US"/>
                  </a:p>
                </p:txBody>
              </p:sp>
              <p:sp>
                <p:nvSpPr>
                  <p:cNvPr id="18679" name="Freeform 410"/>
                  <p:cNvSpPr>
                    <a:spLocks noChangeAspect="1"/>
                  </p:cNvSpPr>
                  <p:nvPr/>
                </p:nvSpPr>
                <p:spPr bwMode="auto">
                  <a:xfrm>
                    <a:off x="795" y="3268"/>
                    <a:ext cx="347" cy="390"/>
                  </a:xfrm>
                  <a:custGeom>
                    <a:avLst/>
                    <a:gdLst>
                      <a:gd name="T0" fmla="*/ 313 w 347"/>
                      <a:gd name="T1" fmla="*/ 0 h 390"/>
                      <a:gd name="T2" fmla="*/ 346 w 347"/>
                      <a:gd name="T3" fmla="*/ 47 h 390"/>
                      <a:gd name="T4" fmla="*/ 276 w 347"/>
                      <a:gd name="T5" fmla="*/ 75 h 390"/>
                      <a:gd name="T6" fmla="*/ 201 w 347"/>
                      <a:gd name="T7" fmla="*/ 187 h 390"/>
                      <a:gd name="T8" fmla="*/ 145 w 347"/>
                      <a:gd name="T9" fmla="*/ 234 h 390"/>
                      <a:gd name="T10" fmla="*/ 19 w 347"/>
                      <a:gd name="T11" fmla="*/ 389 h 390"/>
                      <a:gd name="T12" fmla="*/ 0 w 347"/>
                      <a:gd name="T13" fmla="*/ 389 h 390"/>
                      <a:gd name="T14" fmla="*/ 117 w 347"/>
                      <a:gd name="T15" fmla="*/ 187 h 390"/>
                      <a:gd name="T16" fmla="*/ 187 w 347"/>
                      <a:gd name="T17" fmla="*/ 103 h 390"/>
                      <a:gd name="T18" fmla="*/ 257 w 347"/>
                      <a:gd name="T19" fmla="*/ 33 h 390"/>
                      <a:gd name="T20" fmla="*/ 313 w 347"/>
                      <a:gd name="T21" fmla="*/ 0 h 3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7"/>
                      <a:gd name="T34" fmla="*/ 0 h 390"/>
                      <a:gd name="T35" fmla="*/ 347 w 347"/>
                      <a:gd name="T36" fmla="*/ 390 h 3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7" h="390">
                        <a:moveTo>
                          <a:pt x="313" y="0"/>
                        </a:moveTo>
                        <a:lnTo>
                          <a:pt x="346" y="47"/>
                        </a:lnTo>
                        <a:lnTo>
                          <a:pt x="276" y="75"/>
                        </a:lnTo>
                        <a:lnTo>
                          <a:pt x="201" y="187"/>
                        </a:lnTo>
                        <a:lnTo>
                          <a:pt x="145" y="234"/>
                        </a:lnTo>
                        <a:lnTo>
                          <a:pt x="19" y="389"/>
                        </a:lnTo>
                        <a:lnTo>
                          <a:pt x="0" y="389"/>
                        </a:lnTo>
                        <a:lnTo>
                          <a:pt x="117" y="187"/>
                        </a:lnTo>
                        <a:lnTo>
                          <a:pt x="187" y="103"/>
                        </a:lnTo>
                        <a:lnTo>
                          <a:pt x="257" y="33"/>
                        </a:lnTo>
                        <a:lnTo>
                          <a:pt x="313" y="0"/>
                        </a:lnTo>
                      </a:path>
                    </a:pathLst>
                  </a:custGeom>
                  <a:solidFill>
                    <a:srgbClr val="00A000"/>
                  </a:solidFill>
                  <a:ln w="12700" cap="rnd">
                    <a:noFill/>
                    <a:round/>
                    <a:headEnd/>
                    <a:tailEnd/>
                  </a:ln>
                </p:spPr>
                <p:txBody>
                  <a:bodyPr/>
                  <a:lstStyle/>
                  <a:p>
                    <a:endParaRPr lang="en-US"/>
                  </a:p>
                </p:txBody>
              </p:sp>
              <p:sp>
                <p:nvSpPr>
                  <p:cNvPr id="18680" name="Freeform 411"/>
                  <p:cNvSpPr>
                    <a:spLocks noChangeAspect="1"/>
                  </p:cNvSpPr>
                  <p:nvPr/>
                </p:nvSpPr>
                <p:spPr bwMode="auto">
                  <a:xfrm>
                    <a:off x="795" y="3374"/>
                    <a:ext cx="184" cy="284"/>
                  </a:xfrm>
                  <a:custGeom>
                    <a:avLst/>
                    <a:gdLst>
                      <a:gd name="T0" fmla="*/ 73 w 184"/>
                      <a:gd name="T1" fmla="*/ 84 h 284"/>
                      <a:gd name="T2" fmla="*/ 0 w 184"/>
                      <a:gd name="T3" fmla="*/ 283 h 284"/>
                      <a:gd name="T4" fmla="*/ 114 w 184"/>
                      <a:gd name="T5" fmla="*/ 84 h 284"/>
                      <a:gd name="T6" fmla="*/ 183 w 184"/>
                      <a:gd name="T7" fmla="*/ 0 h 284"/>
                      <a:gd name="T8" fmla="*/ 73 w 184"/>
                      <a:gd name="T9" fmla="*/ 84 h 284"/>
                      <a:gd name="T10" fmla="*/ 0 60000 65536"/>
                      <a:gd name="T11" fmla="*/ 0 60000 65536"/>
                      <a:gd name="T12" fmla="*/ 0 60000 65536"/>
                      <a:gd name="T13" fmla="*/ 0 60000 65536"/>
                      <a:gd name="T14" fmla="*/ 0 60000 65536"/>
                      <a:gd name="T15" fmla="*/ 0 w 184"/>
                      <a:gd name="T16" fmla="*/ 0 h 284"/>
                      <a:gd name="T17" fmla="*/ 184 w 184"/>
                      <a:gd name="T18" fmla="*/ 284 h 284"/>
                    </a:gdLst>
                    <a:ahLst/>
                    <a:cxnLst>
                      <a:cxn ang="T10">
                        <a:pos x="T0" y="T1"/>
                      </a:cxn>
                      <a:cxn ang="T11">
                        <a:pos x="T2" y="T3"/>
                      </a:cxn>
                      <a:cxn ang="T12">
                        <a:pos x="T4" y="T5"/>
                      </a:cxn>
                      <a:cxn ang="T13">
                        <a:pos x="T6" y="T7"/>
                      </a:cxn>
                      <a:cxn ang="T14">
                        <a:pos x="T8" y="T9"/>
                      </a:cxn>
                    </a:cxnLst>
                    <a:rect l="T15" t="T16" r="T17" b="T18"/>
                    <a:pathLst>
                      <a:path w="184" h="284">
                        <a:moveTo>
                          <a:pt x="73" y="84"/>
                        </a:moveTo>
                        <a:lnTo>
                          <a:pt x="0" y="283"/>
                        </a:lnTo>
                        <a:lnTo>
                          <a:pt x="114" y="84"/>
                        </a:lnTo>
                        <a:lnTo>
                          <a:pt x="183" y="0"/>
                        </a:lnTo>
                        <a:lnTo>
                          <a:pt x="73" y="84"/>
                        </a:lnTo>
                      </a:path>
                    </a:pathLst>
                  </a:custGeom>
                  <a:solidFill>
                    <a:srgbClr val="008000"/>
                  </a:solidFill>
                  <a:ln w="12700" cap="rnd">
                    <a:noFill/>
                    <a:round/>
                    <a:headEnd/>
                    <a:tailEnd/>
                  </a:ln>
                </p:spPr>
                <p:txBody>
                  <a:bodyPr/>
                  <a:lstStyle/>
                  <a:p>
                    <a:endParaRPr lang="en-US"/>
                  </a:p>
                </p:txBody>
              </p:sp>
            </p:grpSp>
          </p:grpSp>
        </p:grpSp>
        <p:grpSp>
          <p:nvGrpSpPr>
            <p:cNvPr id="18467" name="Group 412"/>
            <p:cNvGrpSpPr>
              <a:grpSpLocks noChangeAspect="1"/>
            </p:cNvGrpSpPr>
            <p:nvPr/>
          </p:nvGrpSpPr>
          <p:grpSpPr bwMode="auto">
            <a:xfrm rot="-231786">
              <a:off x="985" y="2058"/>
              <a:ext cx="743" cy="434"/>
              <a:chOff x="1405" y="2916"/>
              <a:chExt cx="1062" cy="620"/>
            </a:xfrm>
          </p:grpSpPr>
          <p:grpSp>
            <p:nvGrpSpPr>
              <p:cNvPr id="18468" name="Group 413"/>
              <p:cNvGrpSpPr>
                <a:grpSpLocks noChangeAspect="1"/>
              </p:cNvGrpSpPr>
              <p:nvPr/>
            </p:nvGrpSpPr>
            <p:grpSpPr bwMode="auto">
              <a:xfrm>
                <a:off x="1559" y="2920"/>
                <a:ext cx="562" cy="366"/>
                <a:chOff x="1559" y="2920"/>
                <a:chExt cx="562" cy="366"/>
              </a:xfrm>
            </p:grpSpPr>
            <p:grpSp>
              <p:nvGrpSpPr>
                <p:cNvPr id="18469" name="Group 414"/>
                <p:cNvGrpSpPr>
                  <a:grpSpLocks noChangeAspect="1"/>
                </p:cNvGrpSpPr>
                <p:nvPr/>
              </p:nvGrpSpPr>
              <p:grpSpPr bwMode="auto">
                <a:xfrm>
                  <a:off x="1583" y="2949"/>
                  <a:ext cx="533" cy="337"/>
                  <a:chOff x="1583" y="2949"/>
                  <a:chExt cx="533" cy="337"/>
                </a:xfrm>
              </p:grpSpPr>
              <p:sp>
                <p:nvSpPr>
                  <p:cNvPr id="18627" name="Freeform 415"/>
                  <p:cNvSpPr>
                    <a:spLocks noChangeAspect="1"/>
                  </p:cNvSpPr>
                  <p:nvPr/>
                </p:nvSpPr>
                <p:spPr bwMode="auto">
                  <a:xfrm>
                    <a:off x="1832" y="3103"/>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628" name="Freeform 416"/>
                  <p:cNvSpPr>
                    <a:spLocks noChangeAspect="1"/>
                  </p:cNvSpPr>
                  <p:nvPr/>
                </p:nvSpPr>
                <p:spPr bwMode="auto">
                  <a:xfrm>
                    <a:off x="1779" y="3103"/>
                    <a:ext cx="1" cy="87"/>
                  </a:xfrm>
                  <a:custGeom>
                    <a:avLst/>
                    <a:gdLst>
                      <a:gd name="T0" fmla="*/ 0 w 1"/>
                      <a:gd name="T1" fmla="*/ 86 h 87"/>
                      <a:gd name="T2" fmla="*/ 0 w 1"/>
                      <a:gd name="T3" fmla="*/ 0 h 87"/>
                      <a:gd name="T4" fmla="*/ 0 w 1"/>
                      <a:gd name="T5" fmla="*/ 86 h 87"/>
                      <a:gd name="T6" fmla="*/ 0 60000 65536"/>
                      <a:gd name="T7" fmla="*/ 0 60000 65536"/>
                      <a:gd name="T8" fmla="*/ 0 60000 65536"/>
                      <a:gd name="T9" fmla="*/ 0 w 1"/>
                      <a:gd name="T10" fmla="*/ 0 h 87"/>
                      <a:gd name="T11" fmla="*/ 1 w 1"/>
                      <a:gd name="T12" fmla="*/ 87 h 87"/>
                    </a:gdLst>
                    <a:ahLst/>
                    <a:cxnLst>
                      <a:cxn ang="T6">
                        <a:pos x="T0" y="T1"/>
                      </a:cxn>
                      <a:cxn ang="T7">
                        <a:pos x="T2" y="T3"/>
                      </a:cxn>
                      <a:cxn ang="T8">
                        <a:pos x="T4" y="T5"/>
                      </a:cxn>
                    </a:cxnLst>
                    <a:rect l="T9" t="T10" r="T11" b="T12"/>
                    <a:pathLst>
                      <a:path w="1" h="87">
                        <a:moveTo>
                          <a:pt x="0" y="86"/>
                        </a:moveTo>
                        <a:lnTo>
                          <a:pt x="0" y="0"/>
                        </a:lnTo>
                        <a:lnTo>
                          <a:pt x="0" y="86"/>
                        </a:lnTo>
                      </a:path>
                    </a:pathLst>
                  </a:custGeom>
                  <a:noFill/>
                  <a:ln w="12700" cap="rnd">
                    <a:solidFill>
                      <a:srgbClr val="A00000"/>
                    </a:solidFill>
                    <a:round/>
                    <a:headEnd/>
                    <a:tailEnd/>
                  </a:ln>
                </p:spPr>
                <p:txBody>
                  <a:bodyPr/>
                  <a:lstStyle/>
                  <a:p>
                    <a:endParaRPr lang="en-US"/>
                  </a:p>
                </p:txBody>
              </p:sp>
              <p:sp>
                <p:nvSpPr>
                  <p:cNvPr id="18629" name="Freeform 417"/>
                  <p:cNvSpPr>
                    <a:spLocks noChangeAspect="1"/>
                  </p:cNvSpPr>
                  <p:nvPr/>
                </p:nvSpPr>
                <p:spPr bwMode="auto">
                  <a:xfrm>
                    <a:off x="1885" y="3098"/>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630" name="Freeform 418"/>
                  <p:cNvSpPr>
                    <a:spLocks noChangeAspect="1"/>
                  </p:cNvSpPr>
                  <p:nvPr/>
                </p:nvSpPr>
                <p:spPr bwMode="auto">
                  <a:xfrm>
                    <a:off x="1933" y="3093"/>
                    <a:ext cx="1" cy="78"/>
                  </a:xfrm>
                  <a:custGeom>
                    <a:avLst/>
                    <a:gdLst>
                      <a:gd name="T0" fmla="*/ 0 w 1"/>
                      <a:gd name="T1" fmla="*/ 77 h 78"/>
                      <a:gd name="T2" fmla="*/ 0 w 1"/>
                      <a:gd name="T3" fmla="*/ 0 h 78"/>
                      <a:gd name="T4" fmla="*/ 0 w 1"/>
                      <a:gd name="T5" fmla="*/ 77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77"/>
                        </a:moveTo>
                        <a:lnTo>
                          <a:pt x="0" y="0"/>
                        </a:lnTo>
                        <a:lnTo>
                          <a:pt x="0" y="77"/>
                        </a:lnTo>
                      </a:path>
                    </a:pathLst>
                  </a:custGeom>
                  <a:noFill/>
                  <a:ln w="12700" cap="rnd">
                    <a:solidFill>
                      <a:srgbClr val="A00000"/>
                    </a:solidFill>
                    <a:round/>
                    <a:headEnd/>
                    <a:tailEnd/>
                  </a:ln>
                </p:spPr>
                <p:txBody>
                  <a:bodyPr/>
                  <a:lstStyle/>
                  <a:p>
                    <a:endParaRPr lang="en-US"/>
                  </a:p>
                </p:txBody>
              </p:sp>
              <p:sp>
                <p:nvSpPr>
                  <p:cNvPr id="18631" name="Freeform 419"/>
                  <p:cNvSpPr>
                    <a:spLocks noChangeAspect="1"/>
                  </p:cNvSpPr>
                  <p:nvPr/>
                </p:nvSpPr>
                <p:spPr bwMode="auto">
                  <a:xfrm>
                    <a:off x="1981" y="3079"/>
                    <a:ext cx="1" cy="92"/>
                  </a:xfrm>
                  <a:custGeom>
                    <a:avLst/>
                    <a:gdLst>
                      <a:gd name="T0" fmla="*/ 0 w 1"/>
                      <a:gd name="T1" fmla="*/ 91 h 92"/>
                      <a:gd name="T2" fmla="*/ 0 w 1"/>
                      <a:gd name="T3" fmla="*/ 0 h 92"/>
                      <a:gd name="T4" fmla="*/ 0 w 1"/>
                      <a:gd name="T5" fmla="*/ 91 h 92"/>
                      <a:gd name="T6" fmla="*/ 0 60000 65536"/>
                      <a:gd name="T7" fmla="*/ 0 60000 65536"/>
                      <a:gd name="T8" fmla="*/ 0 60000 65536"/>
                      <a:gd name="T9" fmla="*/ 0 w 1"/>
                      <a:gd name="T10" fmla="*/ 0 h 92"/>
                      <a:gd name="T11" fmla="*/ 1 w 1"/>
                      <a:gd name="T12" fmla="*/ 92 h 92"/>
                    </a:gdLst>
                    <a:ahLst/>
                    <a:cxnLst>
                      <a:cxn ang="T6">
                        <a:pos x="T0" y="T1"/>
                      </a:cxn>
                      <a:cxn ang="T7">
                        <a:pos x="T2" y="T3"/>
                      </a:cxn>
                      <a:cxn ang="T8">
                        <a:pos x="T4" y="T5"/>
                      </a:cxn>
                    </a:cxnLst>
                    <a:rect l="T9" t="T10" r="T11" b="T12"/>
                    <a:pathLst>
                      <a:path w="1" h="92">
                        <a:moveTo>
                          <a:pt x="0" y="91"/>
                        </a:moveTo>
                        <a:lnTo>
                          <a:pt x="0" y="0"/>
                        </a:lnTo>
                        <a:lnTo>
                          <a:pt x="0" y="91"/>
                        </a:lnTo>
                      </a:path>
                    </a:pathLst>
                  </a:custGeom>
                  <a:noFill/>
                  <a:ln w="12700" cap="rnd">
                    <a:solidFill>
                      <a:srgbClr val="A00000"/>
                    </a:solidFill>
                    <a:round/>
                    <a:headEnd/>
                    <a:tailEnd/>
                  </a:ln>
                </p:spPr>
                <p:txBody>
                  <a:bodyPr/>
                  <a:lstStyle/>
                  <a:p>
                    <a:endParaRPr lang="en-US"/>
                  </a:p>
                </p:txBody>
              </p:sp>
              <p:sp>
                <p:nvSpPr>
                  <p:cNvPr id="18632" name="Freeform 420"/>
                  <p:cNvSpPr>
                    <a:spLocks noChangeAspect="1"/>
                  </p:cNvSpPr>
                  <p:nvPr/>
                </p:nvSpPr>
                <p:spPr bwMode="auto">
                  <a:xfrm>
                    <a:off x="2039" y="3050"/>
                    <a:ext cx="1" cy="111"/>
                  </a:xfrm>
                  <a:custGeom>
                    <a:avLst/>
                    <a:gdLst>
                      <a:gd name="T0" fmla="*/ 0 w 1"/>
                      <a:gd name="T1" fmla="*/ 110 h 111"/>
                      <a:gd name="T2" fmla="*/ 0 w 1"/>
                      <a:gd name="T3" fmla="*/ 0 h 111"/>
                      <a:gd name="T4" fmla="*/ 0 w 1"/>
                      <a:gd name="T5" fmla="*/ 110 h 111"/>
                      <a:gd name="T6" fmla="*/ 0 60000 65536"/>
                      <a:gd name="T7" fmla="*/ 0 60000 65536"/>
                      <a:gd name="T8" fmla="*/ 0 60000 65536"/>
                      <a:gd name="T9" fmla="*/ 0 w 1"/>
                      <a:gd name="T10" fmla="*/ 0 h 111"/>
                      <a:gd name="T11" fmla="*/ 1 w 1"/>
                      <a:gd name="T12" fmla="*/ 111 h 111"/>
                    </a:gdLst>
                    <a:ahLst/>
                    <a:cxnLst>
                      <a:cxn ang="T6">
                        <a:pos x="T0" y="T1"/>
                      </a:cxn>
                      <a:cxn ang="T7">
                        <a:pos x="T2" y="T3"/>
                      </a:cxn>
                      <a:cxn ang="T8">
                        <a:pos x="T4" y="T5"/>
                      </a:cxn>
                    </a:cxnLst>
                    <a:rect l="T9" t="T10" r="T11" b="T12"/>
                    <a:pathLst>
                      <a:path w="1" h="111">
                        <a:moveTo>
                          <a:pt x="0" y="110"/>
                        </a:moveTo>
                        <a:lnTo>
                          <a:pt x="0" y="0"/>
                        </a:lnTo>
                        <a:lnTo>
                          <a:pt x="0" y="110"/>
                        </a:lnTo>
                      </a:path>
                    </a:pathLst>
                  </a:custGeom>
                  <a:noFill/>
                  <a:ln w="12700" cap="rnd">
                    <a:solidFill>
                      <a:srgbClr val="A00000"/>
                    </a:solidFill>
                    <a:round/>
                    <a:headEnd/>
                    <a:tailEnd/>
                  </a:ln>
                </p:spPr>
                <p:txBody>
                  <a:bodyPr/>
                  <a:lstStyle/>
                  <a:p>
                    <a:endParaRPr lang="en-US"/>
                  </a:p>
                </p:txBody>
              </p:sp>
              <p:sp>
                <p:nvSpPr>
                  <p:cNvPr id="18633" name="Freeform 421"/>
                  <p:cNvSpPr>
                    <a:spLocks noChangeAspect="1"/>
                  </p:cNvSpPr>
                  <p:nvPr/>
                </p:nvSpPr>
                <p:spPr bwMode="auto">
                  <a:xfrm>
                    <a:off x="1707" y="3088"/>
                    <a:ext cx="1" cy="117"/>
                  </a:xfrm>
                  <a:custGeom>
                    <a:avLst/>
                    <a:gdLst>
                      <a:gd name="T0" fmla="*/ 0 w 1"/>
                      <a:gd name="T1" fmla="*/ 0 h 117"/>
                      <a:gd name="T2" fmla="*/ 0 w 1"/>
                      <a:gd name="T3" fmla="*/ 116 h 117"/>
                      <a:gd name="T4" fmla="*/ 0 w 1"/>
                      <a:gd name="T5" fmla="*/ 0 h 117"/>
                      <a:gd name="T6" fmla="*/ 0 60000 65536"/>
                      <a:gd name="T7" fmla="*/ 0 60000 65536"/>
                      <a:gd name="T8" fmla="*/ 0 60000 65536"/>
                      <a:gd name="T9" fmla="*/ 0 w 1"/>
                      <a:gd name="T10" fmla="*/ 0 h 117"/>
                      <a:gd name="T11" fmla="*/ 1 w 1"/>
                      <a:gd name="T12" fmla="*/ 117 h 117"/>
                    </a:gdLst>
                    <a:ahLst/>
                    <a:cxnLst>
                      <a:cxn ang="T6">
                        <a:pos x="T0" y="T1"/>
                      </a:cxn>
                      <a:cxn ang="T7">
                        <a:pos x="T2" y="T3"/>
                      </a:cxn>
                      <a:cxn ang="T8">
                        <a:pos x="T4" y="T5"/>
                      </a:cxn>
                    </a:cxnLst>
                    <a:rect l="T9" t="T10" r="T11" b="T12"/>
                    <a:pathLst>
                      <a:path w="1" h="117">
                        <a:moveTo>
                          <a:pt x="0" y="0"/>
                        </a:moveTo>
                        <a:lnTo>
                          <a:pt x="0" y="116"/>
                        </a:lnTo>
                        <a:lnTo>
                          <a:pt x="0" y="0"/>
                        </a:lnTo>
                      </a:path>
                    </a:pathLst>
                  </a:custGeom>
                  <a:noFill/>
                  <a:ln w="12700" cap="rnd">
                    <a:solidFill>
                      <a:srgbClr val="A00000"/>
                    </a:solidFill>
                    <a:round/>
                    <a:headEnd/>
                    <a:tailEnd/>
                  </a:ln>
                </p:spPr>
                <p:txBody>
                  <a:bodyPr/>
                  <a:lstStyle/>
                  <a:p>
                    <a:endParaRPr lang="en-US"/>
                  </a:p>
                </p:txBody>
              </p:sp>
              <p:sp>
                <p:nvSpPr>
                  <p:cNvPr id="18634" name="Freeform 422"/>
                  <p:cNvSpPr>
                    <a:spLocks noChangeAspect="1"/>
                  </p:cNvSpPr>
                  <p:nvPr/>
                </p:nvSpPr>
                <p:spPr bwMode="auto">
                  <a:xfrm>
                    <a:off x="1583" y="3016"/>
                    <a:ext cx="1" cy="270"/>
                  </a:xfrm>
                  <a:custGeom>
                    <a:avLst/>
                    <a:gdLst>
                      <a:gd name="T0" fmla="*/ 0 w 1"/>
                      <a:gd name="T1" fmla="*/ 0 h 270"/>
                      <a:gd name="T2" fmla="*/ 0 w 1"/>
                      <a:gd name="T3" fmla="*/ 269 h 270"/>
                      <a:gd name="T4" fmla="*/ 0 w 1"/>
                      <a:gd name="T5" fmla="*/ 0 h 270"/>
                      <a:gd name="T6" fmla="*/ 0 60000 65536"/>
                      <a:gd name="T7" fmla="*/ 0 60000 65536"/>
                      <a:gd name="T8" fmla="*/ 0 60000 65536"/>
                      <a:gd name="T9" fmla="*/ 0 w 1"/>
                      <a:gd name="T10" fmla="*/ 0 h 270"/>
                      <a:gd name="T11" fmla="*/ 1 w 1"/>
                      <a:gd name="T12" fmla="*/ 270 h 270"/>
                    </a:gdLst>
                    <a:ahLst/>
                    <a:cxnLst>
                      <a:cxn ang="T6">
                        <a:pos x="T0" y="T1"/>
                      </a:cxn>
                      <a:cxn ang="T7">
                        <a:pos x="T2" y="T3"/>
                      </a:cxn>
                      <a:cxn ang="T8">
                        <a:pos x="T4" y="T5"/>
                      </a:cxn>
                    </a:cxnLst>
                    <a:rect l="T9" t="T10" r="T11" b="T12"/>
                    <a:pathLst>
                      <a:path w="1" h="270">
                        <a:moveTo>
                          <a:pt x="0" y="0"/>
                        </a:moveTo>
                        <a:lnTo>
                          <a:pt x="0" y="269"/>
                        </a:lnTo>
                        <a:lnTo>
                          <a:pt x="0" y="0"/>
                        </a:lnTo>
                      </a:path>
                    </a:pathLst>
                  </a:custGeom>
                  <a:noFill/>
                  <a:ln w="12700" cap="rnd">
                    <a:solidFill>
                      <a:srgbClr val="A00000"/>
                    </a:solidFill>
                    <a:round/>
                    <a:headEnd/>
                    <a:tailEnd/>
                  </a:ln>
                </p:spPr>
                <p:txBody>
                  <a:bodyPr/>
                  <a:lstStyle/>
                  <a:p>
                    <a:endParaRPr lang="en-US"/>
                  </a:p>
                </p:txBody>
              </p:sp>
              <p:sp>
                <p:nvSpPr>
                  <p:cNvPr id="18635" name="Freeform 423"/>
                  <p:cNvSpPr>
                    <a:spLocks noChangeAspect="1"/>
                  </p:cNvSpPr>
                  <p:nvPr/>
                </p:nvSpPr>
                <p:spPr bwMode="auto">
                  <a:xfrm>
                    <a:off x="1607" y="3036"/>
                    <a:ext cx="1" cy="226"/>
                  </a:xfrm>
                  <a:custGeom>
                    <a:avLst/>
                    <a:gdLst>
                      <a:gd name="T0" fmla="*/ 0 w 1"/>
                      <a:gd name="T1" fmla="*/ 0 h 226"/>
                      <a:gd name="T2" fmla="*/ 0 w 1"/>
                      <a:gd name="T3" fmla="*/ 225 h 226"/>
                      <a:gd name="T4" fmla="*/ 0 w 1"/>
                      <a:gd name="T5" fmla="*/ 0 h 226"/>
                      <a:gd name="T6" fmla="*/ 0 60000 65536"/>
                      <a:gd name="T7" fmla="*/ 0 60000 65536"/>
                      <a:gd name="T8" fmla="*/ 0 60000 65536"/>
                      <a:gd name="T9" fmla="*/ 0 w 1"/>
                      <a:gd name="T10" fmla="*/ 0 h 226"/>
                      <a:gd name="T11" fmla="*/ 1 w 1"/>
                      <a:gd name="T12" fmla="*/ 226 h 226"/>
                    </a:gdLst>
                    <a:ahLst/>
                    <a:cxnLst>
                      <a:cxn ang="T6">
                        <a:pos x="T0" y="T1"/>
                      </a:cxn>
                      <a:cxn ang="T7">
                        <a:pos x="T2" y="T3"/>
                      </a:cxn>
                      <a:cxn ang="T8">
                        <a:pos x="T4" y="T5"/>
                      </a:cxn>
                    </a:cxnLst>
                    <a:rect l="T9" t="T10" r="T11" b="T12"/>
                    <a:pathLst>
                      <a:path w="1" h="226">
                        <a:moveTo>
                          <a:pt x="0" y="0"/>
                        </a:moveTo>
                        <a:lnTo>
                          <a:pt x="0" y="225"/>
                        </a:lnTo>
                        <a:lnTo>
                          <a:pt x="0" y="0"/>
                        </a:lnTo>
                      </a:path>
                    </a:pathLst>
                  </a:custGeom>
                  <a:noFill/>
                  <a:ln w="12700" cap="rnd">
                    <a:solidFill>
                      <a:srgbClr val="A00000"/>
                    </a:solidFill>
                    <a:round/>
                    <a:headEnd/>
                    <a:tailEnd/>
                  </a:ln>
                </p:spPr>
                <p:txBody>
                  <a:bodyPr/>
                  <a:lstStyle/>
                  <a:p>
                    <a:endParaRPr lang="en-US"/>
                  </a:p>
                </p:txBody>
              </p:sp>
              <p:sp>
                <p:nvSpPr>
                  <p:cNvPr id="18636" name="Freeform 424"/>
                  <p:cNvSpPr>
                    <a:spLocks noChangeAspect="1"/>
                  </p:cNvSpPr>
                  <p:nvPr/>
                </p:nvSpPr>
                <p:spPr bwMode="auto">
                  <a:xfrm>
                    <a:off x="1626" y="3055"/>
                    <a:ext cx="1" cy="193"/>
                  </a:xfrm>
                  <a:custGeom>
                    <a:avLst/>
                    <a:gdLst>
                      <a:gd name="T0" fmla="*/ 0 w 1"/>
                      <a:gd name="T1" fmla="*/ 0 h 193"/>
                      <a:gd name="T2" fmla="*/ 0 w 1"/>
                      <a:gd name="T3" fmla="*/ 192 h 193"/>
                      <a:gd name="T4" fmla="*/ 0 w 1"/>
                      <a:gd name="T5" fmla="*/ 0 h 193"/>
                      <a:gd name="T6" fmla="*/ 0 60000 65536"/>
                      <a:gd name="T7" fmla="*/ 0 60000 65536"/>
                      <a:gd name="T8" fmla="*/ 0 60000 65536"/>
                      <a:gd name="T9" fmla="*/ 0 w 1"/>
                      <a:gd name="T10" fmla="*/ 0 h 193"/>
                      <a:gd name="T11" fmla="*/ 1 w 1"/>
                      <a:gd name="T12" fmla="*/ 193 h 193"/>
                    </a:gdLst>
                    <a:ahLst/>
                    <a:cxnLst>
                      <a:cxn ang="T6">
                        <a:pos x="T0" y="T1"/>
                      </a:cxn>
                      <a:cxn ang="T7">
                        <a:pos x="T2" y="T3"/>
                      </a:cxn>
                      <a:cxn ang="T8">
                        <a:pos x="T4" y="T5"/>
                      </a:cxn>
                    </a:cxnLst>
                    <a:rect l="T9" t="T10" r="T11" b="T12"/>
                    <a:pathLst>
                      <a:path w="1" h="193">
                        <a:moveTo>
                          <a:pt x="0" y="0"/>
                        </a:moveTo>
                        <a:lnTo>
                          <a:pt x="0" y="192"/>
                        </a:lnTo>
                        <a:lnTo>
                          <a:pt x="0" y="0"/>
                        </a:lnTo>
                      </a:path>
                    </a:pathLst>
                  </a:custGeom>
                  <a:noFill/>
                  <a:ln w="12700" cap="rnd">
                    <a:solidFill>
                      <a:srgbClr val="A00000"/>
                    </a:solidFill>
                    <a:round/>
                    <a:headEnd/>
                    <a:tailEnd/>
                  </a:ln>
                </p:spPr>
                <p:txBody>
                  <a:bodyPr/>
                  <a:lstStyle/>
                  <a:p>
                    <a:endParaRPr lang="en-US"/>
                  </a:p>
                </p:txBody>
              </p:sp>
              <p:sp>
                <p:nvSpPr>
                  <p:cNvPr id="18637" name="Freeform 425"/>
                  <p:cNvSpPr>
                    <a:spLocks noChangeAspect="1"/>
                  </p:cNvSpPr>
                  <p:nvPr/>
                </p:nvSpPr>
                <p:spPr bwMode="auto">
                  <a:xfrm>
                    <a:off x="1650" y="3064"/>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A00000"/>
                    </a:solidFill>
                    <a:round/>
                    <a:headEnd/>
                    <a:tailEnd/>
                  </a:ln>
                </p:spPr>
                <p:txBody>
                  <a:bodyPr/>
                  <a:lstStyle/>
                  <a:p>
                    <a:endParaRPr lang="en-US"/>
                  </a:p>
                </p:txBody>
              </p:sp>
              <p:sp>
                <p:nvSpPr>
                  <p:cNvPr id="18638" name="Freeform 426"/>
                  <p:cNvSpPr>
                    <a:spLocks noChangeAspect="1"/>
                  </p:cNvSpPr>
                  <p:nvPr/>
                </p:nvSpPr>
                <p:spPr bwMode="auto">
                  <a:xfrm>
                    <a:off x="1669" y="3074"/>
                    <a:ext cx="1" cy="150"/>
                  </a:xfrm>
                  <a:custGeom>
                    <a:avLst/>
                    <a:gdLst>
                      <a:gd name="T0" fmla="*/ 0 w 1"/>
                      <a:gd name="T1" fmla="*/ 0 h 150"/>
                      <a:gd name="T2" fmla="*/ 0 w 1"/>
                      <a:gd name="T3" fmla="*/ 149 h 150"/>
                      <a:gd name="T4" fmla="*/ 0 w 1"/>
                      <a:gd name="T5" fmla="*/ 0 h 150"/>
                      <a:gd name="T6" fmla="*/ 0 60000 65536"/>
                      <a:gd name="T7" fmla="*/ 0 60000 65536"/>
                      <a:gd name="T8" fmla="*/ 0 60000 65536"/>
                      <a:gd name="T9" fmla="*/ 0 w 1"/>
                      <a:gd name="T10" fmla="*/ 0 h 150"/>
                      <a:gd name="T11" fmla="*/ 1 w 1"/>
                      <a:gd name="T12" fmla="*/ 150 h 150"/>
                    </a:gdLst>
                    <a:ahLst/>
                    <a:cxnLst>
                      <a:cxn ang="T6">
                        <a:pos x="T0" y="T1"/>
                      </a:cxn>
                      <a:cxn ang="T7">
                        <a:pos x="T2" y="T3"/>
                      </a:cxn>
                      <a:cxn ang="T8">
                        <a:pos x="T4" y="T5"/>
                      </a:cxn>
                    </a:cxnLst>
                    <a:rect l="T9" t="T10" r="T11" b="T12"/>
                    <a:pathLst>
                      <a:path w="1" h="150">
                        <a:moveTo>
                          <a:pt x="0" y="0"/>
                        </a:moveTo>
                        <a:lnTo>
                          <a:pt x="0" y="149"/>
                        </a:lnTo>
                        <a:lnTo>
                          <a:pt x="0" y="0"/>
                        </a:lnTo>
                      </a:path>
                    </a:pathLst>
                  </a:custGeom>
                  <a:noFill/>
                  <a:ln w="12700" cap="rnd">
                    <a:solidFill>
                      <a:srgbClr val="A00000"/>
                    </a:solidFill>
                    <a:round/>
                    <a:headEnd/>
                    <a:tailEnd/>
                  </a:ln>
                </p:spPr>
                <p:txBody>
                  <a:bodyPr/>
                  <a:lstStyle/>
                  <a:p>
                    <a:endParaRPr lang="en-US"/>
                  </a:p>
                </p:txBody>
              </p:sp>
              <p:sp>
                <p:nvSpPr>
                  <p:cNvPr id="18639" name="Freeform 427"/>
                  <p:cNvSpPr>
                    <a:spLocks noChangeAspect="1"/>
                  </p:cNvSpPr>
                  <p:nvPr/>
                </p:nvSpPr>
                <p:spPr bwMode="auto">
                  <a:xfrm>
                    <a:off x="1688" y="3084"/>
                    <a:ext cx="1" cy="130"/>
                  </a:xfrm>
                  <a:custGeom>
                    <a:avLst/>
                    <a:gdLst>
                      <a:gd name="T0" fmla="*/ 0 w 1"/>
                      <a:gd name="T1" fmla="*/ 0 h 130"/>
                      <a:gd name="T2" fmla="*/ 0 w 1"/>
                      <a:gd name="T3" fmla="*/ 129 h 130"/>
                      <a:gd name="T4" fmla="*/ 0 w 1"/>
                      <a:gd name="T5" fmla="*/ 0 h 130"/>
                      <a:gd name="T6" fmla="*/ 0 60000 65536"/>
                      <a:gd name="T7" fmla="*/ 0 60000 65536"/>
                      <a:gd name="T8" fmla="*/ 0 60000 65536"/>
                      <a:gd name="T9" fmla="*/ 0 w 1"/>
                      <a:gd name="T10" fmla="*/ 0 h 130"/>
                      <a:gd name="T11" fmla="*/ 1 w 1"/>
                      <a:gd name="T12" fmla="*/ 130 h 130"/>
                    </a:gdLst>
                    <a:ahLst/>
                    <a:cxnLst>
                      <a:cxn ang="T6">
                        <a:pos x="T0" y="T1"/>
                      </a:cxn>
                      <a:cxn ang="T7">
                        <a:pos x="T2" y="T3"/>
                      </a:cxn>
                      <a:cxn ang="T8">
                        <a:pos x="T4" y="T5"/>
                      </a:cxn>
                    </a:cxnLst>
                    <a:rect l="T9" t="T10" r="T11" b="T12"/>
                    <a:pathLst>
                      <a:path w="1" h="130">
                        <a:moveTo>
                          <a:pt x="0" y="0"/>
                        </a:moveTo>
                        <a:lnTo>
                          <a:pt x="0" y="129"/>
                        </a:lnTo>
                        <a:lnTo>
                          <a:pt x="0" y="0"/>
                        </a:lnTo>
                      </a:path>
                    </a:pathLst>
                  </a:custGeom>
                  <a:noFill/>
                  <a:ln w="12700" cap="rnd">
                    <a:solidFill>
                      <a:srgbClr val="A00000"/>
                    </a:solidFill>
                    <a:round/>
                    <a:headEnd/>
                    <a:tailEnd/>
                  </a:ln>
                </p:spPr>
                <p:txBody>
                  <a:bodyPr/>
                  <a:lstStyle/>
                  <a:p>
                    <a:endParaRPr lang="en-US"/>
                  </a:p>
                </p:txBody>
              </p:sp>
              <p:sp>
                <p:nvSpPr>
                  <p:cNvPr id="18640" name="Freeform 428"/>
                  <p:cNvSpPr>
                    <a:spLocks noChangeAspect="1"/>
                  </p:cNvSpPr>
                  <p:nvPr/>
                </p:nvSpPr>
                <p:spPr bwMode="auto">
                  <a:xfrm>
                    <a:off x="1727" y="3093"/>
                    <a:ext cx="1" cy="112"/>
                  </a:xfrm>
                  <a:custGeom>
                    <a:avLst/>
                    <a:gdLst>
                      <a:gd name="T0" fmla="*/ 0 w 1"/>
                      <a:gd name="T1" fmla="*/ 111 h 112"/>
                      <a:gd name="T2" fmla="*/ 0 w 1"/>
                      <a:gd name="T3" fmla="*/ 0 h 112"/>
                      <a:gd name="T4" fmla="*/ 0 w 1"/>
                      <a:gd name="T5" fmla="*/ 111 h 112"/>
                      <a:gd name="T6" fmla="*/ 0 60000 65536"/>
                      <a:gd name="T7" fmla="*/ 0 60000 65536"/>
                      <a:gd name="T8" fmla="*/ 0 60000 65536"/>
                      <a:gd name="T9" fmla="*/ 0 w 1"/>
                      <a:gd name="T10" fmla="*/ 0 h 112"/>
                      <a:gd name="T11" fmla="*/ 1 w 1"/>
                      <a:gd name="T12" fmla="*/ 112 h 112"/>
                    </a:gdLst>
                    <a:ahLst/>
                    <a:cxnLst>
                      <a:cxn ang="T6">
                        <a:pos x="T0" y="T1"/>
                      </a:cxn>
                      <a:cxn ang="T7">
                        <a:pos x="T2" y="T3"/>
                      </a:cxn>
                      <a:cxn ang="T8">
                        <a:pos x="T4" y="T5"/>
                      </a:cxn>
                    </a:cxnLst>
                    <a:rect l="T9" t="T10" r="T11" b="T12"/>
                    <a:pathLst>
                      <a:path w="1" h="112">
                        <a:moveTo>
                          <a:pt x="0" y="111"/>
                        </a:moveTo>
                        <a:lnTo>
                          <a:pt x="0" y="0"/>
                        </a:lnTo>
                        <a:lnTo>
                          <a:pt x="0" y="111"/>
                        </a:lnTo>
                      </a:path>
                    </a:pathLst>
                  </a:custGeom>
                  <a:noFill/>
                  <a:ln w="12700" cap="rnd">
                    <a:solidFill>
                      <a:srgbClr val="A00000"/>
                    </a:solidFill>
                    <a:round/>
                    <a:headEnd/>
                    <a:tailEnd/>
                  </a:ln>
                </p:spPr>
                <p:txBody>
                  <a:bodyPr/>
                  <a:lstStyle/>
                  <a:p>
                    <a:endParaRPr lang="en-US"/>
                  </a:p>
                </p:txBody>
              </p:sp>
              <p:sp>
                <p:nvSpPr>
                  <p:cNvPr id="18641" name="Freeform 429"/>
                  <p:cNvSpPr>
                    <a:spLocks noChangeAspect="1"/>
                  </p:cNvSpPr>
                  <p:nvPr/>
                </p:nvSpPr>
                <p:spPr bwMode="auto">
                  <a:xfrm>
                    <a:off x="1741" y="3098"/>
                    <a:ext cx="1" cy="97"/>
                  </a:xfrm>
                  <a:custGeom>
                    <a:avLst/>
                    <a:gdLst>
                      <a:gd name="T0" fmla="*/ 0 w 1"/>
                      <a:gd name="T1" fmla="*/ 0 h 97"/>
                      <a:gd name="T2" fmla="*/ 0 w 1"/>
                      <a:gd name="T3" fmla="*/ 96 h 97"/>
                      <a:gd name="T4" fmla="*/ 0 w 1"/>
                      <a:gd name="T5" fmla="*/ 0 h 97"/>
                      <a:gd name="T6" fmla="*/ 0 60000 65536"/>
                      <a:gd name="T7" fmla="*/ 0 60000 65536"/>
                      <a:gd name="T8" fmla="*/ 0 60000 65536"/>
                      <a:gd name="T9" fmla="*/ 0 w 1"/>
                      <a:gd name="T10" fmla="*/ 0 h 97"/>
                      <a:gd name="T11" fmla="*/ 1 w 1"/>
                      <a:gd name="T12" fmla="*/ 97 h 97"/>
                    </a:gdLst>
                    <a:ahLst/>
                    <a:cxnLst>
                      <a:cxn ang="T6">
                        <a:pos x="T0" y="T1"/>
                      </a:cxn>
                      <a:cxn ang="T7">
                        <a:pos x="T2" y="T3"/>
                      </a:cxn>
                      <a:cxn ang="T8">
                        <a:pos x="T4" y="T5"/>
                      </a:cxn>
                    </a:cxnLst>
                    <a:rect l="T9" t="T10" r="T11" b="T12"/>
                    <a:pathLst>
                      <a:path w="1" h="97">
                        <a:moveTo>
                          <a:pt x="0" y="0"/>
                        </a:moveTo>
                        <a:lnTo>
                          <a:pt x="0" y="96"/>
                        </a:lnTo>
                        <a:lnTo>
                          <a:pt x="0" y="0"/>
                        </a:lnTo>
                      </a:path>
                    </a:pathLst>
                  </a:custGeom>
                  <a:noFill/>
                  <a:ln w="12700" cap="rnd">
                    <a:solidFill>
                      <a:srgbClr val="A00000"/>
                    </a:solidFill>
                    <a:round/>
                    <a:headEnd/>
                    <a:tailEnd/>
                  </a:ln>
                </p:spPr>
                <p:txBody>
                  <a:bodyPr/>
                  <a:lstStyle/>
                  <a:p>
                    <a:endParaRPr lang="en-US"/>
                  </a:p>
                </p:txBody>
              </p:sp>
              <p:sp>
                <p:nvSpPr>
                  <p:cNvPr id="18642" name="Freeform 430"/>
                  <p:cNvSpPr>
                    <a:spLocks noChangeAspect="1"/>
                  </p:cNvSpPr>
                  <p:nvPr/>
                </p:nvSpPr>
                <p:spPr bwMode="auto">
                  <a:xfrm>
                    <a:off x="1760" y="3098"/>
                    <a:ext cx="1" cy="97"/>
                  </a:xfrm>
                  <a:custGeom>
                    <a:avLst/>
                    <a:gdLst>
                      <a:gd name="T0" fmla="*/ 0 w 1"/>
                      <a:gd name="T1" fmla="*/ 96 h 97"/>
                      <a:gd name="T2" fmla="*/ 0 w 1"/>
                      <a:gd name="T3" fmla="*/ 0 h 97"/>
                      <a:gd name="T4" fmla="*/ 0 w 1"/>
                      <a:gd name="T5" fmla="*/ 96 h 97"/>
                      <a:gd name="T6" fmla="*/ 0 60000 65536"/>
                      <a:gd name="T7" fmla="*/ 0 60000 65536"/>
                      <a:gd name="T8" fmla="*/ 0 60000 65536"/>
                      <a:gd name="T9" fmla="*/ 0 w 1"/>
                      <a:gd name="T10" fmla="*/ 0 h 97"/>
                      <a:gd name="T11" fmla="*/ 1 w 1"/>
                      <a:gd name="T12" fmla="*/ 97 h 97"/>
                    </a:gdLst>
                    <a:ahLst/>
                    <a:cxnLst>
                      <a:cxn ang="T6">
                        <a:pos x="T0" y="T1"/>
                      </a:cxn>
                      <a:cxn ang="T7">
                        <a:pos x="T2" y="T3"/>
                      </a:cxn>
                      <a:cxn ang="T8">
                        <a:pos x="T4" y="T5"/>
                      </a:cxn>
                    </a:cxnLst>
                    <a:rect l="T9" t="T10" r="T11" b="T12"/>
                    <a:pathLst>
                      <a:path w="1" h="97">
                        <a:moveTo>
                          <a:pt x="0" y="96"/>
                        </a:moveTo>
                        <a:lnTo>
                          <a:pt x="0" y="0"/>
                        </a:lnTo>
                        <a:lnTo>
                          <a:pt x="0" y="96"/>
                        </a:lnTo>
                      </a:path>
                    </a:pathLst>
                  </a:custGeom>
                  <a:noFill/>
                  <a:ln w="12700" cap="rnd">
                    <a:solidFill>
                      <a:srgbClr val="A00000"/>
                    </a:solidFill>
                    <a:round/>
                    <a:headEnd/>
                    <a:tailEnd/>
                  </a:ln>
                </p:spPr>
                <p:txBody>
                  <a:bodyPr/>
                  <a:lstStyle/>
                  <a:p>
                    <a:endParaRPr lang="en-US"/>
                  </a:p>
                </p:txBody>
              </p:sp>
              <p:sp>
                <p:nvSpPr>
                  <p:cNvPr id="18643" name="Freeform 431"/>
                  <p:cNvSpPr>
                    <a:spLocks noChangeAspect="1"/>
                  </p:cNvSpPr>
                  <p:nvPr/>
                </p:nvSpPr>
                <p:spPr bwMode="auto">
                  <a:xfrm>
                    <a:off x="1794" y="3103"/>
                    <a:ext cx="1" cy="87"/>
                  </a:xfrm>
                  <a:custGeom>
                    <a:avLst/>
                    <a:gdLst>
                      <a:gd name="T0" fmla="*/ 0 w 1"/>
                      <a:gd name="T1" fmla="*/ 0 h 87"/>
                      <a:gd name="T2" fmla="*/ 0 w 1"/>
                      <a:gd name="T3" fmla="*/ 86 h 87"/>
                      <a:gd name="T4" fmla="*/ 0 w 1"/>
                      <a:gd name="T5" fmla="*/ 0 h 87"/>
                      <a:gd name="T6" fmla="*/ 0 60000 65536"/>
                      <a:gd name="T7" fmla="*/ 0 60000 65536"/>
                      <a:gd name="T8" fmla="*/ 0 60000 65536"/>
                      <a:gd name="T9" fmla="*/ 0 w 1"/>
                      <a:gd name="T10" fmla="*/ 0 h 87"/>
                      <a:gd name="T11" fmla="*/ 1 w 1"/>
                      <a:gd name="T12" fmla="*/ 87 h 87"/>
                    </a:gdLst>
                    <a:ahLst/>
                    <a:cxnLst>
                      <a:cxn ang="T6">
                        <a:pos x="T0" y="T1"/>
                      </a:cxn>
                      <a:cxn ang="T7">
                        <a:pos x="T2" y="T3"/>
                      </a:cxn>
                      <a:cxn ang="T8">
                        <a:pos x="T4" y="T5"/>
                      </a:cxn>
                    </a:cxnLst>
                    <a:rect l="T9" t="T10" r="T11" b="T12"/>
                    <a:pathLst>
                      <a:path w="1" h="87">
                        <a:moveTo>
                          <a:pt x="0" y="0"/>
                        </a:moveTo>
                        <a:lnTo>
                          <a:pt x="0" y="86"/>
                        </a:lnTo>
                        <a:lnTo>
                          <a:pt x="0" y="0"/>
                        </a:lnTo>
                      </a:path>
                    </a:pathLst>
                  </a:custGeom>
                  <a:noFill/>
                  <a:ln w="12700" cap="rnd">
                    <a:solidFill>
                      <a:srgbClr val="A00000"/>
                    </a:solidFill>
                    <a:round/>
                    <a:headEnd/>
                    <a:tailEnd/>
                  </a:ln>
                </p:spPr>
                <p:txBody>
                  <a:bodyPr/>
                  <a:lstStyle/>
                  <a:p>
                    <a:endParaRPr lang="en-US"/>
                  </a:p>
                </p:txBody>
              </p:sp>
              <p:sp>
                <p:nvSpPr>
                  <p:cNvPr id="18644" name="Freeform 432"/>
                  <p:cNvSpPr>
                    <a:spLocks noChangeAspect="1"/>
                  </p:cNvSpPr>
                  <p:nvPr/>
                </p:nvSpPr>
                <p:spPr bwMode="auto">
                  <a:xfrm>
                    <a:off x="1813" y="3103"/>
                    <a:ext cx="1" cy="82"/>
                  </a:xfrm>
                  <a:custGeom>
                    <a:avLst/>
                    <a:gdLst>
                      <a:gd name="T0" fmla="*/ 0 w 1"/>
                      <a:gd name="T1" fmla="*/ 0 h 82"/>
                      <a:gd name="T2" fmla="*/ 0 w 1"/>
                      <a:gd name="T3" fmla="*/ 81 h 82"/>
                      <a:gd name="T4" fmla="*/ 0 w 1"/>
                      <a:gd name="T5" fmla="*/ 0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0"/>
                        </a:moveTo>
                        <a:lnTo>
                          <a:pt x="0" y="81"/>
                        </a:lnTo>
                        <a:lnTo>
                          <a:pt x="0" y="0"/>
                        </a:lnTo>
                      </a:path>
                    </a:pathLst>
                  </a:custGeom>
                  <a:noFill/>
                  <a:ln w="12700" cap="rnd">
                    <a:solidFill>
                      <a:srgbClr val="A00000"/>
                    </a:solidFill>
                    <a:round/>
                    <a:headEnd/>
                    <a:tailEnd/>
                  </a:ln>
                </p:spPr>
                <p:txBody>
                  <a:bodyPr/>
                  <a:lstStyle/>
                  <a:p>
                    <a:endParaRPr lang="en-US"/>
                  </a:p>
                </p:txBody>
              </p:sp>
              <p:sp>
                <p:nvSpPr>
                  <p:cNvPr id="18645" name="Freeform 433"/>
                  <p:cNvSpPr>
                    <a:spLocks noChangeAspect="1"/>
                  </p:cNvSpPr>
                  <p:nvPr/>
                </p:nvSpPr>
                <p:spPr bwMode="auto">
                  <a:xfrm>
                    <a:off x="1847" y="3103"/>
                    <a:ext cx="1" cy="82"/>
                  </a:xfrm>
                  <a:custGeom>
                    <a:avLst/>
                    <a:gdLst>
                      <a:gd name="T0" fmla="*/ 0 w 1"/>
                      <a:gd name="T1" fmla="*/ 81 h 82"/>
                      <a:gd name="T2" fmla="*/ 0 w 1"/>
                      <a:gd name="T3" fmla="*/ 0 h 82"/>
                      <a:gd name="T4" fmla="*/ 0 w 1"/>
                      <a:gd name="T5" fmla="*/ 81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81"/>
                        </a:moveTo>
                        <a:lnTo>
                          <a:pt x="0" y="0"/>
                        </a:lnTo>
                        <a:lnTo>
                          <a:pt x="0" y="81"/>
                        </a:lnTo>
                      </a:path>
                    </a:pathLst>
                  </a:custGeom>
                  <a:noFill/>
                  <a:ln w="12700" cap="rnd">
                    <a:solidFill>
                      <a:srgbClr val="A00000"/>
                    </a:solidFill>
                    <a:round/>
                    <a:headEnd/>
                    <a:tailEnd/>
                  </a:ln>
                </p:spPr>
                <p:txBody>
                  <a:bodyPr/>
                  <a:lstStyle/>
                  <a:p>
                    <a:endParaRPr lang="en-US"/>
                  </a:p>
                </p:txBody>
              </p:sp>
              <p:sp>
                <p:nvSpPr>
                  <p:cNvPr id="18646" name="Freeform 434"/>
                  <p:cNvSpPr>
                    <a:spLocks noChangeAspect="1"/>
                  </p:cNvSpPr>
                  <p:nvPr/>
                </p:nvSpPr>
                <p:spPr bwMode="auto">
                  <a:xfrm>
                    <a:off x="1866" y="3103"/>
                    <a:ext cx="1" cy="73"/>
                  </a:xfrm>
                  <a:custGeom>
                    <a:avLst/>
                    <a:gdLst>
                      <a:gd name="T0" fmla="*/ 0 w 1"/>
                      <a:gd name="T1" fmla="*/ 72 h 73"/>
                      <a:gd name="T2" fmla="*/ 0 w 1"/>
                      <a:gd name="T3" fmla="*/ 0 h 73"/>
                      <a:gd name="T4" fmla="*/ 0 w 1"/>
                      <a:gd name="T5" fmla="*/ 72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72"/>
                        </a:moveTo>
                        <a:lnTo>
                          <a:pt x="0" y="0"/>
                        </a:lnTo>
                        <a:lnTo>
                          <a:pt x="0" y="72"/>
                        </a:lnTo>
                      </a:path>
                    </a:pathLst>
                  </a:custGeom>
                  <a:noFill/>
                  <a:ln w="12700" cap="rnd">
                    <a:solidFill>
                      <a:srgbClr val="A00000"/>
                    </a:solidFill>
                    <a:round/>
                    <a:headEnd/>
                    <a:tailEnd/>
                  </a:ln>
                </p:spPr>
                <p:txBody>
                  <a:bodyPr/>
                  <a:lstStyle/>
                  <a:p>
                    <a:endParaRPr lang="en-US"/>
                  </a:p>
                </p:txBody>
              </p:sp>
              <p:sp>
                <p:nvSpPr>
                  <p:cNvPr id="18647" name="Freeform 435"/>
                  <p:cNvSpPr>
                    <a:spLocks noChangeAspect="1"/>
                  </p:cNvSpPr>
                  <p:nvPr/>
                </p:nvSpPr>
                <p:spPr bwMode="auto">
                  <a:xfrm>
                    <a:off x="1899" y="3098"/>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648" name="Freeform 436"/>
                  <p:cNvSpPr>
                    <a:spLocks noChangeAspect="1"/>
                  </p:cNvSpPr>
                  <p:nvPr/>
                </p:nvSpPr>
                <p:spPr bwMode="auto">
                  <a:xfrm>
                    <a:off x="1919" y="3093"/>
                    <a:ext cx="1" cy="78"/>
                  </a:xfrm>
                  <a:custGeom>
                    <a:avLst/>
                    <a:gdLst>
                      <a:gd name="T0" fmla="*/ 0 w 1"/>
                      <a:gd name="T1" fmla="*/ 77 h 78"/>
                      <a:gd name="T2" fmla="*/ 0 w 1"/>
                      <a:gd name="T3" fmla="*/ 0 h 78"/>
                      <a:gd name="T4" fmla="*/ 0 w 1"/>
                      <a:gd name="T5" fmla="*/ 77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77"/>
                        </a:moveTo>
                        <a:lnTo>
                          <a:pt x="0" y="0"/>
                        </a:lnTo>
                        <a:lnTo>
                          <a:pt x="0" y="77"/>
                        </a:lnTo>
                      </a:path>
                    </a:pathLst>
                  </a:custGeom>
                  <a:noFill/>
                  <a:ln w="12700" cap="rnd">
                    <a:solidFill>
                      <a:srgbClr val="A00000"/>
                    </a:solidFill>
                    <a:round/>
                    <a:headEnd/>
                    <a:tailEnd/>
                  </a:ln>
                </p:spPr>
                <p:txBody>
                  <a:bodyPr/>
                  <a:lstStyle/>
                  <a:p>
                    <a:endParaRPr lang="en-US"/>
                  </a:p>
                </p:txBody>
              </p:sp>
              <p:sp>
                <p:nvSpPr>
                  <p:cNvPr id="18649" name="Freeform 437"/>
                  <p:cNvSpPr>
                    <a:spLocks noChangeAspect="1"/>
                  </p:cNvSpPr>
                  <p:nvPr/>
                </p:nvSpPr>
                <p:spPr bwMode="auto">
                  <a:xfrm>
                    <a:off x="1947" y="3088"/>
                    <a:ext cx="1" cy="83"/>
                  </a:xfrm>
                  <a:custGeom>
                    <a:avLst/>
                    <a:gdLst>
                      <a:gd name="T0" fmla="*/ 0 w 1"/>
                      <a:gd name="T1" fmla="*/ 0 h 83"/>
                      <a:gd name="T2" fmla="*/ 0 w 1"/>
                      <a:gd name="T3" fmla="*/ 82 h 83"/>
                      <a:gd name="T4" fmla="*/ 0 w 1"/>
                      <a:gd name="T5" fmla="*/ 0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0"/>
                        </a:moveTo>
                        <a:lnTo>
                          <a:pt x="0" y="82"/>
                        </a:lnTo>
                        <a:lnTo>
                          <a:pt x="0" y="0"/>
                        </a:lnTo>
                      </a:path>
                    </a:pathLst>
                  </a:custGeom>
                  <a:noFill/>
                  <a:ln w="12700" cap="rnd">
                    <a:solidFill>
                      <a:srgbClr val="A00000"/>
                    </a:solidFill>
                    <a:round/>
                    <a:headEnd/>
                    <a:tailEnd/>
                  </a:ln>
                </p:spPr>
                <p:txBody>
                  <a:bodyPr/>
                  <a:lstStyle/>
                  <a:p>
                    <a:endParaRPr lang="en-US"/>
                  </a:p>
                </p:txBody>
              </p:sp>
              <p:sp>
                <p:nvSpPr>
                  <p:cNvPr id="18650" name="Freeform 438"/>
                  <p:cNvSpPr>
                    <a:spLocks noChangeAspect="1"/>
                  </p:cNvSpPr>
                  <p:nvPr/>
                </p:nvSpPr>
                <p:spPr bwMode="auto">
                  <a:xfrm>
                    <a:off x="1962" y="3084"/>
                    <a:ext cx="1" cy="82"/>
                  </a:xfrm>
                  <a:custGeom>
                    <a:avLst/>
                    <a:gdLst>
                      <a:gd name="T0" fmla="*/ 0 w 1"/>
                      <a:gd name="T1" fmla="*/ 81 h 82"/>
                      <a:gd name="T2" fmla="*/ 0 w 1"/>
                      <a:gd name="T3" fmla="*/ 0 h 82"/>
                      <a:gd name="T4" fmla="*/ 0 w 1"/>
                      <a:gd name="T5" fmla="*/ 81 h 82"/>
                      <a:gd name="T6" fmla="*/ 0 60000 65536"/>
                      <a:gd name="T7" fmla="*/ 0 60000 65536"/>
                      <a:gd name="T8" fmla="*/ 0 60000 65536"/>
                      <a:gd name="T9" fmla="*/ 0 w 1"/>
                      <a:gd name="T10" fmla="*/ 0 h 82"/>
                      <a:gd name="T11" fmla="*/ 1 w 1"/>
                      <a:gd name="T12" fmla="*/ 82 h 82"/>
                    </a:gdLst>
                    <a:ahLst/>
                    <a:cxnLst>
                      <a:cxn ang="T6">
                        <a:pos x="T0" y="T1"/>
                      </a:cxn>
                      <a:cxn ang="T7">
                        <a:pos x="T2" y="T3"/>
                      </a:cxn>
                      <a:cxn ang="T8">
                        <a:pos x="T4" y="T5"/>
                      </a:cxn>
                    </a:cxnLst>
                    <a:rect l="T9" t="T10" r="T11" b="T12"/>
                    <a:pathLst>
                      <a:path w="1" h="82">
                        <a:moveTo>
                          <a:pt x="0" y="81"/>
                        </a:moveTo>
                        <a:lnTo>
                          <a:pt x="0" y="0"/>
                        </a:lnTo>
                        <a:lnTo>
                          <a:pt x="0" y="81"/>
                        </a:lnTo>
                      </a:path>
                    </a:pathLst>
                  </a:custGeom>
                  <a:noFill/>
                  <a:ln w="12700" cap="rnd">
                    <a:solidFill>
                      <a:srgbClr val="A00000"/>
                    </a:solidFill>
                    <a:round/>
                    <a:headEnd/>
                    <a:tailEnd/>
                  </a:ln>
                </p:spPr>
                <p:txBody>
                  <a:bodyPr/>
                  <a:lstStyle/>
                  <a:p>
                    <a:endParaRPr lang="en-US"/>
                  </a:p>
                </p:txBody>
              </p:sp>
              <p:sp>
                <p:nvSpPr>
                  <p:cNvPr id="18651" name="Freeform 439"/>
                  <p:cNvSpPr>
                    <a:spLocks noChangeAspect="1"/>
                  </p:cNvSpPr>
                  <p:nvPr/>
                </p:nvSpPr>
                <p:spPr bwMode="auto">
                  <a:xfrm>
                    <a:off x="1991" y="3069"/>
                    <a:ext cx="1" cy="92"/>
                  </a:xfrm>
                  <a:custGeom>
                    <a:avLst/>
                    <a:gdLst>
                      <a:gd name="T0" fmla="*/ 0 w 1"/>
                      <a:gd name="T1" fmla="*/ 0 h 92"/>
                      <a:gd name="T2" fmla="*/ 0 w 1"/>
                      <a:gd name="T3" fmla="*/ 91 h 92"/>
                      <a:gd name="T4" fmla="*/ 0 w 1"/>
                      <a:gd name="T5" fmla="*/ 0 h 92"/>
                      <a:gd name="T6" fmla="*/ 0 60000 65536"/>
                      <a:gd name="T7" fmla="*/ 0 60000 65536"/>
                      <a:gd name="T8" fmla="*/ 0 60000 65536"/>
                      <a:gd name="T9" fmla="*/ 0 w 1"/>
                      <a:gd name="T10" fmla="*/ 0 h 92"/>
                      <a:gd name="T11" fmla="*/ 1 w 1"/>
                      <a:gd name="T12" fmla="*/ 92 h 92"/>
                    </a:gdLst>
                    <a:ahLst/>
                    <a:cxnLst>
                      <a:cxn ang="T6">
                        <a:pos x="T0" y="T1"/>
                      </a:cxn>
                      <a:cxn ang="T7">
                        <a:pos x="T2" y="T3"/>
                      </a:cxn>
                      <a:cxn ang="T8">
                        <a:pos x="T4" y="T5"/>
                      </a:cxn>
                    </a:cxnLst>
                    <a:rect l="T9" t="T10" r="T11" b="T12"/>
                    <a:pathLst>
                      <a:path w="1" h="92">
                        <a:moveTo>
                          <a:pt x="0" y="0"/>
                        </a:moveTo>
                        <a:lnTo>
                          <a:pt x="0" y="91"/>
                        </a:lnTo>
                        <a:lnTo>
                          <a:pt x="0" y="0"/>
                        </a:lnTo>
                      </a:path>
                    </a:pathLst>
                  </a:custGeom>
                  <a:noFill/>
                  <a:ln w="12700" cap="rnd">
                    <a:solidFill>
                      <a:srgbClr val="A00000"/>
                    </a:solidFill>
                    <a:round/>
                    <a:headEnd/>
                    <a:tailEnd/>
                  </a:ln>
                </p:spPr>
                <p:txBody>
                  <a:bodyPr/>
                  <a:lstStyle/>
                  <a:p>
                    <a:endParaRPr lang="en-US"/>
                  </a:p>
                </p:txBody>
              </p:sp>
              <p:sp>
                <p:nvSpPr>
                  <p:cNvPr id="18652" name="Freeform 440"/>
                  <p:cNvSpPr>
                    <a:spLocks noChangeAspect="1"/>
                  </p:cNvSpPr>
                  <p:nvPr/>
                </p:nvSpPr>
                <p:spPr bwMode="auto">
                  <a:xfrm>
                    <a:off x="2010" y="3064"/>
                    <a:ext cx="1" cy="102"/>
                  </a:xfrm>
                  <a:custGeom>
                    <a:avLst/>
                    <a:gdLst>
                      <a:gd name="T0" fmla="*/ 0 w 1"/>
                      <a:gd name="T1" fmla="*/ 101 h 102"/>
                      <a:gd name="T2" fmla="*/ 0 w 1"/>
                      <a:gd name="T3" fmla="*/ 0 h 102"/>
                      <a:gd name="T4" fmla="*/ 0 w 1"/>
                      <a:gd name="T5" fmla="*/ 101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101"/>
                        </a:moveTo>
                        <a:lnTo>
                          <a:pt x="0" y="0"/>
                        </a:lnTo>
                        <a:lnTo>
                          <a:pt x="0" y="101"/>
                        </a:lnTo>
                      </a:path>
                    </a:pathLst>
                  </a:custGeom>
                  <a:noFill/>
                  <a:ln w="12700" cap="rnd">
                    <a:solidFill>
                      <a:srgbClr val="A00000"/>
                    </a:solidFill>
                    <a:round/>
                    <a:headEnd/>
                    <a:tailEnd/>
                  </a:ln>
                </p:spPr>
                <p:txBody>
                  <a:bodyPr/>
                  <a:lstStyle/>
                  <a:p>
                    <a:endParaRPr lang="en-US"/>
                  </a:p>
                </p:txBody>
              </p:sp>
              <p:sp>
                <p:nvSpPr>
                  <p:cNvPr id="18653" name="Freeform 441"/>
                  <p:cNvSpPr>
                    <a:spLocks noChangeAspect="1"/>
                  </p:cNvSpPr>
                  <p:nvPr/>
                </p:nvSpPr>
                <p:spPr bwMode="auto">
                  <a:xfrm>
                    <a:off x="2024" y="3060"/>
                    <a:ext cx="1" cy="111"/>
                  </a:xfrm>
                  <a:custGeom>
                    <a:avLst/>
                    <a:gdLst>
                      <a:gd name="T0" fmla="*/ 0 w 1"/>
                      <a:gd name="T1" fmla="*/ 110 h 111"/>
                      <a:gd name="T2" fmla="*/ 0 w 1"/>
                      <a:gd name="T3" fmla="*/ 0 h 111"/>
                      <a:gd name="T4" fmla="*/ 0 w 1"/>
                      <a:gd name="T5" fmla="*/ 110 h 111"/>
                      <a:gd name="T6" fmla="*/ 0 60000 65536"/>
                      <a:gd name="T7" fmla="*/ 0 60000 65536"/>
                      <a:gd name="T8" fmla="*/ 0 60000 65536"/>
                      <a:gd name="T9" fmla="*/ 0 w 1"/>
                      <a:gd name="T10" fmla="*/ 0 h 111"/>
                      <a:gd name="T11" fmla="*/ 1 w 1"/>
                      <a:gd name="T12" fmla="*/ 111 h 111"/>
                    </a:gdLst>
                    <a:ahLst/>
                    <a:cxnLst>
                      <a:cxn ang="T6">
                        <a:pos x="T0" y="T1"/>
                      </a:cxn>
                      <a:cxn ang="T7">
                        <a:pos x="T2" y="T3"/>
                      </a:cxn>
                      <a:cxn ang="T8">
                        <a:pos x="T4" y="T5"/>
                      </a:cxn>
                    </a:cxnLst>
                    <a:rect l="T9" t="T10" r="T11" b="T12"/>
                    <a:pathLst>
                      <a:path w="1" h="111">
                        <a:moveTo>
                          <a:pt x="0" y="110"/>
                        </a:moveTo>
                        <a:lnTo>
                          <a:pt x="0" y="0"/>
                        </a:lnTo>
                        <a:lnTo>
                          <a:pt x="0" y="110"/>
                        </a:lnTo>
                      </a:path>
                    </a:pathLst>
                  </a:custGeom>
                  <a:noFill/>
                  <a:ln w="12700" cap="rnd">
                    <a:solidFill>
                      <a:srgbClr val="A00000"/>
                    </a:solidFill>
                    <a:round/>
                    <a:headEnd/>
                    <a:tailEnd/>
                  </a:ln>
                </p:spPr>
                <p:txBody>
                  <a:bodyPr/>
                  <a:lstStyle/>
                  <a:p>
                    <a:endParaRPr lang="en-US"/>
                  </a:p>
                </p:txBody>
              </p:sp>
              <p:sp>
                <p:nvSpPr>
                  <p:cNvPr id="18654" name="Freeform 442"/>
                  <p:cNvSpPr>
                    <a:spLocks noChangeAspect="1"/>
                  </p:cNvSpPr>
                  <p:nvPr/>
                </p:nvSpPr>
                <p:spPr bwMode="auto">
                  <a:xfrm>
                    <a:off x="2048" y="3040"/>
                    <a:ext cx="1" cy="121"/>
                  </a:xfrm>
                  <a:custGeom>
                    <a:avLst/>
                    <a:gdLst>
                      <a:gd name="T0" fmla="*/ 0 w 1"/>
                      <a:gd name="T1" fmla="*/ 120 h 121"/>
                      <a:gd name="T2" fmla="*/ 0 w 1"/>
                      <a:gd name="T3" fmla="*/ 0 h 121"/>
                      <a:gd name="T4" fmla="*/ 0 w 1"/>
                      <a:gd name="T5" fmla="*/ 12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120"/>
                        </a:moveTo>
                        <a:lnTo>
                          <a:pt x="0" y="0"/>
                        </a:lnTo>
                        <a:lnTo>
                          <a:pt x="0" y="120"/>
                        </a:lnTo>
                      </a:path>
                    </a:pathLst>
                  </a:custGeom>
                  <a:noFill/>
                  <a:ln w="12700" cap="rnd">
                    <a:solidFill>
                      <a:srgbClr val="A00000"/>
                    </a:solidFill>
                    <a:round/>
                    <a:headEnd/>
                    <a:tailEnd/>
                  </a:ln>
                </p:spPr>
                <p:txBody>
                  <a:bodyPr/>
                  <a:lstStyle/>
                  <a:p>
                    <a:endParaRPr lang="en-US"/>
                  </a:p>
                </p:txBody>
              </p:sp>
              <p:sp>
                <p:nvSpPr>
                  <p:cNvPr id="18655" name="Freeform 443"/>
                  <p:cNvSpPr>
                    <a:spLocks noChangeAspect="1"/>
                  </p:cNvSpPr>
                  <p:nvPr/>
                </p:nvSpPr>
                <p:spPr bwMode="auto">
                  <a:xfrm>
                    <a:off x="2063" y="3031"/>
                    <a:ext cx="1" cy="135"/>
                  </a:xfrm>
                  <a:custGeom>
                    <a:avLst/>
                    <a:gdLst>
                      <a:gd name="T0" fmla="*/ 0 w 1"/>
                      <a:gd name="T1" fmla="*/ 0 h 135"/>
                      <a:gd name="T2" fmla="*/ 0 w 1"/>
                      <a:gd name="T3" fmla="*/ 134 h 135"/>
                      <a:gd name="T4" fmla="*/ 0 w 1"/>
                      <a:gd name="T5" fmla="*/ 0 h 135"/>
                      <a:gd name="T6" fmla="*/ 0 60000 65536"/>
                      <a:gd name="T7" fmla="*/ 0 60000 65536"/>
                      <a:gd name="T8" fmla="*/ 0 60000 65536"/>
                      <a:gd name="T9" fmla="*/ 0 w 1"/>
                      <a:gd name="T10" fmla="*/ 0 h 135"/>
                      <a:gd name="T11" fmla="*/ 1 w 1"/>
                      <a:gd name="T12" fmla="*/ 135 h 135"/>
                    </a:gdLst>
                    <a:ahLst/>
                    <a:cxnLst>
                      <a:cxn ang="T6">
                        <a:pos x="T0" y="T1"/>
                      </a:cxn>
                      <a:cxn ang="T7">
                        <a:pos x="T2" y="T3"/>
                      </a:cxn>
                      <a:cxn ang="T8">
                        <a:pos x="T4" y="T5"/>
                      </a:cxn>
                    </a:cxnLst>
                    <a:rect l="T9" t="T10" r="T11" b="T12"/>
                    <a:pathLst>
                      <a:path w="1" h="135">
                        <a:moveTo>
                          <a:pt x="0" y="0"/>
                        </a:moveTo>
                        <a:lnTo>
                          <a:pt x="0" y="134"/>
                        </a:lnTo>
                        <a:lnTo>
                          <a:pt x="0" y="0"/>
                        </a:lnTo>
                      </a:path>
                    </a:pathLst>
                  </a:custGeom>
                  <a:noFill/>
                  <a:ln w="12700" cap="rnd">
                    <a:solidFill>
                      <a:srgbClr val="A00000"/>
                    </a:solidFill>
                    <a:round/>
                    <a:headEnd/>
                    <a:tailEnd/>
                  </a:ln>
                </p:spPr>
                <p:txBody>
                  <a:bodyPr/>
                  <a:lstStyle/>
                  <a:p>
                    <a:endParaRPr lang="en-US"/>
                  </a:p>
                </p:txBody>
              </p:sp>
              <p:sp>
                <p:nvSpPr>
                  <p:cNvPr id="18656" name="Freeform 444"/>
                  <p:cNvSpPr>
                    <a:spLocks noChangeAspect="1"/>
                  </p:cNvSpPr>
                  <p:nvPr/>
                </p:nvSpPr>
                <p:spPr bwMode="auto">
                  <a:xfrm>
                    <a:off x="2077" y="3016"/>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A00000"/>
                    </a:solidFill>
                    <a:round/>
                    <a:headEnd/>
                    <a:tailEnd/>
                  </a:ln>
                </p:spPr>
                <p:txBody>
                  <a:bodyPr/>
                  <a:lstStyle/>
                  <a:p>
                    <a:endParaRPr lang="en-US"/>
                  </a:p>
                </p:txBody>
              </p:sp>
              <p:sp>
                <p:nvSpPr>
                  <p:cNvPr id="18657" name="Freeform 445"/>
                  <p:cNvSpPr>
                    <a:spLocks noChangeAspect="1"/>
                  </p:cNvSpPr>
                  <p:nvPr/>
                </p:nvSpPr>
                <p:spPr bwMode="auto">
                  <a:xfrm>
                    <a:off x="2091" y="3002"/>
                    <a:ext cx="1" cy="159"/>
                  </a:xfrm>
                  <a:custGeom>
                    <a:avLst/>
                    <a:gdLst>
                      <a:gd name="T0" fmla="*/ 0 w 1"/>
                      <a:gd name="T1" fmla="*/ 158 h 159"/>
                      <a:gd name="T2" fmla="*/ 0 w 1"/>
                      <a:gd name="T3" fmla="*/ 0 h 159"/>
                      <a:gd name="T4" fmla="*/ 0 w 1"/>
                      <a:gd name="T5" fmla="*/ 158 h 159"/>
                      <a:gd name="T6" fmla="*/ 0 60000 65536"/>
                      <a:gd name="T7" fmla="*/ 0 60000 65536"/>
                      <a:gd name="T8" fmla="*/ 0 60000 65536"/>
                      <a:gd name="T9" fmla="*/ 0 w 1"/>
                      <a:gd name="T10" fmla="*/ 0 h 159"/>
                      <a:gd name="T11" fmla="*/ 1 w 1"/>
                      <a:gd name="T12" fmla="*/ 159 h 159"/>
                    </a:gdLst>
                    <a:ahLst/>
                    <a:cxnLst>
                      <a:cxn ang="T6">
                        <a:pos x="T0" y="T1"/>
                      </a:cxn>
                      <a:cxn ang="T7">
                        <a:pos x="T2" y="T3"/>
                      </a:cxn>
                      <a:cxn ang="T8">
                        <a:pos x="T4" y="T5"/>
                      </a:cxn>
                    </a:cxnLst>
                    <a:rect l="T9" t="T10" r="T11" b="T12"/>
                    <a:pathLst>
                      <a:path w="1" h="159">
                        <a:moveTo>
                          <a:pt x="0" y="158"/>
                        </a:moveTo>
                        <a:lnTo>
                          <a:pt x="0" y="0"/>
                        </a:lnTo>
                        <a:lnTo>
                          <a:pt x="0" y="158"/>
                        </a:lnTo>
                      </a:path>
                    </a:pathLst>
                  </a:custGeom>
                  <a:noFill/>
                  <a:ln w="12700" cap="rnd">
                    <a:solidFill>
                      <a:srgbClr val="A00000"/>
                    </a:solidFill>
                    <a:round/>
                    <a:headEnd/>
                    <a:tailEnd/>
                  </a:ln>
                </p:spPr>
                <p:txBody>
                  <a:bodyPr/>
                  <a:lstStyle/>
                  <a:p>
                    <a:endParaRPr lang="en-US"/>
                  </a:p>
                </p:txBody>
              </p:sp>
              <p:sp>
                <p:nvSpPr>
                  <p:cNvPr id="18658" name="Freeform 446"/>
                  <p:cNvSpPr>
                    <a:spLocks noChangeAspect="1"/>
                  </p:cNvSpPr>
                  <p:nvPr/>
                </p:nvSpPr>
                <p:spPr bwMode="auto">
                  <a:xfrm>
                    <a:off x="2106" y="2988"/>
                    <a:ext cx="1" cy="169"/>
                  </a:xfrm>
                  <a:custGeom>
                    <a:avLst/>
                    <a:gdLst>
                      <a:gd name="T0" fmla="*/ 0 w 1"/>
                      <a:gd name="T1" fmla="*/ 168 h 169"/>
                      <a:gd name="T2" fmla="*/ 0 w 1"/>
                      <a:gd name="T3" fmla="*/ 0 h 169"/>
                      <a:gd name="T4" fmla="*/ 0 w 1"/>
                      <a:gd name="T5" fmla="*/ 168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168"/>
                        </a:moveTo>
                        <a:lnTo>
                          <a:pt x="0" y="0"/>
                        </a:lnTo>
                        <a:lnTo>
                          <a:pt x="0" y="168"/>
                        </a:lnTo>
                      </a:path>
                    </a:pathLst>
                  </a:custGeom>
                  <a:noFill/>
                  <a:ln w="12700" cap="rnd">
                    <a:solidFill>
                      <a:srgbClr val="A00000"/>
                    </a:solidFill>
                    <a:round/>
                    <a:headEnd/>
                    <a:tailEnd/>
                  </a:ln>
                </p:spPr>
                <p:txBody>
                  <a:bodyPr/>
                  <a:lstStyle/>
                  <a:p>
                    <a:endParaRPr lang="en-US"/>
                  </a:p>
                </p:txBody>
              </p:sp>
              <p:sp>
                <p:nvSpPr>
                  <p:cNvPr id="18659" name="Freeform 447"/>
                  <p:cNvSpPr>
                    <a:spLocks noChangeAspect="1"/>
                  </p:cNvSpPr>
                  <p:nvPr/>
                </p:nvSpPr>
                <p:spPr bwMode="auto">
                  <a:xfrm>
                    <a:off x="2115" y="2949"/>
                    <a:ext cx="1" cy="208"/>
                  </a:xfrm>
                  <a:custGeom>
                    <a:avLst/>
                    <a:gdLst>
                      <a:gd name="T0" fmla="*/ 0 w 1"/>
                      <a:gd name="T1" fmla="*/ 207 h 208"/>
                      <a:gd name="T2" fmla="*/ 0 w 1"/>
                      <a:gd name="T3" fmla="*/ 0 h 208"/>
                      <a:gd name="T4" fmla="*/ 0 w 1"/>
                      <a:gd name="T5" fmla="*/ 207 h 208"/>
                      <a:gd name="T6" fmla="*/ 0 60000 65536"/>
                      <a:gd name="T7" fmla="*/ 0 60000 65536"/>
                      <a:gd name="T8" fmla="*/ 0 60000 65536"/>
                      <a:gd name="T9" fmla="*/ 0 w 1"/>
                      <a:gd name="T10" fmla="*/ 0 h 208"/>
                      <a:gd name="T11" fmla="*/ 1 w 1"/>
                      <a:gd name="T12" fmla="*/ 208 h 208"/>
                    </a:gdLst>
                    <a:ahLst/>
                    <a:cxnLst>
                      <a:cxn ang="T6">
                        <a:pos x="T0" y="T1"/>
                      </a:cxn>
                      <a:cxn ang="T7">
                        <a:pos x="T2" y="T3"/>
                      </a:cxn>
                      <a:cxn ang="T8">
                        <a:pos x="T4" y="T5"/>
                      </a:cxn>
                    </a:cxnLst>
                    <a:rect l="T9" t="T10" r="T11" b="T12"/>
                    <a:pathLst>
                      <a:path w="1" h="208">
                        <a:moveTo>
                          <a:pt x="0" y="207"/>
                        </a:moveTo>
                        <a:lnTo>
                          <a:pt x="0" y="0"/>
                        </a:lnTo>
                        <a:lnTo>
                          <a:pt x="0" y="207"/>
                        </a:lnTo>
                      </a:path>
                    </a:pathLst>
                  </a:custGeom>
                  <a:noFill/>
                  <a:ln w="12700" cap="rnd">
                    <a:solidFill>
                      <a:srgbClr val="A00000"/>
                    </a:solidFill>
                    <a:round/>
                    <a:headEnd/>
                    <a:tailEnd/>
                  </a:ln>
                </p:spPr>
                <p:txBody>
                  <a:bodyPr/>
                  <a:lstStyle/>
                  <a:p>
                    <a:endParaRPr lang="en-US"/>
                  </a:p>
                </p:txBody>
              </p:sp>
            </p:grpSp>
            <p:sp>
              <p:nvSpPr>
                <p:cNvPr id="18626" name="Freeform 448"/>
                <p:cNvSpPr>
                  <a:spLocks noChangeAspect="1"/>
                </p:cNvSpPr>
                <p:nvPr/>
              </p:nvSpPr>
              <p:spPr bwMode="auto">
                <a:xfrm>
                  <a:off x="1559" y="2920"/>
                  <a:ext cx="562" cy="184"/>
                </a:xfrm>
                <a:custGeom>
                  <a:avLst/>
                  <a:gdLst>
                    <a:gd name="T0" fmla="*/ 0 w 562"/>
                    <a:gd name="T1" fmla="*/ 72 h 184"/>
                    <a:gd name="T2" fmla="*/ 10 w 562"/>
                    <a:gd name="T3" fmla="*/ 87 h 184"/>
                    <a:gd name="T4" fmla="*/ 24 w 562"/>
                    <a:gd name="T5" fmla="*/ 96 h 184"/>
                    <a:gd name="T6" fmla="*/ 38 w 562"/>
                    <a:gd name="T7" fmla="*/ 111 h 184"/>
                    <a:gd name="T8" fmla="*/ 43 w 562"/>
                    <a:gd name="T9" fmla="*/ 116 h 184"/>
                    <a:gd name="T10" fmla="*/ 53 w 562"/>
                    <a:gd name="T11" fmla="*/ 125 h 184"/>
                    <a:gd name="T12" fmla="*/ 62 w 562"/>
                    <a:gd name="T13" fmla="*/ 130 h 184"/>
                    <a:gd name="T14" fmla="*/ 77 w 562"/>
                    <a:gd name="T15" fmla="*/ 140 h 184"/>
                    <a:gd name="T16" fmla="*/ 91 w 562"/>
                    <a:gd name="T17" fmla="*/ 144 h 184"/>
                    <a:gd name="T18" fmla="*/ 96 w 562"/>
                    <a:gd name="T19" fmla="*/ 149 h 184"/>
                    <a:gd name="T20" fmla="*/ 105 w 562"/>
                    <a:gd name="T21" fmla="*/ 154 h 184"/>
                    <a:gd name="T22" fmla="*/ 115 w 562"/>
                    <a:gd name="T23" fmla="*/ 154 h 184"/>
                    <a:gd name="T24" fmla="*/ 125 w 562"/>
                    <a:gd name="T25" fmla="*/ 159 h 184"/>
                    <a:gd name="T26" fmla="*/ 139 w 562"/>
                    <a:gd name="T27" fmla="*/ 164 h 184"/>
                    <a:gd name="T28" fmla="*/ 158 w 562"/>
                    <a:gd name="T29" fmla="*/ 169 h 184"/>
                    <a:gd name="T30" fmla="*/ 182 w 562"/>
                    <a:gd name="T31" fmla="*/ 173 h 184"/>
                    <a:gd name="T32" fmla="*/ 201 w 562"/>
                    <a:gd name="T33" fmla="*/ 178 h 184"/>
                    <a:gd name="T34" fmla="*/ 221 w 562"/>
                    <a:gd name="T35" fmla="*/ 178 h 184"/>
                    <a:gd name="T36" fmla="*/ 240 w 562"/>
                    <a:gd name="T37" fmla="*/ 183 h 184"/>
                    <a:gd name="T38" fmla="*/ 259 w 562"/>
                    <a:gd name="T39" fmla="*/ 183 h 184"/>
                    <a:gd name="T40" fmla="*/ 283 w 562"/>
                    <a:gd name="T41" fmla="*/ 183 h 184"/>
                    <a:gd name="T42" fmla="*/ 302 w 562"/>
                    <a:gd name="T43" fmla="*/ 183 h 184"/>
                    <a:gd name="T44" fmla="*/ 312 w 562"/>
                    <a:gd name="T45" fmla="*/ 183 h 184"/>
                    <a:gd name="T46" fmla="*/ 321 w 562"/>
                    <a:gd name="T47" fmla="*/ 178 h 184"/>
                    <a:gd name="T48" fmla="*/ 331 w 562"/>
                    <a:gd name="T49" fmla="*/ 178 h 184"/>
                    <a:gd name="T50" fmla="*/ 340 w 562"/>
                    <a:gd name="T51" fmla="*/ 178 h 184"/>
                    <a:gd name="T52" fmla="*/ 350 w 562"/>
                    <a:gd name="T53" fmla="*/ 178 h 184"/>
                    <a:gd name="T54" fmla="*/ 360 w 562"/>
                    <a:gd name="T55" fmla="*/ 173 h 184"/>
                    <a:gd name="T56" fmla="*/ 374 w 562"/>
                    <a:gd name="T57" fmla="*/ 173 h 184"/>
                    <a:gd name="T58" fmla="*/ 384 w 562"/>
                    <a:gd name="T59" fmla="*/ 169 h 184"/>
                    <a:gd name="T60" fmla="*/ 398 w 562"/>
                    <a:gd name="T61" fmla="*/ 169 h 184"/>
                    <a:gd name="T62" fmla="*/ 408 w 562"/>
                    <a:gd name="T63" fmla="*/ 164 h 184"/>
                    <a:gd name="T64" fmla="*/ 427 w 562"/>
                    <a:gd name="T65" fmla="*/ 154 h 184"/>
                    <a:gd name="T66" fmla="*/ 446 w 562"/>
                    <a:gd name="T67" fmla="*/ 149 h 184"/>
                    <a:gd name="T68" fmla="*/ 460 w 562"/>
                    <a:gd name="T69" fmla="*/ 140 h 184"/>
                    <a:gd name="T70" fmla="*/ 475 w 562"/>
                    <a:gd name="T71" fmla="*/ 130 h 184"/>
                    <a:gd name="T72" fmla="*/ 489 w 562"/>
                    <a:gd name="T73" fmla="*/ 120 h 184"/>
                    <a:gd name="T74" fmla="*/ 499 w 562"/>
                    <a:gd name="T75" fmla="*/ 111 h 184"/>
                    <a:gd name="T76" fmla="*/ 508 w 562"/>
                    <a:gd name="T77" fmla="*/ 106 h 184"/>
                    <a:gd name="T78" fmla="*/ 523 w 562"/>
                    <a:gd name="T79" fmla="*/ 92 h 184"/>
                    <a:gd name="T80" fmla="*/ 532 w 562"/>
                    <a:gd name="T81" fmla="*/ 82 h 184"/>
                    <a:gd name="T82" fmla="*/ 537 w 562"/>
                    <a:gd name="T83" fmla="*/ 72 h 184"/>
                    <a:gd name="T84" fmla="*/ 547 w 562"/>
                    <a:gd name="T85" fmla="*/ 58 h 184"/>
                    <a:gd name="T86" fmla="*/ 551 w 562"/>
                    <a:gd name="T87" fmla="*/ 43 h 184"/>
                    <a:gd name="T88" fmla="*/ 556 w 562"/>
                    <a:gd name="T89" fmla="*/ 34 h 184"/>
                    <a:gd name="T90" fmla="*/ 561 w 562"/>
                    <a:gd name="T91" fmla="*/ 14 h 184"/>
                    <a:gd name="T92" fmla="*/ 561 w 562"/>
                    <a:gd name="T93" fmla="*/ 0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62"/>
                    <a:gd name="T142" fmla="*/ 0 h 184"/>
                    <a:gd name="T143" fmla="*/ 562 w 562"/>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62" h="184">
                      <a:moveTo>
                        <a:pt x="0" y="72"/>
                      </a:moveTo>
                      <a:lnTo>
                        <a:pt x="10" y="87"/>
                      </a:lnTo>
                      <a:lnTo>
                        <a:pt x="24" y="96"/>
                      </a:lnTo>
                      <a:lnTo>
                        <a:pt x="38" y="111"/>
                      </a:lnTo>
                      <a:lnTo>
                        <a:pt x="43" y="116"/>
                      </a:lnTo>
                      <a:lnTo>
                        <a:pt x="53" y="125"/>
                      </a:lnTo>
                      <a:lnTo>
                        <a:pt x="62" y="130"/>
                      </a:lnTo>
                      <a:lnTo>
                        <a:pt x="77" y="140"/>
                      </a:lnTo>
                      <a:lnTo>
                        <a:pt x="91" y="144"/>
                      </a:lnTo>
                      <a:lnTo>
                        <a:pt x="96" y="149"/>
                      </a:lnTo>
                      <a:lnTo>
                        <a:pt x="105" y="154"/>
                      </a:lnTo>
                      <a:lnTo>
                        <a:pt x="115" y="154"/>
                      </a:lnTo>
                      <a:lnTo>
                        <a:pt x="125" y="159"/>
                      </a:lnTo>
                      <a:lnTo>
                        <a:pt x="139" y="164"/>
                      </a:lnTo>
                      <a:lnTo>
                        <a:pt x="158" y="169"/>
                      </a:lnTo>
                      <a:lnTo>
                        <a:pt x="182" y="173"/>
                      </a:lnTo>
                      <a:lnTo>
                        <a:pt x="201" y="178"/>
                      </a:lnTo>
                      <a:lnTo>
                        <a:pt x="221" y="178"/>
                      </a:lnTo>
                      <a:lnTo>
                        <a:pt x="240" y="183"/>
                      </a:lnTo>
                      <a:lnTo>
                        <a:pt x="259" y="183"/>
                      </a:lnTo>
                      <a:lnTo>
                        <a:pt x="283" y="183"/>
                      </a:lnTo>
                      <a:lnTo>
                        <a:pt x="302" y="183"/>
                      </a:lnTo>
                      <a:lnTo>
                        <a:pt x="312" y="183"/>
                      </a:lnTo>
                      <a:lnTo>
                        <a:pt x="321" y="178"/>
                      </a:lnTo>
                      <a:lnTo>
                        <a:pt x="331" y="178"/>
                      </a:lnTo>
                      <a:lnTo>
                        <a:pt x="340" y="178"/>
                      </a:lnTo>
                      <a:lnTo>
                        <a:pt x="350" y="178"/>
                      </a:lnTo>
                      <a:lnTo>
                        <a:pt x="360" y="173"/>
                      </a:lnTo>
                      <a:lnTo>
                        <a:pt x="374" y="173"/>
                      </a:lnTo>
                      <a:lnTo>
                        <a:pt x="384" y="169"/>
                      </a:lnTo>
                      <a:lnTo>
                        <a:pt x="398" y="169"/>
                      </a:lnTo>
                      <a:lnTo>
                        <a:pt x="408" y="164"/>
                      </a:lnTo>
                      <a:lnTo>
                        <a:pt x="427" y="154"/>
                      </a:lnTo>
                      <a:lnTo>
                        <a:pt x="446" y="149"/>
                      </a:lnTo>
                      <a:lnTo>
                        <a:pt x="460" y="140"/>
                      </a:lnTo>
                      <a:lnTo>
                        <a:pt x="475" y="130"/>
                      </a:lnTo>
                      <a:lnTo>
                        <a:pt x="489" y="120"/>
                      </a:lnTo>
                      <a:lnTo>
                        <a:pt x="499" y="111"/>
                      </a:lnTo>
                      <a:lnTo>
                        <a:pt x="508" y="106"/>
                      </a:lnTo>
                      <a:lnTo>
                        <a:pt x="523" y="92"/>
                      </a:lnTo>
                      <a:lnTo>
                        <a:pt x="532" y="82"/>
                      </a:lnTo>
                      <a:lnTo>
                        <a:pt x="537" y="72"/>
                      </a:lnTo>
                      <a:lnTo>
                        <a:pt x="547" y="58"/>
                      </a:lnTo>
                      <a:lnTo>
                        <a:pt x="551" y="43"/>
                      </a:lnTo>
                      <a:lnTo>
                        <a:pt x="556" y="34"/>
                      </a:lnTo>
                      <a:lnTo>
                        <a:pt x="561" y="14"/>
                      </a:lnTo>
                      <a:lnTo>
                        <a:pt x="561" y="0"/>
                      </a:lnTo>
                    </a:path>
                  </a:pathLst>
                </a:custGeom>
                <a:noFill/>
                <a:ln w="12700" cap="rnd">
                  <a:solidFill>
                    <a:srgbClr val="A00000"/>
                  </a:solidFill>
                  <a:round/>
                  <a:headEnd/>
                  <a:tailEnd/>
                </a:ln>
              </p:spPr>
              <p:txBody>
                <a:bodyPr/>
                <a:lstStyle/>
                <a:p>
                  <a:endParaRPr lang="en-US"/>
                </a:p>
              </p:txBody>
            </p:sp>
          </p:grpSp>
          <p:sp>
            <p:nvSpPr>
              <p:cNvPr id="18509" name="Freeform 449"/>
              <p:cNvSpPr>
                <a:spLocks noChangeAspect="1"/>
              </p:cNvSpPr>
              <p:nvPr/>
            </p:nvSpPr>
            <p:spPr bwMode="auto">
              <a:xfrm>
                <a:off x="1568" y="3285"/>
                <a:ext cx="817" cy="251"/>
              </a:xfrm>
              <a:custGeom>
                <a:avLst/>
                <a:gdLst>
                  <a:gd name="T0" fmla="*/ 24 w 817"/>
                  <a:gd name="T1" fmla="*/ 120 h 251"/>
                  <a:gd name="T2" fmla="*/ 62 w 817"/>
                  <a:gd name="T3" fmla="*/ 97 h 251"/>
                  <a:gd name="T4" fmla="*/ 90 w 817"/>
                  <a:gd name="T5" fmla="*/ 83 h 251"/>
                  <a:gd name="T6" fmla="*/ 128 w 817"/>
                  <a:gd name="T7" fmla="*/ 69 h 251"/>
                  <a:gd name="T8" fmla="*/ 152 w 817"/>
                  <a:gd name="T9" fmla="*/ 60 h 251"/>
                  <a:gd name="T10" fmla="*/ 180 w 817"/>
                  <a:gd name="T11" fmla="*/ 56 h 251"/>
                  <a:gd name="T12" fmla="*/ 209 w 817"/>
                  <a:gd name="T13" fmla="*/ 51 h 251"/>
                  <a:gd name="T14" fmla="*/ 247 w 817"/>
                  <a:gd name="T15" fmla="*/ 42 h 251"/>
                  <a:gd name="T16" fmla="*/ 280 w 817"/>
                  <a:gd name="T17" fmla="*/ 37 h 251"/>
                  <a:gd name="T18" fmla="*/ 318 w 817"/>
                  <a:gd name="T19" fmla="*/ 32 h 251"/>
                  <a:gd name="T20" fmla="*/ 351 w 817"/>
                  <a:gd name="T21" fmla="*/ 32 h 251"/>
                  <a:gd name="T22" fmla="*/ 389 w 817"/>
                  <a:gd name="T23" fmla="*/ 28 h 251"/>
                  <a:gd name="T24" fmla="*/ 436 w 817"/>
                  <a:gd name="T25" fmla="*/ 23 h 251"/>
                  <a:gd name="T26" fmla="*/ 522 w 817"/>
                  <a:gd name="T27" fmla="*/ 19 h 251"/>
                  <a:gd name="T28" fmla="*/ 617 w 817"/>
                  <a:gd name="T29" fmla="*/ 14 h 251"/>
                  <a:gd name="T30" fmla="*/ 707 w 817"/>
                  <a:gd name="T31" fmla="*/ 9 h 251"/>
                  <a:gd name="T32" fmla="*/ 773 w 817"/>
                  <a:gd name="T33" fmla="*/ 0 h 251"/>
                  <a:gd name="T34" fmla="*/ 816 w 817"/>
                  <a:gd name="T35" fmla="*/ 19 h 251"/>
                  <a:gd name="T36" fmla="*/ 773 w 817"/>
                  <a:gd name="T37" fmla="*/ 28 h 251"/>
                  <a:gd name="T38" fmla="*/ 726 w 817"/>
                  <a:gd name="T39" fmla="*/ 37 h 251"/>
                  <a:gd name="T40" fmla="*/ 655 w 817"/>
                  <a:gd name="T41" fmla="*/ 42 h 251"/>
                  <a:gd name="T42" fmla="*/ 565 w 817"/>
                  <a:gd name="T43" fmla="*/ 51 h 251"/>
                  <a:gd name="T44" fmla="*/ 465 w 817"/>
                  <a:gd name="T45" fmla="*/ 56 h 251"/>
                  <a:gd name="T46" fmla="*/ 408 w 817"/>
                  <a:gd name="T47" fmla="*/ 60 h 251"/>
                  <a:gd name="T48" fmla="*/ 365 w 817"/>
                  <a:gd name="T49" fmla="*/ 65 h 251"/>
                  <a:gd name="T50" fmla="*/ 327 w 817"/>
                  <a:gd name="T51" fmla="*/ 74 h 251"/>
                  <a:gd name="T52" fmla="*/ 289 w 817"/>
                  <a:gd name="T53" fmla="*/ 79 h 251"/>
                  <a:gd name="T54" fmla="*/ 256 w 817"/>
                  <a:gd name="T55" fmla="*/ 88 h 251"/>
                  <a:gd name="T56" fmla="*/ 237 w 817"/>
                  <a:gd name="T57" fmla="*/ 93 h 251"/>
                  <a:gd name="T58" fmla="*/ 218 w 817"/>
                  <a:gd name="T59" fmla="*/ 102 h 251"/>
                  <a:gd name="T60" fmla="*/ 190 w 817"/>
                  <a:gd name="T61" fmla="*/ 116 h 251"/>
                  <a:gd name="T62" fmla="*/ 161 w 817"/>
                  <a:gd name="T63" fmla="*/ 134 h 251"/>
                  <a:gd name="T64" fmla="*/ 133 w 817"/>
                  <a:gd name="T65" fmla="*/ 162 h 251"/>
                  <a:gd name="T66" fmla="*/ 104 w 817"/>
                  <a:gd name="T67" fmla="*/ 194 h 251"/>
                  <a:gd name="T68" fmla="*/ 66 w 817"/>
                  <a:gd name="T69" fmla="*/ 250 h 2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17"/>
                  <a:gd name="T106" fmla="*/ 0 h 251"/>
                  <a:gd name="T107" fmla="*/ 817 w 817"/>
                  <a:gd name="T108" fmla="*/ 251 h 2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17" h="251">
                    <a:moveTo>
                      <a:pt x="0" y="144"/>
                    </a:moveTo>
                    <a:lnTo>
                      <a:pt x="24" y="120"/>
                    </a:lnTo>
                    <a:lnTo>
                      <a:pt x="43" y="106"/>
                    </a:lnTo>
                    <a:lnTo>
                      <a:pt x="62" y="97"/>
                    </a:lnTo>
                    <a:lnTo>
                      <a:pt x="76" y="88"/>
                    </a:lnTo>
                    <a:lnTo>
                      <a:pt x="90" y="83"/>
                    </a:lnTo>
                    <a:lnTo>
                      <a:pt x="109" y="74"/>
                    </a:lnTo>
                    <a:lnTo>
                      <a:pt x="128" y="69"/>
                    </a:lnTo>
                    <a:lnTo>
                      <a:pt x="142" y="65"/>
                    </a:lnTo>
                    <a:lnTo>
                      <a:pt x="152" y="60"/>
                    </a:lnTo>
                    <a:lnTo>
                      <a:pt x="166" y="56"/>
                    </a:lnTo>
                    <a:lnTo>
                      <a:pt x="180" y="56"/>
                    </a:lnTo>
                    <a:lnTo>
                      <a:pt x="195" y="51"/>
                    </a:lnTo>
                    <a:lnTo>
                      <a:pt x="209" y="51"/>
                    </a:lnTo>
                    <a:lnTo>
                      <a:pt x="228" y="46"/>
                    </a:lnTo>
                    <a:lnTo>
                      <a:pt x="247" y="42"/>
                    </a:lnTo>
                    <a:lnTo>
                      <a:pt x="266" y="42"/>
                    </a:lnTo>
                    <a:lnTo>
                      <a:pt x="280" y="37"/>
                    </a:lnTo>
                    <a:lnTo>
                      <a:pt x="289" y="37"/>
                    </a:lnTo>
                    <a:lnTo>
                      <a:pt x="318" y="32"/>
                    </a:lnTo>
                    <a:lnTo>
                      <a:pt x="342" y="32"/>
                    </a:lnTo>
                    <a:lnTo>
                      <a:pt x="351" y="32"/>
                    </a:lnTo>
                    <a:lnTo>
                      <a:pt x="370" y="28"/>
                    </a:lnTo>
                    <a:lnTo>
                      <a:pt x="389" y="28"/>
                    </a:lnTo>
                    <a:lnTo>
                      <a:pt x="413" y="23"/>
                    </a:lnTo>
                    <a:lnTo>
                      <a:pt x="436" y="23"/>
                    </a:lnTo>
                    <a:lnTo>
                      <a:pt x="470" y="19"/>
                    </a:lnTo>
                    <a:lnTo>
                      <a:pt x="522" y="19"/>
                    </a:lnTo>
                    <a:lnTo>
                      <a:pt x="569" y="14"/>
                    </a:lnTo>
                    <a:lnTo>
                      <a:pt x="617" y="14"/>
                    </a:lnTo>
                    <a:lnTo>
                      <a:pt x="655" y="9"/>
                    </a:lnTo>
                    <a:lnTo>
                      <a:pt x="707" y="9"/>
                    </a:lnTo>
                    <a:lnTo>
                      <a:pt x="745" y="5"/>
                    </a:lnTo>
                    <a:lnTo>
                      <a:pt x="773" y="0"/>
                    </a:lnTo>
                    <a:lnTo>
                      <a:pt x="792" y="9"/>
                    </a:lnTo>
                    <a:lnTo>
                      <a:pt x="816" y="19"/>
                    </a:lnTo>
                    <a:lnTo>
                      <a:pt x="797" y="28"/>
                    </a:lnTo>
                    <a:lnTo>
                      <a:pt x="773" y="28"/>
                    </a:lnTo>
                    <a:lnTo>
                      <a:pt x="754" y="32"/>
                    </a:lnTo>
                    <a:lnTo>
                      <a:pt x="726" y="37"/>
                    </a:lnTo>
                    <a:lnTo>
                      <a:pt x="683" y="42"/>
                    </a:lnTo>
                    <a:lnTo>
                      <a:pt x="655" y="42"/>
                    </a:lnTo>
                    <a:lnTo>
                      <a:pt x="612" y="46"/>
                    </a:lnTo>
                    <a:lnTo>
                      <a:pt x="565" y="51"/>
                    </a:lnTo>
                    <a:lnTo>
                      <a:pt x="512" y="56"/>
                    </a:lnTo>
                    <a:lnTo>
                      <a:pt x="465" y="56"/>
                    </a:lnTo>
                    <a:lnTo>
                      <a:pt x="436" y="60"/>
                    </a:lnTo>
                    <a:lnTo>
                      <a:pt x="408" y="60"/>
                    </a:lnTo>
                    <a:lnTo>
                      <a:pt x="384" y="65"/>
                    </a:lnTo>
                    <a:lnTo>
                      <a:pt x="365" y="65"/>
                    </a:lnTo>
                    <a:lnTo>
                      <a:pt x="342" y="69"/>
                    </a:lnTo>
                    <a:lnTo>
                      <a:pt x="327" y="74"/>
                    </a:lnTo>
                    <a:lnTo>
                      <a:pt x="308" y="74"/>
                    </a:lnTo>
                    <a:lnTo>
                      <a:pt x="289" y="79"/>
                    </a:lnTo>
                    <a:lnTo>
                      <a:pt x="275" y="83"/>
                    </a:lnTo>
                    <a:lnTo>
                      <a:pt x="256" y="88"/>
                    </a:lnTo>
                    <a:lnTo>
                      <a:pt x="247" y="93"/>
                    </a:lnTo>
                    <a:lnTo>
                      <a:pt x="237" y="93"/>
                    </a:lnTo>
                    <a:lnTo>
                      <a:pt x="228" y="93"/>
                    </a:lnTo>
                    <a:lnTo>
                      <a:pt x="218" y="102"/>
                    </a:lnTo>
                    <a:lnTo>
                      <a:pt x="199" y="106"/>
                    </a:lnTo>
                    <a:lnTo>
                      <a:pt x="190" y="116"/>
                    </a:lnTo>
                    <a:lnTo>
                      <a:pt x="171" y="125"/>
                    </a:lnTo>
                    <a:lnTo>
                      <a:pt x="161" y="134"/>
                    </a:lnTo>
                    <a:lnTo>
                      <a:pt x="147" y="148"/>
                    </a:lnTo>
                    <a:lnTo>
                      <a:pt x="133" y="162"/>
                    </a:lnTo>
                    <a:lnTo>
                      <a:pt x="119" y="176"/>
                    </a:lnTo>
                    <a:lnTo>
                      <a:pt x="104" y="194"/>
                    </a:lnTo>
                    <a:lnTo>
                      <a:pt x="85" y="222"/>
                    </a:lnTo>
                    <a:lnTo>
                      <a:pt x="66" y="250"/>
                    </a:lnTo>
                    <a:lnTo>
                      <a:pt x="0" y="144"/>
                    </a:lnTo>
                  </a:path>
                </a:pathLst>
              </a:custGeom>
              <a:solidFill>
                <a:srgbClr val="00A0A0"/>
              </a:solidFill>
              <a:ln w="12700" cap="rnd">
                <a:noFill/>
                <a:round/>
                <a:headEnd/>
                <a:tailEnd/>
              </a:ln>
            </p:spPr>
            <p:txBody>
              <a:bodyPr/>
              <a:lstStyle/>
              <a:p>
                <a:endParaRPr lang="en-US"/>
              </a:p>
            </p:txBody>
          </p:sp>
          <p:grpSp>
            <p:nvGrpSpPr>
              <p:cNvPr id="18470" name="Group 450"/>
              <p:cNvGrpSpPr>
                <a:grpSpLocks noChangeAspect="1"/>
              </p:cNvGrpSpPr>
              <p:nvPr/>
            </p:nvGrpSpPr>
            <p:grpSpPr bwMode="auto">
              <a:xfrm>
                <a:off x="1674" y="3300"/>
                <a:ext cx="538" cy="154"/>
                <a:chOff x="1674" y="3300"/>
                <a:chExt cx="538" cy="154"/>
              </a:xfrm>
            </p:grpSpPr>
            <p:sp>
              <p:nvSpPr>
                <p:cNvPr id="18621" name="Freeform 451"/>
                <p:cNvSpPr>
                  <a:spLocks noChangeAspect="1"/>
                </p:cNvSpPr>
                <p:nvPr/>
              </p:nvSpPr>
              <p:spPr bwMode="auto">
                <a:xfrm>
                  <a:off x="1674" y="3424"/>
                  <a:ext cx="49" cy="30"/>
                </a:xfrm>
                <a:custGeom>
                  <a:avLst/>
                  <a:gdLst>
                    <a:gd name="T0" fmla="*/ 24 w 49"/>
                    <a:gd name="T1" fmla="*/ 0 h 30"/>
                    <a:gd name="T2" fmla="*/ 14 w 49"/>
                    <a:gd name="T3" fmla="*/ 0 h 30"/>
                    <a:gd name="T4" fmla="*/ 10 w 49"/>
                    <a:gd name="T5" fmla="*/ 5 h 30"/>
                    <a:gd name="T6" fmla="*/ 5 w 49"/>
                    <a:gd name="T7" fmla="*/ 10 h 30"/>
                    <a:gd name="T8" fmla="*/ 0 w 49"/>
                    <a:gd name="T9" fmla="*/ 15 h 30"/>
                    <a:gd name="T10" fmla="*/ 0 w 49"/>
                    <a:gd name="T11" fmla="*/ 19 h 30"/>
                    <a:gd name="T12" fmla="*/ 0 w 49"/>
                    <a:gd name="T13" fmla="*/ 24 h 30"/>
                    <a:gd name="T14" fmla="*/ 5 w 49"/>
                    <a:gd name="T15" fmla="*/ 24 h 30"/>
                    <a:gd name="T16" fmla="*/ 10 w 49"/>
                    <a:gd name="T17" fmla="*/ 24 h 30"/>
                    <a:gd name="T18" fmla="*/ 14 w 49"/>
                    <a:gd name="T19" fmla="*/ 29 h 30"/>
                    <a:gd name="T20" fmla="*/ 19 w 49"/>
                    <a:gd name="T21" fmla="*/ 29 h 30"/>
                    <a:gd name="T22" fmla="*/ 29 w 49"/>
                    <a:gd name="T23" fmla="*/ 29 h 30"/>
                    <a:gd name="T24" fmla="*/ 34 w 49"/>
                    <a:gd name="T25" fmla="*/ 29 h 30"/>
                    <a:gd name="T26" fmla="*/ 38 w 49"/>
                    <a:gd name="T27" fmla="*/ 24 h 30"/>
                    <a:gd name="T28" fmla="*/ 43 w 49"/>
                    <a:gd name="T29" fmla="*/ 19 h 30"/>
                    <a:gd name="T30" fmla="*/ 48 w 49"/>
                    <a:gd name="T31" fmla="*/ 15 h 30"/>
                    <a:gd name="T32" fmla="*/ 48 w 49"/>
                    <a:gd name="T33" fmla="*/ 10 h 30"/>
                    <a:gd name="T34" fmla="*/ 48 w 49"/>
                    <a:gd name="T35" fmla="*/ 5 h 30"/>
                    <a:gd name="T36" fmla="*/ 43 w 49"/>
                    <a:gd name="T37" fmla="*/ 5 h 30"/>
                    <a:gd name="T38" fmla="*/ 34 w 49"/>
                    <a:gd name="T39" fmla="*/ 0 h 30"/>
                    <a:gd name="T40" fmla="*/ 29 w 49"/>
                    <a:gd name="T41" fmla="*/ 0 h 30"/>
                    <a:gd name="T42" fmla="*/ 24 w 49"/>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30"/>
                    <a:gd name="T68" fmla="*/ 49 w 49"/>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30">
                      <a:moveTo>
                        <a:pt x="24" y="0"/>
                      </a:moveTo>
                      <a:lnTo>
                        <a:pt x="14" y="0"/>
                      </a:lnTo>
                      <a:lnTo>
                        <a:pt x="10" y="5"/>
                      </a:lnTo>
                      <a:lnTo>
                        <a:pt x="5" y="10"/>
                      </a:lnTo>
                      <a:lnTo>
                        <a:pt x="0" y="15"/>
                      </a:lnTo>
                      <a:lnTo>
                        <a:pt x="0" y="19"/>
                      </a:lnTo>
                      <a:lnTo>
                        <a:pt x="0" y="24"/>
                      </a:lnTo>
                      <a:lnTo>
                        <a:pt x="5" y="24"/>
                      </a:lnTo>
                      <a:lnTo>
                        <a:pt x="10" y="24"/>
                      </a:lnTo>
                      <a:lnTo>
                        <a:pt x="14" y="29"/>
                      </a:lnTo>
                      <a:lnTo>
                        <a:pt x="19" y="29"/>
                      </a:lnTo>
                      <a:lnTo>
                        <a:pt x="29" y="29"/>
                      </a:lnTo>
                      <a:lnTo>
                        <a:pt x="34" y="29"/>
                      </a:lnTo>
                      <a:lnTo>
                        <a:pt x="38" y="24"/>
                      </a:lnTo>
                      <a:lnTo>
                        <a:pt x="43" y="19"/>
                      </a:lnTo>
                      <a:lnTo>
                        <a:pt x="48" y="15"/>
                      </a:lnTo>
                      <a:lnTo>
                        <a:pt x="48" y="10"/>
                      </a:lnTo>
                      <a:lnTo>
                        <a:pt x="48" y="5"/>
                      </a:lnTo>
                      <a:lnTo>
                        <a:pt x="43" y="5"/>
                      </a:lnTo>
                      <a:lnTo>
                        <a:pt x="34" y="0"/>
                      </a:lnTo>
                      <a:lnTo>
                        <a:pt x="29" y="0"/>
                      </a:lnTo>
                      <a:lnTo>
                        <a:pt x="24" y="0"/>
                      </a:lnTo>
                    </a:path>
                  </a:pathLst>
                </a:custGeom>
                <a:solidFill>
                  <a:srgbClr val="00E0E0"/>
                </a:solidFill>
                <a:ln w="12700" cap="rnd">
                  <a:solidFill>
                    <a:srgbClr val="00C0C0"/>
                  </a:solidFill>
                  <a:round/>
                  <a:headEnd/>
                  <a:tailEnd/>
                </a:ln>
              </p:spPr>
              <p:txBody>
                <a:bodyPr/>
                <a:lstStyle/>
                <a:p>
                  <a:endParaRPr lang="en-US"/>
                </a:p>
              </p:txBody>
            </p:sp>
            <p:grpSp>
              <p:nvGrpSpPr>
                <p:cNvPr id="18475" name="Group 452"/>
                <p:cNvGrpSpPr>
                  <a:grpSpLocks noChangeAspect="1"/>
                </p:cNvGrpSpPr>
                <p:nvPr/>
              </p:nvGrpSpPr>
              <p:grpSpPr bwMode="auto">
                <a:xfrm>
                  <a:off x="2106" y="3300"/>
                  <a:ext cx="106" cy="53"/>
                  <a:chOff x="2106" y="3300"/>
                  <a:chExt cx="106" cy="53"/>
                </a:xfrm>
              </p:grpSpPr>
              <p:sp>
                <p:nvSpPr>
                  <p:cNvPr id="18623" name="Freeform 453"/>
                  <p:cNvSpPr>
                    <a:spLocks noChangeAspect="1"/>
                  </p:cNvSpPr>
                  <p:nvPr/>
                </p:nvSpPr>
                <p:spPr bwMode="auto">
                  <a:xfrm>
                    <a:off x="2106" y="3300"/>
                    <a:ext cx="34" cy="20"/>
                  </a:xfrm>
                  <a:custGeom>
                    <a:avLst/>
                    <a:gdLst>
                      <a:gd name="T0" fmla="*/ 14 w 34"/>
                      <a:gd name="T1" fmla="*/ 0 h 20"/>
                      <a:gd name="T2" fmla="*/ 9 w 34"/>
                      <a:gd name="T3" fmla="*/ 0 h 20"/>
                      <a:gd name="T4" fmla="*/ 9 w 34"/>
                      <a:gd name="T5" fmla="*/ 5 h 20"/>
                      <a:gd name="T6" fmla="*/ 5 w 34"/>
                      <a:gd name="T7" fmla="*/ 5 h 20"/>
                      <a:gd name="T8" fmla="*/ 0 w 34"/>
                      <a:gd name="T9" fmla="*/ 10 h 20"/>
                      <a:gd name="T10" fmla="*/ 0 w 34"/>
                      <a:gd name="T11" fmla="*/ 14 h 20"/>
                      <a:gd name="T12" fmla="*/ 5 w 34"/>
                      <a:gd name="T13" fmla="*/ 19 h 20"/>
                      <a:gd name="T14" fmla="*/ 9 w 34"/>
                      <a:gd name="T15" fmla="*/ 19 h 20"/>
                      <a:gd name="T16" fmla="*/ 14 w 34"/>
                      <a:gd name="T17" fmla="*/ 19 h 20"/>
                      <a:gd name="T18" fmla="*/ 19 w 34"/>
                      <a:gd name="T19" fmla="*/ 19 h 20"/>
                      <a:gd name="T20" fmla="*/ 24 w 34"/>
                      <a:gd name="T21" fmla="*/ 19 h 20"/>
                      <a:gd name="T22" fmla="*/ 24 w 34"/>
                      <a:gd name="T23" fmla="*/ 14 h 20"/>
                      <a:gd name="T24" fmla="*/ 28 w 34"/>
                      <a:gd name="T25" fmla="*/ 14 h 20"/>
                      <a:gd name="T26" fmla="*/ 28 w 34"/>
                      <a:gd name="T27" fmla="*/ 10 h 20"/>
                      <a:gd name="T28" fmla="*/ 33 w 34"/>
                      <a:gd name="T29" fmla="*/ 10 h 20"/>
                      <a:gd name="T30" fmla="*/ 33 w 34"/>
                      <a:gd name="T31" fmla="*/ 5 h 20"/>
                      <a:gd name="T32" fmla="*/ 28 w 34"/>
                      <a:gd name="T33" fmla="*/ 5 h 20"/>
                      <a:gd name="T34" fmla="*/ 24 w 34"/>
                      <a:gd name="T35" fmla="*/ 0 h 20"/>
                      <a:gd name="T36" fmla="*/ 19 w 34"/>
                      <a:gd name="T37" fmla="*/ 0 h 20"/>
                      <a:gd name="T38" fmla="*/ 14 w 3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20"/>
                      <a:gd name="T62" fmla="*/ 34 w 3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20">
                        <a:moveTo>
                          <a:pt x="14" y="0"/>
                        </a:moveTo>
                        <a:lnTo>
                          <a:pt x="9" y="0"/>
                        </a:lnTo>
                        <a:lnTo>
                          <a:pt x="9" y="5"/>
                        </a:lnTo>
                        <a:lnTo>
                          <a:pt x="5" y="5"/>
                        </a:lnTo>
                        <a:lnTo>
                          <a:pt x="0" y="10"/>
                        </a:lnTo>
                        <a:lnTo>
                          <a:pt x="0" y="14"/>
                        </a:lnTo>
                        <a:lnTo>
                          <a:pt x="5" y="19"/>
                        </a:lnTo>
                        <a:lnTo>
                          <a:pt x="9" y="19"/>
                        </a:lnTo>
                        <a:lnTo>
                          <a:pt x="14" y="19"/>
                        </a:lnTo>
                        <a:lnTo>
                          <a:pt x="19" y="19"/>
                        </a:lnTo>
                        <a:lnTo>
                          <a:pt x="24" y="19"/>
                        </a:lnTo>
                        <a:lnTo>
                          <a:pt x="24" y="14"/>
                        </a:lnTo>
                        <a:lnTo>
                          <a:pt x="28" y="14"/>
                        </a:lnTo>
                        <a:lnTo>
                          <a:pt x="28" y="10"/>
                        </a:lnTo>
                        <a:lnTo>
                          <a:pt x="33" y="10"/>
                        </a:lnTo>
                        <a:lnTo>
                          <a:pt x="33" y="5"/>
                        </a:lnTo>
                        <a:lnTo>
                          <a:pt x="28" y="5"/>
                        </a:lnTo>
                        <a:lnTo>
                          <a:pt x="24" y="0"/>
                        </a:lnTo>
                        <a:lnTo>
                          <a:pt x="19" y="0"/>
                        </a:lnTo>
                        <a:lnTo>
                          <a:pt x="14" y="0"/>
                        </a:lnTo>
                      </a:path>
                    </a:pathLst>
                  </a:custGeom>
                  <a:solidFill>
                    <a:srgbClr val="00E0E0"/>
                  </a:solidFill>
                  <a:ln w="12700" cap="rnd">
                    <a:solidFill>
                      <a:srgbClr val="00C0C0"/>
                    </a:solidFill>
                    <a:round/>
                    <a:headEnd/>
                    <a:tailEnd/>
                  </a:ln>
                </p:spPr>
                <p:txBody>
                  <a:bodyPr/>
                  <a:lstStyle/>
                  <a:p>
                    <a:endParaRPr lang="en-US"/>
                  </a:p>
                </p:txBody>
              </p:sp>
              <p:sp>
                <p:nvSpPr>
                  <p:cNvPr id="18624" name="Freeform 454"/>
                  <p:cNvSpPr>
                    <a:spLocks noChangeAspect="1"/>
                  </p:cNvSpPr>
                  <p:nvPr/>
                </p:nvSpPr>
                <p:spPr bwMode="auto">
                  <a:xfrm>
                    <a:off x="2173" y="3333"/>
                    <a:ext cx="39" cy="20"/>
                  </a:xfrm>
                  <a:custGeom>
                    <a:avLst/>
                    <a:gdLst>
                      <a:gd name="T0" fmla="*/ 19 w 39"/>
                      <a:gd name="T1" fmla="*/ 0 h 20"/>
                      <a:gd name="T2" fmla="*/ 14 w 39"/>
                      <a:gd name="T3" fmla="*/ 0 h 20"/>
                      <a:gd name="T4" fmla="*/ 10 w 39"/>
                      <a:gd name="T5" fmla="*/ 5 h 20"/>
                      <a:gd name="T6" fmla="*/ 5 w 39"/>
                      <a:gd name="T7" fmla="*/ 5 h 20"/>
                      <a:gd name="T8" fmla="*/ 0 w 39"/>
                      <a:gd name="T9" fmla="*/ 10 h 20"/>
                      <a:gd name="T10" fmla="*/ 0 w 39"/>
                      <a:gd name="T11" fmla="*/ 14 h 20"/>
                      <a:gd name="T12" fmla="*/ 5 w 39"/>
                      <a:gd name="T13" fmla="*/ 19 h 20"/>
                      <a:gd name="T14" fmla="*/ 10 w 39"/>
                      <a:gd name="T15" fmla="*/ 19 h 20"/>
                      <a:gd name="T16" fmla="*/ 14 w 39"/>
                      <a:gd name="T17" fmla="*/ 19 h 20"/>
                      <a:gd name="T18" fmla="*/ 19 w 39"/>
                      <a:gd name="T19" fmla="*/ 19 h 20"/>
                      <a:gd name="T20" fmla="*/ 24 w 39"/>
                      <a:gd name="T21" fmla="*/ 19 h 20"/>
                      <a:gd name="T22" fmla="*/ 29 w 39"/>
                      <a:gd name="T23" fmla="*/ 14 h 20"/>
                      <a:gd name="T24" fmla="*/ 33 w 39"/>
                      <a:gd name="T25" fmla="*/ 14 h 20"/>
                      <a:gd name="T26" fmla="*/ 38 w 39"/>
                      <a:gd name="T27" fmla="*/ 10 h 20"/>
                      <a:gd name="T28" fmla="*/ 38 w 39"/>
                      <a:gd name="T29" fmla="*/ 5 h 20"/>
                      <a:gd name="T30" fmla="*/ 33 w 39"/>
                      <a:gd name="T31" fmla="*/ 5 h 20"/>
                      <a:gd name="T32" fmla="*/ 33 w 39"/>
                      <a:gd name="T33" fmla="*/ 0 h 20"/>
                      <a:gd name="T34" fmla="*/ 29 w 39"/>
                      <a:gd name="T35" fmla="*/ 0 h 20"/>
                      <a:gd name="T36" fmla="*/ 24 w 39"/>
                      <a:gd name="T37" fmla="*/ 0 h 20"/>
                      <a:gd name="T38" fmla="*/ 19 w 39"/>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20"/>
                      <a:gd name="T62" fmla="*/ 39 w 39"/>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20">
                        <a:moveTo>
                          <a:pt x="19" y="0"/>
                        </a:moveTo>
                        <a:lnTo>
                          <a:pt x="14" y="0"/>
                        </a:lnTo>
                        <a:lnTo>
                          <a:pt x="10" y="5"/>
                        </a:lnTo>
                        <a:lnTo>
                          <a:pt x="5" y="5"/>
                        </a:lnTo>
                        <a:lnTo>
                          <a:pt x="0" y="10"/>
                        </a:lnTo>
                        <a:lnTo>
                          <a:pt x="0" y="14"/>
                        </a:lnTo>
                        <a:lnTo>
                          <a:pt x="5" y="19"/>
                        </a:lnTo>
                        <a:lnTo>
                          <a:pt x="10" y="19"/>
                        </a:lnTo>
                        <a:lnTo>
                          <a:pt x="14" y="19"/>
                        </a:lnTo>
                        <a:lnTo>
                          <a:pt x="19" y="19"/>
                        </a:lnTo>
                        <a:lnTo>
                          <a:pt x="24" y="19"/>
                        </a:lnTo>
                        <a:lnTo>
                          <a:pt x="29" y="14"/>
                        </a:lnTo>
                        <a:lnTo>
                          <a:pt x="33" y="14"/>
                        </a:lnTo>
                        <a:lnTo>
                          <a:pt x="38" y="10"/>
                        </a:lnTo>
                        <a:lnTo>
                          <a:pt x="38" y="5"/>
                        </a:lnTo>
                        <a:lnTo>
                          <a:pt x="33" y="5"/>
                        </a:lnTo>
                        <a:lnTo>
                          <a:pt x="33" y="0"/>
                        </a:lnTo>
                        <a:lnTo>
                          <a:pt x="29" y="0"/>
                        </a:lnTo>
                        <a:lnTo>
                          <a:pt x="24" y="0"/>
                        </a:lnTo>
                        <a:lnTo>
                          <a:pt x="19" y="0"/>
                        </a:lnTo>
                      </a:path>
                    </a:pathLst>
                  </a:custGeom>
                  <a:solidFill>
                    <a:srgbClr val="00E0E0"/>
                  </a:solidFill>
                  <a:ln w="12700" cap="rnd">
                    <a:solidFill>
                      <a:srgbClr val="00C0C0"/>
                    </a:solidFill>
                    <a:round/>
                    <a:headEnd/>
                    <a:tailEnd/>
                  </a:ln>
                </p:spPr>
                <p:txBody>
                  <a:bodyPr/>
                  <a:lstStyle/>
                  <a:p>
                    <a:endParaRPr lang="en-US"/>
                  </a:p>
                </p:txBody>
              </p:sp>
            </p:grpSp>
          </p:grpSp>
          <p:sp>
            <p:nvSpPr>
              <p:cNvPr id="18511" name="Freeform 455"/>
              <p:cNvSpPr>
                <a:spLocks noChangeAspect="1"/>
              </p:cNvSpPr>
              <p:nvPr/>
            </p:nvSpPr>
            <p:spPr bwMode="auto">
              <a:xfrm>
                <a:off x="1549" y="2988"/>
                <a:ext cx="20" cy="418"/>
              </a:xfrm>
              <a:custGeom>
                <a:avLst/>
                <a:gdLst>
                  <a:gd name="T0" fmla="*/ 0 w 20"/>
                  <a:gd name="T1" fmla="*/ 412 h 418"/>
                  <a:gd name="T2" fmla="*/ 10 w 20"/>
                  <a:gd name="T3" fmla="*/ 412 h 418"/>
                  <a:gd name="T4" fmla="*/ 16 w 20"/>
                  <a:gd name="T5" fmla="*/ 417 h 418"/>
                  <a:gd name="T6" fmla="*/ 19 w 20"/>
                  <a:gd name="T7" fmla="*/ 412 h 418"/>
                  <a:gd name="T8" fmla="*/ 19 w 20"/>
                  <a:gd name="T9" fmla="*/ 262 h 418"/>
                  <a:gd name="T10" fmla="*/ 16 w 20"/>
                  <a:gd name="T11" fmla="*/ 258 h 418"/>
                  <a:gd name="T12" fmla="*/ 16 w 20"/>
                  <a:gd name="T13" fmla="*/ 0 h 418"/>
                  <a:gd name="T14" fmla="*/ 6 w 20"/>
                  <a:gd name="T15" fmla="*/ 0 h 418"/>
                  <a:gd name="T16" fmla="*/ 6 w 20"/>
                  <a:gd name="T17" fmla="*/ 258 h 418"/>
                  <a:gd name="T18" fmla="*/ 0 w 20"/>
                  <a:gd name="T19" fmla="*/ 267 h 418"/>
                  <a:gd name="T20" fmla="*/ 0 w 20"/>
                  <a:gd name="T21" fmla="*/ 412 h 4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418"/>
                  <a:gd name="T35" fmla="*/ 20 w 20"/>
                  <a:gd name="T36" fmla="*/ 418 h 4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418">
                    <a:moveTo>
                      <a:pt x="0" y="412"/>
                    </a:moveTo>
                    <a:lnTo>
                      <a:pt x="10" y="412"/>
                    </a:lnTo>
                    <a:lnTo>
                      <a:pt x="16" y="417"/>
                    </a:lnTo>
                    <a:lnTo>
                      <a:pt x="19" y="412"/>
                    </a:lnTo>
                    <a:lnTo>
                      <a:pt x="19" y="262"/>
                    </a:lnTo>
                    <a:lnTo>
                      <a:pt x="16" y="258"/>
                    </a:lnTo>
                    <a:lnTo>
                      <a:pt x="16" y="0"/>
                    </a:lnTo>
                    <a:lnTo>
                      <a:pt x="6" y="0"/>
                    </a:lnTo>
                    <a:lnTo>
                      <a:pt x="6" y="258"/>
                    </a:lnTo>
                    <a:lnTo>
                      <a:pt x="0" y="267"/>
                    </a:lnTo>
                    <a:lnTo>
                      <a:pt x="0" y="412"/>
                    </a:lnTo>
                  </a:path>
                </a:pathLst>
              </a:custGeom>
              <a:solidFill>
                <a:srgbClr val="A0A0A0"/>
              </a:solidFill>
              <a:ln w="12700" cap="rnd">
                <a:noFill/>
                <a:round/>
                <a:headEnd/>
                <a:tailEnd/>
              </a:ln>
            </p:spPr>
            <p:txBody>
              <a:bodyPr/>
              <a:lstStyle/>
              <a:p>
                <a:endParaRPr lang="en-US"/>
              </a:p>
            </p:txBody>
          </p:sp>
          <p:sp>
            <p:nvSpPr>
              <p:cNvPr id="18512" name="Freeform 456"/>
              <p:cNvSpPr>
                <a:spLocks noChangeAspect="1"/>
              </p:cNvSpPr>
              <p:nvPr/>
            </p:nvSpPr>
            <p:spPr bwMode="auto">
              <a:xfrm>
                <a:off x="2115" y="2916"/>
                <a:ext cx="6" cy="389"/>
              </a:xfrm>
              <a:custGeom>
                <a:avLst/>
                <a:gdLst>
                  <a:gd name="T0" fmla="*/ 0 w 6"/>
                  <a:gd name="T1" fmla="*/ 383 h 389"/>
                  <a:gd name="T2" fmla="*/ 2 w 6"/>
                  <a:gd name="T3" fmla="*/ 383 h 389"/>
                  <a:gd name="T4" fmla="*/ 3 w 6"/>
                  <a:gd name="T5" fmla="*/ 388 h 389"/>
                  <a:gd name="T6" fmla="*/ 5 w 6"/>
                  <a:gd name="T7" fmla="*/ 383 h 389"/>
                  <a:gd name="T8" fmla="*/ 5 w 6"/>
                  <a:gd name="T9" fmla="*/ 243 h 389"/>
                  <a:gd name="T10" fmla="*/ 3 w 6"/>
                  <a:gd name="T11" fmla="*/ 243 h 389"/>
                  <a:gd name="T12" fmla="*/ 3 w 6"/>
                  <a:gd name="T13" fmla="*/ 0 h 389"/>
                  <a:gd name="T14" fmla="*/ 2 w 6"/>
                  <a:gd name="T15" fmla="*/ 0 h 389"/>
                  <a:gd name="T16" fmla="*/ 2 w 6"/>
                  <a:gd name="T17" fmla="*/ 238 h 389"/>
                  <a:gd name="T18" fmla="*/ 0 w 6"/>
                  <a:gd name="T19" fmla="*/ 248 h 389"/>
                  <a:gd name="T20" fmla="*/ 0 w 6"/>
                  <a:gd name="T21" fmla="*/ 383 h 3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89"/>
                  <a:gd name="T35" fmla="*/ 6 w 6"/>
                  <a:gd name="T36" fmla="*/ 389 h 3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89">
                    <a:moveTo>
                      <a:pt x="0" y="383"/>
                    </a:moveTo>
                    <a:lnTo>
                      <a:pt x="2" y="383"/>
                    </a:lnTo>
                    <a:lnTo>
                      <a:pt x="3" y="388"/>
                    </a:lnTo>
                    <a:lnTo>
                      <a:pt x="5" y="383"/>
                    </a:lnTo>
                    <a:lnTo>
                      <a:pt x="5" y="243"/>
                    </a:lnTo>
                    <a:lnTo>
                      <a:pt x="3" y="243"/>
                    </a:lnTo>
                    <a:lnTo>
                      <a:pt x="3" y="0"/>
                    </a:lnTo>
                    <a:lnTo>
                      <a:pt x="2" y="0"/>
                    </a:lnTo>
                    <a:lnTo>
                      <a:pt x="2" y="238"/>
                    </a:lnTo>
                    <a:lnTo>
                      <a:pt x="0" y="248"/>
                    </a:lnTo>
                    <a:lnTo>
                      <a:pt x="0" y="383"/>
                    </a:lnTo>
                  </a:path>
                </a:pathLst>
              </a:custGeom>
              <a:solidFill>
                <a:srgbClr val="A0A0A0"/>
              </a:solidFill>
              <a:ln w="12700" cap="rnd">
                <a:noFill/>
                <a:round/>
                <a:headEnd/>
                <a:tailEnd/>
              </a:ln>
            </p:spPr>
            <p:txBody>
              <a:bodyPr/>
              <a:lstStyle/>
              <a:p>
                <a:endParaRPr lang="en-US"/>
              </a:p>
            </p:txBody>
          </p:sp>
          <p:grpSp>
            <p:nvGrpSpPr>
              <p:cNvPr id="18476" name="Group 457"/>
              <p:cNvGrpSpPr>
                <a:grpSpLocks noChangeAspect="1"/>
              </p:cNvGrpSpPr>
              <p:nvPr/>
            </p:nvGrpSpPr>
            <p:grpSpPr bwMode="auto">
              <a:xfrm>
                <a:off x="2125" y="2925"/>
                <a:ext cx="217" cy="246"/>
                <a:chOff x="2125" y="2925"/>
                <a:chExt cx="217" cy="246"/>
              </a:xfrm>
            </p:grpSpPr>
            <p:grpSp>
              <p:nvGrpSpPr>
                <p:cNvPr id="18477" name="Group 458"/>
                <p:cNvGrpSpPr>
                  <a:grpSpLocks noChangeAspect="1"/>
                </p:cNvGrpSpPr>
                <p:nvPr/>
              </p:nvGrpSpPr>
              <p:grpSpPr bwMode="auto">
                <a:xfrm>
                  <a:off x="2130" y="2959"/>
                  <a:ext cx="174" cy="212"/>
                  <a:chOff x="2130" y="2959"/>
                  <a:chExt cx="174" cy="212"/>
                </a:xfrm>
              </p:grpSpPr>
              <p:sp>
                <p:nvSpPr>
                  <p:cNvPr id="18601" name="Freeform 459"/>
                  <p:cNvSpPr>
                    <a:spLocks noChangeAspect="1"/>
                  </p:cNvSpPr>
                  <p:nvPr/>
                </p:nvSpPr>
                <p:spPr bwMode="auto">
                  <a:xfrm>
                    <a:off x="2130" y="2959"/>
                    <a:ext cx="1" cy="212"/>
                  </a:xfrm>
                  <a:custGeom>
                    <a:avLst/>
                    <a:gdLst>
                      <a:gd name="T0" fmla="*/ 0 w 1"/>
                      <a:gd name="T1" fmla="*/ 0 h 212"/>
                      <a:gd name="T2" fmla="*/ 0 w 1"/>
                      <a:gd name="T3" fmla="*/ 211 h 212"/>
                      <a:gd name="T4" fmla="*/ 0 w 1"/>
                      <a:gd name="T5" fmla="*/ 0 h 212"/>
                      <a:gd name="T6" fmla="*/ 0 60000 65536"/>
                      <a:gd name="T7" fmla="*/ 0 60000 65536"/>
                      <a:gd name="T8" fmla="*/ 0 60000 65536"/>
                      <a:gd name="T9" fmla="*/ 0 w 1"/>
                      <a:gd name="T10" fmla="*/ 0 h 212"/>
                      <a:gd name="T11" fmla="*/ 1 w 1"/>
                      <a:gd name="T12" fmla="*/ 212 h 212"/>
                    </a:gdLst>
                    <a:ahLst/>
                    <a:cxnLst>
                      <a:cxn ang="T6">
                        <a:pos x="T0" y="T1"/>
                      </a:cxn>
                      <a:cxn ang="T7">
                        <a:pos x="T2" y="T3"/>
                      </a:cxn>
                      <a:cxn ang="T8">
                        <a:pos x="T4" y="T5"/>
                      </a:cxn>
                    </a:cxnLst>
                    <a:rect l="T9" t="T10" r="T11" b="T12"/>
                    <a:pathLst>
                      <a:path w="1" h="212">
                        <a:moveTo>
                          <a:pt x="0" y="0"/>
                        </a:moveTo>
                        <a:lnTo>
                          <a:pt x="0" y="211"/>
                        </a:lnTo>
                        <a:lnTo>
                          <a:pt x="0" y="0"/>
                        </a:lnTo>
                      </a:path>
                    </a:pathLst>
                  </a:custGeom>
                  <a:noFill/>
                  <a:ln w="12700" cap="rnd">
                    <a:solidFill>
                      <a:srgbClr val="A00000"/>
                    </a:solidFill>
                    <a:round/>
                    <a:headEnd/>
                    <a:tailEnd/>
                  </a:ln>
                </p:spPr>
                <p:txBody>
                  <a:bodyPr/>
                  <a:lstStyle/>
                  <a:p>
                    <a:endParaRPr lang="en-US"/>
                  </a:p>
                </p:txBody>
              </p:sp>
              <p:sp>
                <p:nvSpPr>
                  <p:cNvPr id="18602" name="Freeform 460"/>
                  <p:cNvSpPr>
                    <a:spLocks noChangeAspect="1"/>
                  </p:cNvSpPr>
                  <p:nvPr/>
                </p:nvSpPr>
                <p:spPr bwMode="auto">
                  <a:xfrm>
                    <a:off x="2139" y="2983"/>
                    <a:ext cx="1" cy="183"/>
                  </a:xfrm>
                  <a:custGeom>
                    <a:avLst/>
                    <a:gdLst>
                      <a:gd name="T0" fmla="*/ 0 w 1"/>
                      <a:gd name="T1" fmla="*/ 0 h 183"/>
                      <a:gd name="T2" fmla="*/ 0 w 1"/>
                      <a:gd name="T3" fmla="*/ 182 h 183"/>
                      <a:gd name="T4" fmla="*/ 0 w 1"/>
                      <a:gd name="T5" fmla="*/ 0 h 183"/>
                      <a:gd name="T6" fmla="*/ 0 60000 65536"/>
                      <a:gd name="T7" fmla="*/ 0 60000 65536"/>
                      <a:gd name="T8" fmla="*/ 0 60000 65536"/>
                      <a:gd name="T9" fmla="*/ 0 w 1"/>
                      <a:gd name="T10" fmla="*/ 0 h 183"/>
                      <a:gd name="T11" fmla="*/ 1 w 1"/>
                      <a:gd name="T12" fmla="*/ 183 h 183"/>
                    </a:gdLst>
                    <a:ahLst/>
                    <a:cxnLst>
                      <a:cxn ang="T6">
                        <a:pos x="T0" y="T1"/>
                      </a:cxn>
                      <a:cxn ang="T7">
                        <a:pos x="T2" y="T3"/>
                      </a:cxn>
                      <a:cxn ang="T8">
                        <a:pos x="T4" y="T5"/>
                      </a:cxn>
                    </a:cxnLst>
                    <a:rect l="T9" t="T10" r="T11" b="T12"/>
                    <a:pathLst>
                      <a:path w="1" h="183">
                        <a:moveTo>
                          <a:pt x="0" y="0"/>
                        </a:moveTo>
                        <a:lnTo>
                          <a:pt x="0" y="182"/>
                        </a:lnTo>
                        <a:lnTo>
                          <a:pt x="0" y="0"/>
                        </a:lnTo>
                      </a:path>
                    </a:pathLst>
                  </a:custGeom>
                  <a:noFill/>
                  <a:ln w="12700" cap="rnd">
                    <a:solidFill>
                      <a:srgbClr val="A00000"/>
                    </a:solidFill>
                    <a:round/>
                    <a:headEnd/>
                    <a:tailEnd/>
                  </a:ln>
                </p:spPr>
                <p:txBody>
                  <a:bodyPr/>
                  <a:lstStyle/>
                  <a:p>
                    <a:endParaRPr lang="en-US"/>
                  </a:p>
                </p:txBody>
              </p:sp>
              <p:sp>
                <p:nvSpPr>
                  <p:cNvPr id="18603" name="Freeform 461"/>
                  <p:cNvSpPr>
                    <a:spLocks noChangeAspect="1"/>
                  </p:cNvSpPr>
                  <p:nvPr/>
                </p:nvSpPr>
                <p:spPr bwMode="auto">
                  <a:xfrm>
                    <a:off x="2149" y="3002"/>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A00000"/>
                    </a:solidFill>
                    <a:round/>
                    <a:headEnd/>
                    <a:tailEnd/>
                  </a:ln>
                </p:spPr>
                <p:txBody>
                  <a:bodyPr/>
                  <a:lstStyle/>
                  <a:p>
                    <a:endParaRPr lang="en-US"/>
                  </a:p>
                </p:txBody>
              </p:sp>
              <p:sp>
                <p:nvSpPr>
                  <p:cNvPr id="18604" name="Freeform 462"/>
                  <p:cNvSpPr>
                    <a:spLocks noChangeAspect="1"/>
                  </p:cNvSpPr>
                  <p:nvPr/>
                </p:nvSpPr>
                <p:spPr bwMode="auto">
                  <a:xfrm>
                    <a:off x="2159" y="3021"/>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A00000"/>
                    </a:solidFill>
                    <a:round/>
                    <a:headEnd/>
                    <a:tailEnd/>
                  </a:ln>
                </p:spPr>
                <p:txBody>
                  <a:bodyPr/>
                  <a:lstStyle/>
                  <a:p>
                    <a:endParaRPr lang="en-US"/>
                  </a:p>
                </p:txBody>
              </p:sp>
              <p:sp>
                <p:nvSpPr>
                  <p:cNvPr id="18605" name="Freeform 463"/>
                  <p:cNvSpPr>
                    <a:spLocks noChangeAspect="1"/>
                  </p:cNvSpPr>
                  <p:nvPr/>
                </p:nvSpPr>
                <p:spPr bwMode="auto">
                  <a:xfrm>
                    <a:off x="2168" y="3036"/>
                    <a:ext cx="1" cy="130"/>
                  </a:xfrm>
                  <a:custGeom>
                    <a:avLst/>
                    <a:gdLst>
                      <a:gd name="T0" fmla="*/ 0 w 1"/>
                      <a:gd name="T1" fmla="*/ 0 h 130"/>
                      <a:gd name="T2" fmla="*/ 0 w 1"/>
                      <a:gd name="T3" fmla="*/ 129 h 130"/>
                      <a:gd name="T4" fmla="*/ 0 w 1"/>
                      <a:gd name="T5" fmla="*/ 0 h 130"/>
                      <a:gd name="T6" fmla="*/ 0 60000 65536"/>
                      <a:gd name="T7" fmla="*/ 0 60000 65536"/>
                      <a:gd name="T8" fmla="*/ 0 60000 65536"/>
                      <a:gd name="T9" fmla="*/ 0 w 1"/>
                      <a:gd name="T10" fmla="*/ 0 h 130"/>
                      <a:gd name="T11" fmla="*/ 1 w 1"/>
                      <a:gd name="T12" fmla="*/ 130 h 130"/>
                    </a:gdLst>
                    <a:ahLst/>
                    <a:cxnLst>
                      <a:cxn ang="T6">
                        <a:pos x="T0" y="T1"/>
                      </a:cxn>
                      <a:cxn ang="T7">
                        <a:pos x="T2" y="T3"/>
                      </a:cxn>
                      <a:cxn ang="T8">
                        <a:pos x="T4" y="T5"/>
                      </a:cxn>
                    </a:cxnLst>
                    <a:rect l="T9" t="T10" r="T11" b="T12"/>
                    <a:pathLst>
                      <a:path w="1" h="130">
                        <a:moveTo>
                          <a:pt x="0" y="0"/>
                        </a:moveTo>
                        <a:lnTo>
                          <a:pt x="0" y="129"/>
                        </a:lnTo>
                        <a:lnTo>
                          <a:pt x="0" y="0"/>
                        </a:lnTo>
                      </a:path>
                    </a:pathLst>
                  </a:custGeom>
                  <a:noFill/>
                  <a:ln w="12700" cap="rnd">
                    <a:solidFill>
                      <a:srgbClr val="A00000"/>
                    </a:solidFill>
                    <a:round/>
                    <a:headEnd/>
                    <a:tailEnd/>
                  </a:ln>
                </p:spPr>
                <p:txBody>
                  <a:bodyPr/>
                  <a:lstStyle/>
                  <a:p>
                    <a:endParaRPr lang="en-US"/>
                  </a:p>
                </p:txBody>
              </p:sp>
              <p:sp>
                <p:nvSpPr>
                  <p:cNvPr id="18606" name="Freeform 464"/>
                  <p:cNvSpPr>
                    <a:spLocks noChangeAspect="1"/>
                  </p:cNvSpPr>
                  <p:nvPr/>
                </p:nvSpPr>
                <p:spPr bwMode="auto">
                  <a:xfrm>
                    <a:off x="2178" y="3050"/>
                    <a:ext cx="1" cy="121"/>
                  </a:xfrm>
                  <a:custGeom>
                    <a:avLst/>
                    <a:gdLst>
                      <a:gd name="T0" fmla="*/ 0 w 1"/>
                      <a:gd name="T1" fmla="*/ 0 h 121"/>
                      <a:gd name="T2" fmla="*/ 0 w 1"/>
                      <a:gd name="T3" fmla="*/ 120 h 121"/>
                      <a:gd name="T4" fmla="*/ 0 w 1"/>
                      <a:gd name="T5" fmla="*/ 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0"/>
                        </a:moveTo>
                        <a:lnTo>
                          <a:pt x="0" y="120"/>
                        </a:lnTo>
                        <a:lnTo>
                          <a:pt x="0" y="0"/>
                        </a:lnTo>
                      </a:path>
                    </a:pathLst>
                  </a:custGeom>
                  <a:noFill/>
                  <a:ln w="12700" cap="rnd">
                    <a:solidFill>
                      <a:srgbClr val="A00000"/>
                    </a:solidFill>
                    <a:round/>
                    <a:headEnd/>
                    <a:tailEnd/>
                  </a:ln>
                </p:spPr>
                <p:txBody>
                  <a:bodyPr/>
                  <a:lstStyle/>
                  <a:p>
                    <a:endParaRPr lang="en-US"/>
                  </a:p>
                </p:txBody>
              </p:sp>
              <p:sp>
                <p:nvSpPr>
                  <p:cNvPr id="18607" name="Freeform 465"/>
                  <p:cNvSpPr>
                    <a:spLocks noChangeAspect="1"/>
                  </p:cNvSpPr>
                  <p:nvPr/>
                </p:nvSpPr>
                <p:spPr bwMode="auto">
                  <a:xfrm>
                    <a:off x="2187" y="3064"/>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A00000"/>
                    </a:solidFill>
                    <a:round/>
                    <a:headEnd/>
                    <a:tailEnd/>
                  </a:ln>
                </p:spPr>
                <p:txBody>
                  <a:bodyPr/>
                  <a:lstStyle/>
                  <a:p>
                    <a:endParaRPr lang="en-US"/>
                  </a:p>
                </p:txBody>
              </p:sp>
              <p:sp>
                <p:nvSpPr>
                  <p:cNvPr id="18608" name="Freeform 466"/>
                  <p:cNvSpPr>
                    <a:spLocks noChangeAspect="1"/>
                  </p:cNvSpPr>
                  <p:nvPr/>
                </p:nvSpPr>
                <p:spPr bwMode="auto">
                  <a:xfrm>
                    <a:off x="2202" y="3079"/>
                    <a:ext cx="1" cy="87"/>
                  </a:xfrm>
                  <a:custGeom>
                    <a:avLst/>
                    <a:gdLst>
                      <a:gd name="T0" fmla="*/ 0 w 1"/>
                      <a:gd name="T1" fmla="*/ 0 h 87"/>
                      <a:gd name="T2" fmla="*/ 0 w 1"/>
                      <a:gd name="T3" fmla="*/ 86 h 87"/>
                      <a:gd name="T4" fmla="*/ 0 w 1"/>
                      <a:gd name="T5" fmla="*/ 0 h 87"/>
                      <a:gd name="T6" fmla="*/ 0 60000 65536"/>
                      <a:gd name="T7" fmla="*/ 0 60000 65536"/>
                      <a:gd name="T8" fmla="*/ 0 60000 65536"/>
                      <a:gd name="T9" fmla="*/ 0 w 1"/>
                      <a:gd name="T10" fmla="*/ 0 h 87"/>
                      <a:gd name="T11" fmla="*/ 1 w 1"/>
                      <a:gd name="T12" fmla="*/ 87 h 87"/>
                    </a:gdLst>
                    <a:ahLst/>
                    <a:cxnLst>
                      <a:cxn ang="T6">
                        <a:pos x="T0" y="T1"/>
                      </a:cxn>
                      <a:cxn ang="T7">
                        <a:pos x="T2" y="T3"/>
                      </a:cxn>
                      <a:cxn ang="T8">
                        <a:pos x="T4" y="T5"/>
                      </a:cxn>
                    </a:cxnLst>
                    <a:rect l="T9" t="T10" r="T11" b="T12"/>
                    <a:pathLst>
                      <a:path w="1" h="87">
                        <a:moveTo>
                          <a:pt x="0" y="0"/>
                        </a:moveTo>
                        <a:lnTo>
                          <a:pt x="0" y="86"/>
                        </a:lnTo>
                        <a:lnTo>
                          <a:pt x="0" y="0"/>
                        </a:lnTo>
                      </a:path>
                    </a:pathLst>
                  </a:custGeom>
                  <a:noFill/>
                  <a:ln w="12700" cap="rnd">
                    <a:solidFill>
                      <a:srgbClr val="A00000"/>
                    </a:solidFill>
                    <a:round/>
                    <a:headEnd/>
                    <a:tailEnd/>
                  </a:ln>
                </p:spPr>
                <p:txBody>
                  <a:bodyPr/>
                  <a:lstStyle/>
                  <a:p>
                    <a:endParaRPr lang="en-US"/>
                  </a:p>
                </p:txBody>
              </p:sp>
              <p:sp>
                <p:nvSpPr>
                  <p:cNvPr id="18609" name="Freeform 467"/>
                  <p:cNvSpPr>
                    <a:spLocks noChangeAspect="1"/>
                  </p:cNvSpPr>
                  <p:nvPr/>
                </p:nvSpPr>
                <p:spPr bwMode="auto">
                  <a:xfrm>
                    <a:off x="2207" y="3088"/>
                    <a:ext cx="1" cy="78"/>
                  </a:xfrm>
                  <a:custGeom>
                    <a:avLst/>
                    <a:gdLst>
                      <a:gd name="T0" fmla="*/ 0 w 1"/>
                      <a:gd name="T1" fmla="*/ 0 h 78"/>
                      <a:gd name="T2" fmla="*/ 0 w 1"/>
                      <a:gd name="T3" fmla="*/ 77 h 78"/>
                      <a:gd name="T4" fmla="*/ 0 w 1"/>
                      <a:gd name="T5" fmla="*/ 0 h 78"/>
                      <a:gd name="T6" fmla="*/ 0 60000 65536"/>
                      <a:gd name="T7" fmla="*/ 0 60000 65536"/>
                      <a:gd name="T8" fmla="*/ 0 60000 65536"/>
                      <a:gd name="T9" fmla="*/ 0 w 1"/>
                      <a:gd name="T10" fmla="*/ 0 h 78"/>
                      <a:gd name="T11" fmla="*/ 1 w 1"/>
                      <a:gd name="T12" fmla="*/ 78 h 78"/>
                    </a:gdLst>
                    <a:ahLst/>
                    <a:cxnLst>
                      <a:cxn ang="T6">
                        <a:pos x="T0" y="T1"/>
                      </a:cxn>
                      <a:cxn ang="T7">
                        <a:pos x="T2" y="T3"/>
                      </a:cxn>
                      <a:cxn ang="T8">
                        <a:pos x="T4" y="T5"/>
                      </a:cxn>
                    </a:cxnLst>
                    <a:rect l="T9" t="T10" r="T11" b="T12"/>
                    <a:pathLst>
                      <a:path w="1" h="78">
                        <a:moveTo>
                          <a:pt x="0" y="0"/>
                        </a:moveTo>
                        <a:lnTo>
                          <a:pt x="0" y="77"/>
                        </a:lnTo>
                        <a:lnTo>
                          <a:pt x="0" y="0"/>
                        </a:lnTo>
                      </a:path>
                    </a:pathLst>
                  </a:custGeom>
                  <a:noFill/>
                  <a:ln w="12700" cap="rnd">
                    <a:solidFill>
                      <a:srgbClr val="A00000"/>
                    </a:solidFill>
                    <a:round/>
                    <a:headEnd/>
                    <a:tailEnd/>
                  </a:ln>
                </p:spPr>
                <p:txBody>
                  <a:bodyPr/>
                  <a:lstStyle/>
                  <a:p>
                    <a:endParaRPr lang="en-US"/>
                  </a:p>
                </p:txBody>
              </p:sp>
              <p:sp>
                <p:nvSpPr>
                  <p:cNvPr id="18610" name="Freeform 468"/>
                  <p:cNvSpPr>
                    <a:spLocks noChangeAspect="1"/>
                  </p:cNvSpPr>
                  <p:nvPr/>
                </p:nvSpPr>
                <p:spPr bwMode="auto">
                  <a:xfrm>
                    <a:off x="2216" y="3093"/>
                    <a:ext cx="1" cy="73"/>
                  </a:xfrm>
                  <a:custGeom>
                    <a:avLst/>
                    <a:gdLst>
                      <a:gd name="T0" fmla="*/ 0 w 1"/>
                      <a:gd name="T1" fmla="*/ 72 h 73"/>
                      <a:gd name="T2" fmla="*/ 0 w 1"/>
                      <a:gd name="T3" fmla="*/ 0 h 73"/>
                      <a:gd name="T4" fmla="*/ 0 w 1"/>
                      <a:gd name="T5" fmla="*/ 72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72"/>
                        </a:moveTo>
                        <a:lnTo>
                          <a:pt x="0" y="0"/>
                        </a:lnTo>
                        <a:lnTo>
                          <a:pt x="0" y="72"/>
                        </a:lnTo>
                      </a:path>
                    </a:pathLst>
                  </a:custGeom>
                  <a:noFill/>
                  <a:ln w="12700" cap="rnd">
                    <a:solidFill>
                      <a:srgbClr val="A00000"/>
                    </a:solidFill>
                    <a:round/>
                    <a:headEnd/>
                    <a:tailEnd/>
                  </a:ln>
                </p:spPr>
                <p:txBody>
                  <a:bodyPr/>
                  <a:lstStyle/>
                  <a:p>
                    <a:endParaRPr lang="en-US"/>
                  </a:p>
                </p:txBody>
              </p:sp>
              <p:sp>
                <p:nvSpPr>
                  <p:cNvPr id="18611" name="Freeform 469"/>
                  <p:cNvSpPr>
                    <a:spLocks noChangeAspect="1"/>
                  </p:cNvSpPr>
                  <p:nvPr/>
                </p:nvSpPr>
                <p:spPr bwMode="auto">
                  <a:xfrm>
                    <a:off x="2226" y="3103"/>
                    <a:ext cx="1" cy="63"/>
                  </a:xfrm>
                  <a:custGeom>
                    <a:avLst/>
                    <a:gdLst>
                      <a:gd name="T0" fmla="*/ 0 w 1"/>
                      <a:gd name="T1" fmla="*/ 62 h 63"/>
                      <a:gd name="T2" fmla="*/ 0 w 1"/>
                      <a:gd name="T3" fmla="*/ 0 h 63"/>
                      <a:gd name="T4" fmla="*/ 0 w 1"/>
                      <a:gd name="T5" fmla="*/ 62 h 63"/>
                      <a:gd name="T6" fmla="*/ 0 60000 65536"/>
                      <a:gd name="T7" fmla="*/ 0 60000 65536"/>
                      <a:gd name="T8" fmla="*/ 0 60000 65536"/>
                      <a:gd name="T9" fmla="*/ 0 w 1"/>
                      <a:gd name="T10" fmla="*/ 0 h 63"/>
                      <a:gd name="T11" fmla="*/ 1 w 1"/>
                      <a:gd name="T12" fmla="*/ 63 h 63"/>
                    </a:gdLst>
                    <a:ahLst/>
                    <a:cxnLst>
                      <a:cxn ang="T6">
                        <a:pos x="T0" y="T1"/>
                      </a:cxn>
                      <a:cxn ang="T7">
                        <a:pos x="T2" y="T3"/>
                      </a:cxn>
                      <a:cxn ang="T8">
                        <a:pos x="T4" y="T5"/>
                      </a:cxn>
                    </a:cxnLst>
                    <a:rect l="T9" t="T10" r="T11" b="T12"/>
                    <a:pathLst>
                      <a:path w="1" h="63">
                        <a:moveTo>
                          <a:pt x="0" y="62"/>
                        </a:moveTo>
                        <a:lnTo>
                          <a:pt x="0" y="0"/>
                        </a:lnTo>
                        <a:lnTo>
                          <a:pt x="0" y="62"/>
                        </a:lnTo>
                      </a:path>
                    </a:pathLst>
                  </a:custGeom>
                  <a:noFill/>
                  <a:ln w="12700" cap="rnd">
                    <a:solidFill>
                      <a:srgbClr val="A00000"/>
                    </a:solidFill>
                    <a:round/>
                    <a:headEnd/>
                    <a:tailEnd/>
                  </a:ln>
                </p:spPr>
                <p:txBody>
                  <a:bodyPr/>
                  <a:lstStyle/>
                  <a:p>
                    <a:endParaRPr lang="en-US"/>
                  </a:p>
                </p:txBody>
              </p:sp>
              <p:sp>
                <p:nvSpPr>
                  <p:cNvPr id="18612" name="Freeform 470"/>
                  <p:cNvSpPr>
                    <a:spLocks noChangeAspect="1"/>
                  </p:cNvSpPr>
                  <p:nvPr/>
                </p:nvSpPr>
                <p:spPr bwMode="auto">
                  <a:xfrm>
                    <a:off x="2235" y="3108"/>
                    <a:ext cx="1" cy="58"/>
                  </a:xfrm>
                  <a:custGeom>
                    <a:avLst/>
                    <a:gdLst>
                      <a:gd name="T0" fmla="*/ 0 w 1"/>
                      <a:gd name="T1" fmla="*/ 0 h 58"/>
                      <a:gd name="T2" fmla="*/ 0 w 1"/>
                      <a:gd name="T3" fmla="*/ 57 h 58"/>
                      <a:gd name="T4" fmla="*/ 0 w 1"/>
                      <a:gd name="T5" fmla="*/ 0 h 58"/>
                      <a:gd name="T6" fmla="*/ 0 60000 65536"/>
                      <a:gd name="T7" fmla="*/ 0 60000 65536"/>
                      <a:gd name="T8" fmla="*/ 0 60000 65536"/>
                      <a:gd name="T9" fmla="*/ 0 w 1"/>
                      <a:gd name="T10" fmla="*/ 0 h 58"/>
                      <a:gd name="T11" fmla="*/ 1 w 1"/>
                      <a:gd name="T12" fmla="*/ 58 h 58"/>
                    </a:gdLst>
                    <a:ahLst/>
                    <a:cxnLst>
                      <a:cxn ang="T6">
                        <a:pos x="T0" y="T1"/>
                      </a:cxn>
                      <a:cxn ang="T7">
                        <a:pos x="T2" y="T3"/>
                      </a:cxn>
                      <a:cxn ang="T8">
                        <a:pos x="T4" y="T5"/>
                      </a:cxn>
                    </a:cxnLst>
                    <a:rect l="T9" t="T10" r="T11" b="T12"/>
                    <a:pathLst>
                      <a:path w="1" h="58">
                        <a:moveTo>
                          <a:pt x="0" y="0"/>
                        </a:moveTo>
                        <a:lnTo>
                          <a:pt x="0" y="57"/>
                        </a:lnTo>
                        <a:lnTo>
                          <a:pt x="0" y="0"/>
                        </a:lnTo>
                      </a:path>
                    </a:pathLst>
                  </a:custGeom>
                  <a:noFill/>
                  <a:ln w="12700" cap="rnd">
                    <a:solidFill>
                      <a:srgbClr val="A00000"/>
                    </a:solidFill>
                    <a:round/>
                    <a:headEnd/>
                    <a:tailEnd/>
                  </a:ln>
                </p:spPr>
                <p:txBody>
                  <a:bodyPr/>
                  <a:lstStyle/>
                  <a:p>
                    <a:endParaRPr lang="en-US"/>
                  </a:p>
                </p:txBody>
              </p:sp>
              <p:sp>
                <p:nvSpPr>
                  <p:cNvPr id="18613" name="Freeform 471"/>
                  <p:cNvSpPr>
                    <a:spLocks noChangeAspect="1"/>
                  </p:cNvSpPr>
                  <p:nvPr/>
                </p:nvSpPr>
                <p:spPr bwMode="auto">
                  <a:xfrm>
                    <a:off x="2245" y="3112"/>
                    <a:ext cx="1" cy="54"/>
                  </a:xfrm>
                  <a:custGeom>
                    <a:avLst/>
                    <a:gdLst>
                      <a:gd name="T0" fmla="*/ 0 w 1"/>
                      <a:gd name="T1" fmla="*/ 0 h 54"/>
                      <a:gd name="T2" fmla="*/ 0 w 1"/>
                      <a:gd name="T3" fmla="*/ 53 h 54"/>
                      <a:gd name="T4" fmla="*/ 0 w 1"/>
                      <a:gd name="T5" fmla="*/ 0 h 54"/>
                      <a:gd name="T6" fmla="*/ 0 60000 65536"/>
                      <a:gd name="T7" fmla="*/ 0 60000 65536"/>
                      <a:gd name="T8" fmla="*/ 0 60000 65536"/>
                      <a:gd name="T9" fmla="*/ 0 w 1"/>
                      <a:gd name="T10" fmla="*/ 0 h 54"/>
                      <a:gd name="T11" fmla="*/ 1 w 1"/>
                      <a:gd name="T12" fmla="*/ 54 h 54"/>
                    </a:gdLst>
                    <a:ahLst/>
                    <a:cxnLst>
                      <a:cxn ang="T6">
                        <a:pos x="T0" y="T1"/>
                      </a:cxn>
                      <a:cxn ang="T7">
                        <a:pos x="T2" y="T3"/>
                      </a:cxn>
                      <a:cxn ang="T8">
                        <a:pos x="T4" y="T5"/>
                      </a:cxn>
                    </a:cxnLst>
                    <a:rect l="T9" t="T10" r="T11" b="T12"/>
                    <a:pathLst>
                      <a:path w="1" h="54">
                        <a:moveTo>
                          <a:pt x="0" y="0"/>
                        </a:moveTo>
                        <a:lnTo>
                          <a:pt x="0" y="53"/>
                        </a:lnTo>
                        <a:lnTo>
                          <a:pt x="0" y="0"/>
                        </a:lnTo>
                      </a:path>
                    </a:pathLst>
                  </a:custGeom>
                  <a:noFill/>
                  <a:ln w="12700" cap="rnd">
                    <a:solidFill>
                      <a:srgbClr val="A00000"/>
                    </a:solidFill>
                    <a:round/>
                    <a:headEnd/>
                    <a:tailEnd/>
                  </a:ln>
                </p:spPr>
                <p:txBody>
                  <a:bodyPr/>
                  <a:lstStyle/>
                  <a:p>
                    <a:endParaRPr lang="en-US"/>
                  </a:p>
                </p:txBody>
              </p:sp>
              <p:sp>
                <p:nvSpPr>
                  <p:cNvPr id="18614" name="Freeform 472"/>
                  <p:cNvSpPr>
                    <a:spLocks noChangeAspect="1"/>
                  </p:cNvSpPr>
                  <p:nvPr/>
                </p:nvSpPr>
                <p:spPr bwMode="auto">
                  <a:xfrm>
                    <a:off x="2255" y="3117"/>
                    <a:ext cx="1" cy="49"/>
                  </a:xfrm>
                  <a:custGeom>
                    <a:avLst/>
                    <a:gdLst>
                      <a:gd name="T0" fmla="*/ 0 w 1"/>
                      <a:gd name="T1" fmla="*/ 48 h 49"/>
                      <a:gd name="T2" fmla="*/ 0 w 1"/>
                      <a:gd name="T3" fmla="*/ 0 h 49"/>
                      <a:gd name="T4" fmla="*/ 0 w 1"/>
                      <a:gd name="T5" fmla="*/ 48 h 49"/>
                      <a:gd name="T6" fmla="*/ 0 60000 65536"/>
                      <a:gd name="T7" fmla="*/ 0 60000 65536"/>
                      <a:gd name="T8" fmla="*/ 0 60000 65536"/>
                      <a:gd name="T9" fmla="*/ 0 w 1"/>
                      <a:gd name="T10" fmla="*/ 0 h 49"/>
                      <a:gd name="T11" fmla="*/ 1 w 1"/>
                      <a:gd name="T12" fmla="*/ 49 h 49"/>
                    </a:gdLst>
                    <a:ahLst/>
                    <a:cxnLst>
                      <a:cxn ang="T6">
                        <a:pos x="T0" y="T1"/>
                      </a:cxn>
                      <a:cxn ang="T7">
                        <a:pos x="T2" y="T3"/>
                      </a:cxn>
                      <a:cxn ang="T8">
                        <a:pos x="T4" y="T5"/>
                      </a:cxn>
                    </a:cxnLst>
                    <a:rect l="T9" t="T10" r="T11" b="T12"/>
                    <a:pathLst>
                      <a:path w="1" h="49">
                        <a:moveTo>
                          <a:pt x="0" y="48"/>
                        </a:moveTo>
                        <a:lnTo>
                          <a:pt x="0" y="0"/>
                        </a:lnTo>
                        <a:lnTo>
                          <a:pt x="0" y="48"/>
                        </a:lnTo>
                      </a:path>
                    </a:pathLst>
                  </a:custGeom>
                  <a:noFill/>
                  <a:ln w="12700" cap="rnd">
                    <a:solidFill>
                      <a:srgbClr val="A00000"/>
                    </a:solidFill>
                    <a:round/>
                    <a:headEnd/>
                    <a:tailEnd/>
                  </a:ln>
                </p:spPr>
                <p:txBody>
                  <a:bodyPr/>
                  <a:lstStyle/>
                  <a:p>
                    <a:endParaRPr lang="en-US"/>
                  </a:p>
                </p:txBody>
              </p:sp>
              <p:sp>
                <p:nvSpPr>
                  <p:cNvPr id="18615" name="Freeform 473"/>
                  <p:cNvSpPr>
                    <a:spLocks noChangeAspect="1"/>
                  </p:cNvSpPr>
                  <p:nvPr/>
                </p:nvSpPr>
                <p:spPr bwMode="auto">
                  <a:xfrm>
                    <a:off x="2259" y="3122"/>
                    <a:ext cx="1" cy="44"/>
                  </a:xfrm>
                  <a:custGeom>
                    <a:avLst/>
                    <a:gdLst>
                      <a:gd name="T0" fmla="*/ 0 w 1"/>
                      <a:gd name="T1" fmla="*/ 0 h 44"/>
                      <a:gd name="T2" fmla="*/ 0 w 1"/>
                      <a:gd name="T3" fmla="*/ 43 h 44"/>
                      <a:gd name="T4" fmla="*/ 0 w 1"/>
                      <a:gd name="T5" fmla="*/ 0 h 44"/>
                      <a:gd name="T6" fmla="*/ 0 60000 65536"/>
                      <a:gd name="T7" fmla="*/ 0 60000 65536"/>
                      <a:gd name="T8" fmla="*/ 0 60000 65536"/>
                      <a:gd name="T9" fmla="*/ 0 w 1"/>
                      <a:gd name="T10" fmla="*/ 0 h 44"/>
                      <a:gd name="T11" fmla="*/ 1 w 1"/>
                      <a:gd name="T12" fmla="*/ 44 h 44"/>
                    </a:gdLst>
                    <a:ahLst/>
                    <a:cxnLst>
                      <a:cxn ang="T6">
                        <a:pos x="T0" y="T1"/>
                      </a:cxn>
                      <a:cxn ang="T7">
                        <a:pos x="T2" y="T3"/>
                      </a:cxn>
                      <a:cxn ang="T8">
                        <a:pos x="T4" y="T5"/>
                      </a:cxn>
                    </a:cxnLst>
                    <a:rect l="T9" t="T10" r="T11" b="T12"/>
                    <a:pathLst>
                      <a:path w="1" h="44">
                        <a:moveTo>
                          <a:pt x="0" y="0"/>
                        </a:moveTo>
                        <a:lnTo>
                          <a:pt x="0" y="43"/>
                        </a:lnTo>
                        <a:lnTo>
                          <a:pt x="0" y="0"/>
                        </a:lnTo>
                      </a:path>
                    </a:pathLst>
                  </a:custGeom>
                  <a:noFill/>
                  <a:ln w="12700" cap="rnd">
                    <a:solidFill>
                      <a:srgbClr val="A00000"/>
                    </a:solidFill>
                    <a:round/>
                    <a:headEnd/>
                    <a:tailEnd/>
                  </a:ln>
                </p:spPr>
                <p:txBody>
                  <a:bodyPr/>
                  <a:lstStyle/>
                  <a:p>
                    <a:endParaRPr lang="en-US"/>
                  </a:p>
                </p:txBody>
              </p:sp>
              <p:sp>
                <p:nvSpPr>
                  <p:cNvPr id="18616" name="Freeform 474"/>
                  <p:cNvSpPr>
                    <a:spLocks noChangeAspect="1"/>
                  </p:cNvSpPr>
                  <p:nvPr/>
                </p:nvSpPr>
                <p:spPr bwMode="auto">
                  <a:xfrm>
                    <a:off x="2269" y="3127"/>
                    <a:ext cx="1" cy="34"/>
                  </a:xfrm>
                  <a:custGeom>
                    <a:avLst/>
                    <a:gdLst>
                      <a:gd name="T0" fmla="*/ 0 w 1"/>
                      <a:gd name="T1" fmla="*/ 33 h 34"/>
                      <a:gd name="T2" fmla="*/ 0 w 1"/>
                      <a:gd name="T3" fmla="*/ 0 h 34"/>
                      <a:gd name="T4" fmla="*/ 0 w 1"/>
                      <a:gd name="T5" fmla="*/ 33 h 34"/>
                      <a:gd name="T6" fmla="*/ 0 60000 65536"/>
                      <a:gd name="T7" fmla="*/ 0 60000 65536"/>
                      <a:gd name="T8" fmla="*/ 0 60000 65536"/>
                      <a:gd name="T9" fmla="*/ 0 w 1"/>
                      <a:gd name="T10" fmla="*/ 0 h 34"/>
                      <a:gd name="T11" fmla="*/ 1 w 1"/>
                      <a:gd name="T12" fmla="*/ 34 h 34"/>
                    </a:gdLst>
                    <a:ahLst/>
                    <a:cxnLst>
                      <a:cxn ang="T6">
                        <a:pos x="T0" y="T1"/>
                      </a:cxn>
                      <a:cxn ang="T7">
                        <a:pos x="T2" y="T3"/>
                      </a:cxn>
                      <a:cxn ang="T8">
                        <a:pos x="T4" y="T5"/>
                      </a:cxn>
                    </a:cxnLst>
                    <a:rect l="T9" t="T10" r="T11" b="T12"/>
                    <a:pathLst>
                      <a:path w="1" h="34">
                        <a:moveTo>
                          <a:pt x="0" y="33"/>
                        </a:moveTo>
                        <a:lnTo>
                          <a:pt x="0" y="0"/>
                        </a:lnTo>
                        <a:lnTo>
                          <a:pt x="0" y="33"/>
                        </a:lnTo>
                      </a:path>
                    </a:pathLst>
                  </a:custGeom>
                  <a:noFill/>
                  <a:ln w="12700" cap="rnd">
                    <a:solidFill>
                      <a:srgbClr val="A00000"/>
                    </a:solidFill>
                    <a:round/>
                    <a:headEnd/>
                    <a:tailEnd/>
                  </a:ln>
                </p:spPr>
                <p:txBody>
                  <a:bodyPr/>
                  <a:lstStyle/>
                  <a:p>
                    <a:endParaRPr lang="en-US"/>
                  </a:p>
                </p:txBody>
              </p:sp>
              <p:sp>
                <p:nvSpPr>
                  <p:cNvPr id="18617" name="Freeform 475"/>
                  <p:cNvSpPr>
                    <a:spLocks noChangeAspect="1"/>
                  </p:cNvSpPr>
                  <p:nvPr/>
                </p:nvSpPr>
                <p:spPr bwMode="auto">
                  <a:xfrm>
                    <a:off x="2279" y="3132"/>
                    <a:ext cx="1" cy="29"/>
                  </a:xfrm>
                  <a:custGeom>
                    <a:avLst/>
                    <a:gdLst>
                      <a:gd name="T0" fmla="*/ 0 w 1"/>
                      <a:gd name="T1" fmla="*/ 28 h 29"/>
                      <a:gd name="T2" fmla="*/ 0 w 1"/>
                      <a:gd name="T3" fmla="*/ 0 h 29"/>
                      <a:gd name="T4" fmla="*/ 0 w 1"/>
                      <a:gd name="T5" fmla="*/ 28 h 29"/>
                      <a:gd name="T6" fmla="*/ 0 60000 65536"/>
                      <a:gd name="T7" fmla="*/ 0 60000 65536"/>
                      <a:gd name="T8" fmla="*/ 0 60000 65536"/>
                      <a:gd name="T9" fmla="*/ 0 w 1"/>
                      <a:gd name="T10" fmla="*/ 0 h 29"/>
                      <a:gd name="T11" fmla="*/ 1 w 1"/>
                      <a:gd name="T12" fmla="*/ 29 h 29"/>
                    </a:gdLst>
                    <a:ahLst/>
                    <a:cxnLst>
                      <a:cxn ang="T6">
                        <a:pos x="T0" y="T1"/>
                      </a:cxn>
                      <a:cxn ang="T7">
                        <a:pos x="T2" y="T3"/>
                      </a:cxn>
                      <a:cxn ang="T8">
                        <a:pos x="T4" y="T5"/>
                      </a:cxn>
                    </a:cxnLst>
                    <a:rect l="T9" t="T10" r="T11" b="T12"/>
                    <a:pathLst>
                      <a:path w="1" h="29">
                        <a:moveTo>
                          <a:pt x="0" y="28"/>
                        </a:moveTo>
                        <a:lnTo>
                          <a:pt x="0" y="0"/>
                        </a:lnTo>
                        <a:lnTo>
                          <a:pt x="0" y="28"/>
                        </a:lnTo>
                      </a:path>
                    </a:pathLst>
                  </a:custGeom>
                  <a:noFill/>
                  <a:ln w="12700" cap="rnd">
                    <a:solidFill>
                      <a:srgbClr val="A00000"/>
                    </a:solidFill>
                    <a:round/>
                    <a:headEnd/>
                    <a:tailEnd/>
                  </a:ln>
                </p:spPr>
                <p:txBody>
                  <a:bodyPr/>
                  <a:lstStyle/>
                  <a:p>
                    <a:endParaRPr lang="en-US"/>
                  </a:p>
                </p:txBody>
              </p:sp>
              <p:sp>
                <p:nvSpPr>
                  <p:cNvPr id="18618" name="Freeform 476"/>
                  <p:cNvSpPr>
                    <a:spLocks noChangeAspect="1"/>
                  </p:cNvSpPr>
                  <p:nvPr/>
                </p:nvSpPr>
                <p:spPr bwMode="auto">
                  <a:xfrm>
                    <a:off x="2283" y="3136"/>
                    <a:ext cx="1" cy="25"/>
                  </a:xfrm>
                  <a:custGeom>
                    <a:avLst/>
                    <a:gdLst>
                      <a:gd name="T0" fmla="*/ 0 w 1"/>
                      <a:gd name="T1" fmla="*/ 24 h 25"/>
                      <a:gd name="T2" fmla="*/ 0 w 1"/>
                      <a:gd name="T3" fmla="*/ 0 h 25"/>
                      <a:gd name="T4" fmla="*/ 0 w 1"/>
                      <a:gd name="T5" fmla="*/ 24 h 25"/>
                      <a:gd name="T6" fmla="*/ 0 60000 65536"/>
                      <a:gd name="T7" fmla="*/ 0 60000 65536"/>
                      <a:gd name="T8" fmla="*/ 0 60000 65536"/>
                      <a:gd name="T9" fmla="*/ 0 w 1"/>
                      <a:gd name="T10" fmla="*/ 0 h 25"/>
                      <a:gd name="T11" fmla="*/ 1 w 1"/>
                      <a:gd name="T12" fmla="*/ 25 h 25"/>
                    </a:gdLst>
                    <a:ahLst/>
                    <a:cxnLst>
                      <a:cxn ang="T6">
                        <a:pos x="T0" y="T1"/>
                      </a:cxn>
                      <a:cxn ang="T7">
                        <a:pos x="T2" y="T3"/>
                      </a:cxn>
                      <a:cxn ang="T8">
                        <a:pos x="T4" y="T5"/>
                      </a:cxn>
                    </a:cxnLst>
                    <a:rect l="T9" t="T10" r="T11" b="T12"/>
                    <a:pathLst>
                      <a:path w="1" h="25">
                        <a:moveTo>
                          <a:pt x="0" y="24"/>
                        </a:moveTo>
                        <a:lnTo>
                          <a:pt x="0" y="0"/>
                        </a:lnTo>
                        <a:lnTo>
                          <a:pt x="0" y="24"/>
                        </a:lnTo>
                      </a:path>
                    </a:pathLst>
                  </a:custGeom>
                  <a:noFill/>
                  <a:ln w="12700" cap="rnd">
                    <a:solidFill>
                      <a:srgbClr val="A00000"/>
                    </a:solidFill>
                    <a:round/>
                    <a:headEnd/>
                    <a:tailEnd/>
                  </a:ln>
                </p:spPr>
                <p:txBody>
                  <a:bodyPr/>
                  <a:lstStyle/>
                  <a:p>
                    <a:endParaRPr lang="en-US"/>
                  </a:p>
                </p:txBody>
              </p:sp>
              <p:sp>
                <p:nvSpPr>
                  <p:cNvPr id="18619" name="Freeform 477"/>
                  <p:cNvSpPr>
                    <a:spLocks noChangeAspect="1"/>
                  </p:cNvSpPr>
                  <p:nvPr/>
                </p:nvSpPr>
                <p:spPr bwMode="auto">
                  <a:xfrm>
                    <a:off x="2293" y="3141"/>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A00000"/>
                    </a:solidFill>
                    <a:round/>
                    <a:headEnd/>
                    <a:tailEnd/>
                  </a:ln>
                </p:spPr>
                <p:txBody>
                  <a:bodyPr/>
                  <a:lstStyle/>
                  <a:p>
                    <a:endParaRPr lang="en-US"/>
                  </a:p>
                </p:txBody>
              </p:sp>
              <p:sp>
                <p:nvSpPr>
                  <p:cNvPr id="18620" name="Freeform 478"/>
                  <p:cNvSpPr>
                    <a:spLocks noChangeAspect="1"/>
                  </p:cNvSpPr>
                  <p:nvPr/>
                </p:nvSpPr>
                <p:spPr bwMode="auto">
                  <a:xfrm>
                    <a:off x="2303" y="3146"/>
                    <a:ext cx="1" cy="15"/>
                  </a:xfrm>
                  <a:custGeom>
                    <a:avLst/>
                    <a:gdLst>
                      <a:gd name="T0" fmla="*/ 0 w 1"/>
                      <a:gd name="T1" fmla="*/ 14 h 15"/>
                      <a:gd name="T2" fmla="*/ 0 w 1"/>
                      <a:gd name="T3" fmla="*/ 0 h 15"/>
                      <a:gd name="T4" fmla="*/ 0 w 1"/>
                      <a:gd name="T5" fmla="*/ 14 h 15"/>
                      <a:gd name="T6" fmla="*/ 0 60000 65536"/>
                      <a:gd name="T7" fmla="*/ 0 60000 65536"/>
                      <a:gd name="T8" fmla="*/ 0 60000 65536"/>
                      <a:gd name="T9" fmla="*/ 0 w 1"/>
                      <a:gd name="T10" fmla="*/ 0 h 15"/>
                      <a:gd name="T11" fmla="*/ 1 w 1"/>
                      <a:gd name="T12" fmla="*/ 15 h 15"/>
                    </a:gdLst>
                    <a:ahLst/>
                    <a:cxnLst>
                      <a:cxn ang="T6">
                        <a:pos x="T0" y="T1"/>
                      </a:cxn>
                      <a:cxn ang="T7">
                        <a:pos x="T2" y="T3"/>
                      </a:cxn>
                      <a:cxn ang="T8">
                        <a:pos x="T4" y="T5"/>
                      </a:cxn>
                    </a:cxnLst>
                    <a:rect l="T9" t="T10" r="T11" b="T12"/>
                    <a:pathLst>
                      <a:path w="1" h="15">
                        <a:moveTo>
                          <a:pt x="0" y="14"/>
                        </a:moveTo>
                        <a:lnTo>
                          <a:pt x="0" y="0"/>
                        </a:lnTo>
                        <a:lnTo>
                          <a:pt x="0" y="14"/>
                        </a:lnTo>
                      </a:path>
                    </a:pathLst>
                  </a:custGeom>
                  <a:noFill/>
                  <a:ln w="12700" cap="rnd">
                    <a:solidFill>
                      <a:srgbClr val="A00000"/>
                    </a:solidFill>
                    <a:round/>
                    <a:headEnd/>
                    <a:tailEnd/>
                  </a:ln>
                </p:spPr>
                <p:txBody>
                  <a:bodyPr/>
                  <a:lstStyle/>
                  <a:p>
                    <a:endParaRPr lang="en-US"/>
                  </a:p>
                </p:txBody>
              </p:sp>
            </p:grpSp>
            <p:sp>
              <p:nvSpPr>
                <p:cNvPr id="18600" name="Freeform 479"/>
                <p:cNvSpPr>
                  <a:spLocks noChangeAspect="1"/>
                </p:cNvSpPr>
                <p:nvPr/>
              </p:nvSpPr>
              <p:spPr bwMode="auto">
                <a:xfrm>
                  <a:off x="2125" y="2925"/>
                  <a:ext cx="217" cy="222"/>
                </a:xfrm>
                <a:custGeom>
                  <a:avLst/>
                  <a:gdLst>
                    <a:gd name="T0" fmla="*/ 0 w 217"/>
                    <a:gd name="T1" fmla="*/ 0 h 222"/>
                    <a:gd name="T2" fmla="*/ 5 w 217"/>
                    <a:gd name="T3" fmla="*/ 19 h 222"/>
                    <a:gd name="T4" fmla="*/ 10 w 217"/>
                    <a:gd name="T5" fmla="*/ 38 h 222"/>
                    <a:gd name="T6" fmla="*/ 14 w 217"/>
                    <a:gd name="T7" fmla="*/ 58 h 222"/>
                    <a:gd name="T8" fmla="*/ 24 w 217"/>
                    <a:gd name="T9" fmla="*/ 77 h 222"/>
                    <a:gd name="T10" fmla="*/ 34 w 217"/>
                    <a:gd name="T11" fmla="*/ 91 h 222"/>
                    <a:gd name="T12" fmla="*/ 43 w 217"/>
                    <a:gd name="T13" fmla="*/ 106 h 222"/>
                    <a:gd name="T14" fmla="*/ 53 w 217"/>
                    <a:gd name="T15" fmla="*/ 125 h 222"/>
                    <a:gd name="T16" fmla="*/ 67 w 217"/>
                    <a:gd name="T17" fmla="*/ 139 h 222"/>
                    <a:gd name="T18" fmla="*/ 77 w 217"/>
                    <a:gd name="T19" fmla="*/ 149 h 222"/>
                    <a:gd name="T20" fmla="*/ 91 w 217"/>
                    <a:gd name="T21" fmla="*/ 163 h 222"/>
                    <a:gd name="T22" fmla="*/ 106 w 217"/>
                    <a:gd name="T23" fmla="*/ 178 h 222"/>
                    <a:gd name="T24" fmla="*/ 120 w 217"/>
                    <a:gd name="T25" fmla="*/ 187 h 222"/>
                    <a:gd name="T26" fmla="*/ 139 w 217"/>
                    <a:gd name="T27" fmla="*/ 197 h 222"/>
                    <a:gd name="T28" fmla="*/ 154 w 217"/>
                    <a:gd name="T29" fmla="*/ 207 h 222"/>
                    <a:gd name="T30" fmla="*/ 173 w 217"/>
                    <a:gd name="T31" fmla="*/ 216 h 222"/>
                    <a:gd name="T32" fmla="*/ 197 w 217"/>
                    <a:gd name="T33" fmla="*/ 221 h 222"/>
                    <a:gd name="T34" fmla="*/ 216 w 217"/>
                    <a:gd name="T35" fmla="*/ 221 h 2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7"/>
                    <a:gd name="T55" fmla="*/ 0 h 222"/>
                    <a:gd name="T56" fmla="*/ 217 w 217"/>
                    <a:gd name="T57" fmla="*/ 222 h 2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7" h="222">
                      <a:moveTo>
                        <a:pt x="0" y="0"/>
                      </a:moveTo>
                      <a:lnTo>
                        <a:pt x="5" y="19"/>
                      </a:lnTo>
                      <a:lnTo>
                        <a:pt x="10" y="38"/>
                      </a:lnTo>
                      <a:lnTo>
                        <a:pt x="14" y="58"/>
                      </a:lnTo>
                      <a:lnTo>
                        <a:pt x="24" y="77"/>
                      </a:lnTo>
                      <a:lnTo>
                        <a:pt x="34" y="91"/>
                      </a:lnTo>
                      <a:lnTo>
                        <a:pt x="43" y="106"/>
                      </a:lnTo>
                      <a:lnTo>
                        <a:pt x="53" y="125"/>
                      </a:lnTo>
                      <a:lnTo>
                        <a:pt x="67" y="139"/>
                      </a:lnTo>
                      <a:lnTo>
                        <a:pt x="77" y="149"/>
                      </a:lnTo>
                      <a:lnTo>
                        <a:pt x="91" y="163"/>
                      </a:lnTo>
                      <a:lnTo>
                        <a:pt x="106" y="178"/>
                      </a:lnTo>
                      <a:lnTo>
                        <a:pt x="120" y="187"/>
                      </a:lnTo>
                      <a:lnTo>
                        <a:pt x="139" y="197"/>
                      </a:lnTo>
                      <a:lnTo>
                        <a:pt x="154" y="207"/>
                      </a:lnTo>
                      <a:lnTo>
                        <a:pt x="173" y="216"/>
                      </a:lnTo>
                      <a:lnTo>
                        <a:pt x="197" y="221"/>
                      </a:lnTo>
                      <a:lnTo>
                        <a:pt x="216" y="221"/>
                      </a:lnTo>
                    </a:path>
                  </a:pathLst>
                </a:custGeom>
                <a:noFill/>
                <a:ln w="12700" cap="rnd">
                  <a:solidFill>
                    <a:srgbClr val="A00000"/>
                  </a:solidFill>
                  <a:round/>
                  <a:headEnd/>
                  <a:tailEnd/>
                </a:ln>
              </p:spPr>
              <p:txBody>
                <a:bodyPr/>
                <a:lstStyle/>
                <a:p>
                  <a:endParaRPr lang="en-US"/>
                </a:p>
              </p:txBody>
            </p:sp>
          </p:grpSp>
          <p:sp>
            <p:nvSpPr>
              <p:cNvPr id="18514" name="Freeform 480"/>
              <p:cNvSpPr>
                <a:spLocks noChangeAspect="1"/>
              </p:cNvSpPr>
              <p:nvPr/>
            </p:nvSpPr>
            <p:spPr bwMode="auto">
              <a:xfrm>
                <a:off x="1568" y="2988"/>
                <a:ext cx="116" cy="92"/>
              </a:xfrm>
              <a:custGeom>
                <a:avLst/>
                <a:gdLst>
                  <a:gd name="T0" fmla="*/ 0 w 116"/>
                  <a:gd name="T1" fmla="*/ 0 h 92"/>
                  <a:gd name="T2" fmla="*/ 115 w 116"/>
                  <a:gd name="T3" fmla="*/ 22 h 92"/>
                  <a:gd name="T4" fmla="*/ 115 w 116"/>
                  <a:gd name="T5" fmla="*/ 91 h 92"/>
                  <a:gd name="T6" fmla="*/ 102 w 116"/>
                  <a:gd name="T7" fmla="*/ 91 h 92"/>
                  <a:gd name="T8" fmla="*/ 102 w 116"/>
                  <a:gd name="T9" fmla="*/ 69 h 92"/>
                  <a:gd name="T10" fmla="*/ 102 w 116"/>
                  <a:gd name="T11" fmla="*/ 61 h 92"/>
                  <a:gd name="T12" fmla="*/ 97 w 116"/>
                  <a:gd name="T13" fmla="*/ 52 h 92"/>
                  <a:gd name="T14" fmla="*/ 93 w 116"/>
                  <a:gd name="T15" fmla="*/ 43 h 92"/>
                  <a:gd name="T16" fmla="*/ 84 w 116"/>
                  <a:gd name="T17" fmla="*/ 35 h 92"/>
                  <a:gd name="T18" fmla="*/ 71 w 116"/>
                  <a:gd name="T19" fmla="*/ 26 h 92"/>
                  <a:gd name="T20" fmla="*/ 62 w 116"/>
                  <a:gd name="T21" fmla="*/ 22 h 92"/>
                  <a:gd name="T22" fmla="*/ 53 w 116"/>
                  <a:gd name="T23" fmla="*/ 22 h 92"/>
                  <a:gd name="T24" fmla="*/ 40 w 116"/>
                  <a:gd name="T25" fmla="*/ 22 h 92"/>
                  <a:gd name="T26" fmla="*/ 31 w 116"/>
                  <a:gd name="T27" fmla="*/ 22 h 92"/>
                  <a:gd name="T28" fmla="*/ 22 w 116"/>
                  <a:gd name="T29" fmla="*/ 26 h 92"/>
                  <a:gd name="T30" fmla="*/ 18 w 116"/>
                  <a:gd name="T31" fmla="*/ 30 h 92"/>
                  <a:gd name="T32" fmla="*/ 13 w 116"/>
                  <a:gd name="T33" fmla="*/ 39 h 92"/>
                  <a:gd name="T34" fmla="*/ 9 w 116"/>
                  <a:gd name="T35" fmla="*/ 48 h 92"/>
                  <a:gd name="T36" fmla="*/ 9 w 116"/>
                  <a:gd name="T37" fmla="*/ 61 h 92"/>
                  <a:gd name="T38" fmla="*/ 9 w 116"/>
                  <a:gd name="T39" fmla="*/ 69 h 92"/>
                  <a:gd name="T40" fmla="*/ 0 w 116"/>
                  <a:gd name="T41" fmla="*/ 69 h 92"/>
                  <a:gd name="T42" fmla="*/ 0 w 116"/>
                  <a:gd name="T43" fmla="*/ 0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92"/>
                  <a:gd name="T68" fmla="*/ 116 w 116"/>
                  <a:gd name="T69" fmla="*/ 92 h 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92">
                    <a:moveTo>
                      <a:pt x="0" y="0"/>
                    </a:moveTo>
                    <a:lnTo>
                      <a:pt x="115" y="22"/>
                    </a:lnTo>
                    <a:lnTo>
                      <a:pt x="115" y="91"/>
                    </a:lnTo>
                    <a:lnTo>
                      <a:pt x="102" y="91"/>
                    </a:lnTo>
                    <a:lnTo>
                      <a:pt x="102" y="69"/>
                    </a:lnTo>
                    <a:lnTo>
                      <a:pt x="102" y="61"/>
                    </a:lnTo>
                    <a:lnTo>
                      <a:pt x="97" y="52"/>
                    </a:lnTo>
                    <a:lnTo>
                      <a:pt x="93" y="43"/>
                    </a:lnTo>
                    <a:lnTo>
                      <a:pt x="84" y="35"/>
                    </a:lnTo>
                    <a:lnTo>
                      <a:pt x="71" y="26"/>
                    </a:lnTo>
                    <a:lnTo>
                      <a:pt x="62" y="22"/>
                    </a:lnTo>
                    <a:lnTo>
                      <a:pt x="53" y="22"/>
                    </a:lnTo>
                    <a:lnTo>
                      <a:pt x="40" y="22"/>
                    </a:lnTo>
                    <a:lnTo>
                      <a:pt x="31" y="22"/>
                    </a:lnTo>
                    <a:lnTo>
                      <a:pt x="22" y="26"/>
                    </a:lnTo>
                    <a:lnTo>
                      <a:pt x="18" y="30"/>
                    </a:lnTo>
                    <a:lnTo>
                      <a:pt x="13" y="39"/>
                    </a:lnTo>
                    <a:lnTo>
                      <a:pt x="9" y="48"/>
                    </a:lnTo>
                    <a:lnTo>
                      <a:pt x="9" y="61"/>
                    </a:lnTo>
                    <a:lnTo>
                      <a:pt x="9" y="69"/>
                    </a:lnTo>
                    <a:lnTo>
                      <a:pt x="0" y="69"/>
                    </a:lnTo>
                    <a:lnTo>
                      <a:pt x="0" y="0"/>
                    </a:lnTo>
                  </a:path>
                </a:pathLst>
              </a:custGeom>
              <a:solidFill>
                <a:srgbClr val="808080"/>
              </a:solidFill>
              <a:ln w="12700" cap="rnd">
                <a:noFill/>
                <a:round/>
                <a:headEnd/>
                <a:tailEnd/>
              </a:ln>
            </p:spPr>
            <p:txBody>
              <a:bodyPr/>
              <a:lstStyle/>
              <a:p>
                <a:endParaRPr lang="en-US"/>
              </a:p>
            </p:txBody>
          </p:sp>
          <p:sp>
            <p:nvSpPr>
              <p:cNvPr id="18515" name="Freeform 481"/>
              <p:cNvSpPr>
                <a:spLocks noChangeAspect="1"/>
              </p:cNvSpPr>
              <p:nvPr/>
            </p:nvSpPr>
            <p:spPr bwMode="auto">
              <a:xfrm>
                <a:off x="2125" y="2916"/>
                <a:ext cx="54" cy="92"/>
              </a:xfrm>
              <a:custGeom>
                <a:avLst/>
                <a:gdLst>
                  <a:gd name="T0" fmla="*/ 0 w 54"/>
                  <a:gd name="T1" fmla="*/ 0 h 92"/>
                  <a:gd name="T2" fmla="*/ 53 w 54"/>
                  <a:gd name="T3" fmla="*/ 26 h 92"/>
                  <a:gd name="T4" fmla="*/ 53 w 54"/>
                  <a:gd name="T5" fmla="*/ 91 h 92"/>
                  <a:gd name="T6" fmla="*/ 49 w 54"/>
                  <a:gd name="T7" fmla="*/ 87 h 92"/>
                  <a:gd name="T8" fmla="*/ 45 w 54"/>
                  <a:gd name="T9" fmla="*/ 69 h 92"/>
                  <a:gd name="T10" fmla="*/ 45 w 54"/>
                  <a:gd name="T11" fmla="*/ 61 h 92"/>
                  <a:gd name="T12" fmla="*/ 45 w 54"/>
                  <a:gd name="T13" fmla="*/ 52 h 92"/>
                  <a:gd name="T14" fmla="*/ 41 w 54"/>
                  <a:gd name="T15" fmla="*/ 39 h 92"/>
                  <a:gd name="T16" fmla="*/ 37 w 54"/>
                  <a:gd name="T17" fmla="*/ 30 h 92"/>
                  <a:gd name="T18" fmla="*/ 33 w 54"/>
                  <a:gd name="T19" fmla="*/ 26 h 92"/>
                  <a:gd name="T20" fmla="*/ 24 w 54"/>
                  <a:gd name="T21" fmla="*/ 22 h 92"/>
                  <a:gd name="T22" fmla="*/ 16 w 54"/>
                  <a:gd name="T23" fmla="*/ 22 h 92"/>
                  <a:gd name="T24" fmla="*/ 8 w 54"/>
                  <a:gd name="T25" fmla="*/ 26 h 92"/>
                  <a:gd name="T26" fmla="*/ 8 w 54"/>
                  <a:gd name="T27" fmla="*/ 30 h 92"/>
                  <a:gd name="T28" fmla="*/ 4 w 54"/>
                  <a:gd name="T29" fmla="*/ 39 h 92"/>
                  <a:gd name="T30" fmla="*/ 4 w 54"/>
                  <a:gd name="T31" fmla="*/ 48 h 92"/>
                  <a:gd name="T32" fmla="*/ 0 w 54"/>
                  <a:gd name="T33" fmla="*/ 69 h 92"/>
                  <a:gd name="T34" fmla="*/ 0 w 54"/>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92"/>
                  <a:gd name="T56" fmla="*/ 54 w 54"/>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92">
                    <a:moveTo>
                      <a:pt x="0" y="0"/>
                    </a:moveTo>
                    <a:lnTo>
                      <a:pt x="53" y="26"/>
                    </a:lnTo>
                    <a:lnTo>
                      <a:pt x="53" y="91"/>
                    </a:lnTo>
                    <a:lnTo>
                      <a:pt x="49" y="87"/>
                    </a:lnTo>
                    <a:lnTo>
                      <a:pt x="45" y="69"/>
                    </a:lnTo>
                    <a:lnTo>
                      <a:pt x="45" y="61"/>
                    </a:lnTo>
                    <a:lnTo>
                      <a:pt x="45" y="52"/>
                    </a:lnTo>
                    <a:lnTo>
                      <a:pt x="41" y="39"/>
                    </a:lnTo>
                    <a:lnTo>
                      <a:pt x="37" y="30"/>
                    </a:lnTo>
                    <a:lnTo>
                      <a:pt x="33" y="26"/>
                    </a:lnTo>
                    <a:lnTo>
                      <a:pt x="24" y="22"/>
                    </a:lnTo>
                    <a:lnTo>
                      <a:pt x="16" y="22"/>
                    </a:lnTo>
                    <a:lnTo>
                      <a:pt x="8" y="26"/>
                    </a:lnTo>
                    <a:lnTo>
                      <a:pt x="8" y="30"/>
                    </a:lnTo>
                    <a:lnTo>
                      <a:pt x="4" y="39"/>
                    </a:lnTo>
                    <a:lnTo>
                      <a:pt x="4" y="48"/>
                    </a:lnTo>
                    <a:lnTo>
                      <a:pt x="0" y="69"/>
                    </a:lnTo>
                    <a:lnTo>
                      <a:pt x="0" y="0"/>
                    </a:lnTo>
                  </a:path>
                </a:pathLst>
              </a:custGeom>
              <a:solidFill>
                <a:srgbClr val="808080"/>
              </a:solidFill>
              <a:ln w="12700" cap="rnd">
                <a:noFill/>
                <a:round/>
                <a:headEnd/>
                <a:tailEnd/>
              </a:ln>
            </p:spPr>
            <p:txBody>
              <a:bodyPr/>
              <a:lstStyle/>
              <a:p>
                <a:endParaRPr lang="en-US"/>
              </a:p>
            </p:txBody>
          </p:sp>
          <p:grpSp>
            <p:nvGrpSpPr>
              <p:cNvPr id="41312" name="Group 482"/>
              <p:cNvGrpSpPr>
                <a:grpSpLocks noChangeAspect="1"/>
              </p:cNvGrpSpPr>
              <p:nvPr/>
            </p:nvGrpSpPr>
            <p:grpSpPr bwMode="auto">
              <a:xfrm>
                <a:off x="1525" y="3136"/>
                <a:ext cx="942" cy="313"/>
                <a:chOff x="1525" y="3136"/>
                <a:chExt cx="942" cy="313"/>
              </a:xfrm>
            </p:grpSpPr>
            <p:sp>
              <p:nvSpPr>
                <p:cNvPr id="18596" name="Freeform 483"/>
                <p:cNvSpPr>
                  <a:spLocks noChangeAspect="1"/>
                </p:cNvSpPr>
                <p:nvPr/>
              </p:nvSpPr>
              <p:spPr bwMode="auto">
                <a:xfrm>
                  <a:off x="1539" y="3156"/>
                  <a:ext cx="928" cy="293"/>
                </a:xfrm>
                <a:custGeom>
                  <a:avLst/>
                  <a:gdLst>
                    <a:gd name="T0" fmla="*/ 34 w 928"/>
                    <a:gd name="T1" fmla="*/ 134 h 293"/>
                    <a:gd name="T2" fmla="*/ 72 w 928"/>
                    <a:gd name="T3" fmla="*/ 105 h 293"/>
                    <a:gd name="T4" fmla="*/ 110 w 928"/>
                    <a:gd name="T5" fmla="*/ 86 h 293"/>
                    <a:gd name="T6" fmla="*/ 154 w 928"/>
                    <a:gd name="T7" fmla="*/ 67 h 293"/>
                    <a:gd name="T8" fmla="*/ 183 w 928"/>
                    <a:gd name="T9" fmla="*/ 62 h 293"/>
                    <a:gd name="T10" fmla="*/ 211 w 928"/>
                    <a:gd name="T11" fmla="*/ 53 h 293"/>
                    <a:gd name="T12" fmla="*/ 250 w 928"/>
                    <a:gd name="T13" fmla="*/ 48 h 293"/>
                    <a:gd name="T14" fmla="*/ 293 w 928"/>
                    <a:gd name="T15" fmla="*/ 38 h 293"/>
                    <a:gd name="T16" fmla="*/ 327 w 928"/>
                    <a:gd name="T17" fmla="*/ 34 h 293"/>
                    <a:gd name="T18" fmla="*/ 375 w 928"/>
                    <a:gd name="T19" fmla="*/ 29 h 293"/>
                    <a:gd name="T20" fmla="*/ 418 w 928"/>
                    <a:gd name="T21" fmla="*/ 24 h 293"/>
                    <a:gd name="T22" fmla="*/ 461 w 928"/>
                    <a:gd name="T23" fmla="*/ 19 h 293"/>
                    <a:gd name="T24" fmla="*/ 514 w 928"/>
                    <a:gd name="T25" fmla="*/ 14 h 293"/>
                    <a:gd name="T26" fmla="*/ 615 w 928"/>
                    <a:gd name="T27" fmla="*/ 10 h 293"/>
                    <a:gd name="T28" fmla="*/ 735 w 928"/>
                    <a:gd name="T29" fmla="*/ 5 h 293"/>
                    <a:gd name="T30" fmla="*/ 831 w 928"/>
                    <a:gd name="T31" fmla="*/ 5 h 293"/>
                    <a:gd name="T32" fmla="*/ 917 w 928"/>
                    <a:gd name="T33" fmla="*/ 0 h 293"/>
                    <a:gd name="T34" fmla="*/ 913 w 928"/>
                    <a:gd name="T35" fmla="*/ 24 h 293"/>
                    <a:gd name="T36" fmla="*/ 850 w 928"/>
                    <a:gd name="T37" fmla="*/ 24 h 293"/>
                    <a:gd name="T38" fmla="*/ 768 w 928"/>
                    <a:gd name="T39" fmla="*/ 29 h 293"/>
                    <a:gd name="T40" fmla="*/ 668 w 928"/>
                    <a:gd name="T41" fmla="*/ 34 h 293"/>
                    <a:gd name="T42" fmla="*/ 548 w 928"/>
                    <a:gd name="T43" fmla="*/ 43 h 293"/>
                    <a:gd name="T44" fmla="*/ 485 w 928"/>
                    <a:gd name="T45" fmla="*/ 53 h 293"/>
                    <a:gd name="T46" fmla="*/ 427 w 928"/>
                    <a:gd name="T47" fmla="*/ 57 h 293"/>
                    <a:gd name="T48" fmla="*/ 384 w 928"/>
                    <a:gd name="T49" fmla="*/ 67 h 293"/>
                    <a:gd name="T50" fmla="*/ 341 w 928"/>
                    <a:gd name="T51" fmla="*/ 77 h 293"/>
                    <a:gd name="T52" fmla="*/ 307 w 928"/>
                    <a:gd name="T53" fmla="*/ 91 h 293"/>
                    <a:gd name="T54" fmla="*/ 279 w 928"/>
                    <a:gd name="T55" fmla="*/ 96 h 293"/>
                    <a:gd name="T56" fmla="*/ 255 w 928"/>
                    <a:gd name="T57" fmla="*/ 110 h 293"/>
                    <a:gd name="T58" fmla="*/ 221 w 928"/>
                    <a:gd name="T59" fmla="*/ 129 h 293"/>
                    <a:gd name="T60" fmla="*/ 192 w 928"/>
                    <a:gd name="T61" fmla="*/ 148 h 293"/>
                    <a:gd name="T62" fmla="*/ 159 w 928"/>
                    <a:gd name="T63" fmla="*/ 182 h 293"/>
                    <a:gd name="T64" fmla="*/ 125 w 928"/>
                    <a:gd name="T65" fmla="*/ 225 h 293"/>
                    <a:gd name="T66" fmla="*/ 82 w 928"/>
                    <a:gd name="T67" fmla="*/ 292 h 2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8"/>
                    <a:gd name="T103" fmla="*/ 0 h 293"/>
                    <a:gd name="T104" fmla="*/ 928 w 928"/>
                    <a:gd name="T105" fmla="*/ 293 h 2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8" h="293">
                      <a:moveTo>
                        <a:pt x="0" y="158"/>
                      </a:moveTo>
                      <a:lnTo>
                        <a:pt x="34" y="134"/>
                      </a:lnTo>
                      <a:lnTo>
                        <a:pt x="53" y="115"/>
                      </a:lnTo>
                      <a:lnTo>
                        <a:pt x="72" y="105"/>
                      </a:lnTo>
                      <a:lnTo>
                        <a:pt x="91" y="96"/>
                      </a:lnTo>
                      <a:lnTo>
                        <a:pt x="110" y="86"/>
                      </a:lnTo>
                      <a:lnTo>
                        <a:pt x="134" y="77"/>
                      </a:lnTo>
                      <a:lnTo>
                        <a:pt x="154" y="67"/>
                      </a:lnTo>
                      <a:lnTo>
                        <a:pt x="173" y="62"/>
                      </a:lnTo>
                      <a:lnTo>
                        <a:pt x="183" y="62"/>
                      </a:lnTo>
                      <a:lnTo>
                        <a:pt x="197" y="57"/>
                      </a:lnTo>
                      <a:lnTo>
                        <a:pt x="211" y="53"/>
                      </a:lnTo>
                      <a:lnTo>
                        <a:pt x="231" y="48"/>
                      </a:lnTo>
                      <a:lnTo>
                        <a:pt x="250" y="48"/>
                      </a:lnTo>
                      <a:lnTo>
                        <a:pt x="269" y="43"/>
                      </a:lnTo>
                      <a:lnTo>
                        <a:pt x="293" y="38"/>
                      </a:lnTo>
                      <a:lnTo>
                        <a:pt x="312" y="34"/>
                      </a:lnTo>
                      <a:lnTo>
                        <a:pt x="327" y="34"/>
                      </a:lnTo>
                      <a:lnTo>
                        <a:pt x="346" y="29"/>
                      </a:lnTo>
                      <a:lnTo>
                        <a:pt x="375" y="29"/>
                      </a:lnTo>
                      <a:lnTo>
                        <a:pt x="403" y="24"/>
                      </a:lnTo>
                      <a:lnTo>
                        <a:pt x="418" y="24"/>
                      </a:lnTo>
                      <a:lnTo>
                        <a:pt x="437" y="24"/>
                      </a:lnTo>
                      <a:lnTo>
                        <a:pt x="461" y="19"/>
                      </a:lnTo>
                      <a:lnTo>
                        <a:pt x="490" y="19"/>
                      </a:lnTo>
                      <a:lnTo>
                        <a:pt x="514" y="14"/>
                      </a:lnTo>
                      <a:lnTo>
                        <a:pt x="552" y="14"/>
                      </a:lnTo>
                      <a:lnTo>
                        <a:pt x="615" y="10"/>
                      </a:lnTo>
                      <a:lnTo>
                        <a:pt x="668" y="5"/>
                      </a:lnTo>
                      <a:lnTo>
                        <a:pt x="735" y="5"/>
                      </a:lnTo>
                      <a:lnTo>
                        <a:pt x="783" y="5"/>
                      </a:lnTo>
                      <a:lnTo>
                        <a:pt x="831" y="5"/>
                      </a:lnTo>
                      <a:lnTo>
                        <a:pt x="884" y="5"/>
                      </a:lnTo>
                      <a:lnTo>
                        <a:pt x="917" y="0"/>
                      </a:lnTo>
                      <a:lnTo>
                        <a:pt x="927" y="10"/>
                      </a:lnTo>
                      <a:lnTo>
                        <a:pt x="913" y="24"/>
                      </a:lnTo>
                      <a:lnTo>
                        <a:pt x="884" y="24"/>
                      </a:lnTo>
                      <a:lnTo>
                        <a:pt x="850" y="24"/>
                      </a:lnTo>
                      <a:lnTo>
                        <a:pt x="807" y="29"/>
                      </a:lnTo>
                      <a:lnTo>
                        <a:pt x="768" y="29"/>
                      </a:lnTo>
                      <a:lnTo>
                        <a:pt x="716" y="34"/>
                      </a:lnTo>
                      <a:lnTo>
                        <a:pt x="668" y="34"/>
                      </a:lnTo>
                      <a:lnTo>
                        <a:pt x="610" y="38"/>
                      </a:lnTo>
                      <a:lnTo>
                        <a:pt x="548" y="43"/>
                      </a:lnTo>
                      <a:lnTo>
                        <a:pt x="514" y="48"/>
                      </a:lnTo>
                      <a:lnTo>
                        <a:pt x="485" y="53"/>
                      </a:lnTo>
                      <a:lnTo>
                        <a:pt x="451" y="57"/>
                      </a:lnTo>
                      <a:lnTo>
                        <a:pt x="427" y="57"/>
                      </a:lnTo>
                      <a:lnTo>
                        <a:pt x="403" y="62"/>
                      </a:lnTo>
                      <a:lnTo>
                        <a:pt x="384" y="67"/>
                      </a:lnTo>
                      <a:lnTo>
                        <a:pt x="365" y="72"/>
                      </a:lnTo>
                      <a:lnTo>
                        <a:pt x="341" y="77"/>
                      </a:lnTo>
                      <a:lnTo>
                        <a:pt x="322" y="86"/>
                      </a:lnTo>
                      <a:lnTo>
                        <a:pt x="307" y="91"/>
                      </a:lnTo>
                      <a:lnTo>
                        <a:pt x="288" y="96"/>
                      </a:lnTo>
                      <a:lnTo>
                        <a:pt x="279" y="96"/>
                      </a:lnTo>
                      <a:lnTo>
                        <a:pt x="269" y="101"/>
                      </a:lnTo>
                      <a:lnTo>
                        <a:pt x="255" y="110"/>
                      </a:lnTo>
                      <a:lnTo>
                        <a:pt x="240" y="120"/>
                      </a:lnTo>
                      <a:lnTo>
                        <a:pt x="221" y="129"/>
                      </a:lnTo>
                      <a:lnTo>
                        <a:pt x="207" y="139"/>
                      </a:lnTo>
                      <a:lnTo>
                        <a:pt x="192" y="148"/>
                      </a:lnTo>
                      <a:lnTo>
                        <a:pt x="178" y="163"/>
                      </a:lnTo>
                      <a:lnTo>
                        <a:pt x="159" y="182"/>
                      </a:lnTo>
                      <a:lnTo>
                        <a:pt x="144" y="201"/>
                      </a:lnTo>
                      <a:lnTo>
                        <a:pt x="125" y="225"/>
                      </a:lnTo>
                      <a:lnTo>
                        <a:pt x="106" y="254"/>
                      </a:lnTo>
                      <a:lnTo>
                        <a:pt x="82" y="292"/>
                      </a:lnTo>
                      <a:lnTo>
                        <a:pt x="0" y="158"/>
                      </a:lnTo>
                    </a:path>
                  </a:pathLst>
                </a:custGeom>
                <a:solidFill>
                  <a:srgbClr val="E00000"/>
                </a:solidFill>
                <a:ln w="12700" cap="rnd">
                  <a:solidFill>
                    <a:srgbClr val="E00000"/>
                  </a:solidFill>
                  <a:round/>
                  <a:headEnd/>
                  <a:tailEnd/>
                </a:ln>
              </p:spPr>
              <p:txBody>
                <a:bodyPr/>
                <a:lstStyle/>
                <a:p>
                  <a:endParaRPr lang="en-US"/>
                </a:p>
              </p:txBody>
            </p:sp>
            <p:sp>
              <p:nvSpPr>
                <p:cNvPr id="18597" name="Freeform 484"/>
                <p:cNvSpPr>
                  <a:spLocks noChangeAspect="1"/>
                </p:cNvSpPr>
                <p:nvPr/>
              </p:nvSpPr>
              <p:spPr bwMode="auto">
                <a:xfrm>
                  <a:off x="1535" y="3146"/>
                  <a:ext cx="927" cy="294"/>
                </a:xfrm>
                <a:custGeom>
                  <a:avLst/>
                  <a:gdLst>
                    <a:gd name="T0" fmla="*/ 34 w 927"/>
                    <a:gd name="T1" fmla="*/ 130 h 294"/>
                    <a:gd name="T2" fmla="*/ 72 w 927"/>
                    <a:gd name="T3" fmla="*/ 101 h 294"/>
                    <a:gd name="T4" fmla="*/ 110 w 927"/>
                    <a:gd name="T5" fmla="*/ 82 h 294"/>
                    <a:gd name="T6" fmla="*/ 154 w 927"/>
                    <a:gd name="T7" fmla="*/ 67 h 294"/>
                    <a:gd name="T8" fmla="*/ 182 w 927"/>
                    <a:gd name="T9" fmla="*/ 58 h 294"/>
                    <a:gd name="T10" fmla="*/ 211 w 927"/>
                    <a:gd name="T11" fmla="*/ 53 h 294"/>
                    <a:gd name="T12" fmla="*/ 249 w 927"/>
                    <a:gd name="T13" fmla="*/ 43 h 294"/>
                    <a:gd name="T14" fmla="*/ 293 w 927"/>
                    <a:gd name="T15" fmla="*/ 38 h 294"/>
                    <a:gd name="T16" fmla="*/ 326 w 927"/>
                    <a:gd name="T17" fmla="*/ 29 h 294"/>
                    <a:gd name="T18" fmla="*/ 374 w 927"/>
                    <a:gd name="T19" fmla="*/ 24 h 294"/>
                    <a:gd name="T20" fmla="*/ 417 w 927"/>
                    <a:gd name="T21" fmla="*/ 24 h 294"/>
                    <a:gd name="T22" fmla="*/ 461 w 927"/>
                    <a:gd name="T23" fmla="*/ 19 h 294"/>
                    <a:gd name="T24" fmla="*/ 513 w 927"/>
                    <a:gd name="T25" fmla="*/ 14 h 294"/>
                    <a:gd name="T26" fmla="*/ 614 w 927"/>
                    <a:gd name="T27" fmla="*/ 5 h 294"/>
                    <a:gd name="T28" fmla="*/ 734 w 927"/>
                    <a:gd name="T29" fmla="*/ 0 h 294"/>
                    <a:gd name="T30" fmla="*/ 830 w 927"/>
                    <a:gd name="T31" fmla="*/ 0 h 294"/>
                    <a:gd name="T32" fmla="*/ 926 w 927"/>
                    <a:gd name="T33" fmla="*/ 10 h 294"/>
                    <a:gd name="T34" fmla="*/ 883 w 927"/>
                    <a:gd name="T35" fmla="*/ 24 h 294"/>
                    <a:gd name="T36" fmla="*/ 806 w 927"/>
                    <a:gd name="T37" fmla="*/ 24 h 294"/>
                    <a:gd name="T38" fmla="*/ 715 w 927"/>
                    <a:gd name="T39" fmla="*/ 29 h 294"/>
                    <a:gd name="T40" fmla="*/ 609 w 927"/>
                    <a:gd name="T41" fmla="*/ 38 h 294"/>
                    <a:gd name="T42" fmla="*/ 513 w 927"/>
                    <a:gd name="T43" fmla="*/ 48 h 294"/>
                    <a:gd name="T44" fmla="*/ 451 w 927"/>
                    <a:gd name="T45" fmla="*/ 53 h 294"/>
                    <a:gd name="T46" fmla="*/ 403 w 927"/>
                    <a:gd name="T47" fmla="*/ 62 h 294"/>
                    <a:gd name="T48" fmla="*/ 365 w 927"/>
                    <a:gd name="T49" fmla="*/ 72 h 294"/>
                    <a:gd name="T50" fmla="*/ 321 w 927"/>
                    <a:gd name="T51" fmla="*/ 82 h 294"/>
                    <a:gd name="T52" fmla="*/ 288 w 927"/>
                    <a:gd name="T53" fmla="*/ 91 h 294"/>
                    <a:gd name="T54" fmla="*/ 269 w 927"/>
                    <a:gd name="T55" fmla="*/ 101 h 294"/>
                    <a:gd name="T56" fmla="*/ 240 w 927"/>
                    <a:gd name="T57" fmla="*/ 115 h 294"/>
                    <a:gd name="T58" fmla="*/ 206 w 927"/>
                    <a:gd name="T59" fmla="*/ 139 h 294"/>
                    <a:gd name="T60" fmla="*/ 178 w 927"/>
                    <a:gd name="T61" fmla="*/ 163 h 294"/>
                    <a:gd name="T62" fmla="*/ 144 w 927"/>
                    <a:gd name="T63" fmla="*/ 202 h 294"/>
                    <a:gd name="T64" fmla="*/ 106 w 927"/>
                    <a:gd name="T65" fmla="*/ 255 h 294"/>
                    <a:gd name="T66" fmla="*/ 0 w 927"/>
                    <a:gd name="T67" fmla="*/ 159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7"/>
                    <a:gd name="T103" fmla="*/ 0 h 294"/>
                    <a:gd name="T104" fmla="*/ 927 w 927"/>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7" h="294">
                      <a:moveTo>
                        <a:pt x="0" y="159"/>
                      </a:moveTo>
                      <a:lnTo>
                        <a:pt x="34" y="130"/>
                      </a:lnTo>
                      <a:lnTo>
                        <a:pt x="53" y="115"/>
                      </a:lnTo>
                      <a:lnTo>
                        <a:pt x="72" y="101"/>
                      </a:lnTo>
                      <a:lnTo>
                        <a:pt x="91" y="91"/>
                      </a:lnTo>
                      <a:lnTo>
                        <a:pt x="110" y="82"/>
                      </a:lnTo>
                      <a:lnTo>
                        <a:pt x="134" y="72"/>
                      </a:lnTo>
                      <a:lnTo>
                        <a:pt x="154" y="67"/>
                      </a:lnTo>
                      <a:lnTo>
                        <a:pt x="173" y="62"/>
                      </a:lnTo>
                      <a:lnTo>
                        <a:pt x="182" y="58"/>
                      </a:lnTo>
                      <a:lnTo>
                        <a:pt x="197" y="53"/>
                      </a:lnTo>
                      <a:lnTo>
                        <a:pt x="211" y="53"/>
                      </a:lnTo>
                      <a:lnTo>
                        <a:pt x="230" y="48"/>
                      </a:lnTo>
                      <a:lnTo>
                        <a:pt x="249" y="43"/>
                      </a:lnTo>
                      <a:lnTo>
                        <a:pt x="269" y="38"/>
                      </a:lnTo>
                      <a:lnTo>
                        <a:pt x="293" y="38"/>
                      </a:lnTo>
                      <a:lnTo>
                        <a:pt x="312" y="34"/>
                      </a:lnTo>
                      <a:lnTo>
                        <a:pt x="326" y="29"/>
                      </a:lnTo>
                      <a:lnTo>
                        <a:pt x="345" y="29"/>
                      </a:lnTo>
                      <a:lnTo>
                        <a:pt x="374" y="24"/>
                      </a:lnTo>
                      <a:lnTo>
                        <a:pt x="403" y="24"/>
                      </a:lnTo>
                      <a:lnTo>
                        <a:pt x="417" y="24"/>
                      </a:lnTo>
                      <a:lnTo>
                        <a:pt x="437" y="19"/>
                      </a:lnTo>
                      <a:lnTo>
                        <a:pt x="461" y="19"/>
                      </a:lnTo>
                      <a:lnTo>
                        <a:pt x="489" y="14"/>
                      </a:lnTo>
                      <a:lnTo>
                        <a:pt x="513" y="14"/>
                      </a:lnTo>
                      <a:lnTo>
                        <a:pt x="552" y="10"/>
                      </a:lnTo>
                      <a:lnTo>
                        <a:pt x="614" y="5"/>
                      </a:lnTo>
                      <a:lnTo>
                        <a:pt x="667" y="5"/>
                      </a:lnTo>
                      <a:lnTo>
                        <a:pt x="734" y="0"/>
                      </a:lnTo>
                      <a:lnTo>
                        <a:pt x="782" y="0"/>
                      </a:lnTo>
                      <a:lnTo>
                        <a:pt x="830" y="0"/>
                      </a:lnTo>
                      <a:lnTo>
                        <a:pt x="883" y="5"/>
                      </a:lnTo>
                      <a:lnTo>
                        <a:pt x="926" y="10"/>
                      </a:lnTo>
                      <a:lnTo>
                        <a:pt x="912" y="24"/>
                      </a:lnTo>
                      <a:lnTo>
                        <a:pt x="883" y="24"/>
                      </a:lnTo>
                      <a:lnTo>
                        <a:pt x="849" y="24"/>
                      </a:lnTo>
                      <a:lnTo>
                        <a:pt x="806" y="24"/>
                      </a:lnTo>
                      <a:lnTo>
                        <a:pt x="768" y="29"/>
                      </a:lnTo>
                      <a:lnTo>
                        <a:pt x="715" y="29"/>
                      </a:lnTo>
                      <a:lnTo>
                        <a:pt x="667" y="34"/>
                      </a:lnTo>
                      <a:lnTo>
                        <a:pt x="609" y="38"/>
                      </a:lnTo>
                      <a:lnTo>
                        <a:pt x="547" y="43"/>
                      </a:lnTo>
                      <a:lnTo>
                        <a:pt x="513" y="48"/>
                      </a:lnTo>
                      <a:lnTo>
                        <a:pt x="485" y="48"/>
                      </a:lnTo>
                      <a:lnTo>
                        <a:pt x="451" y="53"/>
                      </a:lnTo>
                      <a:lnTo>
                        <a:pt x="427" y="58"/>
                      </a:lnTo>
                      <a:lnTo>
                        <a:pt x="403" y="62"/>
                      </a:lnTo>
                      <a:lnTo>
                        <a:pt x="384" y="67"/>
                      </a:lnTo>
                      <a:lnTo>
                        <a:pt x="365" y="72"/>
                      </a:lnTo>
                      <a:lnTo>
                        <a:pt x="341" y="77"/>
                      </a:lnTo>
                      <a:lnTo>
                        <a:pt x="321" y="82"/>
                      </a:lnTo>
                      <a:lnTo>
                        <a:pt x="307" y="86"/>
                      </a:lnTo>
                      <a:lnTo>
                        <a:pt x="288" y="91"/>
                      </a:lnTo>
                      <a:lnTo>
                        <a:pt x="283" y="96"/>
                      </a:lnTo>
                      <a:lnTo>
                        <a:pt x="269" y="101"/>
                      </a:lnTo>
                      <a:lnTo>
                        <a:pt x="254" y="106"/>
                      </a:lnTo>
                      <a:lnTo>
                        <a:pt x="240" y="115"/>
                      </a:lnTo>
                      <a:lnTo>
                        <a:pt x="226" y="125"/>
                      </a:lnTo>
                      <a:lnTo>
                        <a:pt x="206" y="139"/>
                      </a:lnTo>
                      <a:lnTo>
                        <a:pt x="192" y="149"/>
                      </a:lnTo>
                      <a:lnTo>
                        <a:pt x="178" y="163"/>
                      </a:lnTo>
                      <a:lnTo>
                        <a:pt x="158" y="178"/>
                      </a:lnTo>
                      <a:lnTo>
                        <a:pt x="144" y="202"/>
                      </a:lnTo>
                      <a:lnTo>
                        <a:pt x="125" y="221"/>
                      </a:lnTo>
                      <a:lnTo>
                        <a:pt x="106" y="255"/>
                      </a:lnTo>
                      <a:lnTo>
                        <a:pt x="82" y="293"/>
                      </a:lnTo>
                      <a:lnTo>
                        <a:pt x="0" y="159"/>
                      </a:lnTo>
                    </a:path>
                  </a:pathLst>
                </a:custGeom>
                <a:solidFill>
                  <a:srgbClr val="808080"/>
                </a:solidFill>
                <a:ln w="12700" cap="rnd">
                  <a:solidFill>
                    <a:srgbClr val="E00000"/>
                  </a:solidFill>
                  <a:round/>
                  <a:headEnd/>
                  <a:tailEnd/>
                </a:ln>
              </p:spPr>
              <p:txBody>
                <a:bodyPr/>
                <a:lstStyle/>
                <a:p>
                  <a:endParaRPr lang="en-US"/>
                </a:p>
              </p:txBody>
            </p:sp>
            <p:sp>
              <p:nvSpPr>
                <p:cNvPr id="18598" name="Freeform 485"/>
                <p:cNvSpPr>
                  <a:spLocks noChangeAspect="1"/>
                </p:cNvSpPr>
                <p:nvPr/>
              </p:nvSpPr>
              <p:spPr bwMode="auto">
                <a:xfrm>
                  <a:off x="1525" y="3136"/>
                  <a:ext cx="923" cy="285"/>
                </a:xfrm>
                <a:custGeom>
                  <a:avLst/>
                  <a:gdLst>
                    <a:gd name="T0" fmla="*/ 34 w 923"/>
                    <a:gd name="T1" fmla="*/ 130 h 285"/>
                    <a:gd name="T2" fmla="*/ 72 w 923"/>
                    <a:gd name="T3" fmla="*/ 101 h 285"/>
                    <a:gd name="T4" fmla="*/ 110 w 923"/>
                    <a:gd name="T5" fmla="*/ 82 h 285"/>
                    <a:gd name="T6" fmla="*/ 154 w 923"/>
                    <a:gd name="T7" fmla="*/ 67 h 285"/>
                    <a:gd name="T8" fmla="*/ 182 w 923"/>
                    <a:gd name="T9" fmla="*/ 58 h 285"/>
                    <a:gd name="T10" fmla="*/ 211 w 923"/>
                    <a:gd name="T11" fmla="*/ 53 h 285"/>
                    <a:gd name="T12" fmla="*/ 250 w 923"/>
                    <a:gd name="T13" fmla="*/ 43 h 285"/>
                    <a:gd name="T14" fmla="*/ 293 w 923"/>
                    <a:gd name="T15" fmla="*/ 34 h 285"/>
                    <a:gd name="T16" fmla="*/ 327 w 923"/>
                    <a:gd name="T17" fmla="*/ 29 h 285"/>
                    <a:gd name="T18" fmla="*/ 370 w 923"/>
                    <a:gd name="T19" fmla="*/ 24 h 285"/>
                    <a:gd name="T20" fmla="*/ 413 w 923"/>
                    <a:gd name="T21" fmla="*/ 24 h 285"/>
                    <a:gd name="T22" fmla="*/ 456 w 923"/>
                    <a:gd name="T23" fmla="*/ 19 h 285"/>
                    <a:gd name="T24" fmla="*/ 514 w 923"/>
                    <a:gd name="T25" fmla="*/ 14 h 285"/>
                    <a:gd name="T26" fmla="*/ 615 w 923"/>
                    <a:gd name="T27" fmla="*/ 5 h 285"/>
                    <a:gd name="T28" fmla="*/ 735 w 923"/>
                    <a:gd name="T29" fmla="*/ 0 h 285"/>
                    <a:gd name="T30" fmla="*/ 831 w 923"/>
                    <a:gd name="T31" fmla="*/ 0 h 285"/>
                    <a:gd name="T32" fmla="*/ 922 w 923"/>
                    <a:gd name="T33" fmla="*/ 10 h 285"/>
                    <a:gd name="T34" fmla="*/ 884 w 923"/>
                    <a:gd name="T35" fmla="*/ 24 h 285"/>
                    <a:gd name="T36" fmla="*/ 802 w 923"/>
                    <a:gd name="T37" fmla="*/ 24 h 285"/>
                    <a:gd name="T38" fmla="*/ 716 w 923"/>
                    <a:gd name="T39" fmla="*/ 29 h 285"/>
                    <a:gd name="T40" fmla="*/ 610 w 923"/>
                    <a:gd name="T41" fmla="*/ 39 h 285"/>
                    <a:gd name="T42" fmla="*/ 509 w 923"/>
                    <a:gd name="T43" fmla="*/ 48 h 285"/>
                    <a:gd name="T44" fmla="*/ 451 w 923"/>
                    <a:gd name="T45" fmla="*/ 53 h 285"/>
                    <a:gd name="T46" fmla="*/ 403 w 923"/>
                    <a:gd name="T47" fmla="*/ 63 h 285"/>
                    <a:gd name="T48" fmla="*/ 360 w 923"/>
                    <a:gd name="T49" fmla="*/ 67 h 285"/>
                    <a:gd name="T50" fmla="*/ 322 w 923"/>
                    <a:gd name="T51" fmla="*/ 82 h 285"/>
                    <a:gd name="T52" fmla="*/ 288 w 923"/>
                    <a:gd name="T53" fmla="*/ 91 h 285"/>
                    <a:gd name="T54" fmla="*/ 269 w 923"/>
                    <a:gd name="T55" fmla="*/ 96 h 285"/>
                    <a:gd name="T56" fmla="*/ 240 w 923"/>
                    <a:gd name="T57" fmla="*/ 116 h 285"/>
                    <a:gd name="T58" fmla="*/ 206 w 923"/>
                    <a:gd name="T59" fmla="*/ 135 h 285"/>
                    <a:gd name="T60" fmla="*/ 173 w 923"/>
                    <a:gd name="T61" fmla="*/ 159 h 285"/>
                    <a:gd name="T62" fmla="*/ 144 w 923"/>
                    <a:gd name="T63" fmla="*/ 197 h 285"/>
                    <a:gd name="T64" fmla="*/ 101 w 923"/>
                    <a:gd name="T65" fmla="*/ 250 h 285"/>
                    <a:gd name="T66" fmla="*/ 0 w 923"/>
                    <a:gd name="T67" fmla="*/ 154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23"/>
                    <a:gd name="T103" fmla="*/ 0 h 285"/>
                    <a:gd name="T104" fmla="*/ 923 w 923"/>
                    <a:gd name="T105" fmla="*/ 285 h 2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23" h="285">
                      <a:moveTo>
                        <a:pt x="0" y="154"/>
                      </a:moveTo>
                      <a:lnTo>
                        <a:pt x="34" y="130"/>
                      </a:lnTo>
                      <a:lnTo>
                        <a:pt x="53" y="116"/>
                      </a:lnTo>
                      <a:lnTo>
                        <a:pt x="72" y="101"/>
                      </a:lnTo>
                      <a:lnTo>
                        <a:pt x="91" y="91"/>
                      </a:lnTo>
                      <a:lnTo>
                        <a:pt x="110" y="82"/>
                      </a:lnTo>
                      <a:lnTo>
                        <a:pt x="134" y="72"/>
                      </a:lnTo>
                      <a:lnTo>
                        <a:pt x="154" y="67"/>
                      </a:lnTo>
                      <a:lnTo>
                        <a:pt x="173" y="63"/>
                      </a:lnTo>
                      <a:lnTo>
                        <a:pt x="182" y="58"/>
                      </a:lnTo>
                      <a:lnTo>
                        <a:pt x="197" y="53"/>
                      </a:lnTo>
                      <a:lnTo>
                        <a:pt x="211" y="53"/>
                      </a:lnTo>
                      <a:lnTo>
                        <a:pt x="231" y="48"/>
                      </a:lnTo>
                      <a:lnTo>
                        <a:pt x="250" y="43"/>
                      </a:lnTo>
                      <a:lnTo>
                        <a:pt x="269" y="39"/>
                      </a:lnTo>
                      <a:lnTo>
                        <a:pt x="293" y="34"/>
                      </a:lnTo>
                      <a:lnTo>
                        <a:pt x="312" y="34"/>
                      </a:lnTo>
                      <a:lnTo>
                        <a:pt x="327" y="29"/>
                      </a:lnTo>
                      <a:lnTo>
                        <a:pt x="341" y="29"/>
                      </a:lnTo>
                      <a:lnTo>
                        <a:pt x="370" y="24"/>
                      </a:lnTo>
                      <a:lnTo>
                        <a:pt x="403" y="24"/>
                      </a:lnTo>
                      <a:lnTo>
                        <a:pt x="413" y="24"/>
                      </a:lnTo>
                      <a:lnTo>
                        <a:pt x="432" y="19"/>
                      </a:lnTo>
                      <a:lnTo>
                        <a:pt x="456" y="19"/>
                      </a:lnTo>
                      <a:lnTo>
                        <a:pt x="485" y="14"/>
                      </a:lnTo>
                      <a:lnTo>
                        <a:pt x="514" y="14"/>
                      </a:lnTo>
                      <a:lnTo>
                        <a:pt x="552" y="10"/>
                      </a:lnTo>
                      <a:lnTo>
                        <a:pt x="615" y="5"/>
                      </a:lnTo>
                      <a:lnTo>
                        <a:pt x="663" y="5"/>
                      </a:lnTo>
                      <a:lnTo>
                        <a:pt x="735" y="0"/>
                      </a:lnTo>
                      <a:lnTo>
                        <a:pt x="783" y="0"/>
                      </a:lnTo>
                      <a:lnTo>
                        <a:pt x="831" y="0"/>
                      </a:lnTo>
                      <a:lnTo>
                        <a:pt x="884" y="5"/>
                      </a:lnTo>
                      <a:lnTo>
                        <a:pt x="922" y="10"/>
                      </a:lnTo>
                      <a:lnTo>
                        <a:pt x="908" y="24"/>
                      </a:lnTo>
                      <a:lnTo>
                        <a:pt x="884" y="24"/>
                      </a:lnTo>
                      <a:lnTo>
                        <a:pt x="850" y="24"/>
                      </a:lnTo>
                      <a:lnTo>
                        <a:pt x="802" y="24"/>
                      </a:lnTo>
                      <a:lnTo>
                        <a:pt x="764" y="29"/>
                      </a:lnTo>
                      <a:lnTo>
                        <a:pt x="716" y="29"/>
                      </a:lnTo>
                      <a:lnTo>
                        <a:pt x="663" y="34"/>
                      </a:lnTo>
                      <a:lnTo>
                        <a:pt x="610" y="39"/>
                      </a:lnTo>
                      <a:lnTo>
                        <a:pt x="547" y="43"/>
                      </a:lnTo>
                      <a:lnTo>
                        <a:pt x="509" y="48"/>
                      </a:lnTo>
                      <a:lnTo>
                        <a:pt x="480" y="48"/>
                      </a:lnTo>
                      <a:lnTo>
                        <a:pt x="451" y="53"/>
                      </a:lnTo>
                      <a:lnTo>
                        <a:pt x="427" y="58"/>
                      </a:lnTo>
                      <a:lnTo>
                        <a:pt x="403" y="63"/>
                      </a:lnTo>
                      <a:lnTo>
                        <a:pt x="384" y="63"/>
                      </a:lnTo>
                      <a:lnTo>
                        <a:pt x="360" y="67"/>
                      </a:lnTo>
                      <a:lnTo>
                        <a:pt x="341" y="77"/>
                      </a:lnTo>
                      <a:lnTo>
                        <a:pt x="322" y="82"/>
                      </a:lnTo>
                      <a:lnTo>
                        <a:pt x="303" y="87"/>
                      </a:lnTo>
                      <a:lnTo>
                        <a:pt x="288" y="91"/>
                      </a:lnTo>
                      <a:lnTo>
                        <a:pt x="279" y="96"/>
                      </a:lnTo>
                      <a:lnTo>
                        <a:pt x="269" y="96"/>
                      </a:lnTo>
                      <a:lnTo>
                        <a:pt x="255" y="106"/>
                      </a:lnTo>
                      <a:lnTo>
                        <a:pt x="240" y="116"/>
                      </a:lnTo>
                      <a:lnTo>
                        <a:pt x="221" y="125"/>
                      </a:lnTo>
                      <a:lnTo>
                        <a:pt x="206" y="135"/>
                      </a:lnTo>
                      <a:lnTo>
                        <a:pt x="192" y="144"/>
                      </a:lnTo>
                      <a:lnTo>
                        <a:pt x="173" y="159"/>
                      </a:lnTo>
                      <a:lnTo>
                        <a:pt x="158" y="178"/>
                      </a:lnTo>
                      <a:lnTo>
                        <a:pt x="144" y="197"/>
                      </a:lnTo>
                      <a:lnTo>
                        <a:pt x="125" y="217"/>
                      </a:lnTo>
                      <a:lnTo>
                        <a:pt x="101" y="250"/>
                      </a:lnTo>
                      <a:lnTo>
                        <a:pt x="82" y="284"/>
                      </a:lnTo>
                      <a:lnTo>
                        <a:pt x="0" y="154"/>
                      </a:lnTo>
                    </a:path>
                  </a:pathLst>
                </a:custGeom>
                <a:noFill/>
                <a:ln w="12700" cap="rnd">
                  <a:solidFill>
                    <a:srgbClr val="C00000"/>
                  </a:solidFill>
                  <a:round/>
                  <a:headEnd/>
                  <a:tailEnd/>
                </a:ln>
              </p:spPr>
              <p:txBody>
                <a:bodyPr/>
                <a:lstStyle/>
                <a:p>
                  <a:endParaRPr lang="en-US"/>
                </a:p>
              </p:txBody>
            </p:sp>
          </p:grpSp>
          <p:grpSp>
            <p:nvGrpSpPr>
              <p:cNvPr id="41313" name="Group 486"/>
              <p:cNvGrpSpPr>
                <a:grpSpLocks noChangeAspect="1"/>
              </p:cNvGrpSpPr>
              <p:nvPr/>
            </p:nvGrpSpPr>
            <p:grpSpPr bwMode="auto">
              <a:xfrm>
                <a:off x="2192" y="2949"/>
                <a:ext cx="227" cy="236"/>
                <a:chOff x="2192" y="2949"/>
                <a:chExt cx="227" cy="236"/>
              </a:xfrm>
            </p:grpSpPr>
            <p:grpSp>
              <p:nvGrpSpPr>
                <p:cNvPr id="41314" name="Group 487"/>
                <p:cNvGrpSpPr>
                  <a:grpSpLocks noChangeAspect="1"/>
                </p:cNvGrpSpPr>
                <p:nvPr/>
              </p:nvGrpSpPr>
              <p:grpSpPr bwMode="auto">
                <a:xfrm>
                  <a:off x="2197" y="2992"/>
                  <a:ext cx="174" cy="193"/>
                  <a:chOff x="2197" y="2992"/>
                  <a:chExt cx="174" cy="193"/>
                </a:xfrm>
              </p:grpSpPr>
              <p:sp>
                <p:nvSpPr>
                  <p:cNvPr id="18575" name="Freeform 488"/>
                  <p:cNvSpPr>
                    <a:spLocks noChangeAspect="1"/>
                  </p:cNvSpPr>
                  <p:nvPr/>
                </p:nvSpPr>
                <p:spPr bwMode="auto">
                  <a:xfrm>
                    <a:off x="2207" y="3012"/>
                    <a:ext cx="1" cy="169"/>
                  </a:xfrm>
                  <a:custGeom>
                    <a:avLst/>
                    <a:gdLst>
                      <a:gd name="T0" fmla="*/ 0 w 1"/>
                      <a:gd name="T1" fmla="*/ 0 h 169"/>
                      <a:gd name="T2" fmla="*/ 0 w 1"/>
                      <a:gd name="T3" fmla="*/ 168 h 169"/>
                      <a:gd name="T4" fmla="*/ 0 w 1"/>
                      <a:gd name="T5" fmla="*/ 0 h 169"/>
                      <a:gd name="T6" fmla="*/ 0 60000 65536"/>
                      <a:gd name="T7" fmla="*/ 0 60000 65536"/>
                      <a:gd name="T8" fmla="*/ 0 60000 65536"/>
                      <a:gd name="T9" fmla="*/ 0 w 1"/>
                      <a:gd name="T10" fmla="*/ 0 h 169"/>
                      <a:gd name="T11" fmla="*/ 1 w 1"/>
                      <a:gd name="T12" fmla="*/ 169 h 169"/>
                    </a:gdLst>
                    <a:ahLst/>
                    <a:cxnLst>
                      <a:cxn ang="T6">
                        <a:pos x="T0" y="T1"/>
                      </a:cxn>
                      <a:cxn ang="T7">
                        <a:pos x="T2" y="T3"/>
                      </a:cxn>
                      <a:cxn ang="T8">
                        <a:pos x="T4" y="T5"/>
                      </a:cxn>
                    </a:cxnLst>
                    <a:rect l="T9" t="T10" r="T11" b="T12"/>
                    <a:pathLst>
                      <a:path w="1" h="169">
                        <a:moveTo>
                          <a:pt x="0" y="0"/>
                        </a:moveTo>
                        <a:lnTo>
                          <a:pt x="0" y="168"/>
                        </a:lnTo>
                        <a:lnTo>
                          <a:pt x="0" y="0"/>
                        </a:lnTo>
                      </a:path>
                    </a:pathLst>
                  </a:custGeom>
                  <a:noFill/>
                  <a:ln w="12700" cap="rnd">
                    <a:solidFill>
                      <a:srgbClr val="E00000"/>
                    </a:solidFill>
                    <a:round/>
                    <a:headEnd/>
                    <a:tailEnd/>
                  </a:ln>
                </p:spPr>
                <p:txBody>
                  <a:bodyPr/>
                  <a:lstStyle/>
                  <a:p>
                    <a:endParaRPr lang="en-US"/>
                  </a:p>
                </p:txBody>
              </p:sp>
              <p:sp>
                <p:nvSpPr>
                  <p:cNvPr id="18576" name="Freeform 489"/>
                  <p:cNvSpPr>
                    <a:spLocks noChangeAspect="1"/>
                  </p:cNvSpPr>
                  <p:nvPr/>
                </p:nvSpPr>
                <p:spPr bwMode="auto">
                  <a:xfrm>
                    <a:off x="2216" y="3036"/>
                    <a:ext cx="1" cy="145"/>
                  </a:xfrm>
                  <a:custGeom>
                    <a:avLst/>
                    <a:gdLst>
                      <a:gd name="T0" fmla="*/ 0 w 1"/>
                      <a:gd name="T1" fmla="*/ 0 h 145"/>
                      <a:gd name="T2" fmla="*/ 0 w 1"/>
                      <a:gd name="T3" fmla="*/ 144 h 145"/>
                      <a:gd name="T4" fmla="*/ 0 w 1"/>
                      <a:gd name="T5" fmla="*/ 0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0"/>
                        </a:moveTo>
                        <a:lnTo>
                          <a:pt x="0" y="144"/>
                        </a:lnTo>
                        <a:lnTo>
                          <a:pt x="0" y="0"/>
                        </a:lnTo>
                      </a:path>
                    </a:pathLst>
                  </a:custGeom>
                  <a:noFill/>
                  <a:ln w="12700" cap="rnd">
                    <a:solidFill>
                      <a:srgbClr val="E00000"/>
                    </a:solidFill>
                    <a:round/>
                    <a:headEnd/>
                    <a:tailEnd/>
                  </a:ln>
                </p:spPr>
                <p:txBody>
                  <a:bodyPr/>
                  <a:lstStyle/>
                  <a:p>
                    <a:endParaRPr lang="en-US"/>
                  </a:p>
                </p:txBody>
              </p:sp>
              <p:sp>
                <p:nvSpPr>
                  <p:cNvPr id="18577" name="Freeform 490"/>
                  <p:cNvSpPr>
                    <a:spLocks noChangeAspect="1"/>
                  </p:cNvSpPr>
                  <p:nvPr/>
                </p:nvSpPr>
                <p:spPr bwMode="auto">
                  <a:xfrm>
                    <a:off x="2221" y="3050"/>
                    <a:ext cx="1" cy="131"/>
                  </a:xfrm>
                  <a:custGeom>
                    <a:avLst/>
                    <a:gdLst>
                      <a:gd name="T0" fmla="*/ 0 w 1"/>
                      <a:gd name="T1" fmla="*/ 0 h 131"/>
                      <a:gd name="T2" fmla="*/ 0 w 1"/>
                      <a:gd name="T3" fmla="*/ 130 h 131"/>
                      <a:gd name="T4" fmla="*/ 0 w 1"/>
                      <a:gd name="T5" fmla="*/ 0 h 131"/>
                      <a:gd name="T6" fmla="*/ 0 60000 65536"/>
                      <a:gd name="T7" fmla="*/ 0 60000 65536"/>
                      <a:gd name="T8" fmla="*/ 0 60000 65536"/>
                      <a:gd name="T9" fmla="*/ 0 w 1"/>
                      <a:gd name="T10" fmla="*/ 0 h 131"/>
                      <a:gd name="T11" fmla="*/ 1 w 1"/>
                      <a:gd name="T12" fmla="*/ 131 h 131"/>
                    </a:gdLst>
                    <a:ahLst/>
                    <a:cxnLst>
                      <a:cxn ang="T6">
                        <a:pos x="T0" y="T1"/>
                      </a:cxn>
                      <a:cxn ang="T7">
                        <a:pos x="T2" y="T3"/>
                      </a:cxn>
                      <a:cxn ang="T8">
                        <a:pos x="T4" y="T5"/>
                      </a:cxn>
                    </a:cxnLst>
                    <a:rect l="T9" t="T10" r="T11" b="T12"/>
                    <a:pathLst>
                      <a:path w="1" h="131">
                        <a:moveTo>
                          <a:pt x="0" y="0"/>
                        </a:moveTo>
                        <a:lnTo>
                          <a:pt x="0" y="130"/>
                        </a:lnTo>
                        <a:lnTo>
                          <a:pt x="0" y="0"/>
                        </a:lnTo>
                      </a:path>
                    </a:pathLst>
                  </a:custGeom>
                  <a:noFill/>
                  <a:ln w="12700" cap="rnd">
                    <a:solidFill>
                      <a:srgbClr val="E00000"/>
                    </a:solidFill>
                    <a:round/>
                    <a:headEnd/>
                    <a:tailEnd/>
                  </a:ln>
                </p:spPr>
                <p:txBody>
                  <a:bodyPr/>
                  <a:lstStyle/>
                  <a:p>
                    <a:endParaRPr lang="en-US"/>
                  </a:p>
                </p:txBody>
              </p:sp>
              <p:sp>
                <p:nvSpPr>
                  <p:cNvPr id="18578" name="Freeform 491"/>
                  <p:cNvSpPr>
                    <a:spLocks noChangeAspect="1"/>
                  </p:cNvSpPr>
                  <p:nvPr/>
                </p:nvSpPr>
                <p:spPr bwMode="auto">
                  <a:xfrm>
                    <a:off x="2231" y="3064"/>
                    <a:ext cx="1" cy="117"/>
                  </a:xfrm>
                  <a:custGeom>
                    <a:avLst/>
                    <a:gdLst>
                      <a:gd name="T0" fmla="*/ 0 w 1"/>
                      <a:gd name="T1" fmla="*/ 0 h 117"/>
                      <a:gd name="T2" fmla="*/ 0 w 1"/>
                      <a:gd name="T3" fmla="*/ 116 h 117"/>
                      <a:gd name="T4" fmla="*/ 0 w 1"/>
                      <a:gd name="T5" fmla="*/ 0 h 117"/>
                      <a:gd name="T6" fmla="*/ 0 60000 65536"/>
                      <a:gd name="T7" fmla="*/ 0 60000 65536"/>
                      <a:gd name="T8" fmla="*/ 0 60000 65536"/>
                      <a:gd name="T9" fmla="*/ 0 w 1"/>
                      <a:gd name="T10" fmla="*/ 0 h 117"/>
                      <a:gd name="T11" fmla="*/ 1 w 1"/>
                      <a:gd name="T12" fmla="*/ 117 h 117"/>
                    </a:gdLst>
                    <a:ahLst/>
                    <a:cxnLst>
                      <a:cxn ang="T6">
                        <a:pos x="T0" y="T1"/>
                      </a:cxn>
                      <a:cxn ang="T7">
                        <a:pos x="T2" y="T3"/>
                      </a:cxn>
                      <a:cxn ang="T8">
                        <a:pos x="T4" y="T5"/>
                      </a:cxn>
                    </a:cxnLst>
                    <a:rect l="T9" t="T10" r="T11" b="T12"/>
                    <a:pathLst>
                      <a:path w="1" h="117">
                        <a:moveTo>
                          <a:pt x="0" y="0"/>
                        </a:moveTo>
                        <a:lnTo>
                          <a:pt x="0" y="116"/>
                        </a:lnTo>
                        <a:lnTo>
                          <a:pt x="0" y="0"/>
                        </a:lnTo>
                      </a:path>
                    </a:pathLst>
                  </a:custGeom>
                  <a:noFill/>
                  <a:ln w="12700" cap="rnd">
                    <a:solidFill>
                      <a:srgbClr val="E00000"/>
                    </a:solidFill>
                    <a:round/>
                    <a:headEnd/>
                    <a:tailEnd/>
                  </a:ln>
                </p:spPr>
                <p:txBody>
                  <a:bodyPr/>
                  <a:lstStyle/>
                  <a:p>
                    <a:endParaRPr lang="en-US"/>
                  </a:p>
                </p:txBody>
              </p:sp>
              <p:sp>
                <p:nvSpPr>
                  <p:cNvPr id="18579" name="Freeform 492"/>
                  <p:cNvSpPr>
                    <a:spLocks noChangeAspect="1"/>
                  </p:cNvSpPr>
                  <p:nvPr/>
                </p:nvSpPr>
                <p:spPr bwMode="auto">
                  <a:xfrm>
                    <a:off x="2240" y="3079"/>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E00000"/>
                    </a:solidFill>
                    <a:round/>
                    <a:headEnd/>
                    <a:tailEnd/>
                  </a:ln>
                </p:spPr>
                <p:txBody>
                  <a:bodyPr/>
                  <a:lstStyle/>
                  <a:p>
                    <a:endParaRPr lang="en-US"/>
                  </a:p>
                </p:txBody>
              </p:sp>
              <p:sp>
                <p:nvSpPr>
                  <p:cNvPr id="18580" name="Freeform 493"/>
                  <p:cNvSpPr>
                    <a:spLocks noChangeAspect="1"/>
                  </p:cNvSpPr>
                  <p:nvPr/>
                </p:nvSpPr>
                <p:spPr bwMode="auto">
                  <a:xfrm>
                    <a:off x="2250" y="3088"/>
                    <a:ext cx="1" cy="93"/>
                  </a:xfrm>
                  <a:custGeom>
                    <a:avLst/>
                    <a:gdLst>
                      <a:gd name="T0" fmla="*/ 0 w 1"/>
                      <a:gd name="T1" fmla="*/ 0 h 93"/>
                      <a:gd name="T2" fmla="*/ 0 w 1"/>
                      <a:gd name="T3" fmla="*/ 92 h 93"/>
                      <a:gd name="T4" fmla="*/ 0 w 1"/>
                      <a:gd name="T5" fmla="*/ 0 h 93"/>
                      <a:gd name="T6" fmla="*/ 0 60000 65536"/>
                      <a:gd name="T7" fmla="*/ 0 60000 65536"/>
                      <a:gd name="T8" fmla="*/ 0 60000 65536"/>
                      <a:gd name="T9" fmla="*/ 0 w 1"/>
                      <a:gd name="T10" fmla="*/ 0 h 93"/>
                      <a:gd name="T11" fmla="*/ 1 w 1"/>
                      <a:gd name="T12" fmla="*/ 93 h 93"/>
                    </a:gdLst>
                    <a:ahLst/>
                    <a:cxnLst>
                      <a:cxn ang="T6">
                        <a:pos x="T0" y="T1"/>
                      </a:cxn>
                      <a:cxn ang="T7">
                        <a:pos x="T2" y="T3"/>
                      </a:cxn>
                      <a:cxn ang="T8">
                        <a:pos x="T4" y="T5"/>
                      </a:cxn>
                    </a:cxnLst>
                    <a:rect l="T9" t="T10" r="T11" b="T12"/>
                    <a:pathLst>
                      <a:path w="1" h="93">
                        <a:moveTo>
                          <a:pt x="0" y="0"/>
                        </a:moveTo>
                        <a:lnTo>
                          <a:pt x="0" y="92"/>
                        </a:lnTo>
                        <a:lnTo>
                          <a:pt x="0" y="0"/>
                        </a:lnTo>
                      </a:path>
                    </a:pathLst>
                  </a:custGeom>
                  <a:noFill/>
                  <a:ln w="12700" cap="rnd">
                    <a:solidFill>
                      <a:srgbClr val="E00000"/>
                    </a:solidFill>
                    <a:round/>
                    <a:headEnd/>
                    <a:tailEnd/>
                  </a:ln>
                </p:spPr>
                <p:txBody>
                  <a:bodyPr/>
                  <a:lstStyle/>
                  <a:p>
                    <a:endParaRPr lang="en-US"/>
                  </a:p>
                </p:txBody>
              </p:sp>
              <p:sp>
                <p:nvSpPr>
                  <p:cNvPr id="18581" name="Freeform 494"/>
                  <p:cNvSpPr>
                    <a:spLocks noChangeAspect="1"/>
                  </p:cNvSpPr>
                  <p:nvPr/>
                </p:nvSpPr>
                <p:spPr bwMode="auto">
                  <a:xfrm>
                    <a:off x="2259" y="3098"/>
                    <a:ext cx="1" cy="83"/>
                  </a:xfrm>
                  <a:custGeom>
                    <a:avLst/>
                    <a:gdLst>
                      <a:gd name="T0" fmla="*/ 0 w 1"/>
                      <a:gd name="T1" fmla="*/ 0 h 83"/>
                      <a:gd name="T2" fmla="*/ 0 w 1"/>
                      <a:gd name="T3" fmla="*/ 82 h 83"/>
                      <a:gd name="T4" fmla="*/ 0 w 1"/>
                      <a:gd name="T5" fmla="*/ 0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0"/>
                        </a:moveTo>
                        <a:lnTo>
                          <a:pt x="0" y="82"/>
                        </a:lnTo>
                        <a:lnTo>
                          <a:pt x="0" y="0"/>
                        </a:lnTo>
                      </a:path>
                    </a:pathLst>
                  </a:custGeom>
                  <a:noFill/>
                  <a:ln w="12700" cap="rnd">
                    <a:solidFill>
                      <a:srgbClr val="E00000"/>
                    </a:solidFill>
                    <a:round/>
                    <a:headEnd/>
                    <a:tailEnd/>
                  </a:ln>
                </p:spPr>
                <p:txBody>
                  <a:bodyPr/>
                  <a:lstStyle/>
                  <a:p>
                    <a:endParaRPr lang="en-US"/>
                  </a:p>
                </p:txBody>
              </p:sp>
              <p:sp>
                <p:nvSpPr>
                  <p:cNvPr id="18582" name="Freeform 495"/>
                  <p:cNvSpPr>
                    <a:spLocks noChangeAspect="1"/>
                  </p:cNvSpPr>
                  <p:nvPr/>
                </p:nvSpPr>
                <p:spPr bwMode="auto">
                  <a:xfrm>
                    <a:off x="2274" y="3108"/>
                    <a:ext cx="1" cy="73"/>
                  </a:xfrm>
                  <a:custGeom>
                    <a:avLst/>
                    <a:gdLst>
                      <a:gd name="T0" fmla="*/ 0 w 1"/>
                      <a:gd name="T1" fmla="*/ 0 h 73"/>
                      <a:gd name="T2" fmla="*/ 0 w 1"/>
                      <a:gd name="T3" fmla="*/ 72 h 73"/>
                      <a:gd name="T4" fmla="*/ 0 w 1"/>
                      <a:gd name="T5" fmla="*/ 0 h 73"/>
                      <a:gd name="T6" fmla="*/ 0 60000 65536"/>
                      <a:gd name="T7" fmla="*/ 0 60000 65536"/>
                      <a:gd name="T8" fmla="*/ 0 60000 65536"/>
                      <a:gd name="T9" fmla="*/ 0 w 1"/>
                      <a:gd name="T10" fmla="*/ 0 h 73"/>
                      <a:gd name="T11" fmla="*/ 1 w 1"/>
                      <a:gd name="T12" fmla="*/ 73 h 73"/>
                    </a:gdLst>
                    <a:ahLst/>
                    <a:cxnLst>
                      <a:cxn ang="T6">
                        <a:pos x="T0" y="T1"/>
                      </a:cxn>
                      <a:cxn ang="T7">
                        <a:pos x="T2" y="T3"/>
                      </a:cxn>
                      <a:cxn ang="T8">
                        <a:pos x="T4" y="T5"/>
                      </a:cxn>
                    </a:cxnLst>
                    <a:rect l="T9" t="T10" r="T11" b="T12"/>
                    <a:pathLst>
                      <a:path w="1" h="73">
                        <a:moveTo>
                          <a:pt x="0" y="0"/>
                        </a:moveTo>
                        <a:lnTo>
                          <a:pt x="0" y="72"/>
                        </a:lnTo>
                        <a:lnTo>
                          <a:pt x="0" y="0"/>
                        </a:lnTo>
                      </a:path>
                    </a:pathLst>
                  </a:custGeom>
                  <a:noFill/>
                  <a:ln w="12700" cap="rnd">
                    <a:solidFill>
                      <a:srgbClr val="E00000"/>
                    </a:solidFill>
                    <a:round/>
                    <a:headEnd/>
                    <a:tailEnd/>
                  </a:ln>
                </p:spPr>
                <p:txBody>
                  <a:bodyPr/>
                  <a:lstStyle/>
                  <a:p>
                    <a:endParaRPr lang="en-US"/>
                  </a:p>
                </p:txBody>
              </p:sp>
              <p:sp>
                <p:nvSpPr>
                  <p:cNvPr id="18583" name="Freeform 496"/>
                  <p:cNvSpPr>
                    <a:spLocks noChangeAspect="1"/>
                  </p:cNvSpPr>
                  <p:nvPr/>
                </p:nvSpPr>
                <p:spPr bwMode="auto">
                  <a:xfrm>
                    <a:off x="2279" y="3117"/>
                    <a:ext cx="1" cy="59"/>
                  </a:xfrm>
                  <a:custGeom>
                    <a:avLst/>
                    <a:gdLst>
                      <a:gd name="T0" fmla="*/ 0 w 1"/>
                      <a:gd name="T1" fmla="*/ 0 h 59"/>
                      <a:gd name="T2" fmla="*/ 0 w 1"/>
                      <a:gd name="T3" fmla="*/ 58 h 59"/>
                      <a:gd name="T4" fmla="*/ 0 w 1"/>
                      <a:gd name="T5" fmla="*/ 0 h 59"/>
                      <a:gd name="T6" fmla="*/ 0 60000 65536"/>
                      <a:gd name="T7" fmla="*/ 0 60000 65536"/>
                      <a:gd name="T8" fmla="*/ 0 60000 65536"/>
                      <a:gd name="T9" fmla="*/ 0 w 1"/>
                      <a:gd name="T10" fmla="*/ 0 h 59"/>
                      <a:gd name="T11" fmla="*/ 1 w 1"/>
                      <a:gd name="T12" fmla="*/ 59 h 59"/>
                    </a:gdLst>
                    <a:ahLst/>
                    <a:cxnLst>
                      <a:cxn ang="T6">
                        <a:pos x="T0" y="T1"/>
                      </a:cxn>
                      <a:cxn ang="T7">
                        <a:pos x="T2" y="T3"/>
                      </a:cxn>
                      <a:cxn ang="T8">
                        <a:pos x="T4" y="T5"/>
                      </a:cxn>
                    </a:cxnLst>
                    <a:rect l="T9" t="T10" r="T11" b="T12"/>
                    <a:pathLst>
                      <a:path w="1" h="59">
                        <a:moveTo>
                          <a:pt x="0" y="0"/>
                        </a:moveTo>
                        <a:lnTo>
                          <a:pt x="0" y="58"/>
                        </a:lnTo>
                        <a:lnTo>
                          <a:pt x="0" y="0"/>
                        </a:lnTo>
                      </a:path>
                    </a:pathLst>
                  </a:custGeom>
                  <a:noFill/>
                  <a:ln w="12700" cap="rnd">
                    <a:solidFill>
                      <a:srgbClr val="E00000"/>
                    </a:solidFill>
                    <a:round/>
                    <a:headEnd/>
                    <a:tailEnd/>
                  </a:ln>
                </p:spPr>
                <p:txBody>
                  <a:bodyPr/>
                  <a:lstStyle/>
                  <a:p>
                    <a:endParaRPr lang="en-US"/>
                  </a:p>
                </p:txBody>
              </p:sp>
              <p:sp>
                <p:nvSpPr>
                  <p:cNvPr id="18584" name="Freeform 497"/>
                  <p:cNvSpPr>
                    <a:spLocks noChangeAspect="1"/>
                  </p:cNvSpPr>
                  <p:nvPr/>
                </p:nvSpPr>
                <p:spPr bwMode="auto">
                  <a:xfrm>
                    <a:off x="2288" y="3117"/>
                    <a:ext cx="1" cy="59"/>
                  </a:xfrm>
                  <a:custGeom>
                    <a:avLst/>
                    <a:gdLst>
                      <a:gd name="T0" fmla="*/ 0 w 1"/>
                      <a:gd name="T1" fmla="*/ 58 h 59"/>
                      <a:gd name="T2" fmla="*/ 0 w 1"/>
                      <a:gd name="T3" fmla="*/ 0 h 59"/>
                      <a:gd name="T4" fmla="*/ 0 w 1"/>
                      <a:gd name="T5" fmla="*/ 58 h 59"/>
                      <a:gd name="T6" fmla="*/ 0 60000 65536"/>
                      <a:gd name="T7" fmla="*/ 0 60000 65536"/>
                      <a:gd name="T8" fmla="*/ 0 60000 65536"/>
                      <a:gd name="T9" fmla="*/ 0 w 1"/>
                      <a:gd name="T10" fmla="*/ 0 h 59"/>
                      <a:gd name="T11" fmla="*/ 1 w 1"/>
                      <a:gd name="T12" fmla="*/ 59 h 59"/>
                    </a:gdLst>
                    <a:ahLst/>
                    <a:cxnLst>
                      <a:cxn ang="T6">
                        <a:pos x="T0" y="T1"/>
                      </a:cxn>
                      <a:cxn ang="T7">
                        <a:pos x="T2" y="T3"/>
                      </a:cxn>
                      <a:cxn ang="T8">
                        <a:pos x="T4" y="T5"/>
                      </a:cxn>
                    </a:cxnLst>
                    <a:rect l="T9" t="T10" r="T11" b="T12"/>
                    <a:pathLst>
                      <a:path w="1" h="59">
                        <a:moveTo>
                          <a:pt x="0" y="58"/>
                        </a:moveTo>
                        <a:lnTo>
                          <a:pt x="0" y="0"/>
                        </a:lnTo>
                        <a:lnTo>
                          <a:pt x="0" y="58"/>
                        </a:lnTo>
                      </a:path>
                    </a:pathLst>
                  </a:custGeom>
                  <a:noFill/>
                  <a:ln w="12700" cap="rnd">
                    <a:solidFill>
                      <a:srgbClr val="E00000"/>
                    </a:solidFill>
                    <a:round/>
                    <a:headEnd/>
                    <a:tailEnd/>
                  </a:ln>
                </p:spPr>
                <p:txBody>
                  <a:bodyPr/>
                  <a:lstStyle/>
                  <a:p>
                    <a:endParaRPr lang="en-US"/>
                  </a:p>
                </p:txBody>
              </p:sp>
              <p:sp>
                <p:nvSpPr>
                  <p:cNvPr id="18585" name="Freeform 498"/>
                  <p:cNvSpPr>
                    <a:spLocks noChangeAspect="1"/>
                  </p:cNvSpPr>
                  <p:nvPr/>
                </p:nvSpPr>
                <p:spPr bwMode="auto">
                  <a:xfrm>
                    <a:off x="2298" y="3127"/>
                    <a:ext cx="1" cy="54"/>
                  </a:xfrm>
                  <a:custGeom>
                    <a:avLst/>
                    <a:gdLst>
                      <a:gd name="T0" fmla="*/ 0 w 1"/>
                      <a:gd name="T1" fmla="*/ 53 h 54"/>
                      <a:gd name="T2" fmla="*/ 0 w 1"/>
                      <a:gd name="T3" fmla="*/ 0 h 54"/>
                      <a:gd name="T4" fmla="*/ 0 w 1"/>
                      <a:gd name="T5" fmla="*/ 53 h 54"/>
                      <a:gd name="T6" fmla="*/ 0 60000 65536"/>
                      <a:gd name="T7" fmla="*/ 0 60000 65536"/>
                      <a:gd name="T8" fmla="*/ 0 60000 65536"/>
                      <a:gd name="T9" fmla="*/ 0 w 1"/>
                      <a:gd name="T10" fmla="*/ 0 h 54"/>
                      <a:gd name="T11" fmla="*/ 1 w 1"/>
                      <a:gd name="T12" fmla="*/ 54 h 54"/>
                    </a:gdLst>
                    <a:ahLst/>
                    <a:cxnLst>
                      <a:cxn ang="T6">
                        <a:pos x="T0" y="T1"/>
                      </a:cxn>
                      <a:cxn ang="T7">
                        <a:pos x="T2" y="T3"/>
                      </a:cxn>
                      <a:cxn ang="T8">
                        <a:pos x="T4" y="T5"/>
                      </a:cxn>
                    </a:cxnLst>
                    <a:rect l="T9" t="T10" r="T11" b="T12"/>
                    <a:pathLst>
                      <a:path w="1" h="54">
                        <a:moveTo>
                          <a:pt x="0" y="53"/>
                        </a:moveTo>
                        <a:lnTo>
                          <a:pt x="0" y="0"/>
                        </a:lnTo>
                        <a:lnTo>
                          <a:pt x="0" y="53"/>
                        </a:lnTo>
                      </a:path>
                    </a:pathLst>
                  </a:custGeom>
                  <a:noFill/>
                  <a:ln w="12700" cap="rnd">
                    <a:solidFill>
                      <a:srgbClr val="E00000"/>
                    </a:solidFill>
                    <a:round/>
                    <a:headEnd/>
                    <a:tailEnd/>
                  </a:ln>
                </p:spPr>
                <p:txBody>
                  <a:bodyPr/>
                  <a:lstStyle/>
                  <a:p>
                    <a:endParaRPr lang="en-US"/>
                  </a:p>
                </p:txBody>
              </p:sp>
              <p:sp>
                <p:nvSpPr>
                  <p:cNvPr id="18586" name="Freeform 499"/>
                  <p:cNvSpPr>
                    <a:spLocks noChangeAspect="1"/>
                  </p:cNvSpPr>
                  <p:nvPr/>
                </p:nvSpPr>
                <p:spPr bwMode="auto">
                  <a:xfrm>
                    <a:off x="2307" y="3132"/>
                    <a:ext cx="1" cy="44"/>
                  </a:xfrm>
                  <a:custGeom>
                    <a:avLst/>
                    <a:gdLst>
                      <a:gd name="T0" fmla="*/ 0 w 1"/>
                      <a:gd name="T1" fmla="*/ 0 h 44"/>
                      <a:gd name="T2" fmla="*/ 0 w 1"/>
                      <a:gd name="T3" fmla="*/ 43 h 44"/>
                      <a:gd name="T4" fmla="*/ 0 w 1"/>
                      <a:gd name="T5" fmla="*/ 0 h 44"/>
                      <a:gd name="T6" fmla="*/ 0 60000 65536"/>
                      <a:gd name="T7" fmla="*/ 0 60000 65536"/>
                      <a:gd name="T8" fmla="*/ 0 60000 65536"/>
                      <a:gd name="T9" fmla="*/ 0 w 1"/>
                      <a:gd name="T10" fmla="*/ 0 h 44"/>
                      <a:gd name="T11" fmla="*/ 1 w 1"/>
                      <a:gd name="T12" fmla="*/ 44 h 44"/>
                    </a:gdLst>
                    <a:ahLst/>
                    <a:cxnLst>
                      <a:cxn ang="T6">
                        <a:pos x="T0" y="T1"/>
                      </a:cxn>
                      <a:cxn ang="T7">
                        <a:pos x="T2" y="T3"/>
                      </a:cxn>
                      <a:cxn ang="T8">
                        <a:pos x="T4" y="T5"/>
                      </a:cxn>
                    </a:cxnLst>
                    <a:rect l="T9" t="T10" r="T11" b="T12"/>
                    <a:pathLst>
                      <a:path w="1" h="44">
                        <a:moveTo>
                          <a:pt x="0" y="0"/>
                        </a:moveTo>
                        <a:lnTo>
                          <a:pt x="0" y="43"/>
                        </a:lnTo>
                        <a:lnTo>
                          <a:pt x="0" y="0"/>
                        </a:lnTo>
                      </a:path>
                    </a:pathLst>
                  </a:custGeom>
                  <a:noFill/>
                  <a:ln w="12700" cap="rnd">
                    <a:solidFill>
                      <a:srgbClr val="E00000"/>
                    </a:solidFill>
                    <a:round/>
                    <a:headEnd/>
                    <a:tailEnd/>
                  </a:ln>
                </p:spPr>
                <p:txBody>
                  <a:bodyPr/>
                  <a:lstStyle/>
                  <a:p>
                    <a:endParaRPr lang="en-US"/>
                  </a:p>
                </p:txBody>
              </p:sp>
              <p:sp>
                <p:nvSpPr>
                  <p:cNvPr id="18587" name="Freeform 500"/>
                  <p:cNvSpPr>
                    <a:spLocks noChangeAspect="1"/>
                  </p:cNvSpPr>
                  <p:nvPr/>
                </p:nvSpPr>
                <p:spPr bwMode="auto">
                  <a:xfrm>
                    <a:off x="2317" y="3136"/>
                    <a:ext cx="1" cy="40"/>
                  </a:xfrm>
                  <a:custGeom>
                    <a:avLst/>
                    <a:gdLst>
                      <a:gd name="T0" fmla="*/ 0 w 1"/>
                      <a:gd name="T1" fmla="*/ 0 h 40"/>
                      <a:gd name="T2" fmla="*/ 0 w 1"/>
                      <a:gd name="T3" fmla="*/ 39 h 40"/>
                      <a:gd name="T4" fmla="*/ 0 w 1"/>
                      <a:gd name="T5" fmla="*/ 0 h 40"/>
                      <a:gd name="T6" fmla="*/ 0 60000 65536"/>
                      <a:gd name="T7" fmla="*/ 0 60000 65536"/>
                      <a:gd name="T8" fmla="*/ 0 60000 65536"/>
                      <a:gd name="T9" fmla="*/ 0 w 1"/>
                      <a:gd name="T10" fmla="*/ 0 h 40"/>
                      <a:gd name="T11" fmla="*/ 1 w 1"/>
                      <a:gd name="T12" fmla="*/ 40 h 40"/>
                    </a:gdLst>
                    <a:ahLst/>
                    <a:cxnLst>
                      <a:cxn ang="T6">
                        <a:pos x="T0" y="T1"/>
                      </a:cxn>
                      <a:cxn ang="T7">
                        <a:pos x="T2" y="T3"/>
                      </a:cxn>
                      <a:cxn ang="T8">
                        <a:pos x="T4" y="T5"/>
                      </a:cxn>
                    </a:cxnLst>
                    <a:rect l="T9" t="T10" r="T11" b="T12"/>
                    <a:pathLst>
                      <a:path w="1" h="40">
                        <a:moveTo>
                          <a:pt x="0" y="0"/>
                        </a:moveTo>
                        <a:lnTo>
                          <a:pt x="0" y="39"/>
                        </a:lnTo>
                        <a:lnTo>
                          <a:pt x="0" y="0"/>
                        </a:lnTo>
                      </a:path>
                    </a:pathLst>
                  </a:custGeom>
                  <a:noFill/>
                  <a:ln w="12700" cap="rnd">
                    <a:solidFill>
                      <a:srgbClr val="E00000"/>
                    </a:solidFill>
                    <a:round/>
                    <a:headEnd/>
                    <a:tailEnd/>
                  </a:ln>
                </p:spPr>
                <p:txBody>
                  <a:bodyPr/>
                  <a:lstStyle/>
                  <a:p>
                    <a:endParaRPr lang="en-US"/>
                  </a:p>
                </p:txBody>
              </p:sp>
              <p:sp>
                <p:nvSpPr>
                  <p:cNvPr id="18588" name="Freeform 501"/>
                  <p:cNvSpPr>
                    <a:spLocks noChangeAspect="1"/>
                  </p:cNvSpPr>
                  <p:nvPr/>
                </p:nvSpPr>
                <p:spPr bwMode="auto">
                  <a:xfrm>
                    <a:off x="2322" y="3141"/>
                    <a:ext cx="1" cy="35"/>
                  </a:xfrm>
                  <a:custGeom>
                    <a:avLst/>
                    <a:gdLst>
                      <a:gd name="T0" fmla="*/ 0 w 1"/>
                      <a:gd name="T1" fmla="*/ 34 h 35"/>
                      <a:gd name="T2" fmla="*/ 0 w 1"/>
                      <a:gd name="T3" fmla="*/ 0 h 35"/>
                      <a:gd name="T4" fmla="*/ 0 w 1"/>
                      <a:gd name="T5" fmla="*/ 34 h 35"/>
                      <a:gd name="T6" fmla="*/ 0 60000 65536"/>
                      <a:gd name="T7" fmla="*/ 0 60000 65536"/>
                      <a:gd name="T8" fmla="*/ 0 60000 65536"/>
                      <a:gd name="T9" fmla="*/ 0 w 1"/>
                      <a:gd name="T10" fmla="*/ 0 h 35"/>
                      <a:gd name="T11" fmla="*/ 1 w 1"/>
                      <a:gd name="T12" fmla="*/ 35 h 35"/>
                    </a:gdLst>
                    <a:ahLst/>
                    <a:cxnLst>
                      <a:cxn ang="T6">
                        <a:pos x="T0" y="T1"/>
                      </a:cxn>
                      <a:cxn ang="T7">
                        <a:pos x="T2" y="T3"/>
                      </a:cxn>
                      <a:cxn ang="T8">
                        <a:pos x="T4" y="T5"/>
                      </a:cxn>
                    </a:cxnLst>
                    <a:rect l="T9" t="T10" r="T11" b="T12"/>
                    <a:pathLst>
                      <a:path w="1" h="35">
                        <a:moveTo>
                          <a:pt x="0" y="34"/>
                        </a:moveTo>
                        <a:lnTo>
                          <a:pt x="0" y="0"/>
                        </a:lnTo>
                        <a:lnTo>
                          <a:pt x="0" y="34"/>
                        </a:lnTo>
                      </a:path>
                    </a:pathLst>
                  </a:custGeom>
                  <a:noFill/>
                  <a:ln w="12700" cap="rnd">
                    <a:solidFill>
                      <a:srgbClr val="E00000"/>
                    </a:solidFill>
                    <a:round/>
                    <a:headEnd/>
                    <a:tailEnd/>
                  </a:ln>
                </p:spPr>
                <p:txBody>
                  <a:bodyPr/>
                  <a:lstStyle/>
                  <a:p>
                    <a:endParaRPr lang="en-US"/>
                  </a:p>
                </p:txBody>
              </p:sp>
              <p:sp>
                <p:nvSpPr>
                  <p:cNvPr id="18589" name="Freeform 502"/>
                  <p:cNvSpPr>
                    <a:spLocks noChangeAspect="1"/>
                  </p:cNvSpPr>
                  <p:nvPr/>
                </p:nvSpPr>
                <p:spPr bwMode="auto">
                  <a:xfrm>
                    <a:off x="2331" y="3146"/>
                    <a:ext cx="1" cy="30"/>
                  </a:xfrm>
                  <a:custGeom>
                    <a:avLst/>
                    <a:gdLst>
                      <a:gd name="T0" fmla="*/ 0 w 1"/>
                      <a:gd name="T1" fmla="*/ 0 h 30"/>
                      <a:gd name="T2" fmla="*/ 0 w 1"/>
                      <a:gd name="T3" fmla="*/ 29 h 30"/>
                      <a:gd name="T4" fmla="*/ 0 w 1"/>
                      <a:gd name="T5" fmla="*/ 0 h 30"/>
                      <a:gd name="T6" fmla="*/ 0 60000 65536"/>
                      <a:gd name="T7" fmla="*/ 0 60000 65536"/>
                      <a:gd name="T8" fmla="*/ 0 60000 65536"/>
                      <a:gd name="T9" fmla="*/ 0 w 1"/>
                      <a:gd name="T10" fmla="*/ 0 h 30"/>
                      <a:gd name="T11" fmla="*/ 1 w 1"/>
                      <a:gd name="T12" fmla="*/ 30 h 30"/>
                    </a:gdLst>
                    <a:ahLst/>
                    <a:cxnLst>
                      <a:cxn ang="T6">
                        <a:pos x="T0" y="T1"/>
                      </a:cxn>
                      <a:cxn ang="T7">
                        <a:pos x="T2" y="T3"/>
                      </a:cxn>
                      <a:cxn ang="T8">
                        <a:pos x="T4" y="T5"/>
                      </a:cxn>
                    </a:cxnLst>
                    <a:rect l="T9" t="T10" r="T11" b="T12"/>
                    <a:pathLst>
                      <a:path w="1" h="30">
                        <a:moveTo>
                          <a:pt x="0" y="0"/>
                        </a:moveTo>
                        <a:lnTo>
                          <a:pt x="0" y="29"/>
                        </a:lnTo>
                        <a:lnTo>
                          <a:pt x="0" y="0"/>
                        </a:lnTo>
                      </a:path>
                    </a:pathLst>
                  </a:custGeom>
                  <a:noFill/>
                  <a:ln w="12700" cap="rnd">
                    <a:solidFill>
                      <a:srgbClr val="E00000"/>
                    </a:solidFill>
                    <a:round/>
                    <a:headEnd/>
                    <a:tailEnd/>
                  </a:ln>
                </p:spPr>
                <p:txBody>
                  <a:bodyPr/>
                  <a:lstStyle/>
                  <a:p>
                    <a:endParaRPr lang="en-US"/>
                  </a:p>
                </p:txBody>
              </p:sp>
              <p:sp>
                <p:nvSpPr>
                  <p:cNvPr id="18590" name="Freeform 503"/>
                  <p:cNvSpPr>
                    <a:spLocks noChangeAspect="1"/>
                  </p:cNvSpPr>
                  <p:nvPr/>
                </p:nvSpPr>
                <p:spPr bwMode="auto">
                  <a:xfrm>
                    <a:off x="2341" y="3146"/>
                    <a:ext cx="1" cy="30"/>
                  </a:xfrm>
                  <a:custGeom>
                    <a:avLst/>
                    <a:gdLst>
                      <a:gd name="T0" fmla="*/ 0 w 1"/>
                      <a:gd name="T1" fmla="*/ 29 h 30"/>
                      <a:gd name="T2" fmla="*/ 0 w 1"/>
                      <a:gd name="T3" fmla="*/ 0 h 30"/>
                      <a:gd name="T4" fmla="*/ 0 w 1"/>
                      <a:gd name="T5" fmla="*/ 29 h 30"/>
                      <a:gd name="T6" fmla="*/ 0 60000 65536"/>
                      <a:gd name="T7" fmla="*/ 0 60000 65536"/>
                      <a:gd name="T8" fmla="*/ 0 60000 65536"/>
                      <a:gd name="T9" fmla="*/ 0 w 1"/>
                      <a:gd name="T10" fmla="*/ 0 h 30"/>
                      <a:gd name="T11" fmla="*/ 1 w 1"/>
                      <a:gd name="T12" fmla="*/ 30 h 30"/>
                    </a:gdLst>
                    <a:ahLst/>
                    <a:cxnLst>
                      <a:cxn ang="T6">
                        <a:pos x="T0" y="T1"/>
                      </a:cxn>
                      <a:cxn ang="T7">
                        <a:pos x="T2" y="T3"/>
                      </a:cxn>
                      <a:cxn ang="T8">
                        <a:pos x="T4" y="T5"/>
                      </a:cxn>
                    </a:cxnLst>
                    <a:rect l="T9" t="T10" r="T11" b="T12"/>
                    <a:pathLst>
                      <a:path w="1" h="30">
                        <a:moveTo>
                          <a:pt x="0" y="29"/>
                        </a:moveTo>
                        <a:lnTo>
                          <a:pt x="0" y="0"/>
                        </a:lnTo>
                        <a:lnTo>
                          <a:pt x="0" y="29"/>
                        </a:lnTo>
                      </a:path>
                    </a:pathLst>
                  </a:custGeom>
                  <a:noFill/>
                  <a:ln w="12700" cap="rnd">
                    <a:solidFill>
                      <a:srgbClr val="E00000"/>
                    </a:solidFill>
                    <a:round/>
                    <a:headEnd/>
                    <a:tailEnd/>
                  </a:ln>
                </p:spPr>
                <p:txBody>
                  <a:bodyPr/>
                  <a:lstStyle/>
                  <a:p>
                    <a:endParaRPr lang="en-US"/>
                  </a:p>
                </p:txBody>
              </p:sp>
              <p:sp>
                <p:nvSpPr>
                  <p:cNvPr id="18591" name="Freeform 504"/>
                  <p:cNvSpPr>
                    <a:spLocks noChangeAspect="1"/>
                  </p:cNvSpPr>
                  <p:nvPr/>
                </p:nvSpPr>
                <p:spPr bwMode="auto">
                  <a:xfrm>
                    <a:off x="2346" y="3151"/>
                    <a:ext cx="1" cy="25"/>
                  </a:xfrm>
                  <a:custGeom>
                    <a:avLst/>
                    <a:gdLst>
                      <a:gd name="T0" fmla="*/ 0 w 1"/>
                      <a:gd name="T1" fmla="*/ 24 h 25"/>
                      <a:gd name="T2" fmla="*/ 0 w 1"/>
                      <a:gd name="T3" fmla="*/ 0 h 25"/>
                      <a:gd name="T4" fmla="*/ 0 w 1"/>
                      <a:gd name="T5" fmla="*/ 24 h 25"/>
                      <a:gd name="T6" fmla="*/ 0 60000 65536"/>
                      <a:gd name="T7" fmla="*/ 0 60000 65536"/>
                      <a:gd name="T8" fmla="*/ 0 60000 65536"/>
                      <a:gd name="T9" fmla="*/ 0 w 1"/>
                      <a:gd name="T10" fmla="*/ 0 h 25"/>
                      <a:gd name="T11" fmla="*/ 1 w 1"/>
                      <a:gd name="T12" fmla="*/ 25 h 25"/>
                    </a:gdLst>
                    <a:ahLst/>
                    <a:cxnLst>
                      <a:cxn ang="T6">
                        <a:pos x="T0" y="T1"/>
                      </a:cxn>
                      <a:cxn ang="T7">
                        <a:pos x="T2" y="T3"/>
                      </a:cxn>
                      <a:cxn ang="T8">
                        <a:pos x="T4" y="T5"/>
                      </a:cxn>
                    </a:cxnLst>
                    <a:rect l="T9" t="T10" r="T11" b="T12"/>
                    <a:pathLst>
                      <a:path w="1" h="25">
                        <a:moveTo>
                          <a:pt x="0" y="24"/>
                        </a:moveTo>
                        <a:lnTo>
                          <a:pt x="0" y="0"/>
                        </a:lnTo>
                        <a:lnTo>
                          <a:pt x="0" y="24"/>
                        </a:lnTo>
                      </a:path>
                    </a:pathLst>
                  </a:custGeom>
                  <a:noFill/>
                  <a:ln w="12700" cap="rnd">
                    <a:solidFill>
                      <a:srgbClr val="E00000"/>
                    </a:solidFill>
                    <a:round/>
                    <a:headEnd/>
                    <a:tailEnd/>
                  </a:ln>
                </p:spPr>
                <p:txBody>
                  <a:bodyPr/>
                  <a:lstStyle/>
                  <a:p>
                    <a:endParaRPr lang="en-US"/>
                  </a:p>
                </p:txBody>
              </p:sp>
              <p:sp>
                <p:nvSpPr>
                  <p:cNvPr id="18592" name="Freeform 505"/>
                  <p:cNvSpPr>
                    <a:spLocks noChangeAspect="1"/>
                  </p:cNvSpPr>
                  <p:nvPr/>
                </p:nvSpPr>
                <p:spPr bwMode="auto">
                  <a:xfrm>
                    <a:off x="2355" y="3156"/>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E00000"/>
                    </a:solidFill>
                    <a:round/>
                    <a:headEnd/>
                    <a:tailEnd/>
                  </a:ln>
                </p:spPr>
                <p:txBody>
                  <a:bodyPr/>
                  <a:lstStyle/>
                  <a:p>
                    <a:endParaRPr lang="en-US"/>
                  </a:p>
                </p:txBody>
              </p:sp>
              <p:sp>
                <p:nvSpPr>
                  <p:cNvPr id="18593" name="Freeform 506"/>
                  <p:cNvSpPr>
                    <a:spLocks noChangeAspect="1"/>
                  </p:cNvSpPr>
                  <p:nvPr/>
                </p:nvSpPr>
                <p:spPr bwMode="auto">
                  <a:xfrm>
                    <a:off x="2365" y="3156"/>
                    <a:ext cx="1" cy="20"/>
                  </a:xfrm>
                  <a:custGeom>
                    <a:avLst/>
                    <a:gdLst>
                      <a:gd name="T0" fmla="*/ 0 w 1"/>
                      <a:gd name="T1" fmla="*/ 19 h 20"/>
                      <a:gd name="T2" fmla="*/ 0 w 1"/>
                      <a:gd name="T3" fmla="*/ 0 h 20"/>
                      <a:gd name="T4" fmla="*/ 0 w 1"/>
                      <a:gd name="T5" fmla="*/ 19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19"/>
                        </a:moveTo>
                        <a:lnTo>
                          <a:pt x="0" y="0"/>
                        </a:lnTo>
                        <a:lnTo>
                          <a:pt x="0" y="19"/>
                        </a:lnTo>
                      </a:path>
                    </a:pathLst>
                  </a:custGeom>
                  <a:noFill/>
                  <a:ln w="12700" cap="rnd">
                    <a:solidFill>
                      <a:srgbClr val="E00000"/>
                    </a:solidFill>
                    <a:round/>
                    <a:headEnd/>
                    <a:tailEnd/>
                  </a:ln>
                </p:spPr>
                <p:txBody>
                  <a:bodyPr/>
                  <a:lstStyle/>
                  <a:p>
                    <a:endParaRPr lang="en-US"/>
                  </a:p>
                </p:txBody>
              </p:sp>
              <p:sp>
                <p:nvSpPr>
                  <p:cNvPr id="18594" name="Freeform 507"/>
                  <p:cNvSpPr>
                    <a:spLocks noChangeAspect="1"/>
                  </p:cNvSpPr>
                  <p:nvPr/>
                </p:nvSpPr>
                <p:spPr bwMode="auto">
                  <a:xfrm>
                    <a:off x="2370" y="3160"/>
                    <a:ext cx="1" cy="16"/>
                  </a:xfrm>
                  <a:custGeom>
                    <a:avLst/>
                    <a:gdLst>
                      <a:gd name="T0" fmla="*/ 0 w 1"/>
                      <a:gd name="T1" fmla="*/ 15 h 16"/>
                      <a:gd name="T2" fmla="*/ 0 w 1"/>
                      <a:gd name="T3" fmla="*/ 0 h 16"/>
                      <a:gd name="T4" fmla="*/ 0 w 1"/>
                      <a:gd name="T5" fmla="*/ 15 h 16"/>
                      <a:gd name="T6" fmla="*/ 0 60000 65536"/>
                      <a:gd name="T7" fmla="*/ 0 60000 65536"/>
                      <a:gd name="T8" fmla="*/ 0 60000 65536"/>
                      <a:gd name="T9" fmla="*/ 0 w 1"/>
                      <a:gd name="T10" fmla="*/ 0 h 16"/>
                      <a:gd name="T11" fmla="*/ 1 w 1"/>
                      <a:gd name="T12" fmla="*/ 16 h 16"/>
                    </a:gdLst>
                    <a:ahLst/>
                    <a:cxnLst>
                      <a:cxn ang="T6">
                        <a:pos x="T0" y="T1"/>
                      </a:cxn>
                      <a:cxn ang="T7">
                        <a:pos x="T2" y="T3"/>
                      </a:cxn>
                      <a:cxn ang="T8">
                        <a:pos x="T4" y="T5"/>
                      </a:cxn>
                    </a:cxnLst>
                    <a:rect l="T9" t="T10" r="T11" b="T12"/>
                    <a:pathLst>
                      <a:path w="1" h="16">
                        <a:moveTo>
                          <a:pt x="0" y="15"/>
                        </a:moveTo>
                        <a:lnTo>
                          <a:pt x="0" y="0"/>
                        </a:lnTo>
                        <a:lnTo>
                          <a:pt x="0" y="15"/>
                        </a:lnTo>
                      </a:path>
                    </a:pathLst>
                  </a:custGeom>
                  <a:noFill/>
                  <a:ln w="12700" cap="rnd">
                    <a:solidFill>
                      <a:srgbClr val="E00000"/>
                    </a:solidFill>
                    <a:round/>
                    <a:headEnd/>
                    <a:tailEnd/>
                  </a:ln>
                </p:spPr>
                <p:txBody>
                  <a:bodyPr/>
                  <a:lstStyle/>
                  <a:p>
                    <a:endParaRPr lang="en-US"/>
                  </a:p>
                </p:txBody>
              </p:sp>
              <p:sp>
                <p:nvSpPr>
                  <p:cNvPr id="18595" name="Freeform 508"/>
                  <p:cNvSpPr>
                    <a:spLocks noChangeAspect="1"/>
                  </p:cNvSpPr>
                  <p:nvPr/>
                </p:nvSpPr>
                <p:spPr bwMode="auto">
                  <a:xfrm>
                    <a:off x="2197" y="2992"/>
                    <a:ext cx="1" cy="193"/>
                  </a:xfrm>
                  <a:custGeom>
                    <a:avLst/>
                    <a:gdLst>
                      <a:gd name="T0" fmla="*/ 0 w 1"/>
                      <a:gd name="T1" fmla="*/ 0 h 193"/>
                      <a:gd name="T2" fmla="*/ 0 w 1"/>
                      <a:gd name="T3" fmla="*/ 192 h 193"/>
                      <a:gd name="T4" fmla="*/ 0 w 1"/>
                      <a:gd name="T5" fmla="*/ 0 h 193"/>
                      <a:gd name="T6" fmla="*/ 0 60000 65536"/>
                      <a:gd name="T7" fmla="*/ 0 60000 65536"/>
                      <a:gd name="T8" fmla="*/ 0 60000 65536"/>
                      <a:gd name="T9" fmla="*/ 0 w 1"/>
                      <a:gd name="T10" fmla="*/ 0 h 193"/>
                      <a:gd name="T11" fmla="*/ 1 w 1"/>
                      <a:gd name="T12" fmla="*/ 193 h 193"/>
                    </a:gdLst>
                    <a:ahLst/>
                    <a:cxnLst>
                      <a:cxn ang="T6">
                        <a:pos x="T0" y="T1"/>
                      </a:cxn>
                      <a:cxn ang="T7">
                        <a:pos x="T2" y="T3"/>
                      </a:cxn>
                      <a:cxn ang="T8">
                        <a:pos x="T4" y="T5"/>
                      </a:cxn>
                    </a:cxnLst>
                    <a:rect l="T9" t="T10" r="T11" b="T12"/>
                    <a:pathLst>
                      <a:path w="1" h="193">
                        <a:moveTo>
                          <a:pt x="0" y="0"/>
                        </a:moveTo>
                        <a:lnTo>
                          <a:pt x="0" y="192"/>
                        </a:lnTo>
                        <a:lnTo>
                          <a:pt x="0" y="0"/>
                        </a:lnTo>
                      </a:path>
                    </a:pathLst>
                  </a:custGeom>
                  <a:noFill/>
                  <a:ln w="12700" cap="rnd">
                    <a:solidFill>
                      <a:srgbClr val="E00000"/>
                    </a:solidFill>
                    <a:round/>
                    <a:headEnd/>
                    <a:tailEnd/>
                  </a:ln>
                </p:spPr>
                <p:txBody>
                  <a:bodyPr/>
                  <a:lstStyle/>
                  <a:p>
                    <a:endParaRPr lang="en-US"/>
                  </a:p>
                </p:txBody>
              </p:sp>
            </p:grpSp>
            <p:sp>
              <p:nvSpPr>
                <p:cNvPr id="18574" name="Freeform 509"/>
                <p:cNvSpPr>
                  <a:spLocks noChangeAspect="1"/>
                </p:cNvSpPr>
                <p:nvPr/>
              </p:nvSpPr>
              <p:spPr bwMode="auto">
                <a:xfrm>
                  <a:off x="2192" y="2949"/>
                  <a:ext cx="227" cy="222"/>
                </a:xfrm>
                <a:custGeom>
                  <a:avLst/>
                  <a:gdLst>
                    <a:gd name="T0" fmla="*/ 0 w 227"/>
                    <a:gd name="T1" fmla="*/ 0 h 222"/>
                    <a:gd name="T2" fmla="*/ 0 w 227"/>
                    <a:gd name="T3" fmla="*/ 14 h 222"/>
                    <a:gd name="T4" fmla="*/ 0 w 227"/>
                    <a:gd name="T5" fmla="*/ 29 h 222"/>
                    <a:gd name="T6" fmla="*/ 5 w 227"/>
                    <a:gd name="T7" fmla="*/ 43 h 222"/>
                    <a:gd name="T8" fmla="*/ 10 w 227"/>
                    <a:gd name="T9" fmla="*/ 58 h 222"/>
                    <a:gd name="T10" fmla="*/ 19 w 227"/>
                    <a:gd name="T11" fmla="*/ 77 h 222"/>
                    <a:gd name="T12" fmla="*/ 24 w 227"/>
                    <a:gd name="T13" fmla="*/ 91 h 222"/>
                    <a:gd name="T14" fmla="*/ 34 w 227"/>
                    <a:gd name="T15" fmla="*/ 106 h 222"/>
                    <a:gd name="T16" fmla="*/ 43 w 227"/>
                    <a:gd name="T17" fmla="*/ 120 h 222"/>
                    <a:gd name="T18" fmla="*/ 53 w 227"/>
                    <a:gd name="T19" fmla="*/ 130 h 222"/>
                    <a:gd name="T20" fmla="*/ 63 w 227"/>
                    <a:gd name="T21" fmla="*/ 139 h 222"/>
                    <a:gd name="T22" fmla="*/ 72 w 227"/>
                    <a:gd name="T23" fmla="*/ 149 h 222"/>
                    <a:gd name="T24" fmla="*/ 87 w 227"/>
                    <a:gd name="T25" fmla="*/ 159 h 222"/>
                    <a:gd name="T26" fmla="*/ 96 w 227"/>
                    <a:gd name="T27" fmla="*/ 168 h 222"/>
                    <a:gd name="T28" fmla="*/ 111 w 227"/>
                    <a:gd name="T29" fmla="*/ 178 h 222"/>
                    <a:gd name="T30" fmla="*/ 120 w 227"/>
                    <a:gd name="T31" fmla="*/ 183 h 222"/>
                    <a:gd name="T32" fmla="*/ 130 w 227"/>
                    <a:gd name="T33" fmla="*/ 187 h 222"/>
                    <a:gd name="T34" fmla="*/ 139 w 227"/>
                    <a:gd name="T35" fmla="*/ 197 h 222"/>
                    <a:gd name="T36" fmla="*/ 154 w 227"/>
                    <a:gd name="T37" fmla="*/ 202 h 222"/>
                    <a:gd name="T38" fmla="*/ 159 w 227"/>
                    <a:gd name="T39" fmla="*/ 202 h 222"/>
                    <a:gd name="T40" fmla="*/ 168 w 227"/>
                    <a:gd name="T41" fmla="*/ 207 h 222"/>
                    <a:gd name="T42" fmla="*/ 178 w 227"/>
                    <a:gd name="T43" fmla="*/ 211 h 222"/>
                    <a:gd name="T44" fmla="*/ 188 w 227"/>
                    <a:gd name="T45" fmla="*/ 216 h 222"/>
                    <a:gd name="T46" fmla="*/ 197 w 227"/>
                    <a:gd name="T47" fmla="*/ 216 h 222"/>
                    <a:gd name="T48" fmla="*/ 207 w 227"/>
                    <a:gd name="T49" fmla="*/ 216 h 222"/>
                    <a:gd name="T50" fmla="*/ 216 w 227"/>
                    <a:gd name="T51" fmla="*/ 221 h 222"/>
                    <a:gd name="T52" fmla="*/ 226 w 227"/>
                    <a:gd name="T53" fmla="*/ 221 h 2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7"/>
                    <a:gd name="T82" fmla="*/ 0 h 222"/>
                    <a:gd name="T83" fmla="*/ 227 w 227"/>
                    <a:gd name="T84" fmla="*/ 222 h 2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7" h="222">
                      <a:moveTo>
                        <a:pt x="0" y="0"/>
                      </a:moveTo>
                      <a:lnTo>
                        <a:pt x="0" y="14"/>
                      </a:lnTo>
                      <a:lnTo>
                        <a:pt x="0" y="29"/>
                      </a:lnTo>
                      <a:lnTo>
                        <a:pt x="5" y="43"/>
                      </a:lnTo>
                      <a:lnTo>
                        <a:pt x="10" y="58"/>
                      </a:lnTo>
                      <a:lnTo>
                        <a:pt x="19" y="77"/>
                      </a:lnTo>
                      <a:lnTo>
                        <a:pt x="24" y="91"/>
                      </a:lnTo>
                      <a:lnTo>
                        <a:pt x="34" y="106"/>
                      </a:lnTo>
                      <a:lnTo>
                        <a:pt x="43" y="120"/>
                      </a:lnTo>
                      <a:lnTo>
                        <a:pt x="53" y="130"/>
                      </a:lnTo>
                      <a:lnTo>
                        <a:pt x="63" y="139"/>
                      </a:lnTo>
                      <a:lnTo>
                        <a:pt x="72" y="149"/>
                      </a:lnTo>
                      <a:lnTo>
                        <a:pt x="87" y="159"/>
                      </a:lnTo>
                      <a:lnTo>
                        <a:pt x="96" y="168"/>
                      </a:lnTo>
                      <a:lnTo>
                        <a:pt x="111" y="178"/>
                      </a:lnTo>
                      <a:lnTo>
                        <a:pt x="120" y="183"/>
                      </a:lnTo>
                      <a:lnTo>
                        <a:pt x="130" y="187"/>
                      </a:lnTo>
                      <a:lnTo>
                        <a:pt x="139" y="197"/>
                      </a:lnTo>
                      <a:lnTo>
                        <a:pt x="154" y="202"/>
                      </a:lnTo>
                      <a:lnTo>
                        <a:pt x="159" y="202"/>
                      </a:lnTo>
                      <a:lnTo>
                        <a:pt x="168" y="207"/>
                      </a:lnTo>
                      <a:lnTo>
                        <a:pt x="178" y="211"/>
                      </a:lnTo>
                      <a:lnTo>
                        <a:pt x="188" y="216"/>
                      </a:lnTo>
                      <a:lnTo>
                        <a:pt x="197" y="216"/>
                      </a:lnTo>
                      <a:lnTo>
                        <a:pt x="207" y="216"/>
                      </a:lnTo>
                      <a:lnTo>
                        <a:pt x="216" y="221"/>
                      </a:lnTo>
                      <a:lnTo>
                        <a:pt x="226" y="221"/>
                      </a:lnTo>
                    </a:path>
                  </a:pathLst>
                </a:custGeom>
                <a:noFill/>
                <a:ln w="12700" cap="rnd">
                  <a:solidFill>
                    <a:srgbClr val="E00000"/>
                  </a:solidFill>
                  <a:round/>
                  <a:headEnd/>
                  <a:tailEnd/>
                </a:ln>
              </p:spPr>
              <p:txBody>
                <a:bodyPr/>
                <a:lstStyle/>
                <a:p>
                  <a:endParaRPr lang="en-US"/>
                </a:p>
              </p:txBody>
            </p:sp>
          </p:grpSp>
          <p:grpSp>
            <p:nvGrpSpPr>
              <p:cNvPr id="41315" name="Group 510"/>
              <p:cNvGrpSpPr>
                <a:grpSpLocks noChangeAspect="1"/>
              </p:cNvGrpSpPr>
              <p:nvPr/>
            </p:nvGrpSpPr>
            <p:grpSpPr bwMode="auto">
              <a:xfrm>
                <a:off x="1693" y="2959"/>
                <a:ext cx="495" cy="346"/>
                <a:chOff x="1693" y="2959"/>
                <a:chExt cx="495" cy="346"/>
              </a:xfrm>
            </p:grpSpPr>
            <p:grpSp>
              <p:nvGrpSpPr>
                <p:cNvPr id="41316" name="Group 511"/>
                <p:cNvGrpSpPr>
                  <a:grpSpLocks noChangeAspect="1"/>
                </p:cNvGrpSpPr>
                <p:nvPr/>
              </p:nvGrpSpPr>
              <p:grpSpPr bwMode="auto">
                <a:xfrm>
                  <a:off x="1717" y="3021"/>
                  <a:ext cx="457" cy="284"/>
                  <a:chOff x="1717" y="3021"/>
                  <a:chExt cx="457" cy="284"/>
                </a:xfrm>
              </p:grpSpPr>
              <p:sp>
                <p:nvSpPr>
                  <p:cNvPr id="18540" name="Freeform 512"/>
                  <p:cNvSpPr>
                    <a:spLocks noChangeAspect="1"/>
                  </p:cNvSpPr>
                  <p:nvPr/>
                </p:nvSpPr>
                <p:spPr bwMode="auto">
                  <a:xfrm>
                    <a:off x="1928" y="3146"/>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541" name="Freeform 513"/>
                  <p:cNvSpPr>
                    <a:spLocks noChangeAspect="1"/>
                  </p:cNvSpPr>
                  <p:nvPr/>
                </p:nvSpPr>
                <p:spPr bwMode="auto">
                  <a:xfrm>
                    <a:off x="1885" y="3136"/>
                    <a:ext cx="1" cy="83"/>
                  </a:xfrm>
                  <a:custGeom>
                    <a:avLst/>
                    <a:gdLst>
                      <a:gd name="T0" fmla="*/ 0 w 1"/>
                      <a:gd name="T1" fmla="*/ 0 h 83"/>
                      <a:gd name="T2" fmla="*/ 0 w 1"/>
                      <a:gd name="T3" fmla="*/ 8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lnTo>
                          <a:pt x="0" y="82"/>
                        </a:lnTo>
                      </a:path>
                    </a:pathLst>
                  </a:custGeom>
                  <a:noFill/>
                  <a:ln w="12700" cap="rnd">
                    <a:solidFill>
                      <a:srgbClr val="E00000"/>
                    </a:solidFill>
                    <a:round/>
                    <a:headEnd/>
                    <a:tailEnd/>
                  </a:ln>
                </p:spPr>
                <p:txBody>
                  <a:bodyPr/>
                  <a:lstStyle/>
                  <a:p>
                    <a:endParaRPr lang="en-US"/>
                  </a:p>
                </p:txBody>
              </p:sp>
              <p:sp>
                <p:nvSpPr>
                  <p:cNvPr id="18542" name="Freeform 514"/>
                  <p:cNvSpPr>
                    <a:spLocks noChangeAspect="1"/>
                  </p:cNvSpPr>
                  <p:nvPr/>
                </p:nvSpPr>
                <p:spPr bwMode="auto">
                  <a:xfrm>
                    <a:off x="1971" y="3141"/>
                    <a:ext cx="1" cy="59"/>
                  </a:xfrm>
                  <a:custGeom>
                    <a:avLst/>
                    <a:gdLst>
                      <a:gd name="T0" fmla="*/ 0 w 1"/>
                      <a:gd name="T1" fmla="*/ 58 h 59"/>
                      <a:gd name="T2" fmla="*/ 0 w 1"/>
                      <a:gd name="T3" fmla="*/ 0 h 59"/>
                      <a:gd name="T4" fmla="*/ 0 60000 65536"/>
                      <a:gd name="T5" fmla="*/ 0 60000 65536"/>
                      <a:gd name="T6" fmla="*/ 0 w 1"/>
                      <a:gd name="T7" fmla="*/ 0 h 59"/>
                      <a:gd name="T8" fmla="*/ 1 w 1"/>
                      <a:gd name="T9" fmla="*/ 59 h 59"/>
                    </a:gdLst>
                    <a:ahLst/>
                    <a:cxnLst>
                      <a:cxn ang="T4">
                        <a:pos x="T0" y="T1"/>
                      </a:cxn>
                      <a:cxn ang="T5">
                        <a:pos x="T2" y="T3"/>
                      </a:cxn>
                    </a:cxnLst>
                    <a:rect l="T6" t="T7" r="T8" b="T9"/>
                    <a:pathLst>
                      <a:path w="1" h="59">
                        <a:moveTo>
                          <a:pt x="0" y="58"/>
                        </a:moveTo>
                        <a:lnTo>
                          <a:pt x="0" y="0"/>
                        </a:lnTo>
                      </a:path>
                    </a:pathLst>
                  </a:custGeom>
                  <a:noFill/>
                  <a:ln w="12700" cap="rnd">
                    <a:solidFill>
                      <a:srgbClr val="E00000"/>
                    </a:solidFill>
                    <a:round/>
                    <a:headEnd/>
                    <a:tailEnd/>
                  </a:ln>
                </p:spPr>
                <p:txBody>
                  <a:bodyPr/>
                  <a:lstStyle/>
                  <a:p>
                    <a:endParaRPr lang="en-US"/>
                  </a:p>
                </p:txBody>
              </p:sp>
              <p:sp>
                <p:nvSpPr>
                  <p:cNvPr id="18543" name="Freeform 515"/>
                  <p:cNvSpPr>
                    <a:spLocks noChangeAspect="1"/>
                  </p:cNvSpPr>
                  <p:nvPr/>
                </p:nvSpPr>
                <p:spPr bwMode="auto">
                  <a:xfrm>
                    <a:off x="2019" y="3132"/>
                    <a:ext cx="1" cy="63"/>
                  </a:xfrm>
                  <a:custGeom>
                    <a:avLst/>
                    <a:gdLst>
                      <a:gd name="T0" fmla="*/ 0 w 1"/>
                      <a:gd name="T1" fmla="*/ 0 h 63"/>
                      <a:gd name="T2" fmla="*/ 0 w 1"/>
                      <a:gd name="T3" fmla="*/ 62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0"/>
                        </a:moveTo>
                        <a:lnTo>
                          <a:pt x="0" y="62"/>
                        </a:lnTo>
                      </a:path>
                    </a:pathLst>
                  </a:custGeom>
                  <a:noFill/>
                  <a:ln w="12700" cap="rnd">
                    <a:solidFill>
                      <a:srgbClr val="E00000"/>
                    </a:solidFill>
                    <a:round/>
                    <a:headEnd/>
                    <a:tailEnd/>
                  </a:ln>
                </p:spPr>
                <p:txBody>
                  <a:bodyPr/>
                  <a:lstStyle/>
                  <a:p>
                    <a:endParaRPr lang="en-US"/>
                  </a:p>
                </p:txBody>
              </p:sp>
              <p:sp>
                <p:nvSpPr>
                  <p:cNvPr id="18544" name="Freeform 516"/>
                  <p:cNvSpPr>
                    <a:spLocks noChangeAspect="1"/>
                  </p:cNvSpPr>
                  <p:nvPr/>
                </p:nvSpPr>
                <p:spPr bwMode="auto">
                  <a:xfrm>
                    <a:off x="2058" y="3122"/>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545" name="Freeform 517"/>
                  <p:cNvSpPr>
                    <a:spLocks noChangeAspect="1"/>
                  </p:cNvSpPr>
                  <p:nvPr/>
                </p:nvSpPr>
                <p:spPr bwMode="auto">
                  <a:xfrm>
                    <a:off x="2106" y="3103"/>
                    <a:ext cx="1" cy="82"/>
                  </a:xfrm>
                  <a:custGeom>
                    <a:avLst/>
                    <a:gdLst>
                      <a:gd name="T0" fmla="*/ 0 w 1"/>
                      <a:gd name="T1" fmla="*/ 81 h 82"/>
                      <a:gd name="T2" fmla="*/ 0 w 1"/>
                      <a:gd name="T3" fmla="*/ 0 h 82"/>
                      <a:gd name="T4" fmla="*/ 0 60000 65536"/>
                      <a:gd name="T5" fmla="*/ 0 60000 65536"/>
                      <a:gd name="T6" fmla="*/ 0 w 1"/>
                      <a:gd name="T7" fmla="*/ 0 h 82"/>
                      <a:gd name="T8" fmla="*/ 1 w 1"/>
                      <a:gd name="T9" fmla="*/ 82 h 82"/>
                    </a:gdLst>
                    <a:ahLst/>
                    <a:cxnLst>
                      <a:cxn ang="T4">
                        <a:pos x="T0" y="T1"/>
                      </a:cxn>
                      <a:cxn ang="T5">
                        <a:pos x="T2" y="T3"/>
                      </a:cxn>
                    </a:cxnLst>
                    <a:rect l="T6" t="T7" r="T8" b="T9"/>
                    <a:pathLst>
                      <a:path w="1" h="82">
                        <a:moveTo>
                          <a:pt x="0" y="81"/>
                        </a:moveTo>
                        <a:lnTo>
                          <a:pt x="0" y="0"/>
                        </a:lnTo>
                      </a:path>
                    </a:pathLst>
                  </a:custGeom>
                  <a:noFill/>
                  <a:ln w="12700" cap="rnd">
                    <a:solidFill>
                      <a:srgbClr val="E00000"/>
                    </a:solidFill>
                    <a:round/>
                    <a:headEnd/>
                    <a:tailEnd/>
                  </a:ln>
                </p:spPr>
                <p:txBody>
                  <a:bodyPr/>
                  <a:lstStyle/>
                  <a:p>
                    <a:endParaRPr lang="en-US"/>
                  </a:p>
                </p:txBody>
              </p:sp>
              <p:sp>
                <p:nvSpPr>
                  <p:cNvPr id="18546" name="Freeform 518"/>
                  <p:cNvSpPr>
                    <a:spLocks noChangeAspect="1"/>
                  </p:cNvSpPr>
                  <p:nvPr/>
                </p:nvSpPr>
                <p:spPr bwMode="auto">
                  <a:xfrm>
                    <a:off x="1823" y="3127"/>
                    <a:ext cx="1" cy="111"/>
                  </a:xfrm>
                  <a:custGeom>
                    <a:avLst/>
                    <a:gdLst>
                      <a:gd name="T0" fmla="*/ 0 w 1"/>
                      <a:gd name="T1" fmla="*/ 0 h 111"/>
                      <a:gd name="T2" fmla="*/ 0 w 1"/>
                      <a:gd name="T3" fmla="*/ 110 h 111"/>
                      <a:gd name="T4" fmla="*/ 0 60000 65536"/>
                      <a:gd name="T5" fmla="*/ 0 60000 65536"/>
                      <a:gd name="T6" fmla="*/ 0 w 1"/>
                      <a:gd name="T7" fmla="*/ 0 h 111"/>
                      <a:gd name="T8" fmla="*/ 1 w 1"/>
                      <a:gd name="T9" fmla="*/ 111 h 111"/>
                    </a:gdLst>
                    <a:ahLst/>
                    <a:cxnLst>
                      <a:cxn ang="T4">
                        <a:pos x="T0" y="T1"/>
                      </a:cxn>
                      <a:cxn ang="T5">
                        <a:pos x="T2" y="T3"/>
                      </a:cxn>
                    </a:cxnLst>
                    <a:rect l="T6" t="T7" r="T8" b="T9"/>
                    <a:pathLst>
                      <a:path w="1" h="111">
                        <a:moveTo>
                          <a:pt x="0" y="0"/>
                        </a:moveTo>
                        <a:lnTo>
                          <a:pt x="0" y="110"/>
                        </a:lnTo>
                      </a:path>
                    </a:pathLst>
                  </a:custGeom>
                  <a:noFill/>
                  <a:ln w="12700" cap="rnd">
                    <a:solidFill>
                      <a:srgbClr val="E00000"/>
                    </a:solidFill>
                    <a:round/>
                    <a:headEnd/>
                    <a:tailEnd/>
                  </a:ln>
                </p:spPr>
                <p:txBody>
                  <a:bodyPr/>
                  <a:lstStyle/>
                  <a:p>
                    <a:endParaRPr lang="en-US"/>
                  </a:p>
                </p:txBody>
              </p:sp>
              <p:sp>
                <p:nvSpPr>
                  <p:cNvPr id="18547" name="Freeform 519"/>
                  <p:cNvSpPr>
                    <a:spLocks noChangeAspect="1"/>
                  </p:cNvSpPr>
                  <p:nvPr/>
                </p:nvSpPr>
                <p:spPr bwMode="auto">
                  <a:xfrm>
                    <a:off x="1717" y="3050"/>
                    <a:ext cx="1" cy="255"/>
                  </a:xfrm>
                  <a:custGeom>
                    <a:avLst/>
                    <a:gdLst>
                      <a:gd name="T0" fmla="*/ 0 w 1"/>
                      <a:gd name="T1" fmla="*/ 0 h 255"/>
                      <a:gd name="T2" fmla="*/ 0 w 1"/>
                      <a:gd name="T3" fmla="*/ 254 h 255"/>
                      <a:gd name="T4" fmla="*/ 0 60000 65536"/>
                      <a:gd name="T5" fmla="*/ 0 60000 65536"/>
                      <a:gd name="T6" fmla="*/ 0 w 1"/>
                      <a:gd name="T7" fmla="*/ 0 h 255"/>
                      <a:gd name="T8" fmla="*/ 1 w 1"/>
                      <a:gd name="T9" fmla="*/ 255 h 255"/>
                    </a:gdLst>
                    <a:ahLst/>
                    <a:cxnLst>
                      <a:cxn ang="T4">
                        <a:pos x="T0" y="T1"/>
                      </a:cxn>
                      <a:cxn ang="T5">
                        <a:pos x="T2" y="T3"/>
                      </a:cxn>
                    </a:cxnLst>
                    <a:rect l="T6" t="T7" r="T8" b="T9"/>
                    <a:pathLst>
                      <a:path w="1" h="255">
                        <a:moveTo>
                          <a:pt x="0" y="0"/>
                        </a:moveTo>
                        <a:lnTo>
                          <a:pt x="0" y="254"/>
                        </a:lnTo>
                      </a:path>
                    </a:pathLst>
                  </a:custGeom>
                  <a:noFill/>
                  <a:ln w="12700" cap="rnd">
                    <a:solidFill>
                      <a:srgbClr val="E00000"/>
                    </a:solidFill>
                    <a:round/>
                    <a:headEnd/>
                    <a:tailEnd/>
                  </a:ln>
                </p:spPr>
                <p:txBody>
                  <a:bodyPr/>
                  <a:lstStyle/>
                  <a:p>
                    <a:endParaRPr lang="en-US"/>
                  </a:p>
                </p:txBody>
              </p:sp>
              <p:sp>
                <p:nvSpPr>
                  <p:cNvPr id="18548" name="Freeform 520"/>
                  <p:cNvSpPr>
                    <a:spLocks noChangeAspect="1"/>
                  </p:cNvSpPr>
                  <p:nvPr/>
                </p:nvSpPr>
                <p:spPr bwMode="auto">
                  <a:xfrm>
                    <a:off x="1736" y="3074"/>
                    <a:ext cx="1" cy="217"/>
                  </a:xfrm>
                  <a:custGeom>
                    <a:avLst/>
                    <a:gdLst>
                      <a:gd name="T0" fmla="*/ 0 w 1"/>
                      <a:gd name="T1" fmla="*/ 0 h 217"/>
                      <a:gd name="T2" fmla="*/ 0 w 1"/>
                      <a:gd name="T3" fmla="*/ 216 h 217"/>
                      <a:gd name="T4" fmla="*/ 0 60000 65536"/>
                      <a:gd name="T5" fmla="*/ 0 60000 65536"/>
                      <a:gd name="T6" fmla="*/ 0 w 1"/>
                      <a:gd name="T7" fmla="*/ 0 h 217"/>
                      <a:gd name="T8" fmla="*/ 1 w 1"/>
                      <a:gd name="T9" fmla="*/ 217 h 217"/>
                    </a:gdLst>
                    <a:ahLst/>
                    <a:cxnLst>
                      <a:cxn ang="T4">
                        <a:pos x="T0" y="T1"/>
                      </a:cxn>
                      <a:cxn ang="T5">
                        <a:pos x="T2" y="T3"/>
                      </a:cxn>
                    </a:cxnLst>
                    <a:rect l="T6" t="T7" r="T8" b="T9"/>
                    <a:pathLst>
                      <a:path w="1" h="217">
                        <a:moveTo>
                          <a:pt x="0" y="0"/>
                        </a:moveTo>
                        <a:lnTo>
                          <a:pt x="0" y="216"/>
                        </a:lnTo>
                      </a:path>
                    </a:pathLst>
                  </a:custGeom>
                  <a:noFill/>
                  <a:ln w="12700" cap="rnd">
                    <a:solidFill>
                      <a:srgbClr val="E00000"/>
                    </a:solidFill>
                    <a:round/>
                    <a:headEnd/>
                    <a:tailEnd/>
                  </a:ln>
                </p:spPr>
                <p:txBody>
                  <a:bodyPr/>
                  <a:lstStyle/>
                  <a:p>
                    <a:endParaRPr lang="en-US"/>
                  </a:p>
                </p:txBody>
              </p:sp>
              <p:sp>
                <p:nvSpPr>
                  <p:cNvPr id="18549" name="Freeform 521"/>
                  <p:cNvSpPr>
                    <a:spLocks noChangeAspect="1"/>
                  </p:cNvSpPr>
                  <p:nvPr/>
                </p:nvSpPr>
                <p:spPr bwMode="auto">
                  <a:xfrm>
                    <a:off x="1755" y="3088"/>
                    <a:ext cx="1" cy="184"/>
                  </a:xfrm>
                  <a:custGeom>
                    <a:avLst/>
                    <a:gdLst>
                      <a:gd name="T0" fmla="*/ 0 w 1"/>
                      <a:gd name="T1" fmla="*/ 0 h 184"/>
                      <a:gd name="T2" fmla="*/ 0 w 1"/>
                      <a:gd name="T3" fmla="*/ 183 h 184"/>
                      <a:gd name="T4" fmla="*/ 0 60000 65536"/>
                      <a:gd name="T5" fmla="*/ 0 60000 65536"/>
                      <a:gd name="T6" fmla="*/ 0 w 1"/>
                      <a:gd name="T7" fmla="*/ 0 h 184"/>
                      <a:gd name="T8" fmla="*/ 1 w 1"/>
                      <a:gd name="T9" fmla="*/ 184 h 184"/>
                    </a:gdLst>
                    <a:ahLst/>
                    <a:cxnLst>
                      <a:cxn ang="T4">
                        <a:pos x="T0" y="T1"/>
                      </a:cxn>
                      <a:cxn ang="T5">
                        <a:pos x="T2" y="T3"/>
                      </a:cxn>
                    </a:cxnLst>
                    <a:rect l="T6" t="T7" r="T8" b="T9"/>
                    <a:pathLst>
                      <a:path w="1" h="184">
                        <a:moveTo>
                          <a:pt x="0" y="0"/>
                        </a:moveTo>
                        <a:lnTo>
                          <a:pt x="0" y="183"/>
                        </a:lnTo>
                      </a:path>
                    </a:pathLst>
                  </a:custGeom>
                  <a:noFill/>
                  <a:ln w="12700" cap="rnd">
                    <a:solidFill>
                      <a:srgbClr val="E00000"/>
                    </a:solidFill>
                    <a:round/>
                    <a:headEnd/>
                    <a:tailEnd/>
                  </a:ln>
                </p:spPr>
                <p:txBody>
                  <a:bodyPr/>
                  <a:lstStyle/>
                  <a:p>
                    <a:endParaRPr lang="en-US"/>
                  </a:p>
                </p:txBody>
              </p:sp>
              <p:sp>
                <p:nvSpPr>
                  <p:cNvPr id="18550" name="Freeform 522"/>
                  <p:cNvSpPr>
                    <a:spLocks noChangeAspect="1"/>
                  </p:cNvSpPr>
                  <p:nvPr/>
                </p:nvSpPr>
                <p:spPr bwMode="auto">
                  <a:xfrm>
                    <a:off x="1775" y="3103"/>
                    <a:ext cx="1" cy="164"/>
                  </a:xfrm>
                  <a:custGeom>
                    <a:avLst/>
                    <a:gdLst>
                      <a:gd name="T0" fmla="*/ 0 w 1"/>
                      <a:gd name="T1" fmla="*/ 0 h 164"/>
                      <a:gd name="T2" fmla="*/ 0 w 1"/>
                      <a:gd name="T3" fmla="*/ 163 h 164"/>
                      <a:gd name="T4" fmla="*/ 0 60000 65536"/>
                      <a:gd name="T5" fmla="*/ 0 60000 65536"/>
                      <a:gd name="T6" fmla="*/ 0 w 1"/>
                      <a:gd name="T7" fmla="*/ 0 h 164"/>
                      <a:gd name="T8" fmla="*/ 1 w 1"/>
                      <a:gd name="T9" fmla="*/ 164 h 164"/>
                    </a:gdLst>
                    <a:ahLst/>
                    <a:cxnLst>
                      <a:cxn ang="T4">
                        <a:pos x="T0" y="T1"/>
                      </a:cxn>
                      <a:cxn ang="T5">
                        <a:pos x="T2" y="T3"/>
                      </a:cxn>
                    </a:cxnLst>
                    <a:rect l="T6" t="T7" r="T8" b="T9"/>
                    <a:pathLst>
                      <a:path w="1" h="164">
                        <a:moveTo>
                          <a:pt x="0" y="0"/>
                        </a:moveTo>
                        <a:lnTo>
                          <a:pt x="0" y="163"/>
                        </a:lnTo>
                      </a:path>
                    </a:pathLst>
                  </a:custGeom>
                  <a:noFill/>
                  <a:ln w="12700" cap="rnd">
                    <a:solidFill>
                      <a:srgbClr val="E00000"/>
                    </a:solidFill>
                    <a:round/>
                    <a:headEnd/>
                    <a:tailEnd/>
                  </a:ln>
                </p:spPr>
                <p:txBody>
                  <a:bodyPr/>
                  <a:lstStyle/>
                  <a:p>
                    <a:endParaRPr lang="en-US"/>
                  </a:p>
                </p:txBody>
              </p:sp>
              <p:sp>
                <p:nvSpPr>
                  <p:cNvPr id="18551" name="Freeform 523"/>
                  <p:cNvSpPr>
                    <a:spLocks noChangeAspect="1"/>
                  </p:cNvSpPr>
                  <p:nvPr/>
                </p:nvSpPr>
                <p:spPr bwMode="auto">
                  <a:xfrm>
                    <a:off x="1789" y="3112"/>
                    <a:ext cx="1" cy="141"/>
                  </a:xfrm>
                  <a:custGeom>
                    <a:avLst/>
                    <a:gdLst>
                      <a:gd name="T0" fmla="*/ 0 w 1"/>
                      <a:gd name="T1" fmla="*/ 0 h 141"/>
                      <a:gd name="T2" fmla="*/ 0 w 1"/>
                      <a:gd name="T3" fmla="*/ 140 h 141"/>
                      <a:gd name="T4" fmla="*/ 0 60000 65536"/>
                      <a:gd name="T5" fmla="*/ 0 60000 65536"/>
                      <a:gd name="T6" fmla="*/ 0 w 1"/>
                      <a:gd name="T7" fmla="*/ 0 h 141"/>
                      <a:gd name="T8" fmla="*/ 1 w 1"/>
                      <a:gd name="T9" fmla="*/ 141 h 141"/>
                    </a:gdLst>
                    <a:ahLst/>
                    <a:cxnLst>
                      <a:cxn ang="T4">
                        <a:pos x="T0" y="T1"/>
                      </a:cxn>
                      <a:cxn ang="T5">
                        <a:pos x="T2" y="T3"/>
                      </a:cxn>
                    </a:cxnLst>
                    <a:rect l="T6" t="T7" r="T8" b="T9"/>
                    <a:pathLst>
                      <a:path w="1" h="141">
                        <a:moveTo>
                          <a:pt x="0" y="0"/>
                        </a:moveTo>
                        <a:lnTo>
                          <a:pt x="0" y="140"/>
                        </a:lnTo>
                      </a:path>
                    </a:pathLst>
                  </a:custGeom>
                  <a:noFill/>
                  <a:ln w="12700" cap="rnd">
                    <a:solidFill>
                      <a:srgbClr val="E00000"/>
                    </a:solidFill>
                    <a:round/>
                    <a:headEnd/>
                    <a:tailEnd/>
                  </a:ln>
                </p:spPr>
                <p:txBody>
                  <a:bodyPr/>
                  <a:lstStyle/>
                  <a:p>
                    <a:endParaRPr lang="en-US"/>
                  </a:p>
                </p:txBody>
              </p:sp>
              <p:sp>
                <p:nvSpPr>
                  <p:cNvPr id="18552" name="Freeform 524"/>
                  <p:cNvSpPr>
                    <a:spLocks noChangeAspect="1"/>
                  </p:cNvSpPr>
                  <p:nvPr/>
                </p:nvSpPr>
                <p:spPr bwMode="auto">
                  <a:xfrm>
                    <a:off x="1808" y="3117"/>
                    <a:ext cx="1" cy="126"/>
                  </a:xfrm>
                  <a:custGeom>
                    <a:avLst/>
                    <a:gdLst>
                      <a:gd name="T0" fmla="*/ 0 w 1"/>
                      <a:gd name="T1" fmla="*/ 0 h 126"/>
                      <a:gd name="T2" fmla="*/ 0 w 1"/>
                      <a:gd name="T3" fmla="*/ 125 h 126"/>
                      <a:gd name="T4" fmla="*/ 0 60000 65536"/>
                      <a:gd name="T5" fmla="*/ 0 60000 65536"/>
                      <a:gd name="T6" fmla="*/ 0 w 1"/>
                      <a:gd name="T7" fmla="*/ 0 h 126"/>
                      <a:gd name="T8" fmla="*/ 1 w 1"/>
                      <a:gd name="T9" fmla="*/ 126 h 126"/>
                    </a:gdLst>
                    <a:ahLst/>
                    <a:cxnLst>
                      <a:cxn ang="T4">
                        <a:pos x="T0" y="T1"/>
                      </a:cxn>
                      <a:cxn ang="T5">
                        <a:pos x="T2" y="T3"/>
                      </a:cxn>
                    </a:cxnLst>
                    <a:rect l="T6" t="T7" r="T8" b="T9"/>
                    <a:pathLst>
                      <a:path w="1" h="126">
                        <a:moveTo>
                          <a:pt x="0" y="0"/>
                        </a:moveTo>
                        <a:lnTo>
                          <a:pt x="0" y="125"/>
                        </a:lnTo>
                      </a:path>
                    </a:pathLst>
                  </a:custGeom>
                  <a:noFill/>
                  <a:ln w="12700" cap="rnd">
                    <a:solidFill>
                      <a:srgbClr val="E00000"/>
                    </a:solidFill>
                    <a:round/>
                    <a:headEnd/>
                    <a:tailEnd/>
                  </a:ln>
                </p:spPr>
                <p:txBody>
                  <a:bodyPr/>
                  <a:lstStyle/>
                  <a:p>
                    <a:endParaRPr lang="en-US"/>
                  </a:p>
                </p:txBody>
              </p:sp>
              <p:sp>
                <p:nvSpPr>
                  <p:cNvPr id="18553" name="Freeform 525"/>
                  <p:cNvSpPr>
                    <a:spLocks noChangeAspect="1"/>
                  </p:cNvSpPr>
                  <p:nvPr/>
                </p:nvSpPr>
                <p:spPr bwMode="auto">
                  <a:xfrm>
                    <a:off x="1837" y="3132"/>
                    <a:ext cx="1" cy="97"/>
                  </a:xfrm>
                  <a:custGeom>
                    <a:avLst/>
                    <a:gdLst>
                      <a:gd name="T0" fmla="*/ 0 w 1"/>
                      <a:gd name="T1" fmla="*/ 96 h 97"/>
                      <a:gd name="T2" fmla="*/ 0 w 1"/>
                      <a:gd name="T3" fmla="*/ 0 h 97"/>
                      <a:gd name="T4" fmla="*/ 0 60000 65536"/>
                      <a:gd name="T5" fmla="*/ 0 60000 65536"/>
                      <a:gd name="T6" fmla="*/ 0 w 1"/>
                      <a:gd name="T7" fmla="*/ 0 h 97"/>
                      <a:gd name="T8" fmla="*/ 1 w 1"/>
                      <a:gd name="T9" fmla="*/ 97 h 97"/>
                    </a:gdLst>
                    <a:ahLst/>
                    <a:cxnLst>
                      <a:cxn ang="T4">
                        <a:pos x="T0" y="T1"/>
                      </a:cxn>
                      <a:cxn ang="T5">
                        <a:pos x="T2" y="T3"/>
                      </a:cxn>
                    </a:cxnLst>
                    <a:rect l="T6" t="T7" r="T8" b="T9"/>
                    <a:pathLst>
                      <a:path w="1" h="97">
                        <a:moveTo>
                          <a:pt x="0" y="96"/>
                        </a:moveTo>
                        <a:lnTo>
                          <a:pt x="0" y="0"/>
                        </a:lnTo>
                      </a:path>
                    </a:pathLst>
                  </a:custGeom>
                  <a:noFill/>
                  <a:ln w="12700" cap="rnd">
                    <a:solidFill>
                      <a:srgbClr val="E00000"/>
                    </a:solidFill>
                    <a:round/>
                    <a:headEnd/>
                    <a:tailEnd/>
                  </a:ln>
                </p:spPr>
                <p:txBody>
                  <a:bodyPr/>
                  <a:lstStyle/>
                  <a:p>
                    <a:endParaRPr lang="en-US"/>
                  </a:p>
                </p:txBody>
              </p:sp>
              <p:sp>
                <p:nvSpPr>
                  <p:cNvPr id="18554" name="Freeform 526"/>
                  <p:cNvSpPr>
                    <a:spLocks noChangeAspect="1"/>
                  </p:cNvSpPr>
                  <p:nvPr/>
                </p:nvSpPr>
                <p:spPr bwMode="auto">
                  <a:xfrm>
                    <a:off x="1851" y="3136"/>
                    <a:ext cx="1" cy="93"/>
                  </a:xfrm>
                  <a:custGeom>
                    <a:avLst/>
                    <a:gdLst>
                      <a:gd name="T0" fmla="*/ 0 w 1"/>
                      <a:gd name="T1" fmla="*/ 0 h 93"/>
                      <a:gd name="T2" fmla="*/ 0 w 1"/>
                      <a:gd name="T3" fmla="*/ 92 h 93"/>
                      <a:gd name="T4" fmla="*/ 0 60000 65536"/>
                      <a:gd name="T5" fmla="*/ 0 60000 65536"/>
                      <a:gd name="T6" fmla="*/ 0 w 1"/>
                      <a:gd name="T7" fmla="*/ 0 h 93"/>
                      <a:gd name="T8" fmla="*/ 1 w 1"/>
                      <a:gd name="T9" fmla="*/ 93 h 93"/>
                    </a:gdLst>
                    <a:ahLst/>
                    <a:cxnLst>
                      <a:cxn ang="T4">
                        <a:pos x="T0" y="T1"/>
                      </a:cxn>
                      <a:cxn ang="T5">
                        <a:pos x="T2" y="T3"/>
                      </a:cxn>
                    </a:cxnLst>
                    <a:rect l="T6" t="T7" r="T8" b="T9"/>
                    <a:pathLst>
                      <a:path w="1" h="93">
                        <a:moveTo>
                          <a:pt x="0" y="0"/>
                        </a:moveTo>
                        <a:lnTo>
                          <a:pt x="0" y="92"/>
                        </a:lnTo>
                      </a:path>
                    </a:pathLst>
                  </a:custGeom>
                  <a:noFill/>
                  <a:ln w="12700" cap="rnd">
                    <a:solidFill>
                      <a:srgbClr val="E00000"/>
                    </a:solidFill>
                    <a:round/>
                    <a:headEnd/>
                    <a:tailEnd/>
                  </a:ln>
                </p:spPr>
                <p:txBody>
                  <a:bodyPr/>
                  <a:lstStyle/>
                  <a:p>
                    <a:endParaRPr lang="en-US"/>
                  </a:p>
                </p:txBody>
              </p:sp>
              <p:sp>
                <p:nvSpPr>
                  <p:cNvPr id="18555" name="Freeform 527"/>
                  <p:cNvSpPr>
                    <a:spLocks noChangeAspect="1"/>
                  </p:cNvSpPr>
                  <p:nvPr/>
                </p:nvSpPr>
                <p:spPr bwMode="auto">
                  <a:xfrm>
                    <a:off x="1871" y="3136"/>
                    <a:ext cx="1" cy="93"/>
                  </a:xfrm>
                  <a:custGeom>
                    <a:avLst/>
                    <a:gdLst>
                      <a:gd name="T0" fmla="*/ 0 w 1"/>
                      <a:gd name="T1" fmla="*/ 92 h 93"/>
                      <a:gd name="T2" fmla="*/ 0 w 1"/>
                      <a:gd name="T3" fmla="*/ 0 h 93"/>
                      <a:gd name="T4" fmla="*/ 0 60000 65536"/>
                      <a:gd name="T5" fmla="*/ 0 60000 65536"/>
                      <a:gd name="T6" fmla="*/ 0 w 1"/>
                      <a:gd name="T7" fmla="*/ 0 h 93"/>
                      <a:gd name="T8" fmla="*/ 1 w 1"/>
                      <a:gd name="T9" fmla="*/ 93 h 93"/>
                    </a:gdLst>
                    <a:ahLst/>
                    <a:cxnLst>
                      <a:cxn ang="T4">
                        <a:pos x="T0" y="T1"/>
                      </a:cxn>
                      <a:cxn ang="T5">
                        <a:pos x="T2" y="T3"/>
                      </a:cxn>
                    </a:cxnLst>
                    <a:rect l="T6" t="T7" r="T8" b="T9"/>
                    <a:pathLst>
                      <a:path w="1" h="93">
                        <a:moveTo>
                          <a:pt x="0" y="92"/>
                        </a:moveTo>
                        <a:lnTo>
                          <a:pt x="0" y="0"/>
                        </a:lnTo>
                      </a:path>
                    </a:pathLst>
                  </a:custGeom>
                  <a:noFill/>
                  <a:ln w="12700" cap="rnd">
                    <a:solidFill>
                      <a:srgbClr val="E00000"/>
                    </a:solidFill>
                    <a:round/>
                    <a:headEnd/>
                    <a:tailEnd/>
                  </a:ln>
                </p:spPr>
                <p:txBody>
                  <a:bodyPr/>
                  <a:lstStyle/>
                  <a:p>
                    <a:endParaRPr lang="en-US"/>
                  </a:p>
                </p:txBody>
              </p:sp>
              <p:sp>
                <p:nvSpPr>
                  <p:cNvPr id="18556" name="Freeform 528"/>
                  <p:cNvSpPr>
                    <a:spLocks noChangeAspect="1"/>
                  </p:cNvSpPr>
                  <p:nvPr/>
                </p:nvSpPr>
                <p:spPr bwMode="auto">
                  <a:xfrm>
                    <a:off x="1899" y="3141"/>
                    <a:ext cx="1" cy="73"/>
                  </a:xfrm>
                  <a:custGeom>
                    <a:avLst/>
                    <a:gdLst>
                      <a:gd name="T0" fmla="*/ 0 w 1"/>
                      <a:gd name="T1" fmla="*/ 0 h 73"/>
                      <a:gd name="T2" fmla="*/ 0 w 1"/>
                      <a:gd name="T3" fmla="*/ 72 h 73"/>
                      <a:gd name="T4" fmla="*/ 0 60000 65536"/>
                      <a:gd name="T5" fmla="*/ 0 60000 65536"/>
                      <a:gd name="T6" fmla="*/ 0 w 1"/>
                      <a:gd name="T7" fmla="*/ 0 h 73"/>
                      <a:gd name="T8" fmla="*/ 1 w 1"/>
                      <a:gd name="T9" fmla="*/ 73 h 73"/>
                    </a:gdLst>
                    <a:ahLst/>
                    <a:cxnLst>
                      <a:cxn ang="T4">
                        <a:pos x="T0" y="T1"/>
                      </a:cxn>
                      <a:cxn ang="T5">
                        <a:pos x="T2" y="T3"/>
                      </a:cxn>
                    </a:cxnLst>
                    <a:rect l="T6" t="T7" r="T8" b="T9"/>
                    <a:pathLst>
                      <a:path w="1" h="73">
                        <a:moveTo>
                          <a:pt x="0" y="0"/>
                        </a:moveTo>
                        <a:lnTo>
                          <a:pt x="0" y="72"/>
                        </a:lnTo>
                      </a:path>
                    </a:pathLst>
                  </a:custGeom>
                  <a:noFill/>
                  <a:ln w="12700" cap="rnd">
                    <a:solidFill>
                      <a:srgbClr val="E00000"/>
                    </a:solidFill>
                    <a:round/>
                    <a:headEnd/>
                    <a:tailEnd/>
                  </a:ln>
                </p:spPr>
                <p:txBody>
                  <a:bodyPr/>
                  <a:lstStyle/>
                  <a:p>
                    <a:endParaRPr lang="en-US"/>
                  </a:p>
                </p:txBody>
              </p:sp>
              <p:sp>
                <p:nvSpPr>
                  <p:cNvPr id="18557" name="Freeform 529"/>
                  <p:cNvSpPr>
                    <a:spLocks noChangeAspect="1"/>
                  </p:cNvSpPr>
                  <p:nvPr/>
                </p:nvSpPr>
                <p:spPr bwMode="auto">
                  <a:xfrm>
                    <a:off x="1914" y="3146"/>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558" name="Freeform 530"/>
                  <p:cNvSpPr>
                    <a:spLocks noChangeAspect="1"/>
                  </p:cNvSpPr>
                  <p:nvPr/>
                </p:nvSpPr>
                <p:spPr bwMode="auto">
                  <a:xfrm>
                    <a:off x="1943" y="3146"/>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559" name="Freeform 531"/>
                  <p:cNvSpPr>
                    <a:spLocks noChangeAspect="1"/>
                  </p:cNvSpPr>
                  <p:nvPr/>
                </p:nvSpPr>
                <p:spPr bwMode="auto">
                  <a:xfrm>
                    <a:off x="1957" y="3141"/>
                    <a:ext cx="1" cy="64"/>
                  </a:xfrm>
                  <a:custGeom>
                    <a:avLst/>
                    <a:gdLst>
                      <a:gd name="T0" fmla="*/ 0 w 1"/>
                      <a:gd name="T1" fmla="*/ 63 h 64"/>
                      <a:gd name="T2" fmla="*/ 0 w 1"/>
                      <a:gd name="T3" fmla="*/ 0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63"/>
                        </a:moveTo>
                        <a:lnTo>
                          <a:pt x="0" y="0"/>
                        </a:lnTo>
                      </a:path>
                    </a:pathLst>
                  </a:custGeom>
                  <a:noFill/>
                  <a:ln w="12700" cap="rnd">
                    <a:solidFill>
                      <a:srgbClr val="E00000"/>
                    </a:solidFill>
                    <a:round/>
                    <a:headEnd/>
                    <a:tailEnd/>
                  </a:ln>
                </p:spPr>
                <p:txBody>
                  <a:bodyPr/>
                  <a:lstStyle/>
                  <a:p>
                    <a:endParaRPr lang="en-US"/>
                  </a:p>
                </p:txBody>
              </p:sp>
              <p:sp>
                <p:nvSpPr>
                  <p:cNvPr id="18560" name="Freeform 532"/>
                  <p:cNvSpPr>
                    <a:spLocks noChangeAspect="1"/>
                  </p:cNvSpPr>
                  <p:nvPr/>
                </p:nvSpPr>
                <p:spPr bwMode="auto">
                  <a:xfrm>
                    <a:off x="1986" y="3136"/>
                    <a:ext cx="1" cy="64"/>
                  </a:xfrm>
                  <a:custGeom>
                    <a:avLst/>
                    <a:gdLst>
                      <a:gd name="T0" fmla="*/ 0 w 1"/>
                      <a:gd name="T1" fmla="*/ 63 h 64"/>
                      <a:gd name="T2" fmla="*/ 0 w 1"/>
                      <a:gd name="T3" fmla="*/ 0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63"/>
                        </a:moveTo>
                        <a:lnTo>
                          <a:pt x="0" y="0"/>
                        </a:lnTo>
                      </a:path>
                    </a:pathLst>
                  </a:custGeom>
                  <a:noFill/>
                  <a:ln w="12700" cap="rnd">
                    <a:solidFill>
                      <a:srgbClr val="E00000"/>
                    </a:solidFill>
                    <a:round/>
                    <a:headEnd/>
                    <a:tailEnd/>
                  </a:ln>
                </p:spPr>
                <p:txBody>
                  <a:bodyPr/>
                  <a:lstStyle/>
                  <a:p>
                    <a:endParaRPr lang="en-US"/>
                  </a:p>
                </p:txBody>
              </p:sp>
              <p:sp>
                <p:nvSpPr>
                  <p:cNvPr id="18561" name="Freeform 533"/>
                  <p:cNvSpPr>
                    <a:spLocks noChangeAspect="1"/>
                  </p:cNvSpPr>
                  <p:nvPr/>
                </p:nvSpPr>
                <p:spPr bwMode="auto">
                  <a:xfrm>
                    <a:off x="2000" y="3136"/>
                    <a:ext cx="1" cy="64"/>
                  </a:xfrm>
                  <a:custGeom>
                    <a:avLst/>
                    <a:gdLst>
                      <a:gd name="T0" fmla="*/ 0 w 1"/>
                      <a:gd name="T1" fmla="*/ 63 h 64"/>
                      <a:gd name="T2" fmla="*/ 0 w 1"/>
                      <a:gd name="T3" fmla="*/ 0 h 64"/>
                      <a:gd name="T4" fmla="*/ 0 60000 65536"/>
                      <a:gd name="T5" fmla="*/ 0 60000 65536"/>
                      <a:gd name="T6" fmla="*/ 0 w 1"/>
                      <a:gd name="T7" fmla="*/ 0 h 64"/>
                      <a:gd name="T8" fmla="*/ 1 w 1"/>
                      <a:gd name="T9" fmla="*/ 64 h 64"/>
                    </a:gdLst>
                    <a:ahLst/>
                    <a:cxnLst>
                      <a:cxn ang="T4">
                        <a:pos x="T0" y="T1"/>
                      </a:cxn>
                      <a:cxn ang="T5">
                        <a:pos x="T2" y="T3"/>
                      </a:cxn>
                    </a:cxnLst>
                    <a:rect l="T6" t="T7" r="T8" b="T9"/>
                    <a:pathLst>
                      <a:path w="1" h="64">
                        <a:moveTo>
                          <a:pt x="0" y="63"/>
                        </a:moveTo>
                        <a:lnTo>
                          <a:pt x="0" y="0"/>
                        </a:lnTo>
                      </a:path>
                    </a:pathLst>
                  </a:custGeom>
                  <a:noFill/>
                  <a:ln w="12700" cap="rnd">
                    <a:solidFill>
                      <a:srgbClr val="E00000"/>
                    </a:solidFill>
                    <a:round/>
                    <a:headEnd/>
                    <a:tailEnd/>
                  </a:ln>
                </p:spPr>
                <p:txBody>
                  <a:bodyPr/>
                  <a:lstStyle/>
                  <a:p>
                    <a:endParaRPr lang="en-US"/>
                  </a:p>
                </p:txBody>
              </p:sp>
              <p:sp>
                <p:nvSpPr>
                  <p:cNvPr id="18562" name="Freeform 534"/>
                  <p:cNvSpPr>
                    <a:spLocks noChangeAspect="1"/>
                  </p:cNvSpPr>
                  <p:nvPr/>
                </p:nvSpPr>
                <p:spPr bwMode="auto">
                  <a:xfrm>
                    <a:off x="2029" y="3132"/>
                    <a:ext cx="1" cy="63"/>
                  </a:xfrm>
                  <a:custGeom>
                    <a:avLst/>
                    <a:gdLst>
                      <a:gd name="T0" fmla="*/ 0 w 1"/>
                      <a:gd name="T1" fmla="*/ 62 h 63"/>
                      <a:gd name="T2" fmla="*/ 0 w 1"/>
                      <a:gd name="T3" fmla="*/ 0 h 63"/>
                      <a:gd name="T4" fmla="*/ 0 60000 65536"/>
                      <a:gd name="T5" fmla="*/ 0 60000 65536"/>
                      <a:gd name="T6" fmla="*/ 0 w 1"/>
                      <a:gd name="T7" fmla="*/ 0 h 63"/>
                      <a:gd name="T8" fmla="*/ 1 w 1"/>
                      <a:gd name="T9" fmla="*/ 63 h 63"/>
                    </a:gdLst>
                    <a:ahLst/>
                    <a:cxnLst>
                      <a:cxn ang="T4">
                        <a:pos x="T0" y="T1"/>
                      </a:cxn>
                      <a:cxn ang="T5">
                        <a:pos x="T2" y="T3"/>
                      </a:cxn>
                    </a:cxnLst>
                    <a:rect l="T6" t="T7" r="T8" b="T9"/>
                    <a:pathLst>
                      <a:path w="1" h="63">
                        <a:moveTo>
                          <a:pt x="0" y="62"/>
                        </a:moveTo>
                        <a:lnTo>
                          <a:pt x="0" y="0"/>
                        </a:lnTo>
                      </a:path>
                    </a:pathLst>
                  </a:custGeom>
                  <a:noFill/>
                  <a:ln w="12700" cap="rnd">
                    <a:solidFill>
                      <a:srgbClr val="E00000"/>
                    </a:solidFill>
                    <a:round/>
                    <a:headEnd/>
                    <a:tailEnd/>
                  </a:ln>
                </p:spPr>
                <p:txBody>
                  <a:bodyPr/>
                  <a:lstStyle/>
                  <a:p>
                    <a:endParaRPr lang="en-US"/>
                  </a:p>
                </p:txBody>
              </p:sp>
              <p:sp>
                <p:nvSpPr>
                  <p:cNvPr id="18563" name="Freeform 535"/>
                  <p:cNvSpPr>
                    <a:spLocks noChangeAspect="1"/>
                  </p:cNvSpPr>
                  <p:nvPr/>
                </p:nvSpPr>
                <p:spPr bwMode="auto">
                  <a:xfrm>
                    <a:off x="2043" y="3127"/>
                    <a:ext cx="1" cy="68"/>
                  </a:xfrm>
                  <a:custGeom>
                    <a:avLst/>
                    <a:gdLst>
                      <a:gd name="T0" fmla="*/ 0 w 1"/>
                      <a:gd name="T1" fmla="*/ 67 h 68"/>
                      <a:gd name="T2" fmla="*/ 0 w 1"/>
                      <a:gd name="T3" fmla="*/ 0 h 68"/>
                      <a:gd name="T4" fmla="*/ 0 60000 65536"/>
                      <a:gd name="T5" fmla="*/ 0 60000 65536"/>
                      <a:gd name="T6" fmla="*/ 0 w 1"/>
                      <a:gd name="T7" fmla="*/ 0 h 68"/>
                      <a:gd name="T8" fmla="*/ 1 w 1"/>
                      <a:gd name="T9" fmla="*/ 68 h 68"/>
                    </a:gdLst>
                    <a:ahLst/>
                    <a:cxnLst>
                      <a:cxn ang="T4">
                        <a:pos x="T0" y="T1"/>
                      </a:cxn>
                      <a:cxn ang="T5">
                        <a:pos x="T2" y="T3"/>
                      </a:cxn>
                    </a:cxnLst>
                    <a:rect l="T6" t="T7" r="T8" b="T9"/>
                    <a:pathLst>
                      <a:path w="1" h="68">
                        <a:moveTo>
                          <a:pt x="0" y="67"/>
                        </a:moveTo>
                        <a:lnTo>
                          <a:pt x="0" y="0"/>
                        </a:lnTo>
                      </a:path>
                    </a:pathLst>
                  </a:custGeom>
                  <a:noFill/>
                  <a:ln w="12700" cap="rnd">
                    <a:solidFill>
                      <a:srgbClr val="E00000"/>
                    </a:solidFill>
                    <a:round/>
                    <a:headEnd/>
                    <a:tailEnd/>
                  </a:ln>
                </p:spPr>
                <p:txBody>
                  <a:bodyPr/>
                  <a:lstStyle/>
                  <a:p>
                    <a:endParaRPr lang="en-US"/>
                  </a:p>
                </p:txBody>
              </p:sp>
              <p:sp>
                <p:nvSpPr>
                  <p:cNvPr id="18564" name="Freeform 536"/>
                  <p:cNvSpPr>
                    <a:spLocks noChangeAspect="1"/>
                  </p:cNvSpPr>
                  <p:nvPr/>
                </p:nvSpPr>
                <p:spPr bwMode="auto">
                  <a:xfrm>
                    <a:off x="2067" y="3117"/>
                    <a:ext cx="1" cy="73"/>
                  </a:xfrm>
                  <a:custGeom>
                    <a:avLst/>
                    <a:gdLst>
                      <a:gd name="T0" fmla="*/ 0 w 1"/>
                      <a:gd name="T1" fmla="*/ 0 h 73"/>
                      <a:gd name="T2" fmla="*/ 0 w 1"/>
                      <a:gd name="T3" fmla="*/ 72 h 73"/>
                      <a:gd name="T4" fmla="*/ 0 60000 65536"/>
                      <a:gd name="T5" fmla="*/ 0 60000 65536"/>
                      <a:gd name="T6" fmla="*/ 0 w 1"/>
                      <a:gd name="T7" fmla="*/ 0 h 73"/>
                      <a:gd name="T8" fmla="*/ 1 w 1"/>
                      <a:gd name="T9" fmla="*/ 73 h 73"/>
                    </a:gdLst>
                    <a:ahLst/>
                    <a:cxnLst>
                      <a:cxn ang="T4">
                        <a:pos x="T0" y="T1"/>
                      </a:cxn>
                      <a:cxn ang="T5">
                        <a:pos x="T2" y="T3"/>
                      </a:cxn>
                    </a:cxnLst>
                    <a:rect l="T6" t="T7" r="T8" b="T9"/>
                    <a:pathLst>
                      <a:path w="1" h="73">
                        <a:moveTo>
                          <a:pt x="0" y="0"/>
                        </a:moveTo>
                        <a:lnTo>
                          <a:pt x="0" y="72"/>
                        </a:lnTo>
                      </a:path>
                    </a:pathLst>
                  </a:custGeom>
                  <a:noFill/>
                  <a:ln w="12700" cap="rnd">
                    <a:solidFill>
                      <a:srgbClr val="E00000"/>
                    </a:solidFill>
                    <a:round/>
                    <a:headEnd/>
                    <a:tailEnd/>
                  </a:ln>
                </p:spPr>
                <p:txBody>
                  <a:bodyPr/>
                  <a:lstStyle/>
                  <a:p>
                    <a:endParaRPr lang="en-US"/>
                  </a:p>
                </p:txBody>
              </p:sp>
              <p:sp>
                <p:nvSpPr>
                  <p:cNvPr id="18565" name="Freeform 537"/>
                  <p:cNvSpPr>
                    <a:spLocks noChangeAspect="1"/>
                  </p:cNvSpPr>
                  <p:nvPr/>
                </p:nvSpPr>
                <p:spPr bwMode="auto">
                  <a:xfrm>
                    <a:off x="2082" y="3112"/>
                    <a:ext cx="1" cy="78"/>
                  </a:xfrm>
                  <a:custGeom>
                    <a:avLst/>
                    <a:gdLst>
                      <a:gd name="T0" fmla="*/ 0 w 1"/>
                      <a:gd name="T1" fmla="*/ 77 h 78"/>
                      <a:gd name="T2" fmla="*/ 0 w 1"/>
                      <a:gd name="T3" fmla="*/ 0 h 78"/>
                      <a:gd name="T4" fmla="*/ 0 60000 65536"/>
                      <a:gd name="T5" fmla="*/ 0 60000 65536"/>
                      <a:gd name="T6" fmla="*/ 0 w 1"/>
                      <a:gd name="T7" fmla="*/ 0 h 78"/>
                      <a:gd name="T8" fmla="*/ 1 w 1"/>
                      <a:gd name="T9" fmla="*/ 78 h 78"/>
                    </a:gdLst>
                    <a:ahLst/>
                    <a:cxnLst>
                      <a:cxn ang="T4">
                        <a:pos x="T0" y="T1"/>
                      </a:cxn>
                      <a:cxn ang="T5">
                        <a:pos x="T2" y="T3"/>
                      </a:cxn>
                    </a:cxnLst>
                    <a:rect l="T6" t="T7" r="T8" b="T9"/>
                    <a:pathLst>
                      <a:path w="1" h="78">
                        <a:moveTo>
                          <a:pt x="0" y="77"/>
                        </a:moveTo>
                        <a:lnTo>
                          <a:pt x="0" y="0"/>
                        </a:lnTo>
                      </a:path>
                    </a:pathLst>
                  </a:custGeom>
                  <a:noFill/>
                  <a:ln w="12700" cap="rnd">
                    <a:solidFill>
                      <a:srgbClr val="E00000"/>
                    </a:solidFill>
                    <a:round/>
                    <a:headEnd/>
                    <a:tailEnd/>
                  </a:ln>
                </p:spPr>
                <p:txBody>
                  <a:bodyPr/>
                  <a:lstStyle/>
                  <a:p>
                    <a:endParaRPr lang="en-US"/>
                  </a:p>
                </p:txBody>
              </p:sp>
              <p:sp>
                <p:nvSpPr>
                  <p:cNvPr id="18566" name="Freeform 538"/>
                  <p:cNvSpPr>
                    <a:spLocks noChangeAspect="1"/>
                  </p:cNvSpPr>
                  <p:nvPr/>
                </p:nvSpPr>
                <p:spPr bwMode="auto">
                  <a:xfrm>
                    <a:off x="2096" y="3103"/>
                    <a:ext cx="1" cy="87"/>
                  </a:xfrm>
                  <a:custGeom>
                    <a:avLst/>
                    <a:gdLst>
                      <a:gd name="T0" fmla="*/ 0 w 1"/>
                      <a:gd name="T1" fmla="*/ 86 h 87"/>
                      <a:gd name="T2" fmla="*/ 0 w 1"/>
                      <a:gd name="T3" fmla="*/ 0 h 87"/>
                      <a:gd name="T4" fmla="*/ 0 60000 65536"/>
                      <a:gd name="T5" fmla="*/ 0 60000 65536"/>
                      <a:gd name="T6" fmla="*/ 0 w 1"/>
                      <a:gd name="T7" fmla="*/ 0 h 87"/>
                      <a:gd name="T8" fmla="*/ 1 w 1"/>
                      <a:gd name="T9" fmla="*/ 87 h 87"/>
                    </a:gdLst>
                    <a:ahLst/>
                    <a:cxnLst>
                      <a:cxn ang="T4">
                        <a:pos x="T0" y="T1"/>
                      </a:cxn>
                      <a:cxn ang="T5">
                        <a:pos x="T2" y="T3"/>
                      </a:cxn>
                    </a:cxnLst>
                    <a:rect l="T6" t="T7" r="T8" b="T9"/>
                    <a:pathLst>
                      <a:path w="1" h="87">
                        <a:moveTo>
                          <a:pt x="0" y="86"/>
                        </a:moveTo>
                        <a:lnTo>
                          <a:pt x="0" y="0"/>
                        </a:lnTo>
                      </a:path>
                    </a:pathLst>
                  </a:custGeom>
                  <a:noFill/>
                  <a:ln w="12700" cap="rnd">
                    <a:solidFill>
                      <a:srgbClr val="E00000"/>
                    </a:solidFill>
                    <a:round/>
                    <a:headEnd/>
                    <a:tailEnd/>
                  </a:ln>
                </p:spPr>
                <p:txBody>
                  <a:bodyPr/>
                  <a:lstStyle/>
                  <a:p>
                    <a:endParaRPr lang="en-US"/>
                  </a:p>
                </p:txBody>
              </p:sp>
              <p:sp>
                <p:nvSpPr>
                  <p:cNvPr id="18567" name="Freeform 539"/>
                  <p:cNvSpPr>
                    <a:spLocks noChangeAspect="1"/>
                  </p:cNvSpPr>
                  <p:nvPr/>
                </p:nvSpPr>
                <p:spPr bwMode="auto">
                  <a:xfrm>
                    <a:off x="2115" y="3093"/>
                    <a:ext cx="1" cy="92"/>
                  </a:xfrm>
                  <a:custGeom>
                    <a:avLst/>
                    <a:gdLst>
                      <a:gd name="T0" fmla="*/ 0 w 1"/>
                      <a:gd name="T1" fmla="*/ 91 h 92"/>
                      <a:gd name="T2" fmla="*/ 0 w 1"/>
                      <a:gd name="T3" fmla="*/ 0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91"/>
                        </a:moveTo>
                        <a:lnTo>
                          <a:pt x="0" y="0"/>
                        </a:lnTo>
                      </a:path>
                    </a:pathLst>
                  </a:custGeom>
                  <a:noFill/>
                  <a:ln w="12700" cap="rnd">
                    <a:solidFill>
                      <a:srgbClr val="E00000"/>
                    </a:solidFill>
                    <a:round/>
                    <a:headEnd/>
                    <a:tailEnd/>
                  </a:ln>
                </p:spPr>
                <p:txBody>
                  <a:bodyPr/>
                  <a:lstStyle/>
                  <a:p>
                    <a:endParaRPr lang="en-US"/>
                  </a:p>
                </p:txBody>
              </p:sp>
              <p:sp>
                <p:nvSpPr>
                  <p:cNvPr id="18568" name="Freeform 540"/>
                  <p:cNvSpPr>
                    <a:spLocks noChangeAspect="1"/>
                  </p:cNvSpPr>
                  <p:nvPr/>
                </p:nvSpPr>
                <p:spPr bwMode="auto">
                  <a:xfrm>
                    <a:off x="2130" y="3084"/>
                    <a:ext cx="1" cy="101"/>
                  </a:xfrm>
                  <a:custGeom>
                    <a:avLst/>
                    <a:gdLst>
                      <a:gd name="T0" fmla="*/ 0 w 1"/>
                      <a:gd name="T1" fmla="*/ 100 h 101"/>
                      <a:gd name="T2" fmla="*/ 0 w 1"/>
                      <a:gd name="T3" fmla="*/ 0 h 101"/>
                      <a:gd name="T4" fmla="*/ 0 60000 65536"/>
                      <a:gd name="T5" fmla="*/ 0 60000 65536"/>
                      <a:gd name="T6" fmla="*/ 0 w 1"/>
                      <a:gd name="T7" fmla="*/ 0 h 101"/>
                      <a:gd name="T8" fmla="*/ 1 w 1"/>
                      <a:gd name="T9" fmla="*/ 101 h 101"/>
                    </a:gdLst>
                    <a:ahLst/>
                    <a:cxnLst>
                      <a:cxn ang="T4">
                        <a:pos x="T0" y="T1"/>
                      </a:cxn>
                      <a:cxn ang="T5">
                        <a:pos x="T2" y="T3"/>
                      </a:cxn>
                    </a:cxnLst>
                    <a:rect l="T6" t="T7" r="T8" b="T9"/>
                    <a:pathLst>
                      <a:path w="1" h="101">
                        <a:moveTo>
                          <a:pt x="0" y="100"/>
                        </a:moveTo>
                        <a:lnTo>
                          <a:pt x="0" y="0"/>
                        </a:lnTo>
                      </a:path>
                    </a:pathLst>
                  </a:custGeom>
                  <a:noFill/>
                  <a:ln w="12700" cap="rnd">
                    <a:solidFill>
                      <a:srgbClr val="E00000"/>
                    </a:solidFill>
                    <a:round/>
                    <a:headEnd/>
                    <a:tailEnd/>
                  </a:ln>
                </p:spPr>
                <p:txBody>
                  <a:bodyPr/>
                  <a:lstStyle/>
                  <a:p>
                    <a:endParaRPr lang="en-US"/>
                  </a:p>
                </p:txBody>
              </p:sp>
              <p:sp>
                <p:nvSpPr>
                  <p:cNvPr id="18569" name="Freeform 541"/>
                  <p:cNvSpPr>
                    <a:spLocks noChangeAspect="1"/>
                  </p:cNvSpPr>
                  <p:nvPr/>
                </p:nvSpPr>
                <p:spPr bwMode="auto">
                  <a:xfrm>
                    <a:off x="2139" y="3074"/>
                    <a:ext cx="1" cy="111"/>
                  </a:xfrm>
                  <a:custGeom>
                    <a:avLst/>
                    <a:gdLst>
                      <a:gd name="T0" fmla="*/ 0 w 1"/>
                      <a:gd name="T1" fmla="*/ 110 h 111"/>
                      <a:gd name="T2" fmla="*/ 0 w 1"/>
                      <a:gd name="T3" fmla="*/ 0 h 111"/>
                      <a:gd name="T4" fmla="*/ 0 60000 65536"/>
                      <a:gd name="T5" fmla="*/ 0 60000 65536"/>
                      <a:gd name="T6" fmla="*/ 0 w 1"/>
                      <a:gd name="T7" fmla="*/ 0 h 111"/>
                      <a:gd name="T8" fmla="*/ 1 w 1"/>
                      <a:gd name="T9" fmla="*/ 111 h 111"/>
                    </a:gdLst>
                    <a:ahLst/>
                    <a:cxnLst>
                      <a:cxn ang="T4">
                        <a:pos x="T0" y="T1"/>
                      </a:cxn>
                      <a:cxn ang="T5">
                        <a:pos x="T2" y="T3"/>
                      </a:cxn>
                    </a:cxnLst>
                    <a:rect l="T6" t="T7" r="T8" b="T9"/>
                    <a:pathLst>
                      <a:path w="1" h="111">
                        <a:moveTo>
                          <a:pt x="0" y="110"/>
                        </a:moveTo>
                        <a:lnTo>
                          <a:pt x="0" y="0"/>
                        </a:lnTo>
                      </a:path>
                    </a:pathLst>
                  </a:custGeom>
                  <a:noFill/>
                  <a:ln w="12700" cap="rnd">
                    <a:solidFill>
                      <a:srgbClr val="E00000"/>
                    </a:solidFill>
                    <a:round/>
                    <a:headEnd/>
                    <a:tailEnd/>
                  </a:ln>
                </p:spPr>
                <p:txBody>
                  <a:bodyPr/>
                  <a:lstStyle/>
                  <a:p>
                    <a:endParaRPr lang="en-US"/>
                  </a:p>
                </p:txBody>
              </p:sp>
              <p:sp>
                <p:nvSpPr>
                  <p:cNvPr id="18570" name="Freeform 542"/>
                  <p:cNvSpPr>
                    <a:spLocks noChangeAspect="1"/>
                  </p:cNvSpPr>
                  <p:nvPr/>
                </p:nvSpPr>
                <p:spPr bwMode="auto">
                  <a:xfrm>
                    <a:off x="2154" y="3055"/>
                    <a:ext cx="1" cy="130"/>
                  </a:xfrm>
                  <a:custGeom>
                    <a:avLst/>
                    <a:gdLst>
                      <a:gd name="T0" fmla="*/ 0 w 1"/>
                      <a:gd name="T1" fmla="*/ 0 h 130"/>
                      <a:gd name="T2" fmla="*/ 0 w 1"/>
                      <a:gd name="T3" fmla="*/ 129 h 130"/>
                      <a:gd name="T4" fmla="*/ 0 60000 65536"/>
                      <a:gd name="T5" fmla="*/ 0 60000 65536"/>
                      <a:gd name="T6" fmla="*/ 0 w 1"/>
                      <a:gd name="T7" fmla="*/ 0 h 130"/>
                      <a:gd name="T8" fmla="*/ 1 w 1"/>
                      <a:gd name="T9" fmla="*/ 130 h 130"/>
                    </a:gdLst>
                    <a:ahLst/>
                    <a:cxnLst>
                      <a:cxn ang="T4">
                        <a:pos x="T0" y="T1"/>
                      </a:cxn>
                      <a:cxn ang="T5">
                        <a:pos x="T2" y="T3"/>
                      </a:cxn>
                    </a:cxnLst>
                    <a:rect l="T6" t="T7" r="T8" b="T9"/>
                    <a:pathLst>
                      <a:path w="1" h="130">
                        <a:moveTo>
                          <a:pt x="0" y="0"/>
                        </a:moveTo>
                        <a:lnTo>
                          <a:pt x="0" y="129"/>
                        </a:lnTo>
                      </a:path>
                    </a:pathLst>
                  </a:custGeom>
                  <a:noFill/>
                  <a:ln w="12700" cap="rnd">
                    <a:solidFill>
                      <a:srgbClr val="E00000"/>
                    </a:solidFill>
                    <a:round/>
                    <a:headEnd/>
                    <a:tailEnd/>
                  </a:ln>
                </p:spPr>
                <p:txBody>
                  <a:bodyPr/>
                  <a:lstStyle/>
                  <a:p>
                    <a:endParaRPr lang="en-US"/>
                  </a:p>
                </p:txBody>
              </p:sp>
              <p:sp>
                <p:nvSpPr>
                  <p:cNvPr id="18571" name="Freeform 543"/>
                  <p:cNvSpPr>
                    <a:spLocks noChangeAspect="1"/>
                  </p:cNvSpPr>
                  <p:nvPr/>
                </p:nvSpPr>
                <p:spPr bwMode="auto">
                  <a:xfrm>
                    <a:off x="2163" y="3040"/>
                    <a:ext cx="1" cy="145"/>
                  </a:xfrm>
                  <a:custGeom>
                    <a:avLst/>
                    <a:gdLst>
                      <a:gd name="T0" fmla="*/ 0 w 1"/>
                      <a:gd name="T1" fmla="*/ 0 h 145"/>
                      <a:gd name="T2" fmla="*/ 0 w 1"/>
                      <a:gd name="T3" fmla="*/ 144 h 145"/>
                      <a:gd name="T4" fmla="*/ 0 60000 65536"/>
                      <a:gd name="T5" fmla="*/ 0 60000 65536"/>
                      <a:gd name="T6" fmla="*/ 0 w 1"/>
                      <a:gd name="T7" fmla="*/ 0 h 145"/>
                      <a:gd name="T8" fmla="*/ 1 w 1"/>
                      <a:gd name="T9" fmla="*/ 145 h 145"/>
                    </a:gdLst>
                    <a:ahLst/>
                    <a:cxnLst>
                      <a:cxn ang="T4">
                        <a:pos x="T0" y="T1"/>
                      </a:cxn>
                      <a:cxn ang="T5">
                        <a:pos x="T2" y="T3"/>
                      </a:cxn>
                    </a:cxnLst>
                    <a:rect l="T6" t="T7" r="T8" b="T9"/>
                    <a:pathLst>
                      <a:path w="1" h="145">
                        <a:moveTo>
                          <a:pt x="0" y="0"/>
                        </a:moveTo>
                        <a:lnTo>
                          <a:pt x="0" y="144"/>
                        </a:lnTo>
                      </a:path>
                    </a:pathLst>
                  </a:custGeom>
                  <a:noFill/>
                  <a:ln w="12700" cap="rnd">
                    <a:solidFill>
                      <a:srgbClr val="E00000"/>
                    </a:solidFill>
                    <a:round/>
                    <a:headEnd/>
                    <a:tailEnd/>
                  </a:ln>
                </p:spPr>
                <p:txBody>
                  <a:bodyPr/>
                  <a:lstStyle/>
                  <a:p>
                    <a:endParaRPr lang="en-US"/>
                  </a:p>
                </p:txBody>
              </p:sp>
              <p:sp>
                <p:nvSpPr>
                  <p:cNvPr id="18572" name="Freeform 544"/>
                  <p:cNvSpPr>
                    <a:spLocks noChangeAspect="1"/>
                  </p:cNvSpPr>
                  <p:nvPr/>
                </p:nvSpPr>
                <p:spPr bwMode="auto">
                  <a:xfrm>
                    <a:off x="2173" y="3021"/>
                    <a:ext cx="1" cy="164"/>
                  </a:xfrm>
                  <a:custGeom>
                    <a:avLst/>
                    <a:gdLst>
                      <a:gd name="T0" fmla="*/ 0 w 1"/>
                      <a:gd name="T1" fmla="*/ 163 h 164"/>
                      <a:gd name="T2" fmla="*/ 0 w 1"/>
                      <a:gd name="T3" fmla="*/ 0 h 164"/>
                      <a:gd name="T4" fmla="*/ 0 60000 65536"/>
                      <a:gd name="T5" fmla="*/ 0 60000 65536"/>
                      <a:gd name="T6" fmla="*/ 0 w 1"/>
                      <a:gd name="T7" fmla="*/ 0 h 164"/>
                      <a:gd name="T8" fmla="*/ 1 w 1"/>
                      <a:gd name="T9" fmla="*/ 164 h 164"/>
                    </a:gdLst>
                    <a:ahLst/>
                    <a:cxnLst>
                      <a:cxn ang="T4">
                        <a:pos x="T0" y="T1"/>
                      </a:cxn>
                      <a:cxn ang="T5">
                        <a:pos x="T2" y="T3"/>
                      </a:cxn>
                    </a:cxnLst>
                    <a:rect l="T6" t="T7" r="T8" b="T9"/>
                    <a:pathLst>
                      <a:path w="1" h="164">
                        <a:moveTo>
                          <a:pt x="0" y="163"/>
                        </a:moveTo>
                        <a:lnTo>
                          <a:pt x="0" y="0"/>
                        </a:lnTo>
                      </a:path>
                    </a:pathLst>
                  </a:custGeom>
                  <a:noFill/>
                  <a:ln w="12700" cap="rnd">
                    <a:solidFill>
                      <a:srgbClr val="E00000"/>
                    </a:solidFill>
                    <a:round/>
                    <a:headEnd/>
                    <a:tailEnd/>
                  </a:ln>
                </p:spPr>
                <p:txBody>
                  <a:bodyPr/>
                  <a:lstStyle/>
                  <a:p>
                    <a:endParaRPr lang="en-US"/>
                  </a:p>
                </p:txBody>
              </p:sp>
            </p:grpSp>
            <p:sp>
              <p:nvSpPr>
                <p:cNvPr id="18539" name="Freeform 545"/>
                <p:cNvSpPr>
                  <a:spLocks noChangeAspect="1"/>
                </p:cNvSpPr>
                <p:nvPr/>
              </p:nvSpPr>
              <p:spPr bwMode="auto">
                <a:xfrm>
                  <a:off x="1693" y="2959"/>
                  <a:ext cx="495" cy="183"/>
                </a:xfrm>
                <a:custGeom>
                  <a:avLst/>
                  <a:gdLst>
                    <a:gd name="T0" fmla="*/ 0 w 495"/>
                    <a:gd name="T1" fmla="*/ 57 h 183"/>
                    <a:gd name="T2" fmla="*/ 14 w 495"/>
                    <a:gd name="T3" fmla="*/ 81 h 183"/>
                    <a:gd name="T4" fmla="*/ 24 w 495"/>
                    <a:gd name="T5" fmla="*/ 91 h 183"/>
                    <a:gd name="T6" fmla="*/ 29 w 495"/>
                    <a:gd name="T7" fmla="*/ 96 h 183"/>
                    <a:gd name="T8" fmla="*/ 43 w 495"/>
                    <a:gd name="T9" fmla="*/ 115 h 183"/>
                    <a:gd name="T10" fmla="*/ 53 w 495"/>
                    <a:gd name="T11" fmla="*/ 125 h 183"/>
                    <a:gd name="T12" fmla="*/ 67 w 495"/>
                    <a:gd name="T13" fmla="*/ 129 h 183"/>
                    <a:gd name="T14" fmla="*/ 77 w 495"/>
                    <a:gd name="T15" fmla="*/ 139 h 183"/>
                    <a:gd name="T16" fmla="*/ 86 w 495"/>
                    <a:gd name="T17" fmla="*/ 144 h 183"/>
                    <a:gd name="T18" fmla="*/ 101 w 495"/>
                    <a:gd name="T19" fmla="*/ 148 h 183"/>
                    <a:gd name="T20" fmla="*/ 120 w 495"/>
                    <a:gd name="T21" fmla="*/ 158 h 183"/>
                    <a:gd name="T22" fmla="*/ 129 w 495"/>
                    <a:gd name="T23" fmla="*/ 163 h 183"/>
                    <a:gd name="T24" fmla="*/ 144 w 495"/>
                    <a:gd name="T25" fmla="*/ 168 h 183"/>
                    <a:gd name="T26" fmla="*/ 163 w 495"/>
                    <a:gd name="T27" fmla="*/ 172 h 183"/>
                    <a:gd name="T28" fmla="*/ 177 w 495"/>
                    <a:gd name="T29" fmla="*/ 177 h 183"/>
                    <a:gd name="T30" fmla="*/ 201 w 495"/>
                    <a:gd name="T31" fmla="*/ 177 h 183"/>
                    <a:gd name="T32" fmla="*/ 211 w 495"/>
                    <a:gd name="T33" fmla="*/ 182 h 183"/>
                    <a:gd name="T34" fmla="*/ 230 w 495"/>
                    <a:gd name="T35" fmla="*/ 182 h 183"/>
                    <a:gd name="T36" fmla="*/ 245 w 495"/>
                    <a:gd name="T37" fmla="*/ 182 h 183"/>
                    <a:gd name="T38" fmla="*/ 264 w 495"/>
                    <a:gd name="T39" fmla="*/ 182 h 183"/>
                    <a:gd name="T40" fmla="*/ 278 w 495"/>
                    <a:gd name="T41" fmla="*/ 182 h 183"/>
                    <a:gd name="T42" fmla="*/ 297 w 495"/>
                    <a:gd name="T43" fmla="*/ 177 h 183"/>
                    <a:gd name="T44" fmla="*/ 312 w 495"/>
                    <a:gd name="T45" fmla="*/ 177 h 183"/>
                    <a:gd name="T46" fmla="*/ 326 w 495"/>
                    <a:gd name="T47" fmla="*/ 172 h 183"/>
                    <a:gd name="T48" fmla="*/ 336 w 495"/>
                    <a:gd name="T49" fmla="*/ 168 h 183"/>
                    <a:gd name="T50" fmla="*/ 350 w 495"/>
                    <a:gd name="T51" fmla="*/ 168 h 183"/>
                    <a:gd name="T52" fmla="*/ 365 w 495"/>
                    <a:gd name="T53" fmla="*/ 163 h 183"/>
                    <a:gd name="T54" fmla="*/ 379 w 495"/>
                    <a:gd name="T55" fmla="*/ 158 h 183"/>
                    <a:gd name="T56" fmla="*/ 388 w 495"/>
                    <a:gd name="T57" fmla="*/ 148 h 183"/>
                    <a:gd name="T58" fmla="*/ 403 w 495"/>
                    <a:gd name="T59" fmla="*/ 144 h 183"/>
                    <a:gd name="T60" fmla="*/ 412 w 495"/>
                    <a:gd name="T61" fmla="*/ 134 h 183"/>
                    <a:gd name="T62" fmla="*/ 422 w 495"/>
                    <a:gd name="T63" fmla="*/ 129 h 183"/>
                    <a:gd name="T64" fmla="*/ 436 w 495"/>
                    <a:gd name="T65" fmla="*/ 120 h 183"/>
                    <a:gd name="T66" fmla="*/ 446 w 495"/>
                    <a:gd name="T67" fmla="*/ 110 h 183"/>
                    <a:gd name="T68" fmla="*/ 460 w 495"/>
                    <a:gd name="T69" fmla="*/ 101 h 183"/>
                    <a:gd name="T70" fmla="*/ 465 w 495"/>
                    <a:gd name="T71" fmla="*/ 86 h 183"/>
                    <a:gd name="T72" fmla="*/ 475 w 495"/>
                    <a:gd name="T73" fmla="*/ 77 h 183"/>
                    <a:gd name="T74" fmla="*/ 480 w 495"/>
                    <a:gd name="T75" fmla="*/ 62 h 183"/>
                    <a:gd name="T76" fmla="*/ 489 w 495"/>
                    <a:gd name="T77" fmla="*/ 53 h 183"/>
                    <a:gd name="T78" fmla="*/ 489 w 495"/>
                    <a:gd name="T79" fmla="*/ 38 h 183"/>
                    <a:gd name="T80" fmla="*/ 494 w 495"/>
                    <a:gd name="T81" fmla="*/ 29 h 183"/>
                    <a:gd name="T82" fmla="*/ 494 w 495"/>
                    <a:gd name="T83" fmla="*/ 14 h 183"/>
                    <a:gd name="T84" fmla="*/ 494 w 495"/>
                    <a:gd name="T85" fmla="*/ 0 h 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5"/>
                    <a:gd name="T130" fmla="*/ 0 h 183"/>
                    <a:gd name="T131" fmla="*/ 495 w 495"/>
                    <a:gd name="T132" fmla="*/ 183 h 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5" h="183">
                      <a:moveTo>
                        <a:pt x="0" y="57"/>
                      </a:moveTo>
                      <a:lnTo>
                        <a:pt x="14" y="81"/>
                      </a:lnTo>
                      <a:lnTo>
                        <a:pt x="24" y="91"/>
                      </a:lnTo>
                      <a:lnTo>
                        <a:pt x="29" y="96"/>
                      </a:lnTo>
                      <a:lnTo>
                        <a:pt x="43" y="115"/>
                      </a:lnTo>
                      <a:lnTo>
                        <a:pt x="53" y="125"/>
                      </a:lnTo>
                      <a:lnTo>
                        <a:pt x="67" y="129"/>
                      </a:lnTo>
                      <a:lnTo>
                        <a:pt x="77" y="139"/>
                      </a:lnTo>
                      <a:lnTo>
                        <a:pt x="86" y="144"/>
                      </a:lnTo>
                      <a:lnTo>
                        <a:pt x="101" y="148"/>
                      </a:lnTo>
                      <a:lnTo>
                        <a:pt x="120" y="158"/>
                      </a:lnTo>
                      <a:lnTo>
                        <a:pt x="129" y="163"/>
                      </a:lnTo>
                      <a:lnTo>
                        <a:pt x="144" y="168"/>
                      </a:lnTo>
                      <a:lnTo>
                        <a:pt x="163" y="172"/>
                      </a:lnTo>
                      <a:lnTo>
                        <a:pt x="177" y="177"/>
                      </a:lnTo>
                      <a:lnTo>
                        <a:pt x="201" y="177"/>
                      </a:lnTo>
                      <a:lnTo>
                        <a:pt x="211" y="182"/>
                      </a:lnTo>
                      <a:lnTo>
                        <a:pt x="230" y="182"/>
                      </a:lnTo>
                      <a:lnTo>
                        <a:pt x="245" y="182"/>
                      </a:lnTo>
                      <a:lnTo>
                        <a:pt x="264" y="182"/>
                      </a:lnTo>
                      <a:lnTo>
                        <a:pt x="278" y="182"/>
                      </a:lnTo>
                      <a:lnTo>
                        <a:pt x="297" y="177"/>
                      </a:lnTo>
                      <a:lnTo>
                        <a:pt x="312" y="177"/>
                      </a:lnTo>
                      <a:lnTo>
                        <a:pt x="326" y="172"/>
                      </a:lnTo>
                      <a:lnTo>
                        <a:pt x="336" y="168"/>
                      </a:lnTo>
                      <a:lnTo>
                        <a:pt x="350" y="168"/>
                      </a:lnTo>
                      <a:lnTo>
                        <a:pt x="365" y="163"/>
                      </a:lnTo>
                      <a:lnTo>
                        <a:pt x="379" y="158"/>
                      </a:lnTo>
                      <a:lnTo>
                        <a:pt x="388" y="148"/>
                      </a:lnTo>
                      <a:lnTo>
                        <a:pt x="403" y="144"/>
                      </a:lnTo>
                      <a:lnTo>
                        <a:pt x="412" y="134"/>
                      </a:lnTo>
                      <a:lnTo>
                        <a:pt x="422" y="129"/>
                      </a:lnTo>
                      <a:lnTo>
                        <a:pt x="436" y="120"/>
                      </a:lnTo>
                      <a:lnTo>
                        <a:pt x="446" y="110"/>
                      </a:lnTo>
                      <a:lnTo>
                        <a:pt x="460" y="101"/>
                      </a:lnTo>
                      <a:lnTo>
                        <a:pt x="465" y="86"/>
                      </a:lnTo>
                      <a:lnTo>
                        <a:pt x="475" y="77"/>
                      </a:lnTo>
                      <a:lnTo>
                        <a:pt x="480" y="62"/>
                      </a:lnTo>
                      <a:lnTo>
                        <a:pt x="489" y="53"/>
                      </a:lnTo>
                      <a:lnTo>
                        <a:pt x="489" y="38"/>
                      </a:lnTo>
                      <a:lnTo>
                        <a:pt x="494" y="29"/>
                      </a:lnTo>
                      <a:lnTo>
                        <a:pt x="494" y="14"/>
                      </a:lnTo>
                      <a:lnTo>
                        <a:pt x="494" y="0"/>
                      </a:lnTo>
                    </a:path>
                  </a:pathLst>
                </a:custGeom>
                <a:noFill/>
                <a:ln w="12700" cap="rnd">
                  <a:solidFill>
                    <a:srgbClr val="E00000"/>
                  </a:solidFill>
                  <a:round/>
                  <a:headEnd/>
                  <a:tailEnd/>
                </a:ln>
              </p:spPr>
              <p:txBody>
                <a:bodyPr/>
                <a:lstStyle/>
                <a:p>
                  <a:endParaRPr lang="en-US"/>
                </a:p>
              </p:txBody>
            </p:sp>
          </p:grpSp>
          <p:grpSp>
            <p:nvGrpSpPr>
              <p:cNvPr id="41317" name="Group 546"/>
              <p:cNvGrpSpPr>
                <a:grpSpLocks noChangeAspect="1"/>
              </p:cNvGrpSpPr>
              <p:nvPr/>
            </p:nvGrpSpPr>
            <p:grpSpPr bwMode="auto">
              <a:xfrm>
                <a:off x="1419" y="3040"/>
                <a:ext cx="280" cy="424"/>
                <a:chOff x="1419" y="3040"/>
                <a:chExt cx="280" cy="424"/>
              </a:xfrm>
            </p:grpSpPr>
            <p:grpSp>
              <p:nvGrpSpPr>
                <p:cNvPr id="41318" name="Group 547"/>
                <p:cNvGrpSpPr>
                  <a:grpSpLocks noChangeAspect="1"/>
                </p:cNvGrpSpPr>
                <p:nvPr/>
              </p:nvGrpSpPr>
              <p:grpSpPr bwMode="auto">
                <a:xfrm>
                  <a:off x="1611" y="3175"/>
                  <a:ext cx="78" cy="270"/>
                  <a:chOff x="1611" y="3175"/>
                  <a:chExt cx="78" cy="270"/>
                </a:xfrm>
              </p:grpSpPr>
              <p:sp>
                <p:nvSpPr>
                  <p:cNvPr id="18532" name="Freeform 548"/>
                  <p:cNvSpPr>
                    <a:spLocks noChangeAspect="1"/>
                  </p:cNvSpPr>
                  <p:nvPr/>
                </p:nvSpPr>
                <p:spPr bwMode="auto">
                  <a:xfrm>
                    <a:off x="1645" y="3290"/>
                    <a:ext cx="1" cy="107"/>
                  </a:xfrm>
                  <a:custGeom>
                    <a:avLst/>
                    <a:gdLst>
                      <a:gd name="T0" fmla="*/ 0 w 1"/>
                      <a:gd name="T1" fmla="*/ 0 h 107"/>
                      <a:gd name="T2" fmla="*/ 0 w 1"/>
                      <a:gd name="T3" fmla="*/ 106 h 107"/>
                      <a:gd name="T4" fmla="*/ 0 60000 65536"/>
                      <a:gd name="T5" fmla="*/ 0 60000 65536"/>
                      <a:gd name="T6" fmla="*/ 0 w 1"/>
                      <a:gd name="T7" fmla="*/ 0 h 107"/>
                      <a:gd name="T8" fmla="*/ 1 w 1"/>
                      <a:gd name="T9" fmla="*/ 107 h 107"/>
                    </a:gdLst>
                    <a:ahLst/>
                    <a:cxnLst>
                      <a:cxn ang="T4">
                        <a:pos x="T0" y="T1"/>
                      </a:cxn>
                      <a:cxn ang="T5">
                        <a:pos x="T2" y="T3"/>
                      </a:cxn>
                    </a:cxnLst>
                    <a:rect l="T6" t="T7" r="T8" b="T9"/>
                    <a:pathLst>
                      <a:path w="1" h="107">
                        <a:moveTo>
                          <a:pt x="0" y="0"/>
                        </a:moveTo>
                        <a:lnTo>
                          <a:pt x="0" y="106"/>
                        </a:lnTo>
                      </a:path>
                    </a:pathLst>
                  </a:custGeom>
                  <a:noFill/>
                  <a:ln w="12700" cap="rnd">
                    <a:solidFill>
                      <a:srgbClr val="E00000"/>
                    </a:solidFill>
                    <a:round/>
                    <a:headEnd/>
                    <a:tailEnd/>
                  </a:ln>
                </p:spPr>
                <p:txBody>
                  <a:bodyPr/>
                  <a:lstStyle/>
                  <a:p>
                    <a:endParaRPr lang="en-US"/>
                  </a:p>
                </p:txBody>
              </p:sp>
              <p:sp>
                <p:nvSpPr>
                  <p:cNvPr id="18533" name="Freeform 549"/>
                  <p:cNvSpPr>
                    <a:spLocks noChangeAspect="1"/>
                  </p:cNvSpPr>
                  <p:nvPr/>
                </p:nvSpPr>
                <p:spPr bwMode="auto">
                  <a:xfrm>
                    <a:off x="1631" y="3328"/>
                    <a:ext cx="1" cy="93"/>
                  </a:xfrm>
                  <a:custGeom>
                    <a:avLst/>
                    <a:gdLst>
                      <a:gd name="T0" fmla="*/ 0 w 1"/>
                      <a:gd name="T1" fmla="*/ 0 h 93"/>
                      <a:gd name="T2" fmla="*/ 0 w 1"/>
                      <a:gd name="T3" fmla="*/ 92 h 93"/>
                      <a:gd name="T4" fmla="*/ 0 60000 65536"/>
                      <a:gd name="T5" fmla="*/ 0 60000 65536"/>
                      <a:gd name="T6" fmla="*/ 0 w 1"/>
                      <a:gd name="T7" fmla="*/ 0 h 93"/>
                      <a:gd name="T8" fmla="*/ 1 w 1"/>
                      <a:gd name="T9" fmla="*/ 93 h 93"/>
                    </a:gdLst>
                    <a:ahLst/>
                    <a:cxnLst>
                      <a:cxn ang="T4">
                        <a:pos x="T0" y="T1"/>
                      </a:cxn>
                      <a:cxn ang="T5">
                        <a:pos x="T2" y="T3"/>
                      </a:cxn>
                    </a:cxnLst>
                    <a:rect l="T6" t="T7" r="T8" b="T9"/>
                    <a:pathLst>
                      <a:path w="1" h="93">
                        <a:moveTo>
                          <a:pt x="0" y="0"/>
                        </a:moveTo>
                        <a:lnTo>
                          <a:pt x="0" y="92"/>
                        </a:lnTo>
                      </a:path>
                    </a:pathLst>
                  </a:custGeom>
                  <a:noFill/>
                  <a:ln w="12700" cap="rnd">
                    <a:solidFill>
                      <a:srgbClr val="E00000"/>
                    </a:solidFill>
                    <a:round/>
                    <a:headEnd/>
                    <a:tailEnd/>
                  </a:ln>
                </p:spPr>
                <p:txBody>
                  <a:bodyPr/>
                  <a:lstStyle/>
                  <a:p>
                    <a:endParaRPr lang="en-US"/>
                  </a:p>
                </p:txBody>
              </p:sp>
              <p:sp>
                <p:nvSpPr>
                  <p:cNvPr id="18534" name="Freeform 550"/>
                  <p:cNvSpPr>
                    <a:spLocks noChangeAspect="1"/>
                  </p:cNvSpPr>
                  <p:nvPr/>
                </p:nvSpPr>
                <p:spPr bwMode="auto">
                  <a:xfrm>
                    <a:off x="1611" y="3357"/>
                    <a:ext cx="1" cy="88"/>
                  </a:xfrm>
                  <a:custGeom>
                    <a:avLst/>
                    <a:gdLst>
                      <a:gd name="T0" fmla="*/ 0 w 1"/>
                      <a:gd name="T1" fmla="*/ 0 h 88"/>
                      <a:gd name="T2" fmla="*/ 0 w 1"/>
                      <a:gd name="T3" fmla="*/ 87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0"/>
                        </a:moveTo>
                        <a:lnTo>
                          <a:pt x="0" y="87"/>
                        </a:lnTo>
                      </a:path>
                    </a:pathLst>
                  </a:custGeom>
                  <a:noFill/>
                  <a:ln w="12700" cap="rnd">
                    <a:solidFill>
                      <a:srgbClr val="E00000"/>
                    </a:solidFill>
                    <a:round/>
                    <a:headEnd/>
                    <a:tailEnd/>
                  </a:ln>
                </p:spPr>
                <p:txBody>
                  <a:bodyPr/>
                  <a:lstStyle/>
                  <a:p>
                    <a:endParaRPr lang="en-US"/>
                  </a:p>
                </p:txBody>
              </p:sp>
              <p:sp>
                <p:nvSpPr>
                  <p:cNvPr id="18535" name="Freeform 551"/>
                  <p:cNvSpPr>
                    <a:spLocks noChangeAspect="1"/>
                  </p:cNvSpPr>
                  <p:nvPr/>
                </p:nvSpPr>
                <p:spPr bwMode="auto">
                  <a:xfrm>
                    <a:off x="1664" y="3256"/>
                    <a:ext cx="1" cy="112"/>
                  </a:xfrm>
                  <a:custGeom>
                    <a:avLst/>
                    <a:gdLst>
                      <a:gd name="T0" fmla="*/ 0 w 1"/>
                      <a:gd name="T1" fmla="*/ 0 h 112"/>
                      <a:gd name="T2" fmla="*/ 0 w 1"/>
                      <a:gd name="T3" fmla="*/ 111 h 112"/>
                      <a:gd name="T4" fmla="*/ 0 60000 65536"/>
                      <a:gd name="T5" fmla="*/ 0 60000 65536"/>
                      <a:gd name="T6" fmla="*/ 0 w 1"/>
                      <a:gd name="T7" fmla="*/ 0 h 112"/>
                      <a:gd name="T8" fmla="*/ 1 w 1"/>
                      <a:gd name="T9" fmla="*/ 112 h 112"/>
                    </a:gdLst>
                    <a:ahLst/>
                    <a:cxnLst>
                      <a:cxn ang="T4">
                        <a:pos x="T0" y="T1"/>
                      </a:cxn>
                      <a:cxn ang="T5">
                        <a:pos x="T2" y="T3"/>
                      </a:cxn>
                    </a:cxnLst>
                    <a:rect l="T6" t="T7" r="T8" b="T9"/>
                    <a:pathLst>
                      <a:path w="1" h="112">
                        <a:moveTo>
                          <a:pt x="0" y="0"/>
                        </a:moveTo>
                        <a:lnTo>
                          <a:pt x="0" y="111"/>
                        </a:lnTo>
                      </a:path>
                    </a:pathLst>
                  </a:custGeom>
                  <a:noFill/>
                  <a:ln w="12700" cap="rnd">
                    <a:solidFill>
                      <a:srgbClr val="E00000"/>
                    </a:solidFill>
                    <a:round/>
                    <a:headEnd/>
                    <a:tailEnd/>
                  </a:ln>
                </p:spPr>
                <p:txBody>
                  <a:bodyPr/>
                  <a:lstStyle/>
                  <a:p>
                    <a:endParaRPr lang="en-US"/>
                  </a:p>
                </p:txBody>
              </p:sp>
              <p:sp>
                <p:nvSpPr>
                  <p:cNvPr id="18536" name="Freeform 552"/>
                  <p:cNvSpPr>
                    <a:spLocks noChangeAspect="1"/>
                  </p:cNvSpPr>
                  <p:nvPr/>
                </p:nvSpPr>
                <p:spPr bwMode="auto">
                  <a:xfrm>
                    <a:off x="1674" y="3213"/>
                    <a:ext cx="1" cy="136"/>
                  </a:xfrm>
                  <a:custGeom>
                    <a:avLst/>
                    <a:gdLst>
                      <a:gd name="T0" fmla="*/ 0 w 1"/>
                      <a:gd name="T1" fmla="*/ 0 h 136"/>
                      <a:gd name="T2" fmla="*/ 0 w 1"/>
                      <a:gd name="T3" fmla="*/ 135 h 136"/>
                      <a:gd name="T4" fmla="*/ 0 60000 65536"/>
                      <a:gd name="T5" fmla="*/ 0 60000 65536"/>
                      <a:gd name="T6" fmla="*/ 0 w 1"/>
                      <a:gd name="T7" fmla="*/ 0 h 136"/>
                      <a:gd name="T8" fmla="*/ 1 w 1"/>
                      <a:gd name="T9" fmla="*/ 136 h 136"/>
                    </a:gdLst>
                    <a:ahLst/>
                    <a:cxnLst>
                      <a:cxn ang="T4">
                        <a:pos x="T0" y="T1"/>
                      </a:cxn>
                      <a:cxn ang="T5">
                        <a:pos x="T2" y="T3"/>
                      </a:cxn>
                    </a:cxnLst>
                    <a:rect l="T6" t="T7" r="T8" b="T9"/>
                    <a:pathLst>
                      <a:path w="1" h="136">
                        <a:moveTo>
                          <a:pt x="0" y="0"/>
                        </a:moveTo>
                        <a:lnTo>
                          <a:pt x="0" y="135"/>
                        </a:lnTo>
                      </a:path>
                    </a:pathLst>
                  </a:custGeom>
                  <a:noFill/>
                  <a:ln w="12700" cap="rnd">
                    <a:solidFill>
                      <a:srgbClr val="E00000"/>
                    </a:solidFill>
                    <a:round/>
                    <a:headEnd/>
                    <a:tailEnd/>
                  </a:ln>
                </p:spPr>
                <p:txBody>
                  <a:bodyPr/>
                  <a:lstStyle/>
                  <a:p>
                    <a:endParaRPr lang="en-US"/>
                  </a:p>
                </p:txBody>
              </p:sp>
              <p:sp>
                <p:nvSpPr>
                  <p:cNvPr id="18537" name="Freeform 553"/>
                  <p:cNvSpPr>
                    <a:spLocks noChangeAspect="1"/>
                  </p:cNvSpPr>
                  <p:nvPr/>
                </p:nvSpPr>
                <p:spPr bwMode="auto">
                  <a:xfrm>
                    <a:off x="1688" y="3175"/>
                    <a:ext cx="1" cy="150"/>
                  </a:xfrm>
                  <a:custGeom>
                    <a:avLst/>
                    <a:gdLst>
                      <a:gd name="T0" fmla="*/ 0 w 1"/>
                      <a:gd name="T1" fmla="*/ 0 h 150"/>
                      <a:gd name="T2" fmla="*/ 0 w 1"/>
                      <a:gd name="T3" fmla="*/ 149 h 150"/>
                      <a:gd name="T4" fmla="*/ 0 60000 65536"/>
                      <a:gd name="T5" fmla="*/ 0 60000 65536"/>
                      <a:gd name="T6" fmla="*/ 0 w 1"/>
                      <a:gd name="T7" fmla="*/ 0 h 150"/>
                      <a:gd name="T8" fmla="*/ 1 w 1"/>
                      <a:gd name="T9" fmla="*/ 150 h 150"/>
                    </a:gdLst>
                    <a:ahLst/>
                    <a:cxnLst>
                      <a:cxn ang="T4">
                        <a:pos x="T0" y="T1"/>
                      </a:cxn>
                      <a:cxn ang="T5">
                        <a:pos x="T2" y="T3"/>
                      </a:cxn>
                    </a:cxnLst>
                    <a:rect l="T6" t="T7" r="T8" b="T9"/>
                    <a:pathLst>
                      <a:path w="1" h="150">
                        <a:moveTo>
                          <a:pt x="0" y="0"/>
                        </a:moveTo>
                        <a:lnTo>
                          <a:pt x="0" y="149"/>
                        </a:lnTo>
                      </a:path>
                    </a:pathLst>
                  </a:custGeom>
                  <a:noFill/>
                  <a:ln w="12700" cap="rnd">
                    <a:solidFill>
                      <a:srgbClr val="E00000"/>
                    </a:solidFill>
                    <a:round/>
                    <a:headEnd/>
                    <a:tailEnd/>
                  </a:ln>
                </p:spPr>
                <p:txBody>
                  <a:bodyPr/>
                  <a:lstStyle/>
                  <a:p>
                    <a:endParaRPr lang="en-US"/>
                  </a:p>
                </p:txBody>
              </p:sp>
            </p:grpSp>
            <p:sp>
              <p:nvSpPr>
                <p:cNvPr id="18531" name="Freeform 554"/>
                <p:cNvSpPr>
                  <a:spLocks noChangeAspect="1"/>
                </p:cNvSpPr>
                <p:nvPr/>
              </p:nvSpPr>
              <p:spPr bwMode="auto">
                <a:xfrm>
                  <a:off x="1419" y="3040"/>
                  <a:ext cx="280" cy="424"/>
                </a:xfrm>
                <a:custGeom>
                  <a:avLst/>
                  <a:gdLst>
                    <a:gd name="T0" fmla="*/ 279 w 280"/>
                    <a:gd name="T1" fmla="*/ 0 h 424"/>
                    <a:gd name="T2" fmla="*/ 279 w 280"/>
                    <a:gd name="T3" fmla="*/ 29 h 424"/>
                    <a:gd name="T4" fmla="*/ 274 w 280"/>
                    <a:gd name="T5" fmla="*/ 72 h 424"/>
                    <a:gd name="T6" fmla="*/ 269 w 280"/>
                    <a:gd name="T7" fmla="*/ 115 h 424"/>
                    <a:gd name="T8" fmla="*/ 260 w 280"/>
                    <a:gd name="T9" fmla="*/ 159 h 424"/>
                    <a:gd name="T10" fmla="*/ 255 w 280"/>
                    <a:gd name="T11" fmla="*/ 187 h 424"/>
                    <a:gd name="T12" fmla="*/ 245 w 280"/>
                    <a:gd name="T13" fmla="*/ 212 h 424"/>
                    <a:gd name="T14" fmla="*/ 236 w 280"/>
                    <a:gd name="T15" fmla="*/ 240 h 424"/>
                    <a:gd name="T16" fmla="*/ 216 w 280"/>
                    <a:gd name="T17" fmla="*/ 269 h 424"/>
                    <a:gd name="T18" fmla="*/ 202 w 280"/>
                    <a:gd name="T19" fmla="*/ 298 h 424"/>
                    <a:gd name="T20" fmla="*/ 188 w 280"/>
                    <a:gd name="T21" fmla="*/ 322 h 424"/>
                    <a:gd name="T22" fmla="*/ 168 w 280"/>
                    <a:gd name="T23" fmla="*/ 346 h 424"/>
                    <a:gd name="T24" fmla="*/ 149 w 280"/>
                    <a:gd name="T25" fmla="*/ 365 h 424"/>
                    <a:gd name="T26" fmla="*/ 120 w 280"/>
                    <a:gd name="T27" fmla="*/ 385 h 424"/>
                    <a:gd name="T28" fmla="*/ 96 w 280"/>
                    <a:gd name="T29" fmla="*/ 404 h 424"/>
                    <a:gd name="T30" fmla="*/ 72 w 280"/>
                    <a:gd name="T31" fmla="*/ 413 h 424"/>
                    <a:gd name="T32" fmla="*/ 43 w 280"/>
                    <a:gd name="T33" fmla="*/ 418 h 424"/>
                    <a:gd name="T34" fmla="*/ 19 w 280"/>
                    <a:gd name="T35" fmla="*/ 423 h 424"/>
                    <a:gd name="T36" fmla="*/ 0 w 280"/>
                    <a:gd name="T37" fmla="*/ 423 h 4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0"/>
                    <a:gd name="T58" fmla="*/ 0 h 424"/>
                    <a:gd name="T59" fmla="*/ 280 w 280"/>
                    <a:gd name="T60" fmla="*/ 424 h 4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0" h="424">
                      <a:moveTo>
                        <a:pt x="279" y="0"/>
                      </a:moveTo>
                      <a:lnTo>
                        <a:pt x="279" y="29"/>
                      </a:lnTo>
                      <a:lnTo>
                        <a:pt x="274" y="72"/>
                      </a:lnTo>
                      <a:lnTo>
                        <a:pt x="269" y="115"/>
                      </a:lnTo>
                      <a:lnTo>
                        <a:pt x="260" y="159"/>
                      </a:lnTo>
                      <a:lnTo>
                        <a:pt x="255" y="187"/>
                      </a:lnTo>
                      <a:lnTo>
                        <a:pt x="245" y="212"/>
                      </a:lnTo>
                      <a:lnTo>
                        <a:pt x="236" y="240"/>
                      </a:lnTo>
                      <a:lnTo>
                        <a:pt x="216" y="269"/>
                      </a:lnTo>
                      <a:lnTo>
                        <a:pt x="202" y="298"/>
                      </a:lnTo>
                      <a:lnTo>
                        <a:pt x="188" y="322"/>
                      </a:lnTo>
                      <a:lnTo>
                        <a:pt x="168" y="346"/>
                      </a:lnTo>
                      <a:lnTo>
                        <a:pt x="149" y="365"/>
                      </a:lnTo>
                      <a:lnTo>
                        <a:pt x="120" y="385"/>
                      </a:lnTo>
                      <a:lnTo>
                        <a:pt x="96" y="404"/>
                      </a:lnTo>
                      <a:lnTo>
                        <a:pt x="72" y="413"/>
                      </a:lnTo>
                      <a:lnTo>
                        <a:pt x="43" y="418"/>
                      </a:lnTo>
                      <a:lnTo>
                        <a:pt x="19" y="423"/>
                      </a:lnTo>
                      <a:lnTo>
                        <a:pt x="0" y="423"/>
                      </a:lnTo>
                    </a:path>
                  </a:pathLst>
                </a:custGeom>
                <a:noFill/>
                <a:ln w="12700" cap="rnd">
                  <a:solidFill>
                    <a:srgbClr val="E00000"/>
                  </a:solidFill>
                  <a:round/>
                  <a:headEnd/>
                  <a:tailEnd/>
                </a:ln>
              </p:spPr>
              <p:txBody>
                <a:bodyPr/>
                <a:lstStyle/>
                <a:p>
                  <a:endParaRPr lang="en-US"/>
                </a:p>
              </p:txBody>
            </p:sp>
          </p:grpSp>
          <p:grpSp>
            <p:nvGrpSpPr>
              <p:cNvPr id="41319" name="Group 555"/>
              <p:cNvGrpSpPr>
                <a:grpSpLocks noChangeAspect="1"/>
              </p:cNvGrpSpPr>
              <p:nvPr/>
            </p:nvGrpSpPr>
            <p:grpSpPr bwMode="auto">
              <a:xfrm>
                <a:off x="1405" y="3012"/>
                <a:ext cx="159" cy="308"/>
                <a:chOff x="1405" y="3012"/>
                <a:chExt cx="159" cy="308"/>
              </a:xfrm>
            </p:grpSpPr>
            <p:grpSp>
              <p:nvGrpSpPr>
                <p:cNvPr id="41320" name="Group 556"/>
                <p:cNvGrpSpPr>
                  <a:grpSpLocks noChangeAspect="1"/>
                </p:cNvGrpSpPr>
                <p:nvPr/>
              </p:nvGrpSpPr>
              <p:grpSpPr bwMode="auto">
                <a:xfrm>
                  <a:off x="1520" y="3060"/>
                  <a:ext cx="44" cy="260"/>
                  <a:chOff x="1520" y="3060"/>
                  <a:chExt cx="44" cy="260"/>
                </a:xfrm>
              </p:grpSpPr>
              <p:sp>
                <p:nvSpPr>
                  <p:cNvPr id="18525" name="Freeform 557"/>
                  <p:cNvSpPr>
                    <a:spLocks noChangeAspect="1"/>
                  </p:cNvSpPr>
                  <p:nvPr/>
                </p:nvSpPr>
                <p:spPr bwMode="auto">
                  <a:xfrm>
                    <a:off x="1549" y="3127"/>
                    <a:ext cx="1" cy="164"/>
                  </a:xfrm>
                  <a:custGeom>
                    <a:avLst/>
                    <a:gdLst>
                      <a:gd name="T0" fmla="*/ 0 w 1"/>
                      <a:gd name="T1" fmla="*/ 0 h 164"/>
                      <a:gd name="T2" fmla="*/ 0 w 1"/>
                      <a:gd name="T3" fmla="*/ 163 h 164"/>
                      <a:gd name="T4" fmla="*/ 0 w 1"/>
                      <a:gd name="T5" fmla="*/ 0 h 164"/>
                      <a:gd name="T6" fmla="*/ 0 60000 65536"/>
                      <a:gd name="T7" fmla="*/ 0 60000 65536"/>
                      <a:gd name="T8" fmla="*/ 0 60000 65536"/>
                      <a:gd name="T9" fmla="*/ 0 w 1"/>
                      <a:gd name="T10" fmla="*/ 0 h 164"/>
                      <a:gd name="T11" fmla="*/ 1 w 1"/>
                      <a:gd name="T12" fmla="*/ 164 h 164"/>
                    </a:gdLst>
                    <a:ahLst/>
                    <a:cxnLst>
                      <a:cxn ang="T6">
                        <a:pos x="T0" y="T1"/>
                      </a:cxn>
                      <a:cxn ang="T7">
                        <a:pos x="T2" y="T3"/>
                      </a:cxn>
                      <a:cxn ang="T8">
                        <a:pos x="T4" y="T5"/>
                      </a:cxn>
                    </a:cxnLst>
                    <a:rect l="T9" t="T10" r="T11" b="T12"/>
                    <a:pathLst>
                      <a:path w="1" h="164">
                        <a:moveTo>
                          <a:pt x="0" y="0"/>
                        </a:moveTo>
                        <a:lnTo>
                          <a:pt x="0" y="163"/>
                        </a:lnTo>
                        <a:lnTo>
                          <a:pt x="0" y="0"/>
                        </a:lnTo>
                      </a:path>
                    </a:pathLst>
                  </a:custGeom>
                  <a:noFill/>
                  <a:ln w="12700" cap="rnd">
                    <a:solidFill>
                      <a:srgbClr val="A00000"/>
                    </a:solidFill>
                    <a:round/>
                    <a:headEnd/>
                    <a:tailEnd/>
                  </a:ln>
                </p:spPr>
                <p:txBody>
                  <a:bodyPr/>
                  <a:lstStyle/>
                  <a:p>
                    <a:endParaRPr lang="en-US"/>
                  </a:p>
                </p:txBody>
              </p:sp>
              <p:sp>
                <p:nvSpPr>
                  <p:cNvPr id="18526" name="Freeform 558"/>
                  <p:cNvSpPr>
                    <a:spLocks noChangeAspect="1"/>
                  </p:cNvSpPr>
                  <p:nvPr/>
                </p:nvSpPr>
                <p:spPr bwMode="auto">
                  <a:xfrm>
                    <a:off x="1539" y="3160"/>
                    <a:ext cx="1" cy="141"/>
                  </a:xfrm>
                  <a:custGeom>
                    <a:avLst/>
                    <a:gdLst>
                      <a:gd name="T0" fmla="*/ 0 w 1"/>
                      <a:gd name="T1" fmla="*/ 140 h 141"/>
                      <a:gd name="T2" fmla="*/ 0 w 1"/>
                      <a:gd name="T3" fmla="*/ 0 h 141"/>
                      <a:gd name="T4" fmla="*/ 0 w 1"/>
                      <a:gd name="T5" fmla="*/ 140 h 141"/>
                      <a:gd name="T6" fmla="*/ 0 60000 65536"/>
                      <a:gd name="T7" fmla="*/ 0 60000 65536"/>
                      <a:gd name="T8" fmla="*/ 0 60000 65536"/>
                      <a:gd name="T9" fmla="*/ 0 w 1"/>
                      <a:gd name="T10" fmla="*/ 0 h 141"/>
                      <a:gd name="T11" fmla="*/ 1 w 1"/>
                      <a:gd name="T12" fmla="*/ 141 h 141"/>
                    </a:gdLst>
                    <a:ahLst/>
                    <a:cxnLst>
                      <a:cxn ang="T6">
                        <a:pos x="T0" y="T1"/>
                      </a:cxn>
                      <a:cxn ang="T7">
                        <a:pos x="T2" y="T3"/>
                      </a:cxn>
                      <a:cxn ang="T8">
                        <a:pos x="T4" y="T5"/>
                      </a:cxn>
                    </a:cxnLst>
                    <a:rect l="T9" t="T10" r="T11" b="T12"/>
                    <a:pathLst>
                      <a:path w="1" h="141">
                        <a:moveTo>
                          <a:pt x="0" y="140"/>
                        </a:moveTo>
                        <a:lnTo>
                          <a:pt x="0" y="0"/>
                        </a:lnTo>
                        <a:lnTo>
                          <a:pt x="0" y="140"/>
                        </a:lnTo>
                      </a:path>
                    </a:pathLst>
                  </a:custGeom>
                  <a:noFill/>
                  <a:ln w="12700" cap="rnd">
                    <a:solidFill>
                      <a:srgbClr val="A00000"/>
                    </a:solidFill>
                    <a:round/>
                    <a:headEnd/>
                    <a:tailEnd/>
                  </a:ln>
                </p:spPr>
                <p:txBody>
                  <a:bodyPr/>
                  <a:lstStyle/>
                  <a:p>
                    <a:endParaRPr lang="en-US"/>
                  </a:p>
                </p:txBody>
              </p:sp>
              <p:sp>
                <p:nvSpPr>
                  <p:cNvPr id="18527" name="Freeform 559"/>
                  <p:cNvSpPr>
                    <a:spLocks noChangeAspect="1"/>
                  </p:cNvSpPr>
                  <p:nvPr/>
                </p:nvSpPr>
                <p:spPr bwMode="auto">
                  <a:xfrm>
                    <a:off x="1530" y="3189"/>
                    <a:ext cx="1" cy="121"/>
                  </a:xfrm>
                  <a:custGeom>
                    <a:avLst/>
                    <a:gdLst>
                      <a:gd name="T0" fmla="*/ 0 w 1"/>
                      <a:gd name="T1" fmla="*/ 0 h 121"/>
                      <a:gd name="T2" fmla="*/ 0 w 1"/>
                      <a:gd name="T3" fmla="*/ 120 h 121"/>
                      <a:gd name="T4" fmla="*/ 0 w 1"/>
                      <a:gd name="T5" fmla="*/ 0 h 121"/>
                      <a:gd name="T6" fmla="*/ 0 60000 65536"/>
                      <a:gd name="T7" fmla="*/ 0 60000 65536"/>
                      <a:gd name="T8" fmla="*/ 0 60000 65536"/>
                      <a:gd name="T9" fmla="*/ 0 w 1"/>
                      <a:gd name="T10" fmla="*/ 0 h 121"/>
                      <a:gd name="T11" fmla="*/ 1 w 1"/>
                      <a:gd name="T12" fmla="*/ 121 h 121"/>
                    </a:gdLst>
                    <a:ahLst/>
                    <a:cxnLst>
                      <a:cxn ang="T6">
                        <a:pos x="T0" y="T1"/>
                      </a:cxn>
                      <a:cxn ang="T7">
                        <a:pos x="T2" y="T3"/>
                      </a:cxn>
                      <a:cxn ang="T8">
                        <a:pos x="T4" y="T5"/>
                      </a:cxn>
                    </a:cxnLst>
                    <a:rect l="T9" t="T10" r="T11" b="T12"/>
                    <a:pathLst>
                      <a:path w="1" h="121">
                        <a:moveTo>
                          <a:pt x="0" y="0"/>
                        </a:moveTo>
                        <a:lnTo>
                          <a:pt x="0" y="120"/>
                        </a:lnTo>
                        <a:lnTo>
                          <a:pt x="0" y="0"/>
                        </a:lnTo>
                      </a:path>
                    </a:pathLst>
                  </a:custGeom>
                  <a:noFill/>
                  <a:ln w="12700" cap="rnd">
                    <a:solidFill>
                      <a:srgbClr val="A00000"/>
                    </a:solidFill>
                    <a:round/>
                    <a:headEnd/>
                    <a:tailEnd/>
                  </a:ln>
                </p:spPr>
                <p:txBody>
                  <a:bodyPr/>
                  <a:lstStyle/>
                  <a:p>
                    <a:endParaRPr lang="en-US"/>
                  </a:p>
                </p:txBody>
              </p:sp>
              <p:sp>
                <p:nvSpPr>
                  <p:cNvPr id="18528" name="Freeform 560"/>
                  <p:cNvSpPr>
                    <a:spLocks noChangeAspect="1"/>
                  </p:cNvSpPr>
                  <p:nvPr/>
                </p:nvSpPr>
                <p:spPr bwMode="auto">
                  <a:xfrm>
                    <a:off x="1520" y="3218"/>
                    <a:ext cx="1" cy="102"/>
                  </a:xfrm>
                  <a:custGeom>
                    <a:avLst/>
                    <a:gdLst>
                      <a:gd name="T0" fmla="*/ 0 w 1"/>
                      <a:gd name="T1" fmla="*/ 0 h 102"/>
                      <a:gd name="T2" fmla="*/ 0 w 1"/>
                      <a:gd name="T3" fmla="*/ 101 h 102"/>
                      <a:gd name="T4" fmla="*/ 0 w 1"/>
                      <a:gd name="T5" fmla="*/ 0 h 102"/>
                      <a:gd name="T6" fmla="*/ 0 60000 65536"/>
                      <a:gd name="T7" fmla="*/ 0 60000 65536"/>
                      <a:gd name="T8" fmla="*/ 0 60000 65536"/>
                      <a:gd name="T9" fmla="*/ 0 w 1"/>
                      <a:gd name="T10" fmla="*/ 0 h 102"/>
                      <a:gd name="T11" fmla="*/ 1 w 1"/>
                      <a:gd name="T12" fmla="*/ 102 h 102"/>
                    </a:gdLst>
                    <a:ahLst/>
                    <a:cxnLst>
                      <a:cxn ang="T6">
                        <a:pos x="T0" y="T1"/>
                      </a:cxn>
                      <a:cxn ang="T7">
                        <a:pos x="T2" y="T3"/>
                      </a:cxn>
                      <a:cxn ang="T8">
                        <a:pos x="T4" y="T5"/>
                      </a:cxn>
                    </a:cxnLst>
                    <a:rect l="T9" t="T10" r="T11" b="T12"/>
                    <a:pathLst>
                      <a:path w="1" h="102">
                        <a:moveTo>
                          <a:pt x="0" y="0"/>
                        </a:moveTo>
                        <a:lnTo>
                          <a:pt x="0" y="101"/>
                        </a:lnTo>
                        <a:lnTo>
                          <a:pt x="0" y="0"/>
                        </a:lnTo>
                      </a:path>
                    </a:pathLst>
                  </a:custGeom>
                  <a:noFill/>
                  <a:ln w="12700" cap="rnd">
                    <a:solidFill>
                      <a:srgbClr val="A00000"/>
                    </a:solidFill>
                    <a:round/>
                    <a:headEnd/>
                    <a:tailEnd/>
                  </a:ln>
                </p:spPr>
                <p:txBody>
                  <a:bodyPr/>
                  <a:lstStyle/>
                  <a:p>
                    <a:endParaRPr lang="en-US"/>
                  </a:p>
                </p:txBody>
              </p:sp>
              <p:sp>
                <p:nvSpPr>
                  <p:cNvPr id="18529" name="Freeform 561"/>
                  <p:cNvSpPr>
                    <a:spLocks noChangeAspect="1"/>
                  </p:cNvSpPr>
                  <p:nvPr/>
                </p:nvSpPr>
                <p:spPr bwMode="auto">
                  <a:xfrm>
                    <a:off x="1563" y="3060"/>
                    <a:ext cx="1" cy="226"/>
                  </a:xfrm>
                  <a:custGeom>
                    <a:avLst/>
                    <a:gdLst>
                      <a:gd name="T0" fmla="*/ 0 w 1"/>
                      <a:gd name="T1" fmla="*/ 0 h 226"/>
                      <a:gd name="T2" fmla="*/ 0 w 1"/>
                      <a:gd name="T3" fmla="*/ 225 h 226"/>
                      <a:gd name="T4" fmla="*/ 0 w 1"/>
                      <a:gd name="T5" fmla="*/ 0 h 226"/>
                      <a:gd name="T6" fmla="*/ 0 60000 65536"/>
                      <a:gd name="T7" fmla="*/ 0 60000 65536"/>
                      <a:gd name="T8" fmla="*/ 0 60000 65536"/>
                      <a:gd name="T9" fmla="*/ 0 w 1"/>
                      <a:gd name="T10" fmla="*/ 0 h 226"/>
                      <a:gd name="T11" fmla="*/ 1 w 1"/>
                      <a:gd name="T12" fmla="*/ 226 h 226"/>
                    </a:gdLst>
                    <a:ahLst/>
                    <a:cxnLst>
                      <a:cxn ang="T6">
                        <a:pos x="T0" y="T1"/>
                      </a:cxn>
                      <a:cxn ang="T7">
                        <a:pos x="T2" y="T3"/>
                      </a:cxn>
                      <a:cxn ang="T8">
                        <a:pos x="T4" y="T5"/>
                      </a:cxn>
                    </a:cxnLst>
                    <a:rect l="T9" t="T10" r="T11" b="T12"/>
                    <a:pathLst>
                      <a:path w="1" h="226">
                        <a:moveTo>
                          <a:pt x="0" y="0"/>
                        </a:moveTo>
                        <a:lnTo>
                          <a:pt x="0" y="225"/>
                        </a:lnTo>
                        <a:lnTo>
                          <a:pt x="0" y="0"/>
                        </a:lnTo>
                      </a:path>
                    </a:pathLst>
                  </a:custGeom>
                  <a:noFill/>
                  <a:ln w="12700" cap="rnd">
                    <a:solidFill>
                      <a:srgbClr val="A00000"/>
                    </a:solidFill>
                    <a:round/>
                    <a:headEnd/>
                    <a:tailEnd/>
                  </a:ln>
                </p:spPr>
                <p:txBody>
                  <a:bodyPr/>
                  <a:lstStyle/>
                  <a:p>
                    <a:endParaRPr lang="en-US"/>
                  </a:p>
                </p:txBody>
              </p:sp>
            </p:grpSp>
            <p:sp>
              <p:nvSpPr>
                <p:cNvPr id="18524" name="Freeform 562"/>
                <p:cNvSpPr>
                  <a:spLocks noChangeAspect="1"/>
                </p:cNvSpPr>
                <p:nvPr/>
              </p:nvSpPr>
              <p:spPr bwMode="auto">
                <a:xfrm>
                  <a:off x="1405" y="3012"/>
                  <a:ext cx="159" cy="279"/>
                </a:xfrm>
                <a:custGeom>
                  <a:avLst/>
                  <a:gdLst>
                    <a:gd name="T0" fmla="*/ 158 w 159"/>
                    <a:gd name="T1" fmla="*/ 0 h 279"/>
                    <a:gd name="T2" fmla="*/ 158 w 159"/>
                    <a:gd name="T3" fmla="*/ 29 h 279"/>
                    <a:gd name="T4" fmla="*/ 153 w 159"/>
                    <a:gd name="T5" fmla="*/ 58 h 279"/>
                    <a:gd name="T6" fmla="*/ 153 w 159"/>
                    <a:gd name="T7" fmla="*/ 72 h 279"/>
                    <a:gd name="T8" fmla="*/ 148 w 159"/>
                    <a:gd name="T9" fmla="*/ 91 h 279"/>
                    <a:gd name="T10" fmla="*/ 144 w 159"/>
                    <a:gd name="T11" fmla="*/ 115 h 279"/>
                    <a:gd name="T12" fmla="*/ 144 w 159"/>
                    <a:gd name="T13" fmla="*/ 125 h 279"/>
                    <a:gd name="T14" fmla="*/ 139 w 159"/>
                    <a:gd name="T15" fmla="*/ 139 h 279"/>
                    <a:gd name="T16" fmla="*/ 134 w 159"/>
                    <a:gd name="T17" fmla="*/ 153 h 279"/>
                    <a:gd name="T18" fmla="*/ 129 w 159"/>
                    <a:gd name="T19" fmla="*/ 173 h 279"/>
                    <a:gd name="T20" fmla="*/ 120 w 159"/>
                    <a:gd name="T21" fmla="*/ 187 h 279"/>
                    <a:gd name="T22" fmla="*/ 115 w 159"/>
                    <a:gd name="T23" fmla="*/ 201 h 279"/>
                    <a:gd name="T24" fmla="*/ 105 w 159"/>
                    <a:gd name="T25" fmla="*/ 216 h 279"/>
                    <a:gd name="T26" fmla="*/ 101 w 159"/>
                    <a:gd name="T27" fmla="*/ 230 h 279"/>
                    <a:gd name="T28" fmla="*/ 91 w 159"/>
                    <a:gd name="T29" fmla="*/ 244 h 279"/>
                    <a:gd name="T30" fmla="*/ 81 w 159"/>
                    <a:gd name="T31" fmla="*/ 254 h 279"/>
                    <a:gd name="T32" fmla="*/ 72 w 159"/>
                    <a:gd name="T33" fmla="*/ 259 h 279"/>
                    <a:gd name="T34" fmla="*/ 57 w 159"/>
                    <a:gd name="T35" fmla="*/ 268 h 279"/>
                    <a:gd name="T36" fmla="*/ 48 w 159"/>
                    <a:gd name="T37" fmla="*/ 273 h 279"/>
                    <a:gd name="T38" fmla="*/ 34 w 159"/>
                    <a:gd name="T39" fmla="*/ 278 h 279"/>
                    <a:gd name="T40" fmla="*/ 19 w 159"/>
                    <a:gd name="T41" fmla="*/ 278 h 279"/>
                    <a:gd name="T42" fmla="*/ 0 w 159"/>
                    <a:gd name="T43" fmla="*/ 278 h 2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279"/>
                    <a:gd name="T68" fmla="*/ 159 w 159"/>
                    <a:gd name="T69" fmla="*/ 279 h 27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279">
                      <a:moveTo>
                        <a:pt x="158" y="0"/>
                      </a:moveTo>
                      <a:lnTo>
                        <a:pt x="158" y="29"/>
                      </a:lnTo>
                      <a:lnTo>
                        <a:pt x="153" y="58"/>
                      </a:lnTo>
                      <a:lnTo>
                        <a:pt x="153" y="72"/>
                      </a:lnTo>
                      <a:lnTo>
                        <a:pt x="148" y="91"/>
                      </a:lnTo>
                      <a:lnTo>
                        <a:pt x="144" y="115"/>
                      </a:lnTo>
                      <a:lnTo>
                        <a:pt x="144" y="125"/>
                      </a:lnTo>
                      <a:lnTo>
                        <a:pt x="139" y="139"/>
                      </a:lnTo>
                      <a:lnTo>
                        <a:pt x="134" y="153"/>
                      </a:lnTo>
                      <a:lnTo>
                        <a:pt x="129" y="173"/>
                      </a:lnTo>
                      <a:lnTo>
                        <a:pt x="120" y="187"/>
                      </a:lnTo>
                      <a:lnTo>
                        <a:pt x="115" y="201"/>
                      </a:lnTo>
                      <a:lnTo>
                        <a:pt x="105" y="216"/>
                      </a:lnTo>
                      <a:lnTo>
                        <a:pt x="101" y="230"/>
                      </a:lnTo>
                      <a:lnTo>
                        <a:pt x="91" y="244"/>
                      </a:lnTo>
                      <a:lnTo>
                        <a:pt x="81" y="254"/>
                      </a:lnTo>
                      <a:lnTo>
                        <a:pt x="72" y="259"/>
                      </a:lnTo>
                      <a:lnTo>
                        <a:pt x="57" y="268"/>
                      </a:lnTo>
                      <a:lnTo>
                        <a:pt x="48" y="273"/>
                      </a:lnTo>
                      <a:lnTo>
                        <a:pt x="34" y="278"/>
                      </a:lnTo>
                      <a:lnTo>
                        <a:pt x="19" y="278"/>
                      </a:lnTo>
                      <a:lnTo>
                        <a:pt x="0" y="278"/>
                      </a:lnTo>
                    </a:path>
                  </a:pathLst>
                </a:custGeom>
                <a:noFill/>
                <a:ln w="12700" cap="rnd">
                  <a:solidFill>
                    <a:srgbClr val="A00000"/>
                  </a:solidFill>
                  <a:round/>
                  <a:headEnd/>
                  <a:tailEnd/>
                </a:ln>
              </p:spPr>
              <p:txBody>
                <a:bodyPr/>
                <a:lstStyle/>
                <a:p>
                  <a:endParaRPr lang="en-US"/>
                </a:p>
              </p:txBody>
            </p:sp>
          </p:grpSp>
          <p:sp>
            <p:nvSpPr>
              <p:cNvPr id="18521" name="Freeform 563"/>
              <p:cNvSpPr>
                <a:spLocks noChangeAspect="1"/>
              </p:cNvSpPr>
              <p:nvPr/>
            </p:nvSpPr>
            <p:spPr bwMode="auto">
              <a:xfrm>
                <a:off x="1683" y="3007"/>
                <a:ext cx="21" cy="428"/>
              </a:xfrm>
              <a:custGeom>
                <a:avLst/>
                <a:gdLst>
                  <a:gd name="T0" fmla="*/ 0 w 21"/>
                  <a:gd name="T1" fmla="*/ 427 h 428"/>
                  <a:gd name="T2" fmla="*/ 7 w 21"/>
                  <a:gd name="T3" fmla="*/ 427 h 428"/>
                  <a:gd name="T4" fmla="*/ 13 w 21"/>
                  <a:gd name="T5" fmla="*/ 427 h 428"/>
                  <a:gd name="T6" fmla="*/ 20 w 21"/>
                  <a:gd name="T7" fmla="*/ 427 h 428"/>
                  <a:gd name="T8" fmla="*/ 20 w 21"/>
                  <a:gd name="T9" fmla="*/ 277 h 428"/>
                  <a:gd name="T10" fmla="*/ 13 w 21"/>
                  <a:gd name="T11" fmla="*/ 272 h 428"/>
                  <a:gd name="T12" fmla="*/ 13 w 21"/>
                  <a:gd name="T13" fmla="*/ 0 h 428"/>
                  <a:gd name="T14" fmla="*/ 7 w 21"/>
                  <a:gd name="T15" fmla="*/ 0 h 428"/>
                  <a:gd name="T16" fmla="*/ 7 w 21"/>
                  <a:gd name="T17" fmla="*/ 272 h 428"/>
                  <a:gd name="T18" fmla="*/ 0 w 21"/>
                  <a:gd name="T19" fmla="*/ 277 h 428"/>
                  <a:gd name="T20" fmla="*/ 0 w 21"/>
                  <a:gd name="T21" fmla="*/ 427 h 4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28"/>
                  <a:gd name="T35" fmla="*/ 21 w 21"/>
                  <a:gd name="T36" fmla="*/ 428 h 4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28">
                    <a:moveTo>
                      <a:pt x="0" y="427"/>
                    </a:moveTo>
                    <a:lnTo>
                      <a:pt x="7" y="427"/>
                    </a:lnTo>
                    <a:lnTo>
                      <a:pt x="13" y="427"/>
                    </a:lnTo>
                    <a:lnTo>
                      <a:pt x="20" y="427"/>
                    </a:lnTo>
                    <a:lnTo>
                      <a:pt x="20" y="277"/>
                    </a:lnTo>
                    <a:lnTo>
                      <a:pt x="13" y="272"/>
                    </a:lnTo>
                    <a:lnTo>
                      <a:pt x="13" y="0"/>
                    </a:lnTo>
                    <a:lnTo>
                      <a:pt x="7" y="0"/>
                    </a:lnTo>
                    <a:lnTo>
                      <a:pt x="7" y="272"/>
                    </a:lnTo>
                    <a:lnTo>
                      <a:pt x="0" y="277"/>
                    </a:lnTo>
                    <a:lnTo>
                      <a:pt x="0" y="427"/>
                    </a:lnTo>
                  </a:path>
                </a:pathLst>
              </a:custGeom>
              <a:solidFill>
                <a:srgbClr val="A0A0A0"/>
              </a:solidFill>
              <a:ln w="12700" cap="rnd">
                <a:noFill/>
                <a:round/>
                <a:headEnd/>
                <a:tailEnd/>
              </a:ln>
            </p:spPr>
            <p:txBody>
              <a:bodyPr/>
              <a:lstStyle/>
              <a:p>
                <a:endParaRPr lang="en-US"/>
              </a:p>
            </p:txBody>
          </p:sp>
          <p:sp>
            <p:nvSpPr>
              <p:cNvPr id="18522" name="Freeform 564"/>
              <p:cNvSpPr>
                <a:spLocks noChangeAspect="1"/>
              </p:cNvSpPr>
              <p:nvPr/>
            </p:nvSpPr>
            <p:spPr bwMode="auto">
              <a:xfrm>
                <a:off x="2183" y="2940"/>
                <a:ext cx="5" cy="399"/>
              </a:xfrm>
              <a:custGeom>
                <a:avLst/>
                <a:gdLst>
                  <a:gd name="T0" fmla="*/ 0 w 5"/>
                  <a:gd name="T1" fmla="*/ 393 h 399"/>
                  <a:gd name="T2" fmla="*/ 1 w 5"/>
                  <a:gd name="T3" fmla="*/ 398 h 399"/>
                  <a:gd name="T4" fmla="*/ 3 w 5"/>
                  <a:gd name="T5" fmla="*/ 398 h 399"/>
                  <a:gd name="T6" fmla="*/ 4 w 5"/>
                  <a:gd name="T7" fmla="*/ 398 h 399"/>
                  <a:gd name="T8" fmla="*/ 4 w 5"/>
                  <a:gd name="T9" fmla="*/ 258 h 399"/>
                  <a:gd name="T10" fmla="*/ 3 w 5"/>
                  <a:gd name="T11" fmla="*/ 253 h 399"/>
                  <a:gd name="T12" fmla="*/ 3 w 5"/>
                  <a:gd name="T13" fmla="*/ 0 h 399"/>
                  <a:gd name="T14" fmla="*/ 1 w 5"/>
                  <a:gd name="T15" fmla="*/ 0 h 399"/>
                  <a:gd name="T16" fmla="*/ 1 w 5"/>
                  <a:gd name="T17" fmla="*/ 253 h 399"/>
                  <a:gd name="T18" fmla="*/ 0 w 5"/>
                  <a:gd name="T19" fmla="*/ 258 h 399"/>
                  <a:gd name="T20" fmla="*/ 0 w 5"/>
                  <a:gd name="T21" fmla="*/ 393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99"/>
                  <a:gd name="T35" fmla="*/ 5 w 5"/>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99">
                    <a:moveTo>
                      <a:pt x="0" y="393"/>
                    </a:moveTo>
                    <a:lnTo>
                      <a:pt x="1" y="398"/>
                    </a:lnTo>
                    <a:lnTo>
                      <a:pt x="3" y="398"/>
                    </a:lnTo>
                    <a:lnTo>
                      <a:pt x="4" y="398"/>
                    </a:lnTo>
                    <a:lnTo>
                      <a:pt x="4" y="258"/>
                    </a:lnTo>
                    <a:lnTo>
                      <a:pt x="3" y="253"/>
                    </a:lnTo>
                    <a:lnTo>
                      <a:pt x="3" y="0"/>
                    </a:lnTo>
                    <a:lnTo>
                      <a:pt x="1" y="0"/>
                    </a:lnTo>
                    <a:lnTo>
                      <a:pt x="1" y="253"/>
                    </a:lnTo>
                    <a:lnTo>
                      <a:pt x="0" y="258"/>
                    </a:lnTo>
                    <a:lnTo>
                      <a:pt x="0" y="393"/>
                    </a:lnTo>
                  </a:path>
                </a:pathLst>
              </a:custGeom>
              <a:solidFill>
                <a:srgbClr val="A0A0A0"/>
              </a:solidFill>
              <a:ln w="12700" cap="rnd">
                <a:noFill/>
                <a:round/>
                <a:headEnd/>
                <a:tailEnd/>
              </a:ln>
            </p:spPr>
            <p:txBody>
              <a:bodyPr/>
              <a:lstStyle/>
              <a:p>
                <a:endParaRPr lang="en-US"/>
              </a:p>
            </p:txBody>
          </p:sp>
        </p:grpSp>
        <p:pic>
          <p:nvPicPr>
            <p:cNvPr id="18466" name="Picture 565"/>
            <p:cNvPicPr>
              <a:picLocks noChangeAspect="1" noChangeArrowheads="1"/>
            </p:cNvPicPr>
            <p:nvPr/>
          </p:nvPicPr>
          <p:blipFill>
            <a:blip r:embed="rId2"/>
            <a:srcRect/>
            <a:stretch>
              <a:fillRect/>
            </a:stretch>
          </p:blipFill>
          <p:spPr bwMode="auto">
            <a:xfrm>
              <a:off x="1187" y="2077"/>
              <a:ext cx="253" cy="253"/>
            </a:xfrm>
            <a:prstGeom prst="rect">
              <a:avLst/>
            </a:prstGeom>
            <a:noFill/>
            <a:ln w="9525">
              <a:noFill/>
              <a:miter lim="800000"/>
              <a:headEnd/>
              <a:tailEnd/>
            </a:ln>
          </p:spPr>
        </p:pic>
        <p:sp>
          <p:nvSpPr>
            <p:cNvPr id="41526" name="Rectangle 566"/>
            <p:cNvSpPr>
              <a:spLocks noChangeAspect="1" noChangeArrowheads="1"/>
            </p:cNvSpPr>
            <p:nvPr/>
          </p:nvSpPr>
          <p:spPr bwMode="auto">
            <a:xfrm>
              <a:off x="1825" y="1999"/>
              <a:ext cx="544" cy="233"/>
            </a:xfrm>
            <a:prstGeom prst="rect">
              <a:avLst/>
            </a:prstGeom>
            <a:noFill/>
            <a:ln w="12700">
              <a:noFill/>
              <a:miter lim="800000"/>
              <a:headEnd/>
              <a:tailEnd/>
            </a:ln>
            <a:effectLst/>
          </p:spPr>
          <p:txBody>
            <a:bodyPr wrap="none" lIns="111125" tIns="55562" rIns="111125" bIns="55562">
              <a:spAutoFit/>
            </a:bodyPr>
            <a:lstStyle/>
            <a:p>
              <a:pPr algn="ctr" defTabSz="1316038" eaLnBrk="0" hangingPunct="0">
                <a:lnSpc>
                  <a:spcPct val="60000"/>
                </a:lnSpc>
                <a:defRPr/>
              </a:pPr>
              <a:r>
                <a:rPr lang="en-US" sz="2000" b="1">
                  <a:solidFill>
                    <a:srgbClr val="000000"/>
                  </a:solidFill>
                  <a:effectLst>
                    <a:outerShdw blurRad="38100" dist="38100" dir="2700000" algn="tl">
                      <a:srgbClr val="FFFFFF"/>
                    </a:outerShdw>
                  </a:effectLst>
                  <a:latin typeface="Palatino" pitchFamily="18" charset="0"/>
                  <a:ea typeface="ＭＳ Ｐゴシック" pitchFamily="-124" charset="-128"/>
                </a:rPr>
                <a:t>quarks</a:t>
              </a:r>
            </a:p>
            <a:p>
              <a:pPr algn="ctr" defTabSz="1316038" eaLnBrk="0" hangingPunct="0">
                <a:lnSpc>
                  <a:spcPct val="60000"/>
                </a:lnSpc>
                <a:defRPr/>
              </a:pPr>
              <a:r>
                <a:rPr lang="en-US" sz="2000" b="1">
                  <a:solidFill>
                    <a:srgbClr val="000000"/>
                  </a:solidFill>
                  <a:effectLst>
                    <a:outerShdw blurRad="38100" dist="38100" dir="2700000" algn="tl">
                      <a:srgbClr val="FFFFFF"/>
                    </a:outerShdw>
                  </a:effectLst>
                  <a:latin typeface="Palatino" pitchFamily="18" charset="0"/>
                  <a:ea typeface="ＭＳ Ｐゴシック" pitchFamily="-124" charset="-128"/>
                </a:rPr>
                <a:t>gluons</a:t>
              </a:r>
            </a:p>
          </p:txBody>
        </p:sp>
        <p:grpSp>
          <p:nvGrpSpPr>
            <p:cNvPr id="41321" name="Group 567"/>
            <p:cNvGrpSpPr>
              <a:grpSpLocks noChangeAspect="1"/>
            </p:cNvGrpSpPr>
            <p:nvPr/>
          </p:nvGrpSpPr>
          <p:grpSpPr bwMode="auto">
            <a:xfrm rot="21560674" flipH="1">
              <a:off x="194" y="2477"/>
              <a:ext cx="1616" cy="472"/>
              <a:chOff x="181" y="3552"/>
              <a:chExt cx="1926" cy="562"/>
            </a:xfrm>
          </p:grpSpPr>
          <p:sp>
            <p:nvSpPr>
              <p:cNvPr id="18503" name="Freeform 568"/>
              <p:cNvSpPr>
                <a:spLocks noChangeAspect="1"/>
              </p:cNvSpPr>
              <p:nvPr/>
            </p:nvSpPr>
            <p:spPr bwMode="auto">
              <a:xfrm>
                <a:off x="181" y="3552"/>
                <a:ext cx="1926" cy="562"/>
              </a:xfrm>
              <a:custGeom>
                <a:avLst/>
                <a:gdLst>
                  <a:gd name="T0" fmla="*/ 5 w 1926"/>
                  <a:gd name="T1" fmla="*/ 344 h 562"/>
                  <a:gd name="T2" fmla="*/ 57 w 1926"/>
                  <a:gd name="T3" fmla="*/ 363 h 562"/>
                  <a:gd name="T4" fmla="*/ 167 w 1926"/>
                  <a:gd name="T5" fmla="*/ 363 h 562"/>
                  <a:gd name="T6" fmla="*/ 244 w 1926"/>
                  <a:gd name="T7" fmla="*/ 354 h 562"/>
                  <a:gd name="T8" fmla="*/ 196 w 1926"/>
                  <a:gd name="T9" fmla="*/ 377 h 562"/>
                  <a:gd name="T10" fmla="*/ 100 w 1926"/>
                  <a:gd name="T11" fmla="*/ 387 h 562"/>
                  <a:gd name="T12" fmla="*/ 5 w 1926"/>
                  <a:gd name="T13" fmla="*/ 382 h 562"/>
                  <a:gd name="T14" fmla="*/ 0 w 1926"/>
                  <a:gd name="T15" fmla="*/ 415 h 562"/>
                  <a:gd name="T16" fmla="*/ 24 w 1926"/>
                  <a:gd name="T17" fmla="*/ 438 h 562"/>
                  <a:gd name="T18" fmla="*/ 72 w 1926"/>
                  <a:gd name="T19" fmla="*/ 453 h 562"/>
                  <a:gd name="T20" fmla="*/ 119 w 1926"/>
                  <a:gd name="T21" fmla="*/ 457 h 562"/>
                  <a:gd name="T22" fmla="*/ 201 w 1926"/>
                  <a:gd name="T23" fmla="*/ 457 h 562"/>
                  <a:gd name="T24" fmla="*/ 291 w 1926"/>
                  <a:gd name="T25" fmla="*/ 457 h 562"/>
                  <a:gd name="T26" fmla="*/ 353 w 1926"/>
                  <a:gd name="T27" fmla="*/ 471 h 562"/>
                  <a:gd name="T28" fmla="*/ 401 w 1926"/>
                  <a:gd name="T29" fmla="*/ 486 h 562"/>
                  <a:gd name="T30" fmla="*/ 478 w 1926"/>
                  <a:gd name="T31" fmla="*/ 528 h 562"/>
                  <a:gd name="T32" fmla="*/ 540 w 1926"/>
                  <a:gd name="T33" fmla="*/ 547 h 562"/>
                  <a:gd name="T34" fmla="*/ 640 w 1926"/>
                  <a:gd name="T35" fmla="*/ 561 h 562"/>
                  <a:gd name="T36" fmla="*/ 731 w 1926"/>
                  <a:gd name="T37" fmla="*/ 561 h 562"/>
                  <a:gd name="T38" fmla="*/ 860 w 1926"/>
                  <a:gd name="T39" fmla="*/ 552 h 562"/>
                  <a:gd name="T40" fmla="*/ 936 w 1926"/>
                  <a:gd name="T41" fmla="*/ 514 h 562"/>
                  <a:gd name="T42" fmla="*/ 998 w 1926"/>
                  <a:gd name="T43" fmla="*/ 495 h 562"/>
                  <a:gd name="T44" fmla="*/ 1046 w 1926"/>
                  <a:gd name="T45" fmla="*/ 486 h 562"/>
                  <a:gd name="T46" fmla="*/ 1094 w 1926"/>
                  <a:gd name="T47" fmla="*/ 481 h 562"/>
                  <a:gd name="T48" fmla="*/ 1199 w 1926"/>
                  <a:gd name="T49" fmla="*/ 490 h 562"/>
                  <a:gd name="T50" fmla="*/ 1228 w 1926"/>
                  <a:gd name="T51" fmla="*/ 500 h 562"/>
                  <a:gd name="T52" fmla="*/ 1342 w 1926"/>
                  <a:gd name="T53" fmla="*/ 504 h 562"/>
                  <a:gd name="T54" fmla="*/ 1462 w 1926"/>
                  <a:gd name="T55" fmla="*/ 490 h 562"/>
                  <a:gd name="T56" fmla="*/ 1529 w 1926"/>
                  <a:gd name="T57" fmla="*/ 467 h 562"/>
                  <a:gd name="T58" fmla="*/ 1591 w 1926"/>
                  <a:gd name="T59" fmla="*/ 434 h 562"/>
                  <a:gd name="T60" fmla="*/ 1643 w 1926"/>
                  <a:gd name="T61" fmla="*/ 391 h 562"/>
                  <a:gd name="T62" fmla="*/ 1677 w 1926"/>
                  <a:gd name="T63" fmla="*/ 335 h 562"/>
                  <a:gd name="T64" fmla="*/ 1710 w 1926"/>
                  <a:gd name="T65" fmla="*/ 283 h 562"/>
                  <a:gd name="T66" fmla="*/ 1743 w 1926"/>
                  <a:gd name="T67" fmla="*/ 259 h 562"/>
                  <a:gd name="T68" fmla="*/ 1763 w 1926"/>
                  <a:gd name="T69" fmla="*/ 250 h 562"/>
                  <a:gd name="T70" fmla="*/ 1815 w 1926"/>
                  <a:gd name="T71" fmla="*/ 236 h 562"/>
                  <a:gd name="T72" fmla="*/ 1858 w 1926"/>
                  <a:gd name="T73" fmla="*/ 236 h 562"/>
                  <a:gd name="T74" fmla="*/ 1882 w 1926"/>
                  <a:gd name="T75" fmla="*/ 231 h 562"/>
                  <a:gd name="T76" fmla="*/ 1906 w 1926"/>
                  <a:gd name="T77" fmla="*/ 222 h 562"/>
                  <a:gd name="T78" fmla="*/ 1925 w 1926"/>
                  <a:gd name="T79" fmla="*/ 193 h 562"/>
                  <a:gd name="T80" fmla="*/ 1915 w 1926"/>
                  <a:gd name="T81" fmla="*/ 165 h 562"/>
                  <a:gd name="T82" fmla="*/ 1896 w 1926"/>
                  <a:gd name="T83" fmla="*/ 156 h 562"/>
                  <a:gd name="T84" fmla="*/ 1877 w 1926"/>
                  <a:gd name="T85" fmla="*/ 141 h 562"/>
                  <a:gd name="T86" fmla="*/ 1844 w 1926"/>
                  <a:gd name="T87" fmla="*/ 127 h 562"/>
                  <a:gd name="T88" fmla="*/ 1806 w 1926"/>
                  <a:gd name="T89" fmla="*/ 113 h 562"/>
                  <a:gd name="T90" fmla="*/ 1777 w 1926"/>
                  <a:gd name="T91" fmla="*/ 104 h 562"/>
                  <a:gd name="T92" fmla="*/ 1667 w 1926"/>
                  <a:gd name="T93" fmla="*/ 75 h 562"/>
                  <a:gd name="T94" fmla="*/ 1390 w 1926"/>
                  <a:gd name="T95" fmla="*/ 71 h 562"/>
                  <a:gd name="T96" fmla="*/ 1242 w 1926"/>
                  <a:gd name="T97" fmla="*/ 38 h 562"/>
                  <a:gd name="T98" fmla="*/ 998 w 1926"/>
                  <a:gd name="T99" fmla="*/ 33 h 562"/>
                  <a:gd name="T100" fmla="*/ 802 w 1926"/>
                  <a:gd name="T101" fmla="*/ 0 h 562"/>
                  <a:gd name="T102" fmla="*/ 578 w 1926"/>
                  <a:gd name="T103" fmla="*/ 0 h 562"/>
                  <a:gd name="T104" fmla="*/ 382 w 1926"/>
                  <a:gd name="T105" fmla="*/ 42 h 562"/>
                  <a:gd name="T106" fmla="*/ 220 w 1926"/>
                  <a:gd name="T107" fmla="*/ 127 h 562"/>
                  <a:gd name="T108" fmla="*/ 5 w 1926"/>
                  <a:gd name="T109" fmla="*/ 231 h 562"/>
                  <a:gd name="T110" fmla="*/ 5 w 1926"/>
                  <a:gd name="T111" fmla="*/ 344 h 5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26"/>
                  <a:gd name="T169" fmla="*/ 0 h 562"/>
                  <a:gd name="T170" fmla="*/ 1926 w 1926"/>
                  <a:gd name="T171" fmla="*/ 562 h 5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26" h="562">
                    <a:moveTo>
                      <a:pt x="5" y="344"/>
                    </a:moveTo>
                    <a:lnTo>
                      <a:pt x="57" y="363"/>
                    </a:lnTo>
                    <a:lnTo>
                      <a:pt x="167" y="363"/>
                    </a:lnTo>
                    <a:lnTo>
                      <a:pt x="244" y="354"/>
                    </a:lnTo>
                    <a:lnTo>
                      <a:pt x="196" y="377"/>
                    </a:lnTo>
                    <a:lnTo>
                      <a:pt x="100" y="387"/>
                    </a:lnTo>
                    <a:lnTo>
                      <a:pt x="5" y="382"/>
                    </a:lnTo>
                    <a:lnTo>
                      <a:pt x="0" y="415"/>
                    </a:lnTo>
                    <a:lnTo>
                      <a:pt x="24" y="438"/>
                    </a:lnTo>
                    <a:lnTo>
                      <a:pt x="72" y="453"/>
                    </a:lnTo>
                    <a:lnTo>
                      <a:pt x="119" y="457"/>
                    </a:lnTo>
                    <a:lnTo>
                      <a:pt x="201" y="457"/>
                    </a:lnTo>
                    <a:lnTo>
                      <a:pt x="291" y="457"/>
                    </a:lnTo>
                    <a:lnTo>
                      <a:pt x="353" y="471"/>
                    </a:lnTo>
                    <a:lnTo>
                      <a:pt x="401" y="486"/>
                    </a:lnTo>
                    <a:lnTo>
                      <a:pt x="478" y="528"/>
                    </a:lnTo>
                    <a:lnTo>
                      <a:pt x="540" y="547"/>
                    </a:lnTo>
                    <a:lnTo>
                      <a:pt x="640" y="561"/>
                    </a:lnTo>
                    <a:lnTo>
                      <a:pt x="731" y="561"/>
                    </a:lnTo>
                    <a:lnTo>
                      <a:pt x="860" y="552"/>
                    </a:lnTo>
                    <a:lnTo>
                      <a:pt x="936" y="514"/>
                    </a:lnTo>
                    <a:lnTo>
                      <a:pt x="998" y="495"/>
                    </a:lnTo>
                    <a:lnTo>
                      <a:pt x="1046" y="486"/>
                    </a:lnTo>
                    <a:lnTo>
                      <a:pt x="1094" y="481"/>
                    </a:lnTo>
                    <a:lnTo>
                      <a:pt x="1199" y="490"/>
                    </a:lnTo>
                    <a:lnTo>
                      <a:pt x="1228" y="500"/>
                    </a:lnTo>
                    <a:lnTo>
                      <a:pt x="1342" y="504"/>
                    </a:lnTo>
                    <a:lnTo>
                      <a:pt x="1462" y="490"/>
                    </a:lnTo>
                    <a:lnTo>
                      <a:pt x="1529" y="467"/>
                    </a:lnTo>
                    <a:lnTo>
                      <a:pt x="1591" y="434"/>
                    </a:lnTo>
                    <a:lnTo>
                      <a:pt x="1643" y="391"/>
                    </a:lnTo>
                    <a:lnTo>
                      <a:pt x="1677" y="335"/>
                    </a:lnTo>
                    <a:lnTo>
                      <a:pt x="1710" y="283"/>
                    </a:lnTo>
                    <a:lnTo>
                      <a:pt x="1743" y="259"/>
                    </a:lnTo>
                    <a:lnTo>
                      <a:pt x="1763" y="250"/>
                    </a:lnTo>
                    <a:lnTo>
                      <a:pt x="1815" y="236"/>
                    </a:lnTo>
                    <a:lnTo>
                      <a:pt x="1858" y="236"/>
                    </a:lnTo>
                    <a:lnTo>
                      <a:pt x="1882" y="231"/>
                    </a:lnTo>
                    <a:lnTo>
                      <a:pt x="1906" y="222"/>
                    </a:lnTo>
                    <a:lnTo>
                      <a:pt x="1925" y="193"/>
                    </a:lnTo>
                    <a:lnTo>
                      <a:pt x="1915" y="165"/>
                    </a:lnTo>
                    <a:lnTo>
                      <a:pt x="1896" y="156"/>
                    </a:lnTo>
                    <a:lnTo>
                      <a:pt x="1877" y="141"/>
                    </a:lnTo>
                    <a:lnTo>
                      <a:pt x="1844" y="127"/>
                    </a:lnTo>
                    <a:lnTo>
                      <a:pt x="1806" y="113"/>
                    </a:lnTo>
                    <a:lnTo>
                      <a:pt x="1777" y="104"/>
                    </a:lnTo>
                    <a:lnTo>
                      <a:pt x="1667" y="75"/>
                    </a:lnTo>
                    <a:lnTo>
                      <a:pt x="1390" y="71"/>
                    </a:lnTo>
                    <a:lnTo>
                      <a:pt x="1242" y="38"/>
                    </a:lnTo>
                    <a:lnTo>
                      <a:pt x="998" y="33"/>
                    </a:lnTo>
                    <a:lnTo>
                      <a:pt x="802" y="0"/>
                    </a:lnTo>
                    <a:lnTo>
                      <a:pt x="578" y="0"/>
                    </a:lnTo>
                    <a:lnTo>
                      <a:pt x="382" y="42"/>
                    </a:lnTo>
                    <a:lnTo>
                      <a:pt x="220" y="127"/>
                    </a:lnTo>
                    <a:lnTo>
                      <a:pt x="5" y="231"/>
                    </a:lnTo>
                    <a:lnTo>
                      <a:pt x="5" y="344"/>
                    </a:lnTo>
                  </a:path>
                </a:pathLst>
              </a:custGeom>
              <a:solidFill>
                <a:srgbClr val="00E0E0"/>
              </a:solidFill>
              <a:ln w="12700" cap="rnd">
                <a:noFill/>
                <a:round/>
                <a:headEnd/>
                <a:tailEnd/>
              </a:ln>
            </p:spPr>
            <p:txBody>
              <a:bodyPr/>
              <a:lstStyle/>
              <a:p>
                <a:endParaRPr lang="en-US"/>
              </a:p>
            </p:txBody>
          </p:sp>
          <p:sp>
            <p:nvSpPr>
              <p:cNvPr id="18504" name="Freeform 569"/>
              <p:cNvSpPr>
                <a:spLocks noChangeAspect="1"/>
              </p:cNvSpPr>
              <p:nvPr/>
            </p:nvSpPr>
            <p:spPr bwMode="auto">
              <a:xfrm>
                <a:off x="181" y="3576"/>
                <a:ext cx="1897" cy="504"/>
              </a:xfrm>
              <a:custGeom>
                <a:avLst/>
                <a:gdLst>
                  <a:gd name="T0" fmla="*/ 5 w 1897"/>
                  <a:gd name="T1" fmla="*/ 306 h 504"/>
                  <a:gd name="T2" fmla="*/ 57 w 1897"/>
                  <a:gd name="T3" fmla="*/ 324 h 504"/>
                  <a:gd name="T4" fmla="*/ 167 w 1897"/>
                  <a:gd name="T5" fmla="*/ 324 h 504"/>
                  <a:gd name="T6" fmla="*/ 244 w 1897"/>
                  <a:gd name="T7" fmla="*/ 315 h 504"/>
                  <a:gd name="T8" fmla="*/ 191 w 1897"/>
                  <a:gd name="T9" fmla="*/ 338 h 504"/>
                  <a:gd name="T10" fmla="*/ 100 w 1897"/>
                  <a:gd name="T11" fmla="*/ 348 h 504"/>
                  <a:gd name="T12" fmla="*/ 5 w 1897"/>
                  <a:gd name="T13" fmla="*/ 348 h 504"/>
                  <a:gd name="T14" fmla="*/ 0 w 1897"/>
                  <a:gd name="T15" fmla="*/ 371 h 504"/>
                  <a:gd name="T16" fmla="*/ 24 w 1897"/>
                  <a:gd name="T17" fmla="*/ 390 h 504"/>
                  <a:gd name="T18" fmla="*/ 115 w 1897"/>
                  <a:gd name="T19" fmla="*/ 400 h 504"/>
                  <a:gd name="T20" fmla="*/ 196 w 1897"/>
                  <a:gd name="T21" fmla="*/ 404 h 504"/>
                  <a:gd name="T22" fmla="*/ 291 w 1897"/>
                  <a:gd name="T23" fmla="*/ 404 h 504"/>
                  <a:gd name="T24" fmla="*/ 349 w 1897"/>
                  <a:gd name="T25" fmla="*/ 418 h 504"/>
                  <a:gd name="T26" fmla="*/ 401 w 1897"/>
                  <a:gd name="T27" fmla="*/ 428 h 504"/>
                  <a:gd name="T28" fmla="*/ 473 w 1897"/>
                  <a:gd name="T29" fmla="*/ 470 h 504"/>
                  <a:gd name="T30" fmla="*/ 535 w 1897"/>
                  <a:gd name="T31" fmla="*/ 484 h 504"/>
                  <a:gd name="T32" fmla="*/ 640 w 1897"/>
                  <a:gd name="T33" fmla="*/ 494 h 504"/>
                  <a:gd name="T34" fmla="*/ 721 w 1897"/>
                  <a:gd name="T35" fmla="*/ 503 h 504"/>
                  <a:gd name="T36" fmla="*/ 855 w 1897"/>
                  <a:gd name="T37" fmla="*/ 494 h 504"/>
                  <a:gd name="T38" fmla="*/ 927 w 1897"/>
                  <a:gd name="T39" fmla="*/ 461 h 504"/>
                  <a:gd name="T40" fmla="*/ 989 w 1897"/>
                  <a:gd name="T41" fmla="*/ 442 h 504"/>
                  <a:gd name="T42" fmla="*/ 1036 w 1897"/>
                  <a:gd name="T43" fmla="*/ 432 h 504"/>
                  <a:gd name="T44" fmla="*/ 1089 w 1897"/>
                  <a:gd name="T45" fmla="*/ 428 h 504"/>
                  <a:gd name="T46" fmla="*/ 1189 w 1897"/>
                  <a:gd name="T47" fmla="*/ 437 h 504"/>
                  <a:gd name="T48" fmla="*/ 1218 w 1897"/>
                  <a:gd name="T49" fmla="*/ 447 h 504"/>
                  <a:gd name="T50" fmla="*/ 1332 w 1897"/>
                  <a:gd name="T51" fmla="*/ 451 h 504"/>
                  <a:gd name="T52" fmla="*/ 1452 w 1897"/>
                  <a:gd name="T53" fmla="*/ 437 h 504"/>
                  <a:gd name="T54" fmla="*/ 1514 w 1897"/>
                  <a:gd name="T55" fmla="*/ 418 h 504"/>
                  <a:gd name="T56" fmla="*/ 1581 w 1897"/>
                  <a:gd name="T57" fmla="*/ 385 h 504"/>
                  <a:gd name="T58" fmla="*/ 1629 w 1897"/>
                  <a:gd name="T59" fmla="*/ 348 h 504"/>
                  <a:gd name="T60" fmla="*/ 1662 w 1897"/>
                  <a:gd name="T61" fmla="*/ 301 h 504"/>
                  <a:gd name="T62" fmla="*/ 1686 w 1897"/>
                  <a:gd name="T63" fmla="*/ 259 h 504"/>
                  <a:gd name="T64" fmla="*/ 1719 w 1897"/>
                  <a:gd name="T65" fmla="*/ 230 h 504"/>
                  <a:gd name="T66" fmla="*/ 1743 w 1897"/>
                  <a:gd name="T67" fmla="*/ 216 h 504"/>
                  <a:gd name="T68" fmla="*/ 1800 w 1897"/>
                  <a:gd name="T69" fmla="*/ 202 h 504"/>
                  <a:gd name="T70" fmla="*/ 1867 w 1897"/>
                  <a:gd name="T71" fmla="*/ 188 h 504"/>
                  <a:gd name="T72" fmla="*/ 1896 w 1897"/>
                  <a:gd name="T73" fmla="*/ 165 h 504"/>
                  <a:gd name="T74" fmla="*/ 1896 w 1897"/>
                  <a:gd name="T75" fmla="*/ 150 h 504"/>
                  <a:gd name="T76" fmla="*/ 1882 w 1897"/>
                  <a:gd name="T77" fmla="*/ 141 h 504"/>
                  <a:gd name="T78" fmla="*/ 1863 w 1897"/>
                  <a:gd name="T79" fmla="*/ 127 h 504"/>
                  <a:gd name="T80" fmla="*/ 1829 w 1897"/>
                  <a:gd name="T81" fmla="*/ 118 h 504"/>
                  <a:gd name="T82" fmla="*/ 1791 w 1897"/>
                  <a:gd name="T83" fmla="*/ 103 h 504"/>
                  <a:gd name="T84" fmla="*/ 1762 w 1897"/>
                  <a:gd name="T85" fmla="*/ 94 h 504"/>
                  <a:gd name="T86" fmla="*/ 1652 w 1897"/>
                  <a:gd name="T87" fmla="*/ 71 h 504"/>
                  <a:gd name="T88" fmla="*/ 1380 w 1897"/>
                  <a:gd name="T89" fmla="*/ 66 h 504"/>
                  <a:gd name="T90" fmla="*/ 1232 w 1897"/>
                  <a:gd name="T91" fmla="*/ 38 h 504"/>
                  <a:gd name="T92" fmla="*/ 989 w 1897"/>
                  <a:gd name="T93" fmla="*/ 33 h 504"/>
                  <a:gd name="T94" fmla="*/ 793 w 1897"/>
                  <a:gd name="T95" fmla="*/ 0 h 504"/>
                  <a:gd name="T96" fmla="*/ 573 w 1897"/>
                  <a:gd name="T97" fmla="*/ 5 h 504"/>
                  <a:gd name="T98" fmla="*/ 382 w 1897"/>
                  <a:gd name="T99" fmla="*/ 38 h 504"/>
                  <a:gd name="T100" fmla="*/ 215 w 1897"/>
                  <a:gd name="T101" fmla="*/ 118 h 504"/>
                  <a:gd name="T102" fmla="*/ 5 w 1897"/>
                  <a:gd name="T103" fmla="*/ 207 h 504"/>
                  <a:gd name="T104" fmla="*/ 5 w 1897"/>
                  <a:gd name="T105" fmla="*/ 306 h 5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97"/>
                  <a:gd name="T160" fmla="*/ 0 h 504"/>
                  <a:gd name="T161" fmla="*/ 1897 w 1897"/>
                  <a:gd name="T162" fmla="*/ 504 h 5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97" h="504">
                    <a:moveTo>
                      <a:pt x="5" y="306"/>
                    </a:moveTo>
                    <a:lnTo>
                      <a:pt x="57" y="324"/>
                    </a:lnTo>
                    <a:lnTo>
                      <a:pt x="167" y="324"/>
                    </a:lnTo>
                    <a:lnTo>
                      <a:pt x="244" y="315"/>
                    </a:lnTo>
                    <a:lnTo>
                      <a:pt x="191" y="338"/>
                    </a:lnTo>
                    <a:lnTo>
                      <a:pt x="100" y="348"/>
                    </a:lnTo>
                    <a:lnTo>
                      <a:pt x="5" y="348"/>
                    </a:lnTo>
                    <a:lnTo>
                      <a:pt x="0" y="371"/>
                    </a:lnTo>
                    <a:lnTo>
                      <a:pt x="24" y="390"/>
                    </a:lnTo>
                    <a:lnTo>
                      <a:pt x="115" y="400"/>
                    </a:lnTo>
                    <a:lnTo>
                      <a:pt x="196" y="404"/>
                    </a:lnTo>
                    <a:lnTo>
                      <a:pt x="291" y="404"/>
                    </a:lnTo>
                    <a:lnTo>
                      <a:pt x="349" y="418"/>
                    </a:lnTo>
                    <a:lnTo>
                      <a:pt x="401" y="428"/>
                    </a:lnTo>
                    <a:lnTo>
                      <a:pt x="473" y="470"/>
                    </a:lnTo>
                    <a:lnTo>
                      <a:pt x="535" y="484"/>
                    </a:lnTo>
                    <a:lnTo>
                      <a:pt x="640" y="494"/>
                    </a:lnTo>
                    <a:lnTo>
                      <a:pt x="721" y="503"/>
                    </a:lnTo>
                    <a:lnTo>
                      <a:pt x="855" y="494"/>
                    </a:lnTo>
                    <a:lnTo>
                      <a:pt x="927" y="461"/>
                    </a:lnTo>
                    <a:lnTo>
                      <a:pt x="989" y="442"/>
                    </a:lnTo>
                    <a:lnTo>
                      <a:pt x="1036" y="432"/>
                    </a:lnTo>
                    <a:lnTo>
                      <a:pt x="1089" y="428"/>
                    </a:lnTo>
                    <a:lnTo>
                      <a:pt x="1189" y="437"/>
                    </a:lnTo>
                    <a:lnTo>
                      <a:pt x="1218" y="447"/>
                    </a:lnTo>
                    <a:lnTo>
                      <a:pt x="1332" y="451"/>
                    </a:lnTo>
                    <a:lnTo>
                      <a:pt x="1452" y="437"/>
                    </a:lnTo>
                    <a:lnTo>
                      <a:pt x="1514" y="418"/>
                    </a:lnTo>
                    <a:lnTo>
                      <a:pt x="1581" y="385"/>
                    </a:lnTo>
                    <a:lnTo>
                      <a:pt x="1629" y="348"/>
                    </a:lnTo>
                    <a:lnTo>
                      <a:pt x="1662" y="301"/>
                    </a:lnTo>
                    <a:lnTo>
                      <a:pt x="1686" y="259"/>
                    </a:lnTo>
                    <a:lnTo>
                      <a:pt x="1719" y="230"/>
                    </a:lnTo>
                    <a:lnTo>
                      <a:pt x="1743" y="216"/>
                    </a:lnTo>
                    <a:lnTo>
                      <a:pt x="1800" y="202"/>
                    </a:lnTo>
                    <a:lnTo>
                      <a:pt x="1867" y="188"/>
                    </a:lnTo>
                    <a:lnTo>
                      <a:pt x="1896" y="165"/>
                    </a:lnTo>
                    <a:lnTo>
                      <a:pt x="1896" y="150"/>
                    </a:lnTo>
                    <a:lnTo>
                      <a:pt x="1882" y="141"/>
                    </a:lnTo>
                    <a:lnTo>
                      <a:pt x="1863" y="127"/>
                    </a:lnTo>
                    <a:lnTo>
                      <a:pt x="1829" y="118"/>
                    </a:lnTo>
                    <a:lnTo>
                      <a:pt x="1791" y="103"/>
                    </a:lnTo>
                    <a:lnTo>
                      <a:pt x="1762" y="94"/>
                    </a:lnTo>
                    <a:lnTo>
                      <a:pt x="1652" y="71"/>
                    </a:lnTo>
                    <a:lnTo>
                      <a:pt x="1380" y="66"/>
                    </a:lnTo>
                    <a:lnTo>
                      <a:pt x="1232" y="38"/>
                    </a:lnTo>
                    <a:lnTo>
                      <a:pt x="989" y="33"/>
                    </a:lnTo>
                    <a:lnTo>
                      <a:pt x="793" y="0"/>
                    </a:lnTo>
                    <a:lnTo>
                      <a:pt x="573" y="5"/>
                    </a:lnTo>
                    <a:lnTo>
                      <a:pt x="382" y="38"/>
                    </a:lnTo>
                    <a:lnTo>
                      <a:pt x="215" y="118"/>
                    </a:lnTo>
                    <a:lnTo>
                      <a:pt x="5" y="207"/>
                    </a:lnTo>
                    <a:lnTo>
                      <a:pt x="5" y="306"/>
                    </a:lnTo>
                  </a:path>
                </a:pathLst>
              </a:custGeom>
              <a:solidFill>
                <a:srgbClr val="00FFFF"/>
              </a:solidFill>
              <a:ln w="12700" cap="rnd">
                <a:noFill/>
                <a:round/>
                <a:headEnd/>
                <a:tailEnd/>
              </a:ln>
            </p:spPr>
            <p:txBody>
              <a:bodyPr/>
              <a:lstStyle/>
              <a:p>
                <a:endParaRPr lang="en-US"/>
              </a:p>
            </p:txBody>
          </p:sp>
          <p:sp>
            <p:nvSpPr>
              <p:cNvPr id="18505" name="Freeform 570"/>
              <p:cNvSpPr>
                <a:spLocks noChangeAspect="1"/>
              </p:cNvSpPr>
              <p:nvPr/>
            </p:nvSpPr>
            <p:spPr bwMode="auto">
              <a:xfrm>
                <a:off x="181" y="3590"/>
                <a:ext cx="1849" cy="466"/>
              </a:xfrm>
              <a:custGeom>
                <a:avLst/>
                <a:gdLst>
                  <a:gd name="T0" fmla="*/ 0 w 1849"/>
                  <a:gd name="T1" fmla="*/ 193 h 466"/>
                  <a:gd name="T2" fmla="*/ 0 w 1849"/>
                  <a:gd name="T3" fmla="*/ 258 h 466"/>
                  <a:gd name="T4" fmla="*/ 24 w 1849"/>
                  <a:gd name="T5" fmla="*/ 268 h 466"/>
                  <a:gd name="T6" fmla="*/ 76 w 1849"/>
                  <a:gd name="T7" fmla="*/ 291 h 466"/>
                  <a:gd name="T8" fmla="*/ 148 w 1849"/>
                  <a:gd name="T9" fmla="*/ 301 h 466"/>
                  <a:gd name="T10" fmla="*/ 248 w 1849"/>
                  <a:gd name="T11" fmla="*/ 301 h 466"/>
                  <a:gd name="T12" fmla="*/ 320 w 1849"/>
                  <a:gd name="T13" fmla="*/ 291 h 466"/>
                  <a:gd name="T14" fmla="*/ 272 w 1849"/>
                  <a:gd name="T15" fmla="*/ 315 h 466"/>
                  <a:gd name="T16" fmla="*/ 186 w 1849"/>
                  <a:gd name="T17" fmla="*/ 319 h 466"/>
                  <a:gd name="T18" fmla="*/ 110 w 1849"/>
                  <a:gd name="T19" fmla="*/ 324 h 466"/>
                  <a:gd name="T20" fmla="*/ 62 w 1849"/>
                  <a:gd name="T21" fmla="*/ 329 h 466"/>
                  <a:gd name="T22" fmla="*/ 38 w 1849"/>
                  <a:gd name="T23" fmla="*/ 333 h 466"/>
                  <a:gd name="T24" fmla="*/ 62 w 1849"/>
                  <a:gd name="T25" fmla="*/ 357 h 466"/>
                  <a:gd name="T26" fmla="*/ 119 w 1849"/>
                  <a:gd name="T27" fmla="*/ 366 h 466"/>
                  <a:gd name="T28" fmla="*/ 201 w 1849"/>
                  <a:gd name="T29" fmla="*/ 371 h 466"/>
                  <a:gd name="T30" fmla="*/ 277 w 1849"/>
                  <a:gd name="T31" fmla="*/ 376 h 466"/>
                  <a:gd name="T32" fmla="*/ 363 w 1849"/>
                  <a:gd name="T33" fmla="*/ 376 h 466"/>
                  <a:gd name="T34" fmla="*/ 415 w 1849"/>
                  <a:gd name="T35" fmla="*/ 385 h 466"/>
                  <a:gd name="T36" fmla="*/ 463 w 1849"/>
                  <a:gd name="T37" fmla="*/ 399 h 466"/>
                  <a:gd name="T38" fmla="*/ 530 w 1849"/>
                  <a:gd name="T39" fmla="*/ 437 h 466"/>
                  <a:gd name="T40" fmla="*/ 587 w 1849"/>
                  <a:gd name="T41" fmla="*/ 446 h 466"/>
                  <a:gd name="T42" fmla="*/ 683 w 1849"/>
                  <a:gd name="T43" fmla="*/ 460 h 466"/>
                  <a:gd name="T44" fmla="*/ 759 w 1849"/>
                  <a:gd name="T45" fmla="*/ 465 h 466"/>
                  <a:gd name="T46" fmla="*/ 879 w 1849"/>
                  <a:gd name="T47" fmla="*/ 456 h 466"/>
                  <a:gd name="T48" fmla="*/ 945 w 1849"/>
                  <a:gd name="T49" fmla="*/ 427 h 466"/>
                  <a:gd name="T50" fmla="*/ 1003 w 1849"/>
                  <a:gd name="T51" fmla="*/ 409 h 466"/>
                  <a:gd name="T52" fmla="*/ 1046 w 1849"/>
                  <a:gd name="T53" fmla="*/ 399 h 466"/>
                  <a:gd name="T54" fmla="*/ 1094 w 1849"/>
                  <a:gd name="T55" fmla="*/ 399 h 466"/>
                  <a:gd name="T56" fmla="*/ 1189 w 1849"/>
                  <a:gd name="T57" fmla="*/ 404 h 466"/>
                  <a:gd name="T58" fmla="*/ 1213 w 1849"/>
                  <a:gd name="T59" fmla="*/ 413 h 466"/>
                  <a:gd name="T60" fmla="*/ 1318 w 1849"/>
                  <a:gd name="T61" fmla="*/ 418 h 466"/>
                  <a:gd name="T62" fmla="*/ 1428 w 1849"/>
                  <a:gd name="T63" fmla="*/ 404 h 466"/>
                  <a:gd name="T64" fmla="*/ 1490 w 1849"/>
                  <a:gd name="T65" fmla="*/ 385 h 466"/>
                  <a:gd name="T66" fmla="*/ 1547 w 1849"/>
                  <a:gd name="T67" fmla="*/ 357 h 466"/>
                  <a:gd name="T68" fmla="*/ 1590 w 1849"/>
                  <a:gd name="T69" fmla="*/ 324 h 466"/>
                  <a:gd name="T70" fmla="*/ 1624 w 1849"/>
                  <a:gd name="T71" fmla="*/ 277 h 466"/>
                  <a:gd name="T72" fmla="*/ 1647 w 1849"/>
                  <a:gd name="T73" fmla="*/ 244 h 466"/>
                  <a:gd name="T74" fmla="*/ 1676 w 1849"/>
                  <a:gd name="T75" fmla="*/ 211 h 466"/>
                  <a:gd name="T76" fmla="*/ 1700 w 1849"/>
                  <a:gd name="T77" fmla="*/ 197 h 466"/>
                  <a:gd name="T78" fmla="*/ 1752 w 1849"/>
                  <a:gd name="T79" fmla="*/ 188 h 466"/>
                  <a:gd name="T80" fmla="*/ 1810 w 1849"/>
                  <a:gd name="T81" fmla="*/ 174 h 466"/>
                  <a:gd name="T82" fmla="*/ 1838 w 1849"/>
                  <a:gd name="T83" fmla="*/ 155 h 466"/>
                  <a:gd name="T84" fmla="*/ 1848 w 1849"/>
                  <a:gd name="T85" fmla="*/ 141 h 466"/>
                  <a:gd name="T86" fmla="*/ 1843 w 1849"/>
                  <a:gd name="T87" fmla="*/ 122 h 466"/>
                  <a:gd name="T88" fmla="*/ 1805 w 1849"/>
                  <a:gd name="T89" fmla="*/ 113 h 466"/>
                  <a:gd name="T90" fmla="*/ 1776 w 1849"/>
                  <a:gd name="T91" fmla="*/ 108 h 466"/>
                  <a:gd name="T92" fmla="*/ 1743 w 1849"/>
                  <a:gd name="T93" fmla="*/ 99 h 466"/>
                  <a:gd name="T94" fmla="*/ 1714 w 1849"/>
                  <a:gd name="T95" fmla="*/ 89 h 466"/>
                  <a:gd name="T96" fmla="*/ 1614 w 1849"/>
                  <a:gd name="T97" fmla="*/ 66 h 466"/>
                  <a:gd name="T98" fmla="*/ 1361 w 1849"/>
                  <a:gd name="T99" fmla="*/ 61 h 466"/>
                  <a:gd name="T100" fmla="*/ 1227 w 1849"/>
                  <a:gd name="T101" fmla="*/ 38 h 466"/>
                  <a:gd name="T102" fmla="*/ 1003 w 1849"/>
                  <a:gd name="T103" fmla="*/ 33 h 466"/>
                  <a:gd name="T104" fmla="*/ 826 w 1849"/>
                  <a:gd name="T105" fmla="*/ 0 h 466"/>
                  <a:gd name="T106" fmla="*/ 621 w 1849"/>
                  <a:gd name="T107" fmla="*/ 5 h 466"/>
                  <a:gd name="T108" fmla="*/ 411 w 1849"/>
                  <a:gd name="T109" fmla="*/ 23 h 466"/>
                  <a:gd name="T110" fmla="*/ 239 w 1849"/>
                  <a:gd name="T111" fmla="*/ 103 h 466"/>
                  <a:gd name="T112" fmla="*/ 48 w 1849"/>
                  <a:gd name="T113" fmla="*/ 178 h 466"/>
                  <a:gd name="T114" fmla="*/ 0 w 1849"/>
                  <a:gd name="T115" fmla="*/ 193 h 4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49"/>
                  <a:gd name="T175" fmla="*/ 0 h 466"/>
                  <a:gd name="T176" fmla="*/ 1849 w 1849"/>
                  <a:gd name="T177" fmla="*/ 466 h 4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49" h="466">
                    <a:moveTo>
                      <a:pt x="0" y="193"/>
                    </a:moveTo>
                    <a:lnTo>
                      <a:pt x="0" y="258"/>
                    </a:lnTo>
                    <a:lnTo>
                      <a:pt x="24" y="268"/>
                    </a:lnTo>
                    <a:lnTo>
                      <a:pt x="76" y="291"/>
                    </a:lnTo>
                    <a:lnTo>
                      <a:pt x="148" y="301"/>
                    </a:lnTo>
                    <a:lnTo>
                      <a:pt x="248" y="301"/>
                    </a:lnTo>
                    <a:lnTo>
                      <a:pt x="320" y="291"/>
                    </a:lnTo>
                    <a:lnTo>
                      <a:pt x="272" y="315"/>
                    </a:lnTo>
                    <a:lnTo>
                      <a:pt x="186" y="319"/>
                    </a:lnTo>
                    <a:lnTo>
                      <a:pt x="110" y="324"/>
                    </a:lnTo>
                    <a:lnTo>
                      <a:pt x="62" y="329"/>
                    </a:lnTo>
                    <a:lnTo>
                      <a:pt x="38" y="333"/>
                    </a:lnTo>
                    <a:lnTo>
                      <a:pt x="62" y="357"/>
                    </a:lnTo>
                    <a:lnTo>
                      <a:pt x="119" y="366"/>
                    </a:lnTo>
                    <a:lnTo>
                      <a:pt x="201" y="371"/>
                    </a:lnTo>
                    <a:lnTo>
                      <a:pt x="277" y="376"/>
                    </a:lnTo>
                    <a:lnTo>
                      <a:pt x="363" y="376"/>
                    </a:lnTo>
                    <a:lnTo>
                      <a:pt x="415" y="385"/>
                    </a:lnTo>
                    <a:lnTo>
                      <a:pt x="463" y="399"/>
                    </a:lnTo>
                    <a:lnTo>
                      <a:pt x="530" y="437"/>
                    </a:lnTo>
                    <a:lnTo>
                      <a:pt x="587" y="446"/>
                    </a:lnTo>
                    <a:lnTo>
                      <a:pt x="683" y="460"/>
                    </a:lnTo>
                    <a:lnTo>
                      <a:pt x="759" y="465"/>
                    </a:lnTo>
                    <a:lnTo>
                      <a:pt x="879" y="456"/>
                    </a:lnTo>
                    <a:lnTo>
                      <a:pt x="945" y="427"/>
                    </a:lnTo>
                    <a:lnTo>
                      <a:pt x="1003" y="409"/>
                    </a:lnTo>
                    <a:lnTo>
                      <a:pt x="1046" y="399"/>
                    </a:lnTo>
                    <a:lnTo>
                      <a:pt x="1094" y="399"/>
                    </a:lnTo>
                    <a:lnTo>
                      <a:pt x="1189" y="404"/>
                    </a:lnTo>
                    <a:lnTo>
                      <a:pt x="1213" y="413"/>
                    </a:lnTo>
                    <a:lnTo>
                      <a:pt x="1318" y="418"/>
                    </a:lnTo>
                    <a:lnTo>
                      <a:pt x="1428" y="404"/>
                    </a:lnTo>
                    <a:lnTo>
                      <a:pt x="1490" y="385"/>
                    </a:lnTo>
                    <a:lnTo>
                      <a:pt x="1547" y="357"/>
                    </a:lnTo>
                    <a:lnTo>
                      <a:pt x="1590" y="324"/>
                    </a:lnTo>
                    <a:lnTo>
                      <a:pt x="1624" y="277"/>
                    </a:lnTo>
                    <a:lnTo>
                      <a:pt x="1647" y="244"/>
                    </a:lnTo>
                    <a:lnTo>
                      <a:pt x="1676" y="211"/>
                    </a:lnTo>
                    <a:lnTo>
                      <a:pt x="1700" y="197"/>
                    </a:lnTo>
                    <a:lnTo>
                      <a:pt x="1752" y="188"/>
                    </a:lnTo>
                    <a:lnTo>
                      <a:pt x="1810" y="174"/>
                    </a:lnTo>
                    <a:lnTo>
                      <a:pt x="1838" y="155"/>
                    </a:lnTo>
                    <a:lnTo>
                      <a:pt x="1848" y="141"/>
                    </a:lnTo>
                    <a:lnTo>
                      <a:pt x="1843" y="122"/>
                    </a:lnTo>
                    <a:lnTo>
                      <a:pt x="1805" y="113"/>
                    </a:lnTo>
                    <a:lnTo>
                      <a:pt x="1776" y="108"/>
                    </a:lnTo>
                    <a:lnTo>
                      <a:pt x="1743" y="99"/>
                    </a:lnTo>
                    <a:lnTo>
                      <a:pt x="1714" y="89"/>
                    </a:lnTo>
                    <a:lnTo>
                      <a:pt x="1614" y="66"/>
                    </a:lnTo>
                    <a:lnTo>
                      <a:pt x="1361" y="61"/>
                    </a:lnTo>
                    <a:lnTo>
                      <a:pt x="1227" y="38"/>
                    </a:lnTo>
                    <a:lnTo>
                      <a:pt x="1003" y="33"/>
                    </a:lnTo>
                    <a:lnTo>
                      <a:pt x="826" y="0"/>
                    </a:lnTo>
                    <a:lnTo>
                      <a:pt x="621" y="5"/>
                    </a:lnTo>
                    <a:lnTo>
                      <a:pt x="411" y="23"/>
                    </a:lnTo>
                    <a:lnTo>
                      <a:pt x="239" y="103"/>
                    </a:lnTo>
                    <a:lnTo>
                      <a:pt x="48" y="178"/>
                    </a:lnTo>
                    <a:lnTo>
                      <a:pt x="0" y="193"/>
                    </a:lnTo>
                  </a:path>
                </a:pathLst>
              </a:custGeom>
              <a:solidFill>
                <a:srgbClr val="FF8000"/>
              </a:solidFill>
              <a:ln w="12700" cap="rnd">
                <a:noFill/>
                <a:round/>
                <a:headEnd/>
                <a:tailEnd/>
              </a:ln>
            </p:spPr>
            <p:txBody>
              <a:bodyPr/>
              <a:lstStyle/>
              <a:p>
                <a:endParaRPr lang="en-US"/>
              </a:p>
            </p:txBody>
          </p:sp>
          <p:sp>
            <p:nvSpPr>
              <p:cNvPr id="18506" name="Freeform 571"/>
              <p:cNvSpPr>
                <a:spLocks noChangeAspect="1"/>
              </p:cNvSpPr>
              <p:nvPr/>
            </p:nvSpPr>
            <p:spPr bwMode="auto">
              <a:xfrm>
                <a:off x="181" y="3600"/>
                <a:ext cx="1796" cy="437"/>
              </a:xfrm>
              <a:custGeom>
                <a:avLst/>
                <a:gdLst>
                  <a:gd name="T0" fmla="*/ 0 w 1796"/>
                  <a:gd name="T1" fmla="*/ 197 h 437"/>
                  <a:gd name="T2" fmla="*/ 0 w 1796"/>
                  <a:gd name="T3" fmla="*/ 244 h 437"/>
                  <a:gd name="T4" fmla="*/ 29 w 1796"/>
                  <a:gd name="T5" fmla="*/ 234 h 437"/>
                  <a:gd name="T6" fmla="*/ 81 w 1796"/>
                  <a:gd name="T7" fmla="*/ 253 h 437"/>
                  <a:gd name="T8" fmla="*/ 134 w 1796"/>
                  <a:gd name="T9" fmla="*/ 267 h 437"/>
                  <a:gd name="T10" fmla="*/ 201 w 1796"/>
                  <a:gd name="T11" fmla="*/ 281 h 437"/>
                  <a:gd name="T12" fmla="*/ 296 w 1796"/>
                  <a:gd name="T13" fmla="*/ 281 h 437"/>
                  <a:gd name="T14" fmla="*/ 363 w 1796"/>
                  <a:gd name="T15" fmla="*/ 272 h 437"/>
                  <a:gd name="T16" fmla="*/ 320 w 1796"/>
                  <a:gd name="T17" fmla="*/ 291 h 437"/>
                  <a:gd name="T18" fmla="*/ 239 w 1796"/>
                  <a:gd name="T19" fmla="*/ 300 h 437"/>
                  <a:gd name="T20" fmla="*/ 167 w 1796"/>
                  <a:gd name="T21" fmla="*/ 300 h 437"/>
                  <a:gd name="T22" fmla="*/ 119 w 1796"/>
                  <a:gd name="T23" fmla="*/ 305 h 437"/>
                  <a:gd name="T24" fmla="*/ 91 w 1796"/>
                  <a:gd name="T25" fmla="*/ 319 h 437"/>
                  <a:gd name="T26" fmla="*/ 119 w 1796"/>
                  <a:gd name="T27" fmla="*/ 328 h 437"/>
                  <a:gd name="T28" fmla="*/ 177 w 1796"/>
                  <a:gd name="T29" fmla="*/ 342 h 437"/>
                  <a:gd name="T30" fmla="*/ 253 w 1796"/>
                  <a:gd name="T31" fmla="*/ 347 h 437"/>
                  <a:gd name="T32" fmla="*/ 325 w 1796"/>
                  <a:gd name="T33" fmla="*/ 347 h 437"/>
                  <a:gd name="T34" fmla="*/ 401 w 1796"/>
                  <a:gd name="T35" fmla="*/ 347 h 437"/>
                  <a:gd name="T36" fmla="*/ 454 w 1796"/>
                  <a:gd name="T37" fmla="*/ 361 h 437"/>
                  <a:gd name="T38" fmla="*/ 496 w 1796"/>
                  <a:gd name="T39" fmla="*/ 370 h 437"/>
                  <a:gd name="T40" fmla="*/ 559 w 1796"/>
                  <a:gd name="T41" fmla="*/ 408 h 437"/>
                  <a:gd name="T42" fmla="*/ 616 w 1796"/>
                  <a:gd name="T43" fmla="*/ 417 h 437"/>
                  <a:gd name="T44" fmla="*/ 707 w 1796"/>
                  <a:gd name="T45" fmla="*/ 427 h 437"/>
                  <a:gd name="T46" fmla="*/ 773 w 1796"/>
                  <a:gd name="T47" fmla="*/ 436 h 437"/>
                  <a:gd name="T48" fmla="*/ 835 w 1796"/>
                  <a:gd name="T49" fmla="*/ 427 h 437"/>
                  <a:gd name="T50" fmla="*/ 888 w 1796"/>
                  <a:gd name="T51" fmla="*/ 417 h 437"/>
                  <a:gd name="T52" fmla="*/ 945 w 1796"/>
                  <a:gd name="T53" fmla="*/ 394 h 437"/>
                  <a:gd name="T54" fmla="*/ 998 w 1796"/>
                  <a:gd name="T55" fmla="*/ 375 h 437"/>
                  <a:gd name="T56" fmla="*/ 1045 w 1796"/>
                  <a:gd name="T57" fmla="*/ 370 h 437"/>
                  <a:gd name="T58" fmla="*/ 1088 w 1796"/>
                  <a:gd name="T59" fmla="*/ 366 h 437"/>
                  <a:gd name="T60" fmla="*/ 1165 w 1796"/>
                  <a:gd name="T61" fmla="*/ 375 h 437"/>
                  <a:gd name="T62" fmla="*/ 1217 w 1796"/>
                  <a:gd name="T63" fmla="*/ 380 h 437"/>
                  <a:gd name="T64" fmla="*/ 1289 w 1796"/>
                  <a:gd name="T65" fmla="*/ 384 h 437"/>
                  <a:gd name="T66" fmla="*/ 1346 w 1796"/>
                  <a:gd name="T67" fmla="*/ 384 h 437"/>
                  <a:gd name="T68" fmla="*/ 1399 w 1796"/>
                  <a:gd name="T69" fmla="*/ 375 h 437"/>
                  <a:gd name="T70" fmla="*/ 1442 w 1796"/>
                  <a:gd name="T71" fmla="*/ 361 h 437"/>
                  <a:gd name="T72" fmla="*/ 1475 w 1796"/>
                  <a:gd name="T73" fmla="*/ 347 h 437"/>
                  <a:gd name="T74" fmla="*/ 1518 w 1796"/>
                  <a:gd name="T75" fmla="*/ 323 h 437"/>
                  <a:gd name="T76" fmla="*/ 1556 w 1796"/>
                  <a:gd name="T77" fmla="*/ 295 h 437"/>
                  <a:gd name="T78" fmla="*/ 1585 w 1796"/>
                  <a:gd name="T79" fmla="*/ 258 h 437"/>
                  <a:gd name="T80" fmla="*/ 1609 w 1796"/>
                  <a:gd name="T81" fmla="*/ 220 h 437"/>
                  <a:gd name="T82" fmla="*/ 1633 w 1796"/>
                  <a:gd name="T83" fmla="*/ 192 h 437"/>
                  <a:gd name="T84" fmla="*/ 1657 w 1796"/>
                  <a:gd name="T85" fmla="*/ 183 h 437"/>
                  <a:gd name="T86" fmla="*/ 1709 w 1796"/>
                  <a:gd name="T87" fmla="*/ 173 h 437"/>
                  <a:gd name="T88" fmla="*/ 1762 w 1796"/>
                  <a:gd name="T89" fmla="*/ 159 h 437"/>
                  <a:gd name="T90" fmla="*/ 1785 w 1796"/>
                  <a:gd name="T91" fmla="*/ 145 h 437"/>
                  <a:gd name="T92" fmla="*/ 1795 w 1796"/>
                  <a:gd name="T93" fmla="*/ 131 h 437"/>
                  <a:gd name="T94" fmla="*/ 1790 w 1796"/>
                  <a:gd name="T95" fmla="*/ 113 h 437"/>
                  <a:gd name="T96" fmla="*/ 1757 w 1796"/>
                  <a:gd name="T97" fmla="*/ 103 h 437"/>
                  <a:gd name="T98" fmla="*/ 1728 w 1796"/>
                  <a:gd name="T99" fmla="*/ 98 h 437"/>
                  <a:gd name="T100" fmla="*/ 1695 w 1796"/>
                  <a:gd name="T101" fmla="*/ 89 h 437"/>
                  <a:gd name="T102" fmla="*/ 1671 w 1796"/>
                  <a:gd name="T103" fmla="*/ 84 h 437"/>
                  <a:gd name="T104" fmla="*/ 1575 w 1796"/>
                  <a:gd name="T105" fmla="*/ 61 h 437"/>
                  <a:gd name="T106" fmla="*/ 1341 w 1796"/>
                  <a:gd name="T107" fmla="*/ 56 h 437"/>
                  <a:gd name="T108" fmla="*/ 1213 w 1796"/>
                  <a:gd name="T109" fmla="*/ 33 h 437"/>
                  <a:gd name="T110" fmla="*/ 1007 w 1796"/>
                  <a:gd name="T111" fmla="*/ 28 h 437"/>
                  <a:gd name="T112" fmla="*/ 835 w 1796"/>
                  <a:gd name="T113" fmla="*/ 0 h 437"/>
                  <a:gd name="T114" fmla="*/ 649 w 1796"/>
                  <a:gd name="T115" fmla="*/ 5 h 437"/>
                  <a:gd name="T116" fmla="*/ 444 w 1796"/>
                  <a:gd name="T117" fmla="*/ 23 h 437"/>
                  <a:gd name="T118" fmla="*/ 291 w 1796"/>
                  <a:gd name="T119" fmla="*/ 94 h 437"/>
                  <a:gd name="T120" fmla="*/ 105 w 1796"/>
                  <a:gd name="T121" fmla="*/ 164 h 437"/>
                  <a:gd name="T122" fmla="*/ 43 w 1796"/>
                  <a:gd name="T123" fmla="*/ 183 h 437"/>
                  <a:gd name="T124" fmla="*/ 0 w 1796"/>
                  <a:gd name="T125" fmla="*/ 197 h 4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96"/>
                  <a:gd name="T190" fmla="*/ 0 h 437"/>
                  <a:gd name="T191" fmla="*/ 1796 w 1796"/>
                  <a:gd name="T192" fmla="*/ 437 h 4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96" h="437">
                    <a:moveTo>
                      <a:pt x="0" y="197"/>
                    </a:moveTo>
                    <a:lnTo>
                      <a:pt x="0" y="244"/>
                    </a:lnTo>
                    <a:lnTo>
                      <a:pt x="29" y="234"/>
                    </a:lnTo>
                    <a:lnTo>
                      <a:pt x="81" y="253"/>
                    </a:lnTo>
                    <a:lnTo>
                      <a:pt x="134" y="267"/>
                    </a:lnTo>
                    <a:lnTo>
                      <a:pt x="201" y="281"/>
                    </a:lnTo>
                    <a:lnTo>
                      <a:pt x="296" y="281"/>
                    </a:lnTo>
                    <a:lnTo>
                      <a:pt x="363" y="272"/>
                    </a:lnTo>
                    <a:lnTo>
                      <a:pt x="320" y="291"/>
                    </a:lnTo>
                    <a:lnTo>
                      <a:pt x="239" y="300"/>
                    </a:lnTo>
                    <a:lnTo>
                      <a:pt x="167" y="300"/>
                    </a:lnTo>
                    <a:lnTo>
                      <a:pt x="119" y="305"/>
                    </a:lnTo>
                    <a:lnTo>
                      <a:pt x="91" y="319"/>
                    </a:lnTo>
                    <a:lnTo>
                      <a:pt x="119" y="328"/>
                    </a:lnTo>
                    <a:lnTo>
                      <a:pt x="177" y="342"/>
                    </a:lnTo>
                    <a:lnTo>
                      <a:pt x="253" y="347"/>
                    </a:lnTo>
                    <a:lnTo>
                      <a:pt x="325" y="347"/>
                    </a:lnTo>
                    <a:lnTo>
                      <a:pt x="401" y="347"/>
                    </a:lnTo>
                    <a:lnTo>
                      <a:pt x="454" y="361"/>
                    </a:lnTo>
                    <a:lnTo>
                      <a:pt x="496" y="370"/>
                    </a:lnTo>
                    <a:lnTo>
                      <a:pt x="559" y="408"/>
                    </a:lnTo>
                    <a:lnTo>
                      <a:pt x="616" y="417"/>
                    </a:lnTo>
                    <a:lnTo>
                      <a:pt x="707" y="427"/>
                    </a:lnTo>
                    <a:lnTo>
                      <a:pt x="773" y="436"/>
                    </a:lnTo>
                    <a:lnTo>
                      <a:pt x="835" y="427"/>
                    </a:lnTo>
                    <a:lnTo>
                      <a:pt x="888" y="417"/>
                    </a:lnTo>
                    <a:lnTo>
                      <a:pt x="945" y="394"/>
                    </a:lnTo>
                    <a:lnTo>
                      <a:pt x="998" y="375"/>
                    </a:lnTo>
                    <a:lnTo>
                      <a:pt x="1045" y="370"/>
                    </a:lnTo>
                    <a:lnTo>
                      <a:pt x="1088" y="366"/>
                    </a:lnTo>
                    <a:lnTo>
                      <a:pt x="1165" y="375"/>
                    </a:lnTo>
                    <a:lnTo>
                      <a:pt x="1217" y="380"/>
                    </a:lnTo>
                    <a:lnTo>
                      <a:pt x="1289" y="384"/>
                    </a:lnTo>
                    <a:lnTo>
                      <a:pt x="1346" y="384"/>
                    </a:lnTo>
                    <a:lnTo>
                      <a:pt x="1399" y="375"/>
                    </a:lnTo>
                    <a:lnTo>
                      <a:pt x="1442" y="361"/>
                    </a:lnTo>
                    <a:lnTo>
                      <a:pt x="1475" y="347"/>
                    </a:lnTo>
                    <a:lnTo>
                      <a:pt x="1518" y="323"/>
                    </a:lnTo>
                    <a:lnTo>
                      <a:pt x="1556" y="295"/>
                    </a:lnTo>
                    <a:lnTo>
                      <a:pt x="1585" y="258"/>
                    </a:lnTo>
                    <a:lnTo>
                      <a:pt x="1609" y="220"/>
                    </a:lnTo>
                    <a:lnTo>
                      <a:pt x="1633" y="192"/>
                    </a:lnTo>
                    <a:lnTo>
                      <a:pt x="1657" y="183"/>
                    </a:lnTo>
                    <a:lnTo>
                      <a:pt x="1709" y="173"/>
                    </a:lnTo>
                    <a:lnTo>
                      <a:pt x="1762" y="159"/>
                    </a:lnTo>
                    <a:lnTo>
                      <a:pt x="1785" y="145"/>
                    </a:lnTo>
                    <a:lnTo>
                      <a:pt x="1795" y="131"/>
                    </a:lnTo>
                    <a:lnTo>
                      <a:pt x="1790" y="113"/>
                    </a:lnTo>
                    <a:lnTo>
                      <a:pt x="1757" y="103"/>
                    </a:lnTo>
                    <a:lnTo>
                      <a:pt x="1728" y="98"/>
                    </a:lnTo>
                    <a:lnTo>
                      <a:pt x="1695" y="89"/>
                    </a:lnTo>
                    <a:lnTo>
                      <a:pt x="1671" y="84"/>
                    </a:lnTo>
                    <a:lnTo>
                      <a:pt x="1575" y="61"/>
                    </a:lnTo>
                    <a:lnTo>
                      <a:pt x="1341" y="56"/>
                    </a:lnTo>
                    <a:lnTo>
                      <a:pt x="1213" y="33"/>
                    </a:lnTo>
                    <a:lnTo>
                      <a:pt x="1007" y="28"/>
                    </a:lnTo>
                    <a:lnTo>
                      <a:pt x="835" y="0"/>
                    </a:lnTo>
                    <a:lnTo>
                      <a:pt x="649" y="5"/>
                    </a:lnTo>
                    <a:lnTo>
                      <a:pt x="444" y="23"/>
                    </a:lnTo>
                    <a:lnTo>
                      <a:pt x="291" y="94"/>
                    </a:lnTo>
                    <a:lnTo>
                      <a:pt x="105" y="164"/>
                    </a:lnTo>
                    <a:lnTo>
                      <a:pt x="43" y="183"/>
                    </a:lnTo>
                    <a:lnTo>
                      <a:pt x="0" y="197"/>
                    </a:lnTo>
                  </a:path>
                </a:pathLst>
              </a:custGeom>
              <a:solidFill>
                <a:srgbClr val="FFA040"/>
              </a:solidFill>
              <a:ln w="12700" cap="rnd">
                <a:noFill/>
                <a:round/>
                <a:headEnd/>
                <a:tailEnd/>
              </a:ln>
            </p:spPr>
            <p:txBody>
              <a:bodyPr/>
              <a:lstStyle/>
              <a:p>
                <a:endParaRPr lang="en-US"/>
              </a:p>
            </p:txBody>
          </p:sp>
          <p:sp>
            <p:nvSpPr>
              <p:cNvPr id="18507" name="Freeform 572"/>
              <p:cNvSpPr>
                <a:spLocks noChangeAspect="1"/>
              </p:cNvSpPr>
              <p:nvPr/>
            </p:nvSpPr>
            <p:spPr bwMode="auto">
              <a:xfrm>
                <a:off x="181" y="3609"/>
                <a:ext cx="1748" cy="399"/>
              </a:xfrm>
              <a:custGeom>
                <a:avLst/>
                <a:gdLst>
                  <a:gd name="T0" fmla="*/ 0 w 1748"/>
                  <a:gd name="T1" fmla="*/ 206 h 399"/>
                  <a:gd name="T2" fmla="*/ 81 w 1748"/>
                  <a:gd name="T3" fmla="*/ 220 h 399"/>
                  <a:gd name="T4" fmla="*/ 196 w 1748"/>
                  <a:gd name="T5" fmla="*/ 258 h 399"/>
                  <a:gd name="T6" fmla="*/ 353 w 1748"/>
                  <a:gd name="T7" fmla="*/ 253 h 399"/>
                  <a:gd name="T8" fmla="*/ 234 w 1748"/>
                  <a:gd name="T9" fmla="*/ 276 h 399"/>
                  <a:gd name="T10" fmla="*/ 129 w 1748"/>
                  <a:gd name="T11" fmla="*/ 281 h 399"/>
                  <a:gd name="T12" fmla="*/ 119 w 1748"/>
                  <a:gd name="T13" fmla="*/ 304 h 399"/>
                  <a:gd name="T14" fmla="*/ 248 w 1748"/>
                  <a:gd name="T15" fmla="*/ 318 h 399"/>
                  <a:gd name="T16" fmla="*/ 396 w 1748"/>
                  <a:gd name="T17" fmla="*/ 318 h 399"/>
                  <a:gd name="T18" fmla="*/ 492 w 1748"/>
                  <a:gd name="T19" fmla="*/ 337 h 399"/>
                  <a:gd name="T20" fmla="*/ 601 w 1748"/>
                  <a:gd name="T21" fmla="*/ 384 h 399"/>
                  <a:gd name="T22" fmla="*/ 759 w 1748"/>
                  <a:gd name="T23" fmla="*/ 398 h 399"/>
                  <a:gd name="T24" fmla="*/ 869 w 1748"/>
                  <a:gd name="T25" fmla="*/ 384 h 399"/>
                  <a:gd name="T26" fmla="*/ 974 w 1748"/>
                  <a:gd name="T27" fmla="*/ 346 h 399"/>
                  <a:gd name="T28" fmla="*/ 1064 w 1748"/>
                  <a:gd name="T29" fmla="*/ 337 h 399"/>
                  <a:gd name="T30" fmla="*/ 1189 w 1748"/>
                  <a:gd name="T31" fmla="*/ 351 h 399"/>
                  <a:gd name="T32" fmla="*/ 1313 w 1748"/>
                  <a:gd name="T33" fmla="*/ 351 h 399"/>
                  <a:gd name="T34" fmla="*/ 1403 w 1748"/>
                  <a:gd name="T35" fmla="*/ 332 h 399"/>
                  <a:gd name="T36" fmla="*/ 1480 w 1748"/>
                  <a:gd name="T37" fmla="*/ 295 h 399"/>
                  <a:gd name="T38" fmla="*/ 1547 w 1748"/>
                  <a:gd name="T39" fmla="*/ 239 h 399"/>
                  <a:gd name="T40" fmla="*/ 1594 w 1748"/>
                  <a:gd name="T41" fmla="*/ 178 h 399"/>
                  <a:gd name="T42" fmla="*/ 1632 w 1748"/>
                  <a:gd name="T43" fmla="*/ 159 h 399"/>
                  <a:gd name="T44" fmla="*/ 1718 w 1748"/>
                  <a:gd name="T45" fmla="*/ 140 h 399"/>
                  <a:gd name="T46" fmla="*/ 1747 w 1748"/>
                  <a:gd name="T47" fmla="*/ 122 h 399"/>
                  <a:gd name="T48" fmla="*/ 1709 w 1748"/>
                  <a:gd name="T49" fmla="*/ 98 h 399"/>
                  <a:gd name="T50" fmla="*/ 1652 w 1748"/>
                  <a:gd name="T51" fmla="*/ 84 h 399"/>
                  <a:gd name="T52" fmla="*/ 1537 w 1748"/>
                  <a:gd name="T53" fmla="*/ 56 h 399"/>
                  <a:gd name="T54" fmla="*/ 1184 w 1748"/>
                  <a:gd name="T55" fmla="*/ 33 h 399"/>
                  <a:gd name="T56" fmla="*/ 816 w 1748"/>
                  <a:gd name="T57" fmla="*/ 0 h 399"/>
                  <a:gd name="T58" fmla="*/ 434 w 1748"/>
                  <a:gd name="T59" fmla="*/ 19 h 399"/>
                  <a:gd name="T60" fmla="*/ 105 w 1748"/>
                  <a:gd name="T61" fmla="*/ 155 h 399"/>
                  <a:gd name="T62" fmla="*/ 0 w 1748"/>
                  <a:gd name="T63" fmla="*/ 183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8"/>
                  <a:gd name="T97" fmla="*/ 0 h 399"/>
                  <a:gd name="T98" fmla="*/ 1748 w 1748"/>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8" h="399">
                    <a:moveTo>
                      <a:pt x="0" y="183"/>
                    </a:moveTo>
                    <a:lnTo>
                      <a:pt x="0" y="206"/>
                    </a:lnTo>
                    <a:lnTo>
                      <a:pt x="33" y="211"/>
                    </a:lnTo>
                    <a:lnTo>
                      <a:pt x="81" y="220"/>
                    </a:lnTo>
                    <a:lnTo>
                      <a:pt x="134" y="248"/>
                    </a:lnTo>
                    <a:lnTo>
                      <a:pt x="196" y="258"/>
                    </a:lnTo>
                    <a:lnTo>
                      <a:pt x="291" y="258"/>
                    </a:lnTo>
                    <a:lnTo>
                      <a:pt x="353" y="253"/>
                    </a:lnTo>
                    <a:lnTo>
                      <a:pt x="310" y="267"/>
                    </a:lnTo>
                    <a:lnTo>
                      <a:pt x="234" y="276"/>
                    </a:lnTo>
                    <a:lnTo>
                      <a:pt x="162" y="276"/>
                    </a:lnTo>
                    <a:lnTo>
                      <a:pt x="129" y="281"/>
                    </a:lnTo>
                    <a:lnTo>
                      <a:pt x="100" y="295"/>
                    </a:lnTo>
                    <a:lnTo>
                      <a:pt x="119" y="304"/>
                    </a:lnTo>
                    <a:lnTo>
                      <a:pt x="172" y="314"/>
                    </a:lnTo>
                    <a:lnTo>
                      <a:pt x="248" y="318"/>
                    </a:lnTo>
                    <a:lnTo>
                      <a:pt x="315" y="318"/>
                    </a:lnTo>
                    <a:lnTo>
                      <a:pt x="396" y="318"/>
                    </a:lnTo>
                    <a:lnTo>
                      <a:pt x="444" y="328"/>
                    </a:lnTo>
                    <a:lnTo>
                      <a:pt x="492" y="337"/>
                    </a:lnTo>
                    <a:lnTo>
                      <a:pt x="544" y="361"/>
                    </a:lnTo>
                    <a:lnTo>
                      <a:pt x="601" y="384"/>
                    </a:lnTo>
                    <a:lnTo>
                      <a:pt x="687" y="393"/>
                    </a:lnTo>
                    <a:lnTo>
                      <a:pt x="759" y="398"/>
                    </a:lnTo>
                    <a:lnTo>
                      <a:pt x="816" y="393"/>
                    </a:lnTo>
                    <a:lnTo>
                      <a:pt x="869" y="384"/>
                    </a:lnTo>
                    <a:lnTo>
                      <a:pt x="921" y="365"/>
                    </a:lnTo>
                    <a:lnTo>
                      <a:pt x="974" y="346"/>
                    </a:lnTo>
                    <a:lnTo>
                      <a:pt x="1021" y="342"/>
                    </a:lnTo>
                    <a:lnTo>
                      <a:pt x="1064" y="337"/>
                    </a:lnTo>
                    <a:lnTo>
                      <a:pt x="1136" y="342"/>
                    </a:lnTo>
                    <a:lnTo>
                      <a:pt x="1189" y="351"/>
                    </a:lnTo>
                    <a:lnTo>
                      <a:pt x="1260" y="351"/>
                    </a:lnTo>
                    <a:lnTo>
                      <a:pt x="1313" y="351"/>
                    </a:lnTo>
                    <a:lnTo>
                      <a:pt x="1365" y="342"/>
                    </a:lnTo>
                    <a:lnTo>
                      <a:pt x="1403" y="332"/>
                    </a:lnTo>
                    <a:lnTo>
                      <a:pt x="1437" y="318"/>
                    </a:lnTo>
                    <a:lnTo>
                      <a:pt x="1480" y="295"/>
                    </a:lnTo>
                    <a:lnTo>
                      <a:pt x="1518" y="272"/>
                    </a:lnTo>
                    <a:lnTo>
                      <a:pt x="1547" y="239"/>
                    </a:lnTo>
                    <a:lnTo>
                      <a:pt x="1566" y="206"/>
                    </a:lnTo>
                    <a:lnTo>
                      <a:pt x="1594" y="178"/>
                    </a:lnTo>
                    <a:lnTo>
                      <a:pt x="1613" y="169"/>
                    </a:lnTo>
                    <a:lnTo>
                      <a:pt x="1632" y="159"/>
                    </a:lnTo>
                    <a:lnTo>
                      <a:pt x="1661" y="150"/>
                    </a:lnTo>
                    <a:lnTo>
                      <a:pt x="1718" y="140"/>
                    </a:lnTo>
                    <a:lnTo>
                      <a:pt x="1742" y="131"/>
                    </a:lnTo>
                    <a:lnTo>
                      <a:pt x="1747" y="122"/>
                    </a:lnTo>
                    <a:lnTo>
                      <a:pt x="1747" y="103"/>
                    </a:lnTo>
                    <a:lnTo>
                      <a:pt x="1709" y="98"/>
                    </a:lnTo>
                    <a:lnTo>
                      <a:pt x="1685" y="94"/>
                    </a:lnTo>
                    <a:lnTo>
                      <a:pt x="1652" y="84"/>
                    </a:lnTo>
                    <a:lnTo>
                      <a:pt x="1628" y="75"/>
                    </a:lnTo>
                    <a:lnTo>
                      <a:pt x="1537" y="56"/>
                    </a:lnTo>
                    <a:lnTo>
                      <a:pt x="1308" y="56"/>
                    </a:lnTo>
                    <a:lnTo>
                      <a:pt x="1184" y="33"/>
                    </a:lnTo>
                    <a:lnTo>
                      <a:pt x="979" y="28"/>
                    </a:lnTo>
                    <a:lnTo>
                      <a:pt x="816" y="0"/>
                    </a:lnTo>
                    <a:lnTo>
                      <a:pt x="630" y="5"/>
                    </a:lnTo>
                    <a:lnTo>
                      <a:pt x="434" y="19"/>
                    </a:lnTo>
                    <a:lnTo>
                      <a:pt x="282" y="89"/>
                    </a:lnTo>
                    <a:lnTo>
                      <a:pt x="105" y="155"/>
                    </a:lnTo>
                    <a:lnTo>
                      <a:pt x="43" y="169"/>
                    </a:lnTo>
                    <a:lnTo>
                      <a:pt x="0" y="183"/>
                    </a:lnTo>
                  </a:path>
                </a:pathLst>
              </a:custGeom>
              <a:solidFill>
                <a:srgbClr val="FFC080"/>
              </a:solidFill>
              <a:ln w="12700" cap="rnd">
                <a:noFill/>
                <a:round/>
                <a:headEnd/>
                <a:tailEnd/>
              </a:ln>
            </p:spPr>
            <p:txBody>
              <a:bodyPr/>
              <a:lstStyle/>
              <a:p>
                <a:endParaRPr lang="en-US"/>
              </a:p>
            </p:txBody>
          </p:sp>
        </p:grpSp>
        <p:grpSp>
          <p:nvGrpSpPr>
            <p:cNvPr id="41322" name="Group 573"/>
            <p:cNvGrpSpPr>
              <a:grpSpLocks noChangeAspect="1"/>
            </p:cNvGrpSpPr>
            <p:nvPr/>
          </p:nvGrpSpPr>
          <p:grpSpPr bwMode="auto">
            <a:xfrm rot="21560674" flipH="1">
              <a:off x="372" y="2077"/>
              <a:ext cx="1435" cy="786"/>
              <a:chOff x="181" y="3076"/>
              <a:chExt cx="1710" cy="937"/>
            </a:xfrm>
          </p:grpSpPr>
          <p:sp>
            <p:nvSpPr>
              <p:cNvPr id="18474" name="Freeform 574"/>
              <p:cNvSpPr>
                <a:spLocks noChangeAspect="1"/>
              </p:cNvSpPr>
              <p:nvPr/>
            </p:nvSpPr>
            <p:spPr bwMode="auto">
              <a:xfrm>
                <a:off x="181" y="3076"/>
                <a:ext cx="1710" cy="937"/>
              </a:xfrm>
              <a:custGeom>
                <a:avLst/>
                <a:gdLst>
                  <a:gd name="T0" fmla="*/ 86 w 1710"/>
                  <a:gd name="T1" fmla="*/ 717 h 937"/>
                  <a:gd name="T2" fmla="*/ 382 w 1710"/>
                  <a:gd name="T3" fmla="*/ 760 h 937"/>
                  <a:gd name="T4" fmla="*/ 306 w 1710"/>
                  <a:gd name="T5" fmla="*/ 817 h 937"/>
                  <a:gd name="T6" fmla="*/ 496 w 1710"/>
                  <a:gd name="T7" fmla="*/ 846 h 937"/>
                  <a:gd name="T8" fmla="*/ 745 w 1710"/>
                  <a:gd name="T9" fmla="*/ 936 h 937"/>
                  <a:gd name="T10" fmla="*/ 878 w 1710"/>
                  <a:gd name="T11" fmla="*/ 888 h 937"/>
                  <a:gd name="T12" fmla="*/ 1022 w 1710"/>
                  <a:gd name="T13" fmla="*/ 846 h 937"/>
                  <a:gd name="T14" fmla="*/ 1155 w 1710"/>
                  <a:gd name="T15" fmla="*/ 874 h 937"/>
                  <a:gd name="T16" fmla="*/ 1318 w 1710"/>
                  <a:gd name="T17" fmla="*/ 874 h 937"/>
                  <a:gd name="T18" fmla="*/ 1489 w 1710"/>
                  <a:gd name="T19" fmla="*/ 803 h 937"/>
                  <a:gd name="T20" fmla="*/ 1580 w 1710"/>
                  <a:gd name="T21" fmla="*/ 689 h 937"/>
                  <a:gd name="T22" fmla="*/ 1656 w 1710"/>
                  <a:gd name="T23" fmla="*/ 660 h 937"/>
                  <a:gd name="T24" fmla="*/ 1704 w 1710"/>
                  <a:gd name="T25" fmla="*/ 651 h 937"/>
                  <a:gd name="T26" fmla="*/ 1652 w 1710"/>
                  <a:gd name="T27" fmla="*/ 556 h 937"/>
                  <a:gd name="T28" fmla="*/ 1432 w 1710"/>
                  <a:gd name="T29" fmla="*/ 428 h 937"/>
                  <a:gd name="T30" fmla="*/ 1346 w 1710"/>
                  <a:gd name="T31" fmla="*/ 252 h 937"/>
                  <a:gd name="T32" fmla="*/ 1284 w 1710"/>
                  <a:gd name="T33" fmla="*/ 133 h 937"/>
                  <a:gd name="T34" fmla="*/ 1170 w 1710"/>
                  <a:gd name="T35" fmla="*/ 33 h 937"/>
                  <a:gd name="T36" fmla="*/ 1108 w 1710"/>
                  <a:gd name="T37" fmla="*/ 0 h 937"/>
                  <a:gd name="T38" fmla="*/ 1065 w 1710"/>
                  <a:gd name="T39" fmla="*/ 19 h 937"/>
                  <a:gd name="T40" fmla="*/ 1050 w 1710"/>
                  <a:gd name="T41" fmla="*/ 90 h 937"/>
                  <a:gd name="T42" fmla="*/ 1022 w 1710"/>
                  <a:gd name="T43" fmla="*/ 209 h 937"/>
                  <a:gd name="T44" fmla="*/ 993 w 1710"/>
                  <a:gd name="T45" fmla="*/ 119 h 937"/>
                  <a:gd name="T46" fmla="*/ 921 w 1710"/>
                  <a:gd name="T47" fmla="*/ 133 h 937"/>
                  <a:gd name="T48" fmla="*/ 850 w 1710"/>
                  <a:gd name="T49" fmla="*/ 223 h 937"/>
                  <a:gd name="T50" fmla="*/ 745 w 1710"/>
                  <a:gd name="T51" fmla="*/ 323 h 937"/>
                  <a:gd name="T52" fmla="*/ 630 w 1710"/>
                  <a:gd name="T53" fmla="*/ 394 h 937"/>
                  <a:gd name="T54" fmla="*/ 582 w 1710"/>
                  <a:gd name="T55" fmla="*/ 423 h 937"/>
                  <a:gd name="T56" fmla="*/ 539 w 1710"/>
                  <a:gd name="T57" fmla="*/ 418 h 937"/>
                  <a:gd name="T58" fmla="*/ 487 w 1710"/>
                  <a:gd name="T59" fmla="*/ 432 h 937"/>
                  <a:gd name="T60" fmla="*/ 411 w 1710"/>
                  <a:gd name="T61" fmla="*/ 485 h 937"/>
                  <a:gd name="T62" fmla="*/ 277 w 1710"/>
                  <a:gd name="T63" fmla="*/ 556 h 937"/>
                  <a:gd name="T64" fmla="*/ 162 w 1710"/>
                  <a:gd name="T65" fmla="*/ 599 h 937"/>
                  <a:gd name="T66" fmla="*/ 43 w 1710"/>
                  <a:gd name="T67" fmla="*/ 689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10"/>
                  <a:gd name="T103" fmla="*/ 0 h 937"/>
                  <a:gd name="T104" fmla="*/ 1710 w 1710"/>
                  <a:gd name="T105" fmla="*/ 937 h 9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10" h="937">
                    <a:moveTo>
                      <a:pt x="0" y="717"/>
                    </a:moveTo>
                    <a:lnTo>
                      <a:pt x="86" y="717"/>
                    </a:lnTo>
                    <a:lnTo>
                      <a:pt x="205" y="760"/>
                    </a:lnTo>
                    <a:lnTo>
                      <a:pt x="382" y="760"/>
                    </a:lnTo>
                    <a:lnTo>
                      <a:pt x="320" y="803"/>
                    </a:lnTo>
                    <a:lnTo>
                      <a:pt x="306" y="817"/>
                    </a:lnTo>
                    <a:lnTo>
                      <a:pt x="411" y="846"/>
                    </a:lnTo>
                    <a:lnTo>
                      <a:pt x="496" y="846"/>
                    </a:lnTo>
                    <a:lnTo>
                      <a:pt x="659" y="922"/>
                    </a:lnTo>
                    <a:lnTo>
                      <a:pt x="745" y="936"/>
                    </a:lnTo>
                    <a:lnTo>
                      <a:pt x="831" y="907"/>
                    </a:lnTo>
                    <a:lnTo>
                      <a:pt x="878" y="888"/>
                    </a:lnTo>
                    <a:lnTo>
                      <a:pt x="936" y="846"/>
                    </a:lnTo>
                    <a:lnTo>
                      <a:pt x="1022" y="846"/>
                    </a:lnTo>
                    <a:lnTo>
                      <a:pt x="1098" y="831"/>
                    </a:lnTo>
                    <a:lnTo>
                      <a:pt x="1155" y="874"/>
                    </a:lnTo>
                    <a:lnTo>
                      <a:pt x="1241" y="888"/>
                    </a:lnTo>
                    <a:lnTo>
                      <a:pt x="1318" y="874"/>
                    </a:lnTo>
                    <a:lnTo>
                      <a:pt x="1432" y="846"/>
                    </a:lnTo>
                    <a:lnTo>
                      <a:pt x="1489" y="803"/>
                    </a:lnTo>
                    <a:lnTo>
                      <a:pt x="1518" y="760"/>
                    </a:lnTo>
                    <a:lnTo>
                      <a:pt x="1580" y="689"/>
                    </a:lnTo>
                    <a:lnTo>
                      <a:pt x="1623" y="665"/>
                    </a:lnTo>
                    <a:lnTo>
                      <a:pt x="1656" y="660"/>
                    </a:lnTo>
                    <a:lnTo>
                      <a:pt x="1695" y="660"/>
                    </a:lnTo>
                    <a:lnTo>
                      <a:pt x="1704" y="651"/>
                    </a:lnTo>
                    <a:lnTo>
                      <a:pt x="1709" y="627"/>
                    </a:lnTo>
                    <a:lnTo>
                      <a:pt x="1652" y="556"/>
                    </a:lnTo>
                    <a:lnTo>
                      <a:pt x="1489" y="499"/>
                    </a:lnTo>
                    <a:lnTo>
                      <a:pt x="1432" y="428"/>
                    </a:lnTo>
                    <a:lnTo>
                      <a:pt x="1389" y="352"/>
                    </a:lnTo>
                    <a:lnTo>
                      <a:pt x="1346" y="252"/>
                    </a:lnTo>
                    <a:lnTo>
                      <a:pt x="1332" y="209"/>
                    </a:lnTo>
                    <a:lnTo>
                      <a:pt x="1284" y="133"/>
                    </a:lnTo>
                    <a:lnTo>
                      <a:pt x="1227" y="76"/>
                    </a:lnTo>
                    <a:lnTo>
                      <a:pt x="1170" y="33"/>
                    </a:lnTo>
                    <a:lnTo>
                      <a:pt x="1141" y="19"/>
                    </a:lnTo>
                    <a:lnTo>
                      <a:pt x="1108" y="0"/>
                    </a:lnTo>
                    <a:lnTo>
                      <a:pt x="1079" y="5"/>
                    </a:lnTo>
                    <a:lnTo>
                      <a:pt x="1065" y="19"/>
                    </a:lnTo>
                    <a:lnTo>
                      <a:pt x="1050" y="48"/>
                    </a:lnTo>
                    <a:lnTo>
                      <a:pt x="1050" y="90"/>
                    </a:lnTo>
                    <a:lnTo>
                      <a:pt x="1050" y="162"/>
                    </a:lnTo>
                    <a:lnTo>
                      <a:pt x="1022" y="209"/>
                    </a:lnTo>
                    <a:lnTo>
                      <a:pt x="1007" y="147"/>
                    </a:lnTo>
                    <a:lnTo>
                      <a:pt x="993" y="119"/>
                    </a:lnTo>
                    <a:lnTo>
                      <a:pt x="964" y="119"/>
                    </a:lnTo>
                    <a:lnTo>
                      <a:pt x="921" y="133"/>
                    </a:lnTo>
                    <a:lnTo>
                      <a:pt x="893" y="162"/>
                    </a:lnTo>
                    <a:lnTo>
                      <a:pt x="850" y="223"/>
                    </a:lnTo>
                    <a:lnTo>
                      <a:pt x="816" y="266"/>
                    </a:lnTo>
                    <a:lnTo>
                      <a:pt x="745" y="323"/>
                    </a:lnTo>
                    <a:lnTo>
                      <a:pt x="673" y="380"/>
                    </a:lnTo>
                    <a:lnTo>
                      <a:pt x="630" y="394"/>
                    </a:lnTo>
                    <a:lnTo>
                      <a:pt x="597" y="409"/>
                    </a:lnTo>
                    <a:lnTo>
                      <a:pt x="582" y="423"/>
                    </a:lnTo>
                    <a:lnTo>
                      <a:pt x="568" y="428"/>
                    </a:lnTo>
                    <a:lnTo>
                      <a:pt x="539" y="418"/>
                    </a:lnTo>
                    <a:lnTo>
                      <a:pt x="511" y="423"/>
                    </a:lnTo>
                    <a:lnTo>
                      <a:pt x="487" y="432"/>
                    </a:lnTo>
                    <a:lnTo>
                      <a:pt x="454" y="447"/>
                    </a:lnTo>
                    <a:lnTo>
                      <a:pt x="411" y="485"/>
                    </a:lnTo>
                    <a:lnTo>
                      <a:pt x="348" y="513"/>
                    </a:lnTo>
                    <a:lnTo>
                      <a:pt x="277" y="556"/>
                    </a:lnTo>
                    <a:lnTo>
                      <a:pt x="210" y="584"/>
                    </a:lnTo>
                    <a:lnTo>
                      <a:pt x="162" y="599"/>
                    </a:lnTo>
                    <a:lnTo>
                      <a:pt x="100" y="627"/>
                    </a:lnTo>
                    <a:lnTo>
                      <a:pt x="43" y="689"/>
                    </a:lnTo>
                    <a:lnTo>
                      <a:pt x="0" y="717"/>
                    </a:lnTo>
                  </a:path>
                </a:pathLst>
              </a:custGeom>
              <a:solidFill>
                <a:srgbClr val="00C000"/>
              </a:solidFill>
              <a:ln w="12700" cap="rnd">
                <a:noFill/>
                <a:round/>
                <a:headEnd/>
                <a:tailEnd/>
              </a:ln>
            </p:spPr>
            <p:txBody>
              <a:bodyPr/>
              <a:lstStyle/>
              <a:p>
                <a:endParaRPr lang="en-US"/>
              </a:p>
            </p:txBody>
          </p:sp>
          <p:grpSp>
            <p:nvGrpSpPr>
              <p:cNvPr id="41323" name="Group 575"/>
              <p:cNvGrpSpPr>
                <a:grpSpLocks noChangeAspect="1"/>
              </p:cNvGrpSpPr>
              <p:nvPr/>
            </p:nvGrpSpPr>
            <p:grpSpPr bwMode="auto">
              <a:xfrm>
                <a:off x="488" y="3460"/>
                <a:ext cx="625" cy="553"/>
                <a:chOff x="488" y="3460"/>
                <a:chExt cx="625" cy="553"/>
              </a:xfrm>
            </p:grpSpPr>
            <p:sp>
              <p:nvSpPr>
                <p:cNvPr id="18497" name="Freeform 576"/>
                <p:cNvSpPr>
                  <a:spLocks noChangeAspect="1"/>
                </p:cNvSpPr>
                <p:nvPr/>
              </p:nvSpPr>
              <p:spPr bwMode="auto">
                <a:xfrm>
                  <a:off x="488" y="3460"/>
                  <a:ext cx="505" cy="539"/>
                </a:xfrm>
                <a:custGeom>
                  <a:avLst/>
                  <a:gdLst>
                    <a:gd name="T0" fmla="*/ 75 w 505"/>
                    <a:gd name="T1" fmla="*/ 378 h 539"/>
                    <a:gd name="T2" fmla="*/ 14 w 505"/>
                    <a:gd name="T3" fmla="*/ 420 h 539"/>
                    <a:gd name="T4" fmla="*/ 0 w 505"/>
                    <a:gd name="T5" fmla="*/ 434 h 539"/>
                    <a:gd name="T6" fmla="*/ 104 w 505"/>
                    <a:gd name="T7" fmla="*/ 462 h 539"/>
                    <a:gd name="T8" fmla="*/ 188 w 505"/>
                    <a:gd name="T9" fmla="*/ 462 h 539"/>
                    <a:gd name="T10" fmla="*/ 349 w 505"/>
                    <a:gd name="T11" fmla="*/ 538 h 539"/>
                    <a:gd name="T12" fmla="*/ 363 w 505"/>
                    <a:gd name="T13" fmla="*/ 462 h 539"/>
                    <a:gd name="T14" fmla="*/ 363 w 505"/>
                    <a:gd name="T15" fmla="*/ 363 h 539"/>
                    <a:gd name="T16" fmla="*/ 462 w 505"/>
                    <a:gd name="T17" fmla="*/ 132 h 539"/>
                    <a:gd name="T18" fmla="*/ 504 w 505"/>
                    <a:gd name="T19" fmla="*/ 0 h 539"/>
                    <a:gd name="T20" fmla="*/ 447 w 505"/>
                    <a:gd name="T21" fmla="*/ 47 h 539"/>
                    <a:gd name="T22" fmla="*/ 391 w 505"/>
                    <a:gd name="T23" fmla="*/ 118 h 539"/>
                    <a:gd name="T24" fmla="*/ 320 w 505"/>
                    <a:gd name="T25" fmla="*/ 203 h 539"/>
                    <a:gd name="T26" fmla="*/ 287 w 505"/>
                    <a:gd name="T27" fmla="*/ 217 h 539"/>
                    <a:gd name="T28" fmla="*/ 245 w 505"/>
                    <a:gd name="T29" fmla="*/ 260 h 539"/>
                    <a:gd name="T30" fmla="*/ 217 w 505"/>
                    <a:gd name="T31" fmla="*/ 293 h 539"/>
                    <a:gd name="T32" fmla="*/ 188 w 505"/>
                    <a:gd name="T33" fmla="*/ 321 h 539"/>
                    <a:gd name="T34" fmla="*/ 146 w 505"/>
                    <a:gd name="T35" fmla="*/ 335 h 539"/>
                    <a:gd name="T36" fmla="*/ 75 w 505"/>
                    <a:gd name="T37" fmla="*/ 378 h 5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5"/>
                    <a:gd name="T58" fmla="*/ 0 h 539"/>
                    <a:gd name="T59" fmla="*/ 505 w 505"/>
                    <a:gd name="T60" fmla="*/ 539 h 5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5" h="539">
                      <a:moveTo>
                        <a:pt x="75" y="378"/>
                      </a:moveTo>
                      <a:lnTo>
                        <a:pt x="14" y="420"/>
                      </a:lnTo>
                      <a:lnTo>
                        <a:pt x="0" y="434"/>
                      </a:lnTo>
                      <a:lnTo>
                        <a:pt x="104" y="462"/>
                      </a:lnTo>
                      <a:lnTo>
                        <a:pt x="188" y="462"/>
                      </a:lnTo>
                      <a:lnTo>
                        <a:pt x="349" y="538"/>
                      </a:lnTo>
                      <a:lnTo>
                        <a:pt x="363" y="462"/>
                      </a:lnTo>
                      <a:lnTo>
                        <a:pt x="363" y="363"/>
                      </a:lnTo>
                      <a:lnTo>
                        <a:pt x="462" y="132"/>
                      </a:lnTo>
                      <a:lnTo>
                        <a:pt x="504" y="0"/>
                      </a:lnTo>
                      <a:lnTo>
                        <a:pt x="447" y="47"/>
                      </a:lnTo>
                      <a:lnTo>
                        <a:pt x="391" y="118"/>
                      </a:lnTo>
                      <a:lnTo>
                        <a:pt x="320" y="203"/>
                      </a:lnTo>
                      <a:lnTo>
                        <a:pt x="287" y="217"/>
                      </a:lnTo>
                      <a:lnTo>
                        <a:pt x="245" y="260"/>
                      </a:lnTo>
                      <a:lnTo>
                        <a:pt x="217" y="293"/>
                      </a:lnTo>
                      <a:lnTo>
                        <a:pt x="188" y="321"/>
                      </a:lnTo>
                      <a:lnTo>
                        <a:pt x="146" y="335"/>
                      </a:lnTo>
                      <a:lnTo>
                        <a:pt x="75" y="378"/>
                      </a:lnTo>
                    </a:path>
                  </a:pathLst>
                </a:custGeom>
                <a:solidFill>
                  <a:srgbClr val="808080"/>
                </a:solidFill>
                <a:ln w="12700" cap="rnd">
                  <a:noFill/>
                  <a:round/>
                  <a:headEnd/>
                  <a:tailEnd/>
                </a:ln>
              </p:spPr>
              <p:txBody>
                <a:bodyPr/>
                <a:lstStyle/>
                <a:p>
                  <a:endParaRPr lang="en-US"/>
                </a:p>
              </p:txBody>
            </p:sp>
            <p:sp>
              <p:nvSpPr>
                <p:cNvPr id="18498" name="Freeform 577"/>
                <p:cNvSpPr>
                  <a:spLocks noChangeAspect="1"/>
                </p:cNvSpPr>
                <p:nvPr/>
              </p:nvSpPr>
              <p:spPr bwMode="auto">
                <a:xfrm>
                  <a:off x="579" y="3787"/>
                  <a:ext cx="193" cy="135"/>
                </a:xfrm>
                <a:custGeom>
                  <a:avLst/>
                  <a:gdLst>
                    <a:gd name="T0" fmla="*/ 0 w 193"/>
                    <a:gd name="T1" fmla="*/ 134 h 135"/>
                    <a:gd name="T2" fmla="*/ 96 w 193"/>
                    <a:gd name="T3" fmla="*/ 134 h 135"/>
                    <a:gd name="T4" fmla="*/ 96 w 193"/>
                    <a:gd name="T5" fmla="*/ 94 h 135"/>
                    <a:gd name="T6" fmla="*/ 192 w 193"/>
                    <a:gd name="T7" fmla="*/ 0 h 135"/>
                    <a:gd name="T8" fmla="*/ 41 w 193"/>
                    <a:gd name="T9" fmla="*/ 67 h 135"/>
                    <a:gd name="T10" fmla="*/ 27 w 193"/>
                    <a:gd name="T11" fmla="*/ 94 h 135"/>
                    <a:gd name="T12" fmla="*/ 0 w 193"/>
                    <a:gd name="T13" fmla="*/ 134 h 135"/>
                    <a:gd name="T14" fmla="*/ 0 60000 65536"/>
                    <a:gd name="T15" fmla="*/ 0 60000 65536"/>
                    <a:gd name="T16" fmla="*/ 0 60000 65536"/>
                    <a:gd name="T17" fmla="*/ 0 60000 65536"/>
                    <a:gd name="T18" fmla="*/ 0 60000 65536"/>
                    <a:gd name="T19" fmla="*/ 0 60000 65536"/>
                    <a:gd name="T20" fmla="*/ 0 60000 65536"/>
                    <a:gd name="T21" fmla="*/ 0 w 193"/>
                    <a:gd name="T22" fmla="*/ 0 h 135"/>
                    <a:gd name="T23" fmla="*/ 193 w 193"/>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35">
                      <a:moveTo>
                        <a:pt x="0" y="134"/>
                      </a:moveTo>
                      <a:lnTo>
                        <a:pt x="96" y="134"/>
                      </a:lnTo>
                      <a:lnTo>
                        <a:pt x="96" y="94"/>
                      </a:lnTo>
                      <a:lnTo>
                        <a:pt x="192" y="0"/>
                      </a:lnTo>
                      <a:lnTo>
                        <a:pt x="41" y="67"/>
                      </a:lnTo>
                      <a:lnTo>
                        <a:pt x="27" y="94"/>
                      </a:lnTo>
                      <a:lnTo>
                        <a:pt x="0" y="134"/>
                      </a:lnTo>
                    </a:path>
                  </a:pathLst>
                </a:custGeom>
                <a:solidFill>
                  <a:srgbClr val="606060"/>
                </a:solidFill>
                <a:ln w="12700" cap="rnd">
                  <a:noFill/>
                  <a:round/>
                  <a:headEnd/>
                  <a:tailEnd/>
                </a:ln>
              </p:spPr>
              <p:txBody>
                <a:bodyPr/>
                <a:lstStyle/>
                <a:p>
                  <a:endParaRPr lang="en-US"/>
                </a:p>
              </p:txBody>
            </p:sp>
            <p:sp>
              <p:nvSpPr>
                <p:cNvPr id="18499" name="Freeform 578"/>
                <p:cNvSpPr>
                  <a:spLocks noChangeAspect="1"/>
                </p:cNvSpPr>
                <p:nvPr/>
              </p:nvSpPr>
              <p:spPr bwMode="auto">
                <a:xfrm>
                  <a:off x="680" y="3787"/>
                  <a:ext cx="169" cy="212"/>
                </a:xfrm>
                <a:custGeom>
                  <a:avLst/>
                  <a:gdLst>
                    <a:gd name="T0" fmla="*/ 95 w 169"/>
                    <a:gd name="T1" fmla="*/ 0 h 212"/>
                    <a:gd name="T2" fmla="*/ 0 w 169"/>
                    <a:gd name="T3" fmla="*/ 96 h 212"/>
                    <a:gd name="T4" fmla="*/ 0 w 169"/>
                    <a:gd name="T5" fmla="*/ 138 h 212"/>
                    <a:gd name="T6" fmla="*/ 154 w 169"/>
                    <a:gd name="T7" fmla="*/ 211 h 212"/>
                    <a:gd name="T8" fmla="*/ 168 w 169"/>
                    <a:gd name="T9" fmla="*/ 151 h 212"/>
                    <a:gd name="T10" fmla="*/ 168 w 169"/>
                    <a:gd name="T11" fmla="*/ 41 h 212"/>
                    <a:gd name="T12" fmla="*/ 95 w 169"/>
                    <a:gd name="T13" fmla="*/ 0 h 212"/>
                    <a:gd name="T14" fmla="*/ 0 60000 65536"/>
                    <a:gd name="T15" fmla="*/ 0 60000 65536"/>
                    <a:gd name="T16" fmla="*/ 0 60000 65536"/>
                    <a:gd name="T17" fmla="*/ 0 60000 65536"/>
                    <a:gd name="T18" fmla="*/ 0 60000 65536"/>
                    <a:gd name="T19" fmla="*/ 0 60000 65536"/>
                    <a:gd name="T20" fmla="*/ 0 60000 65536"/>
                    <a:gd name="T21" fmla="*/ 0 w 169"/>
                    <a:gd name="T22" fmla="*/ 0 h 212"/>
                    <a:gd name="T23" fmla="*/ 169 w 169"/>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212">
                      <a:moveTo>
                        <a:pt x="95" y="0"/>
                      </a:moveTo>
                      <a:lnTo>
                        <a:pt x="0" y="96"/>
                      </a:lnTo>
                      <a:lnTo>
                        <a:pt x="0" y="138"/>
                      </a:lnTo>
                      <a:lnTo>
                        <a:pt x="154" y="211"/>
                      </a:lnTo>
                      <a:lnTo>
                        <a:pt x="168" y="151"/>
                      </a:lnTo>
                      <a:lnTo>
                        <a:pt x="168" y="41"/>
                      </a:lnTo>
                      <a:lnTo>
                        <a:pt x="95" y="0"/>
                      </a:lnTo>
                    </a:path>
                  </a:pathLst>
                </a:custGeom>
                <a:solidFill>
                  <a:srgbClr val="A0A0A0"/>
                </a:solidFill>
                <a:ln w="12700" cap="rnd">
                  <a:noFill/>
                  <a:round/>
                  <a:headEnd/>
                  <a:tailEnd/>
                </a:ln>
              </p:spPr>
              <p:txBody>
                <a:bodyPr/>
                <a:lstStyle/>
                <a:p>
                  <a:endParaRPr lang="en-US"/>
                </a:p>
              </p:txBody>
            </p:sp>
            <p:sp>
              <p:nvSpPr>
                <p:cNvPr id="18500" name="Freeform 579"/>
                <p:cNvSpPr>
                  <a:spLocks noChangeAspect="1"/>
                </p:cNvSpPr>
                <p:nvPr/>
              </p:nvSpPr>
              <p:spPr bwMode="auto">
                <a:xfrm>
                  <a:off x="781" y="3552"/>
                  <a:ext cx="183" cy="269"/>
                </a:xfrm>
                <a:custGeom>
                  <a:avLst/>
                  <a:gdLst>
                    <a:gd name="T0" fmla="*/ 0 w 183"/>
                    <a:gd name="T1" fmla="*/ 226 h 269"/>
                    <a:gd name="T2" fmla="*/ 73 w 183"/>
                    <a:gd name="T3" fmla="*/ 268 h 269"/>
                    <a:gd name="T4" fmla="*/ 182 w 183"/>
                    <a:gd name="T5" fmla="*/ 0 h 269"/>
                    <a:gd name="T6" fmla="*/ 0 w 183"/>
                    <a:gd name="T7" fmla="*/ 226 h 269"/>
                    <a:gd name="T8" fmla="*/ 0 60000 65536"/>
                    <a:gd name="T9" fmla="*/ 0 60000 65536"/>
                    <a:gd name="T10" fmla="*/ 0 60000 65536"/>
                    <a:gd name="T11" fmla="*/ 0 60000 65536"/>
                    <a:gd name="T12" fmla="*/ 0 w 183"/>
                    <a:gd name="T13" fmla="*/ 0 h 269"/>
                    <a:gd name="T14" fmla="*/ 183 w 183"/>
                    <a:gd name="T15" fmla="*/ 269 h 269"/>
                  </a:gdLst>
                  <a:ahLst/>
                  <a:cxnLst>
                    <a:cxn ang="T8">
                      <a:pos x="T0" y="T1"/>
                    </a:cxn>
                    <a:cxn ang="T9">
                      <a:pos x="T2" y="T3"/>
                    </a:cxn>
                    <a:cxn ang="T10">
                      <a:pos x="T4" y="T5"/>
                    </a:cxn>
                    <a:cxn ang="T11">
                      <a:pos x="T6" y="T7"/>
                    </a:cxn>
                  </a:cxnLst>
                  <a:rect l="T12" t="T13" r="T14" b="T15"/>
                  <a:pathLst>
                    <a:path w="183" h="269">
                      <a:moveTo>
                        <a:pt x="0" y="226"/>
                      </a:moveTo>
                      <a:lnTo>
                        <a:pt x="73" y="268"/>
                      </a:lnTo>
                      <a:lnTo>
                        <a:pt x="182" y="0"/>
                      </a:lnTo>
                      <a:lnTo>
                        <a:pt x="0" y="226"/>
                      </a:lnTo>
                    </a:path>
                  </a:pathLst>
                </a:custGeom>
                <a:solidFill>
                  <a:srgbClr val="A0A0A0"/>
                </a:solidFill>
                <a:ln w="12700" cap="rnd">
                  <a:noFill/>
                  <a:round/>
                  <a:headEnd/>
                  <a:tailEnd/>
                </a:ln>
              </p:spPr>
              <p:txBody>
                <a:bodyPr/>
                <a:lstStyle/>
                <a:p>
                  <a:endParaRPr lang="en-US"/>
                </a:p>
              </p:txBody>
            </p:sp>
            <p:sp>
              <p:nvSpPr>
                <p:cNvPr id="18501" name="Freeform 580"/>
                <p:cNvSpPr>
                  <a:spLocks noChangeAspect="1"/>
                </p:cNvSpPr>
                <p:nvPr/>
              </p:nvSpPr>
              <p:spPr bwMode="auto">
                <a:xfrm>
                  <a:off x="843" y="3815"/>
                  <a:ext cx="270" cy="198"/>
                </a:xfrm>
                <a:custGeom>
                  <a:avLst/>
                  <a:gdLst>
                    <a:gd name="T0" fmla="*/ 14 w 270"/>
                    <a:gd name="T1" fmla="*/ 14 h 198"/>
                    <a:gd name="T2" fmla="*/ 111 w 270"/>
                    <a:gd name="T3" fmla="*/ 0 h 198"/>
                    <a:gd name="T4" fmla="*/ 227 w 270"/>
                    <a:gd name="T5" fmla="*/ 69 h 198"/>
                    <a:gd name="T6" fmla="*/ 269 w 270"/>
                    <a:gd name="T7" fmla="*/ 110 h 198"/>
                    <a:gd name="T8" fmla="*/ 213 w 270"/>
                    <a:gd name="T9" fmla="*/ 151 h 198"/>
                    <a:gd name="T10" fmla="*/ 83 w 270"/>
                    <a:gd name="T11" fmla="*/ 197 h 198"/>
                    <a:gd name="T12" fmla="*/ 0 w 270"/>
                    <a:gd name="T13" fmla="*/ 183 h 198"/>
                    <a:gd name="T14" fmla="*/ 14 w 270"/>
                    <a:gd name="T15" fmla="*/ 124 h 198"/>
                    <a:gd name="T16" fmla="*/ 14 w 270"/>
                    <a:gd name="T17" fmla="*/ 14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
                    <a:gd name="T28" fmla="*/ 0 h 198"/>
                    <a:gd name="T29" fmla="*/ 270 w 270"/>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 h="198">
                      <a:moveTo>
                        <a:pt x="14" y="14"/>
                      </a:moveTo>
                      <a:lnTo>
                        <a:pt x="111" y="0"/>
                      </a:lnTo>
                      <a:lnTo>
                        <a:pt x="227" y="69"/>
                      </a:lnTo>
                      <a:lnTo>
                        <a:pt x="269" y="110"/>
                      </a:lnTo>
                      <a:lnTo>
                        <a:pt x="213" y="151"/>
                      </a:lnTo>
                      <a:lnTo>
                        <a:pt x="83" y="197"/>
                      </a:lnTo>
                      <a:lnTo>
                        <a:pt x="0" y="183"/>
                      </a:lnTo>
                      <a:lnTo>
                        <a:pt x="14" y="124"/>
                      </a:lnTo>
                      <a:lnTo>
                        <a:pt x="14" y="14"/>
                      </a:lnTo>
                    </a:path>
                  </a:pathLst>
                </a:custGeom>
                <a:solidFill>
                  <a:srgbClr val="808080"/>
                </a:solidFill>
                <a:ln w="12700" cap="rnd">
                  <a:noFill/>
                  <a:round/>
                  <a:headEnd/>
                  <a:tailEnd/>
                </a:ln>
              </p:spPr>
              <p:txBody>
                <a:bodyPr/>
                <a:lstStyle/>
                <a:p>
                  <a:endParaRPr lang="en-US"/>
                </a:p>
              </p:txBody>
            </p:sp>
            <p:sp>
              <p:nvSpPr>
                <p:cNvPr id="18502" name="Freeform 581"/>
                <p:cNvSpPr>
                  <a:spLocks noChangeAspect="1"/>
                </p:cNvSpPr>
                <p:nvPr/>
              </p:nvSpPr>
              <p:spPr bwMode="auto">
                <a:xfrm>
                  <a:off x="858" y="3552"/>
                  <a:ext cx="111" cy="269"/>
                </a:xfrm>
                <a:custGeom>
                  <a:avLst/>
                  <a:gdLst>
                    <a:gd name="T0" fmla="*/ 110 w 111"/>
                    <a:gd name="T1" fmla="*/ 0 h 269"/>
                    <a:gd name="T2" fmla="*/ 92 w 111"/>
                    <a:gd name="T3" fmla="*/ 254 h 269"/>
                    <a:gd name="T4" fmla="*/ 0 w 111"/>
                    <a:gd name="T5" fmla="*/ 268 h 269"/>
                    <a:gd name="T6" fmla="*/ 110 w 111"/>
                    <a:gd name="T7" fmla="*/ 0 h 269"/>
                    <a:gd name="T8" fmla="*/ 0 60000 65536"/>
                    <a:gd name="T9" fmla="*/ 0 60000 65536"/>
                    <a:gd name="T10" fmla="*/ 0 60000 65536"/>
                    <a:gd name="T11" fmla="*/ 0 60000 65536"/>
                    <a:gd name="T12" fmla="*/ 0 w 111"/>
                    <a:gd name="T13" fmla="*/ 0 h 269"/>
                    <a:gd name="T14" fmla="*/ 111 w 111"/>
                    <a:gd name="T15" fmla="*/ 269 h 269"/>
                  </a:gdLst>
                  <a:ahLst/>
                  <a:cxnLst>
                    <a:cxn ang="T8">
                      <a:pos x="T0" y="T1"/>
                    </a:cxn>
                    <a:cxn ang="T9">
                      <a:pos x="T2" y="T3"/>
                    </a:cxn>
                    <a:cxn ang="T10">
                      <a:pos x="T4" y="T5"/>
                    </a:cxn>
                    <a:cxn ang="T11">
                      <a:pos x="T6" y="T7"/>
                    </a:cxn>
                  </a:cxnLst>
                  <a:rect l="T12" t="T13" r="T14" b="T15"/>
                  <a:pathLst>
                    <a:path w="111" h="269">
                      <a:moveTo>
                        <a:pt x="110" y="0"/>
                      </a:moveTo>
                      <a:lnTo>
                        <a:pt x="92" y="254"/>
                      </a:lnTo>
                      <a:lnTo>
                        <a:pt x="0" y="268"/>
                      </a:lnTo>
                      <a:lnTo>
                        <a:pt x="110" y="0"/>
                      </a:lnTo>
                    </a:path>
                  </a:pathLst>
                </a:custGeom>
                <a:solidFill>
                  <a:srgbClr val="606060"/>
                </a:solidFill>
                <a:ln w="12700" cap="rnd">
                  <a:noFill/>
                  <a:round/>
                  <a:headEnd/>
                  <a:tailEnd/>
                </a:ln>
              </p:spPr>
              <p:txBody>
                <a:bodyPr/>
                <a:lstStyle/>
                <a:p>
                  <a:endParaRPr lang="en-US"/>
                </a:p>
              </p:txBody>
            </p:sp>
          </p:grpSp>
          <p:grpSp>
            <p:nvGrpSpPr>
              <p:cNvPr id="41324" name="Group 582"/>
              <p:cNvGrpSpPr>
                <a:grpSpLocks noChangeAspect="1"/>
              </p:cNvGrpSpPr>
              <p:nvPr/>
            </p:nvGrpSpPr>
            <p:grpSpPr bwMode="auto">
              <a:xfrm>
                <a:off x="1285" y="3475"/>
                <a:ext cx="414" cy="490"/>
                <a:chOff x="1285" y="3475"/>
                <a:chExt cx="414" cy="490"/>
              </a:xfrm>
            </p:grpSpPr>
            <p:sp>
              <p:nvSpPr>
                <p:cNvPr id="18493" name="Freeform 583"/>
                <p:cNvSpPr>
                  <a:spLocks noChangeAspect="1"/>
                </p:cNvSpPr>
                <p:nvPr/>
              </p:nvSpPr>
              <p:spPr bwMode="auto">
                <a:xfrm>
                  <a:off x="1285" y="3475"/>
                  <a:ext cx="107" cy="476"/>
                </a:xfrm>
                <a:custGeom>
                  <a:avLst/>
                  <a:gdLst>
                    <a:gd name="T0" fmla="*/ 0 w 107"/>
                    <a:gd name="T1" fmla="*/ 433 h 476"/>
                    <a:gd name="T2" fmla="*/ 53 w 107"/>
                    <a:gd name="T3" fmla="*/ 475 h 476"/>
                    <a:gd name="T4" fmla="*/ 53 w 107"/>
                    <a:gd name="T5" fmla="*/ 419 h 476"/>
                    <a:gd name="T6" fmla="*/ 106 w 107"/>
                    <a:gd name="T7" fmla="*/ 334 h 476"/>
                    <a:gd name="T8" fmla="*/ 106 w 107"/>
                    <a:gd name="T9" fmla="*/ 0 h 476"/>
                    <a:gd name="T10" fmla="*/ 53 w 107"/>
                    <a:gd name="T11" fmla="*/ 348 h 476"/>
                    <a:gd name="T12" fmla="*/ 0 w 107"/>
                    <a:gd name="T13" fmla="*/ 433 h 476"/>
                    <a:gd name="T14" fmla="*/ 0 60000 65536"/>
                    <a:gd name="T15" fmla="*/ 0 60000 65536"/>
                    <a:gd name="T16" fmla="*/ 0 60000 65536"/>
                    <a:gd name="T17" fmla="*/ 0 60000 65536"/>
                    <a:gd name="T18" fmla="*/ 0 60000 65536"/>
                    <a:gd name="T19" fmla="*/ 0 60000 65536"/>
                    <a:gd name="T20" fmla="*/ 0 60000 65536"/>
                    <a:gd name="T21" fmla="*/ 0 w 107"/>
                    <a:gd name="T22" fmla="*/ 0 h 476"/>
                    <a:gd name="T23" fmla="*/ 107 w 107"/>
                    <a:gd name="T24" fmla="*/ 476 h 4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476">
                      <a:moveTo>
                        <a:pt x="0" y="433"/>
                      </a:moveTo>
                      <a:lnTo>
                        <a:pt x="53" y="475"/>
                      </a:lnTo>
                      <a:lnTo>
                        <a:pt x="53" y="419"/>
                      </a:lnTo>
                      <a:lnTo>
                        <a:pt x="106" y="334"/>
                      </a:lnTo>
                      <a:lnTo>
                        <a:pt x="106" y="0"/>
                      </a:lnTo>
                      <a:lnTo>
                        <a:pt x="53" y="348"/>
                      </a:lnTo>
                      <a:lnTo>
                        <a:pt x="0" y="433"/>
                      </a:lnTo>
                    </a:path>
                  </a:pathLst>
                </a:custGeom>
                <a:solidFill>
                  <a:srgbClr val="606060"/>
                </a:solidFill>
                <a:ln w="12700" cap="rnd">
                  <a:noFill/>
                  <a:round/>
                  <a:headEnd/>
                  <a:tailEnd/>
                </a:ln>
              </p:spPr>
              <p:txBody>
                <a:bodyPr/>
                <a:lstStyle/>
                <a:p>
                  <a:endParaRPr lang="en-US"/>
                </a:p>
              </p:txBody>
            </p:sp>
            <p:sp>
              <p:nvSpPr>
                <p:cNvPr id="18494" name="Freeform 584"/>
                <p:cNvSpPr>
                  <a:spLocks noChangeAspect="1"/>
                </p:cNvSpPr>
                <p:nvPr/>
              </p:nvSpPr>
              <p:spPr bwMode="auto">
                <a:xfrm>
                  <a:off x="1343" y="3667"/>
                  <a:ext cx="269" cy="298"/>
                </a:xfrm>
                <a:custGeom>
                  <a:avLst/>
                  <a:gdLst>
                    <a:gd name="T0" fmla="*/ 55 w 269"/>
                    <a:gd name="T1" fmla="*/ 144 h 298"/>
                    <a:gd name="T2" fmla="*/ 0 w 269"/>
                    <a:gd name="T3" fmla="*/ 227 h 298"/>
                    <a:gd name="T4" fmla="*/ 0 w 269"/>
                    <a:gd name="T5" fmla="*/ 288 h 298"/>
                    <a:gd name="T6" fmla="*/ 83 w 269"/>
                    <a:gd name="T7" fmla="*/ 297 h 298"/>
                    <a:gd name="T8" fmla="*/ 134 w 269"/>
                    <a:gd name="T9" fmla="*/ 297 h 298"/>
                    <a:gd name="T10" fmla="*/ 180 w 269"/>
                    <a:gd name="T11" fmla="*/ 288 h 298"/>
                    <a:gd name="T12" fmla="*/ 231 w 269"/>
                    <a:gd name="T13" fmla="*/ 274 h 298"/>
                    <a:gd name="T14" fmla="*/ 268 w 269"/>
                    <a:gd name="T15" fmla="*/ 255 h 298"/>
                    <a:gd name="T16" fmla="*/ 240 w 269"/>
                    <a:gd name="T17" fmla="*/ 144 h 298"/>
                    <a:gd name="T18" fmla="*/ 268 w 269"/>
                    <a:gd name="T19" fmla="*/ 74 h 298"/>
                    <a:gd name="T20" fmla="*/ 111 w 269"/>
                    <a:gd name="T21" fmla="*/ 0 h 298"/>
                    <a:gd name="T22" fmla="*/ 55 w 269"/>
                    <a:gd name="T23" fmla="*/ 144 h 2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298"/>
                    <a:gd name="T38" fmla="*/ 269 w 269"/>
                    <a:gd name="T39" fmla="*/ 298 h 2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298">
                      <a:moveTo>
                        <a:pt x="55" y="144"/>
                      </a:moveTo>
                      <a:lnTo>
                        <a:pt x="0" y="227"/>
                      </a:lnTo>
                      <a:lnTo>
                        <a:pt x="0" y="288"/>
                      </a:lnTo>
                      <a:lnTo>
                        <a:pt x="83" y="297"/>
                      </a:lnTo>
                      <a:lnTo>
                        <a:pt x="134" y="297"/>
                      </a:lnTo>
                      <a:lnTo>
                        <a:pt x="180" y="288"/>
                      </a:lnTo>
                      <a:lnTo>
                        <a:pt x="231" y="274"/>
                      </a:lnTo>
                      <a:lnTo>
                        <a:pt x="268" y="255"/>
                      </a:lnTo>
                      <a:lnTo>
                        <a:pt x="240" y="144"/>
                      </a:lnTo>
                      <a:lnTo>
                        <a:pt x="268" y="74"/>
                      </a:lnTo>
                      <a:lnTo>
                        <a:pt x="111" y="0"/>
                      </a:lnTo>
                      <a:lnTo>
                        <a:pt x="55" y="144"/>
                      </a:lnTo>
                    </a:path>
                  </a:pathLst>
                </a:custGeom>
                <a:solidFill>
                  <a:srgbClr val="808080"/>
                </a:solidFill>
                <a:ln w="12700" cap="rnd">
                  <a:noFill/>
                  <a:round/>
                  <a:headEnd/>
                  <a:tailEnd/>
                </a:ln>
              </p:spPr>
              <p:txBody>
                <a:bodyPr/>
                <a:lstStyle/>
                <a:p>
                  <a:endParaRPr lang="en-US"/>
                </a:p>
              </p:txBody>
            </p:sp>
            <p:sp>
              <p:nvSpPr>
                <p:cNvPr id="18495" name="Freeform 585"/>
                <p:cNvSpPr>
                  <a:spLocks noChangeAspect="1"/>
                </p:cNvSpPr>
                <p:nvPr/>
              </p:nvSpPr>
              <p:spPr bwMode="auto">
                <a:xfrm>
                  <a:off x="1400" y="3475"/>
                  <a:ext cx="299" cy="361"/>
                </a:xfrm>
                <a:custGeom>
                  <a:avLst/>
                  <a:gdLst>
                    <a:gd name="T0" fmla="*/ 0 w 299"/>
                    <a:gd name="T1" fmla="*/ 332 h 361"/>
                    <a:gd name="T2" fmla="*/ 56 w 299"/>
                    <a:gd name="T3" fmla="*/ 187 h 361"/>
                    <a:gd name="T4" fmla="*/ 214 w 299"/>
                    <a:gd name="T5" fmla="*/ 262 h 361"/>
                    <a:gd name="T6" fmla="*/ 298 w 299"/>
                    <a:gd name="T7" fmla="*/ 360 h 361"/>
                    <a:gd name="T8" fmla="*/ 242 w 299"/>
                    <a:gd name="T9" fmla="*/ 201 h 361"/>
                    <a:gd name="T10" fmla="*/ 144 w 299"/>
                    <a:gd name="T11" fmla="*/ 131 h 361"/>
                    <a:gd name="T12" fmla="*/ 102 w 299"/>
                    <a:gd name="T13" fmla="*/ 131 h 361"/>
                    <a:gd name="T14" fmla="*/ 0 w 299"/>
                    <a:gd name="T15" fmla="*/ 0 h 361"/>
                    <a:gd name="T16" fmla="*/ 0 w 299"/>
                    <a:gd name="T17" fmla="*/ 332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9"/>
                    <a:gd name="T28" fmla="*/ 0 h 361"/>
                    <a:gd name="T29" fmla="*/ 299 w 299"/>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9" h="361">
                      <a:moveTo>
                        <a:pt x="0" y="332"/>
                      </a:moveTo>
                      <a:lnTo>
                        <a:pt x="56" y="187"/>
                      </a:lnTo>
                      <a:lnTo>
                        <a:pt x="214" y="262"/>
                      </a:lnTo>
                      <a:lnTo>
                        <a:pt x="298" y="360"/>
                      </a:lnTo>
                      <a:lnTo>
                        <a:pt x="242" y="201"/>
                      </a:lnTo>
                      <a:lnTo>
                        <a:pt x="144" y="131"/>
                      </a:lnTo>
                      <a:lnTo>
                        <a:pt x="102" y="131"/>
                      </a:lnTo>
                      <a:lnTo>
                        <a:pt x="0" y="0"/>
                      </a:lnTo>
                      <a:lnTo>
                        <a:pt x="0" y="332"/>
                      </a:lnTo>
                    </a:path>
                  </a:pathLst>
                </a:custGeom>
                <a:solidFill>
                  <a:srgbClr val="A0A0A0"/>
                </a:solidFill>
                <a:ln w="12700" cap="rnd">
                  <a:noFill/>
                  <a:round/>
                  <a:headEnd/>
                  <a:tailEnd/>
                </a:ln>
              </p:spPr>
              <p:txBody>
                <a:bodyPr/>
                <a:lstStyle/>
                <a:p>
                  <a:endParaRPr lang="en-US"/>
                </a:p>
              </p:txBody>
            </p:sp>
            <p:sp>
              <p:nvSpPr>
                <p:cNvPr id="18496" name="Freeform 586"/>
                <p:cNvSpPr>
                  <a:spLocks noChangeAspect="1"/>
                </p:cNvSpPr>
                <p:nvPr/>
              </p:nvSpPr>
              <p:spPr bwMode="auto">
                <a:xfrm>
                  <a:off x="1592" y="3743"/>
                  <a:ext cx="107" cy="179"/>
                </a:xfrm>
                <a:custGeom>
                  <a:avLst/>
                  <a:gdLst>
                    <a:gd name="T0" fmla="*/ 27 w 107"/>
                    <a:gd name="T1" fmla="*/ 0 h 179"/>
                    <a:gd name="T2" fmla="*/ 0 w 107"/>
                    <a:gd name="T3" fmla="*/ 68 h 179"/>
                    <a:gd name="T4" fmla="*/ 27 w 107"/>
                    <a:gd name="T5" fmla="*/ 178 h 179"/>
                    <a:gd name="T6" fmla="*/ 57 w 107"/>
                    <a:gd name="T7" fmla="*/ 160 h 179"/>
                    <a:gd name="T8" fmla="*/ 80 w 107"/>
                    <a:gd name="T9" fmla="*/ 146 h 179"/>
                    <a:gd name="T10" fmla="*/ 93 w 107"/>
                    <a:gd name="T11" fmla="*/ 123 h 179"/>
                    <a:gd name="T12" fmla="*/ 106 w 107"/>
                    <a:gd name="T13" fmla="*/ 96 h 179"/>
                    <a:gd name="T14" fmla="*/ 27 w 107"/>
                    <a:gd name="T15" fmla="*/ 0 h 179"/>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179"/>
                    <a:gd name="T26" fmla="*/ 107 w 107"/>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179">
                      <a:moveTo>
                        <a:pt x="27" y="0"/>
                      </a:moveTo>
                      <a:lnTo>
                        <a:pt x="0" y="68"/>
                      </a:lnTo>
                      <a:lnTo>
                        <a:pt x="27" y="178"/>
                      </a:lnTo>
                      <a:lnTo>
                        <a:pt x="57" y="160"/>
                      </a:lnTo>
                      <a:lnTo>
                        <a:pt x="80" y="146"/>
                      </a:lnTo>
                      <a:lnTo>
                        <a:pt x="93" y="123"/>
                      </a:lnTo>
                      <a:lnTo>
                        <a:pt x="106" y="96"/>
                      </a:lnTo>
                      <a:lnTo>
                        <a:pt x="27" y="0"/>
                      </a:lnTo>
                    </a:path>
                  </a:pathLst>
                </a:custGeom>
                <a:solidFill>
                  <a:srgbClr val="C0C0C0"/>
                </a:solidFill>
                <a:ln w="12700" cap="rnd">
                  <a:noFill/>
                  <a:round/>
                  <a:headEnd/>
                  <a:tailEnd/>
                </a:ln>
              </p:spPr>
              <p:txBody>
                <a:bodyPr/>
                <a:lstStyle/>
                <a:p>
                  <a:endParaRPr lang="en-US"/>
                </a:p>
              </p:txBody>
            </p:sp>
          </p:grpSp>
          <p:grpSp>
            <p:nvGrpSpPr>
              <p:cNvPr id="41325" name="Group 587"/>
              <p:cNvGrpSpPr>
                <a:grpSpLocks noChangeAspect="1"/>
              </p:cNvGrpSpPr>
              <p:nvPr/>
            </p:nvGrpSpPr>
            <p:grpSpPr bwMode="auto">
              <a:xfrm>
                <a:off x="359" y="3110"/>
                <a:ext cx="1489" cy="812"/>
                <a:chOff x="359" y="3110"/>
                <a:chExt cx="1489" cy="812"/>
              </a:xfrm>
            </p:grpSpPr>
            <p:sp>
              <p:nvSpPr>
                <p:cNvPr id="18478" name="Freeform 588"/>
                <p:cNvSpPr>
                  <a:spLocks noChangeAspect="1"/>
                </p:cNvSpPr>
                <p:nvPr/>
              </p:nvSpPr>
              <p:spPr bwMode="auto">
                <a:xfrm>
                  <a:off x="1357" y="3110"/>
                  <a:ext cx="313" cy="462"/>
                </a:xfrm>
                <a:custGeom>
                  <a:avLst/>
                  <a:gdLst>
                    <a:gd name="T0" fmla="*/ 0 w 313"/>
                    <a:gd name="T1" fmla="*/ 0 h 462"/>
                    <a:gd name="T2" fmla="*/ 56 w 313"/>
                    <a:gd name="T3" fmla="*/ 42 h 462"/>
                    <a:gd name="T4" fmla="*/ 112 w 313"/>
                    <a:gd name="T5" fmla="*/ 99 h 462"/>
                    <a:gd name="T6" fmla="*/ 158 w 313"/>
                    <a:gd name="T7" fmla="*/ 174 h 462"/>
                    <a:gd name="T8" fmla="*/ 191 w 313"/>
                    <a:gd name="T9" fmla="*/ 259 h 462"/>
                    <a:gd name="T10" fmla="*/ 228 w 313"/>
                    <a:gd name="T11" fmla="*/ 343 h 462"/>
                    <a:gd name="T12" fmla="*/ 256 w 313"/>
                    <a:gd name="T13" fmla="*/ 390 h 462"/>
                    <a:gd name="T14" fmla="*/ 312 w 313"/>
                    <a:gd name="T15" fmla="*/ 461 h 462"/>
                    <a:gd name="T16" fmla="*/ 200 w 313"/>
                    <a:gd name="T17" fmla="*/ 419 h 462"/>
                    <a:gd name="T18" fmla="*/ 126 w 313"/>
                    <a:gd name="T19" fmla="*/ 202 h 462"/>
                    <a:gd name="T20" fmla="*/ 56 w 313"/>
                    <a:gd name="T21" fmla="*/ 85 h 462"/>
                    <a:gd name="T22" fmla="*/ 0 w 313"/>
                    <a:gd name="T23" fmla="*/ 0 h 4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3"/>
                    <a:gd name="T37" fmla="*/ 0 h 462"/>
                    <a:gd name="T38" fmla="*/ 313 w 313"/>
                    <a:gd name="T39" fmla="*/ 462 h 4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3" h="462">
                      <a:moveTo>
                        <a:pt x="0" y="0"/>
                      </a:moveTo>
                      <a:lnTo>
                        <a:pt x="56" y="42"/>
                      </a:lnTo>
                      <a:lnTo>
                        <a:pt x="112" y="99"/>
                      </a:lnTo>
                      <a:lnTo>
                        <a:pt x="158" y="174"/>
                      </a:lnTo>
                      <a:lnTo>
                        <a:pt x="191" y="259"/>
                      </a:lnTo>
                      <a:lnTo>
                        <a:pt x="228" y="343"/>
                      </a:lnTo>
                      <a:lnTo>
                        <a:pt x="256" y="390"/>
                      </a:lnTo>
                      <a:lnTo>
                        <a:pt x="312" y="461"/>
                      </a:lnTo>
                      <a:lnTo>
                        <a:pt x="200" y="419"/>
                      </a:lnTo>
                      <a:lnTo>
                        <a:pt x="126" y="202"/>
                      </a:lnTo>
                      <a:lnTo>
                        <a:pt x="56" y="85"/>
                      </a:lnTo>
                      <a:lnTo>
                        <a:pt x="0" y="0"/>
                      </a:lnTo>
                    </a:path>
                  </a:pathLst>
                </a:custGeom>
                <a:solidFill>
                  <a:srgbClr val="008000"/>
                </a:solidFill>
                <a:ln w="12700" cap="rnd">
                  <a:noFill/>
                  <a:round/>
                  <a:headEnd/>
                  <a:tailEnd/>
                </a:ln>
              </p:spPr>
              <p:txBody>
                <a:bodyPr/>
                <a:lstStyle/>
                <a:p>
                  <a:endParaRPr lang="en-US"/>
                </a:p>
              </p:txBody>
            </p:sp>
            <p:sp>
              <p:nvSpPr>
                <p:cNvPr id="18479" name="Freeform 589"/>
                <p:cNvSpPr>
                  <a:spLocks noChangeAspect="1"/>
                </p:cNvSpPr>
                <p:nvPr/>
              </p:nvSpPr>
              <p:spPr bwMode="auto">
                <a:xfrm>
                  <a:off x="1563" y="3537"/>
                  <a:ext cx="285" cy="227"/>
                </a:xfrm>
                <a:custGeom>
                  <a:avLst/>
                  <a:gdLst>
                    <a:gd name="T0" fmla="*/ 200 w 285"/>
                    <a:gd name="T1" fmla="*/ 226 h 227"/>
                    <a:gd name="T2" fmla="*/ 237 w 285"/>
                    <a:gd name="T3" fmla="*/ 203 h 227"/>
                    <a:gd name="T4" fmla="*/ 284 w 285"/>
                    <a:gd name="T5" fmla="*/ 198 h 227"/>
                    <a:gd name="T6" fmla="*/ 270 w 285"/>
                    <a:gd name="T7" fmla="*/ 97 h 227"/>
                    <a:gd name="T8" fmla="*/ 200 w 285"/>
                    <a:gd name="T9" fmla="*/ 69 h 227"/>
                    <a:gd name="T10" fmla="*/ 112 w 285"/>
                    <a:gd name="T11" fmla="*/ 42 h 227"/>
                    <a:gd name="T12" fmla="*/ 0 w 285"/>
                    <a:gd name="T13" fmla="*/ 0 h 227"/>
                    <a:gd name="T14" fmla="*/ 154 w 285"/>
                    <a:gd name="T15" fmla="*/ 125 h 227"/>
                    <a:gd name="T16" fmla="*/ 200 w 285"/>
                    <a:gd name="T17" fmla="*/ 226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5"/>
                    <a:gd name="T28" fmla="*/ 0 h 227"/>
                    <a:gd name="T29" fmla="*/ 285 w 285"/>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5" h="227">
                      <a:moveTo>
                        <a:pt x="200" y="226"/>
                      </a:moveTo>
                      <a:lnTo>
                        <a:pt x="237" y="203"/>
                      </a:lnTo>
                      <a:lnTo>
                        <a:pt x="284" y="198"/>
                      </a:lnTo>
                      <a:lnTo>
                        <a:pt x="270" y="97"/>
                      </a:lnTo>
                      <a:lnTo>
                        <a:pt x="200" y="69"/>
                      </a:lnTo>
                      <a:lnTo>
                        <a:pt x="112" y="42"/>
                      </a:lnTo>
                      <a:lnTo>
                        <a:pt x="0" y="0"/>
                      </a:lnTo>
                      <a:lnTo>
                        <a:pt x="154" y="125"/>
                      </a:lnTo>
                      <a:lnTo>
                        <a:pt x="200" y="226"/>
                      </a:lnTo>
                    </a:path>
                  </a:pathLst>
                </a:custGeom>
                <a:solidFill>
                  <a:srgbClr val="006000"/>
                </a:solidFill>
                <a:ln w="12700" cap="rnd">
                  <a:noFill/>
                  <a:round/>
                  <a:headEnd/>
                  <a:tailEnd/>
                </a:ln>
              </p:spPr>
              <p:txBody>
                <a:bodyPr/>
                <a:lstStyle/>
                <a:p>
                  <a:endParaRPr lang="en-US"/>
                </a:p>
              </p:txBody>
            </p:sp>
            <p:sp>
              <p:nvSpPr>
                <p:cNvPr id="18480" name="Freeform 590"/>
                <p:cNvSpPr>
                  <a:spLocks noChangeAspect="1"/>
                </p:cNvSpPr>
                <p:nvPr/>
              </p:nvSpPr>
              <p:spPr bwMode="auto">
                <a:xfrm>
                  <a:off x="1400" y="3475"/>
                  <a:ext cx="299" cy="361"/>
                </a:xfrm>
                <a:custGeom>
                  <a:avLst/>
                  <a:gdLst>
                    <a:gd name="T0" fmla="*/ 0 w 299"/>
                    <a:gd name="T1" fmla="*/ 0 h 361"/>
                    <a:gd name="T2" fmla="*/ 56 w 299"/>
                    <a:gd name="T3" fmla="*/ 14 h 361"/>
                    <a:gd name="T4" fmla="*/ 284 w 299"/>
                    <a:gd name="T5" fmla="*/ 201 h 361"/>
                    <a:gd name="T6" fmla="*/ 298 w 299"/>
                    <a:gd name="T7" fmla="*/ 360 h 361"/>
                    <a:gd name="T8" fmla="*/ 242 w 299"/>
                    <a:gd name="T9" fmla="*/ 201 h 361"/>
                    <a:gd name="T10" fmla="*/ 144 w 299"/>
                    <a:gd name="T11" fmla="*/ 131 h 361"/>
                    <a:gd name="T12" fmla="*/ 102 w 299"/>
                    <a:gd name="T13" fmla="*/ 131 h 361"/>
                    <a:gd name="T14" fmla="*/ 0 w 299"/>
                    <a:gd name="T15" fmla="*/ 0 h 361"/>
                    <a:gd name="T16" fmla="*/ 0 60000 65536"/>
                    <a:gd name="T17" fmla="*/ 0 60000 65536"/>
                    <a:gd name="T18" fmla="*/ 0 60000 65536"/>
                    <a:gd name="T19" fmla="*/ 0 60000 65536"/>
                    <a:gd name="T20" fmla="*/ 0 60000 65536"/>
                    <a:gd name="T21" fmla="*/ 0 60000 65536"/>
                    <a:gd name="T22" fmla="*/ 0 60000 65536"/>
                    <a:gd name="T23" fmla="*/ 0 60000 65536"/>
                    <a:gd name="T24" fmla="*/ 0 w 299"/>
                    <a:gd name="T25" fmla="*/ 0 h 361"/>
                    <a:gd name="T26" fmla="*/ 299 w 299"/>
                    <a:gd name="T27" fmla="*/ 361 h 3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9" h="361">
                      <a:moveTo>
                        <a:pt x="0" y="0"/>
                      </a:moveTo>
                      <a:lnTo>
                        <a:pt x="56" y="14"/>
                      </a:lnTo>
                      <a:lnTo>
                        <a:pt x="284" y="201"/>
                      </a:lnTo>
                      <a:lnTo>
                        <a:pt x="298" y="360"/>
                      </a:lnTo>
                      <a:lnTo>
                        <a:pt x="242" y="201"/>
                      </a:lnTo>
                      <a:lnTo>
                        <a:pt x="144" y="131"/>
                      </a:lnTo>
                      <a:lnTo>
                        <a:pt x="102" y="131"/>
                      </a:lnTo>
                      <a:lnTo>
                        <a:pt x="0" y="0"/>
                      </a:lnTo>
                    </a:path>
                  </a:pathLst>
                </a:custGeom>
                <a:solidFill>
                  <a:srgbClr val="008000"/>
                </a:solidFill>
                <a:ln w="12700" cap="rnd">
                  <a:noFill/>
                  <a:round/>
                  <a:headEnd/>
                  <a:tailEnd/>
                </a:ln>
              </p:spPr>
              <p:txBody>
                <a:bodyPr/>
                <a:lstStyle/>
                <a:p>
                  <a:endParaRPr lang="en-US"/>
                </a:p>
              </p:txBody>
            </p:sp>
            <p:sp>
              <p:nvSpPr>
                <p:cNvPr id="18481" name="Freeform 591"/>
                <p:cNvSpPr>
                  <a:spLocks noChangeAspect="1"/>
                </p:cNvSpPr>
                <p:nvPr/>
              </p:nvSpPr>
              <p:spPr bwMode="auto">
                <a:xfrm>
                  <a:off x="959" y="3417"/>
                  <a:ext cx="245" cy="505"/>
                </a:xfrm>
                <a:custGeom>
                  <a:avLst/>
                  <a:gdLst>
                    <a:gd name="T0" fmla="*/ 41 w 245"/>
                    <a:gd name="T1" fmla="*/ 42 h 505"/>
                    <a:gd name="T2" fmla="*/ 170 w 245"/>
                    <a:gd name="T3" fmla="*/ 0 h 505"/>
                    <a:gd name="T4" fmla="*/ 170 w 245"/>
                    <a:gd name="T5" fmla="*/ 42 h 505"/>
                    <a:gd name="T6" fmla="*/ 198 w 245"/>
                    <a:gd name="T7" fmla="*/ 188 h 505"/>
                    <a:gd name="T8" fmla="*/ 244 w 245"/>
                    <a:gd name="T9" fmla="*/ 203 h 505"/>
                    <a:gd name="T10" fmla="*/ 230 w 245"/>
                    <a:gd name="T11" fmla="*/ 231 h 505"/>
                    <a:gd name="T12" fmla="*/ 244 w 245"/>
                    <a:gd name="T13" fmla="*/ 344 h 505"/>
                    <a:gd name="T14" fmla="*/ 184 w 245"/>
                    <a:gd name="T15" fmla="*/ 405 h 505"/>
                    <a:gd name="T16" fmla="*/ 157 w 245"/>
                    <a:gd name="T17" fmla="*/ 504 h 505"/>
                    <a:gd name="T18" fmla="*/ 115 w 245"/>
                    <a:gd name="T19" fmla="*/ 462 h 505"/>
                    <a:gd name="T20" fmla="*/ 0 w 245"/>
                    <a:gd name="T21" fmla="*/ 391 h 505"/>
                    <a:gd name="T22" fmla="*/ 14 w 245"/>
                    <a:gd name="T23" fmla="*/ 132 h 505"/>
                    <a:gd name="T24" fmla="*/ 41 w 245"/>
                    <a:gd name="T25" fmla="*/ 42 h 5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505"/>
                    <a:gd name="T41" fmla="*/ 245 w 245"/>
                    <a:gd name="T42" fmla="*/ 505 h 5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505">
                      <a:moveTo>
                        <a:pt x="41" y="42"/>
                      </a:moveTo>
                      <a:lnTo>
                        <a:pt x="170" y="0"/>
                      </a:lnTo>
                      <a:lnTo>
                        <a:pt x="170" y="42"/>
                      </a:lnTo>
                      <a:lnTo>
                        <a:pt x="198" y="188"/>
                      </a:lnTo>
                      <a:lnTo>
                        <a:pt x="244" y="203"/>
                      </a:lnTo>
                      <a:lnTo>
                        <a:pt x="230" y="231"/>
                      </a:lnTo>
                      <a:lnTo>
                        <a:pt x="244" y="344"/>
                      </a:lnTo>
                      <a:lnTo>
                        <a:pt x="184" y="405"/>
                      </a:lnTo>
                      <a:lnTo>
                        <a:pt x="157" y="504"/>
                      </a:lnTo>
                      <a:lnTo>
                        <a:pt x="115" y="462"/>
                      </a:lnTo>
                      <a:lnTo>
                        <a:pt x="0" y="391"/>
                      </a:lnTo>
                      <a:lnTo>
                        <a:pt x="14" y="132"/>
                      </a:lnTo>
                      <a:lnTo>
                        <a:pt x="41" y="42"/>
                      </a:lnTo>
                    </a:path>
                  </a:pathLst>
                </a:custGeom>
                <a:solidFill>
                  <a:srgbClr val="00A000"/>
                </a:solidFill>
                <a:ln w="12700" cap="rnd">
                  <a:noFill/>
                  <a:round/>
                  <a:headEnd/>
                  <a:tailEnd/>
                </a:ln>
              </p:spPr>
              <p:txBody>
                <a:bodyPr/>
                <a:lstStyle/>
                <a:p>
                  <a:endParaRPr lang="en-US"/>
                </a:p>
              </p:txBody>
            </p:sp>
            <p:sp>
              <p:nvSpPr>
                <p:cNvPr id="18482" name="Freeform 592"/>
                <p:cNvSpPr>
                  <a:spLocks noChangeAspect="1"/>
                </p:cNvSpPr>
                <p:nvPr/>
              </p:nvSpPr>
              <p:spPr bwMode="auto">
                <a:xfrm>
                  <a:off x="359" y="3724"/>
                  <a:ext cx="370" cy="97"/>
                </a:xfrm>
                <a:custGeom>
                  <a:avLst/>
                  <a:gdLst>
                    <a:gd name="T0" fmla="*/ 369 w 370"/>
                    <a:gd name="T1" fmla="*/ 0 h 97"/>
                    <a:gd name="T2" fmla="*/ 271 w 370"/>
                    <a:gd name="T3" fmla="*/ 31 h 97"/>
                    <a:gd name="T4" fmla="*/ 140 w 370"/>
                    <a:gd name="T5" fmla="*/ 31 h 97"/>
                    <a:gd name="T6" fmla="*/ 42 w 370"/>
                    <a:gd name="T7" fmla="*/ 44 h 97"/>
                    <a:gd name="T8" fmla="*/ 0 w 370"/>
                    <a:gd name="T9" fmla="*/ 70 h 97"/>
                    <a:gd name="T10" fmla="*/ 56 w 370"/>
                    <a:gd name="T11" fmla="*/ 83 h 97"/>
                    <a:gd name="T12" fmla="*/ 98 w 370"/>
                    <a:gd name="T13" fmla="*/ 96 h 97"/>
                    <a:gd name="T14" fmla="*/ 154 w 370"/>
                    <a:gd name="T15" fmla="*/ 83 h 97"/>
                    <a:gd name="T16" fmla="*/ 229 w 370"/>
                    <a:gd name="T17" fmla="*/ 96 h 97"/>
                    <a:gd name="T18" fmla="*/ 271 w 370"/>
                    <a:gd name="T19" fmla="*/ 70 h 97"/>
                    <a:gd name="T20" fmla="*/ 313 w 370"/>
                    <a:gd name="T21" fmla="*/ 57 h 97"/>
                    <a:gd name="T22" fmla="*/ 369 w 370"/>
                    <a:gd name="T23" fmla="*/ 0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0"/>
                    <a:gd name="T37" fmla="*/ 0 h 97"/>
                    <a:gd name="T38" fmla="*/ 370 w 370"/>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0" h="97">
                      <a:moveTo>
                        <a:pt x="369" y="0"/>
                      </a:moveTo>
                      <a:lnTo>
                        <a:pt x="271" y="31"/>
                      </a:lnTo>
                      <a:lnTo>
                        <a:pt x="140" y="31"/>
                      </a:lnTo>
                      <a:lnTo>
                        <a:pt x="42" y="44"/>
                      </a:lnTo>
                      <a:lnTo>
                        <a:pt x="0" y="70"/>
                      </a:lnTo>
                      <a:lnTo>
                        <a:pt x="56" y="83"/>
                      </a:lnTo>
                      <a:lnTo>
                        <a:pt x="98" y="96"/>
                      </a:lnTo>
                      <a:lnTo>
                        <a:pt x="154" y="83"/>
                      </a:lnTo>
                      <a:lnTo>
                        <a:pt x="229" y="96"/>
                      </a:lnTo>
                      <a:lnTo>
                        <a:pt x="271" y="70"/>
                      </a:lnTo>
                      <a:lnTo>
                        <a:pt x="313" y="57"/>
                      </a:lnTo>
                      <a:lnTo>
                        <a:pt x="369" y="0"/>
                      </a:lnTo>
                    </a:path>
                  </a:pathLst>
                </a:custGeom>
                <a:solidFill>
                  <a:srgbClr val="00A000"/>
                </a:solidFill>
                <a:ln w="12700" cap="rnd">
                  <a:noFill/>
                  <a:round/>
                  <a:headEnd/>
                  <a:tailEnd/>
                </a:ln>
              </p:spPr>
              <p:txBody>
                <a:bodyPr/>
                <a:lstStyle/>
                <a:p>
                  <a:endParaRPr lang="en-US"/>
                </a:p>
              </p:txBody>
            </p:sp>
            <p:sp>
              <p:nvSpPr>
                <p:cNvPr id="18483" name="Freeform 593"/>
                <p:cNvSpPr>
                  <a:spLocks noChangeAspect="1"/>
                </p:cNvSpPr>
                <p:nvPr/>
              </p:nvSpPr>
              <p:spPr bwMode="auto">
                <a:xfrm>
                  <a:off x="1122" y="3547"/>
                  <a:ext cx="212" cy="375"/>
                </a:xfrm>
                <a:custGeom>
                  <a:avLst/>
                  <a:gdLst>
                    <a:gd name="T0" fmla="*/ 0 w 212"/>
                    <a:gd name="T1" fmla="*/ 374 h 375"/>
                    <a:gd name="T2" fmla="*/ 83 w 212"/>
                    <a:gd name="T3" fmla="*/ 374 h 375"/>
                    <a:gd name="T4" fmla="*/ 156 w 212"/>
                    <a:gd name="T5" fmla="*/ 360 h 375"/>
                    <a:gd name="T6" fmla="*/ 211 w 212"/>
                    <a:gd name="T7" fmla="*/ 276 h 375"/>
                    <a:gd name="T8" fmla="*/ 183 w 212"/>
                    <a:gd name="T9" fmla="*/ 187 h 375"/>
                    <a:gd name="T10" fmla="*/ 156 w 212"/>
                    <a:gd name="T11" fmla="*/ 131 h 375"/>
                    <a:gd name="T12" fmla="*/ 170 w 212"/>
                    <a:gd name="T13" fmla="*/ 0 h 375"/>
                    <a:gd name="T14" fmla="*/ 124 w 212"/>
                    <a:gd name="T15" fmla="*/ 103 h 375"/>
                    <a:gd name="T16" fmla="*/ 83 w 212"/>
                    <a:gd name="T17" fmla="*/ 220 h 375"/>
                    <a:gd name="T18" fmla="*/ 28 w 212"/>
                    <a:gd name="T19" fmla="*/ 276 h 375"/>
                    <a:gd name="T20" fmla="*/ 0 w 212"/>
                    <a:gd name="T21" fmla="*/ 374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375"/>
                    <a:gd name="T35" fmla="*/ 212 w 212"/>
                    <a:gd name="T36" fmla="*/ 375 h 3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375">
                      <a:moveTo>
                        <a:pt x="0" y="374"/>
                      </a:moveTo>
                      <a:lnTo>
                        <a:pt x="83" y="374"/>
                      </a:lnTo>
                      <a:lnTo>
                        <a:pt x="156" y="360"/>
                      </a:lnTo>
                      <a:lnTo>
                        <a:pt x="211" y="276"/>
                      </a:lnTo>
                      <a:lnTo>
                        <a:pt x="183" y="187"/>
                      </a:lnTo>
                      <a:lnTo>
                        <a:pt x="156" y="131"/>
                      </a:lnTo>
                      <a:lnTo>
                        <a:pt x="170" y="0"/>
                      </a:lnTo>
                      <a:lnTo>
                        <a:pt x="124" y="103"/>
                      </a:lnTo>
                      <a:lnTo>
                        <a:pt x="83" y="220"/>
                      </a:lnTo>
                      <a:lnTo>
                        <a:pt x="28" y="276"/>
                      </a:lnTo>
                      <a:lnTo>
                        <a:pt x="0" y="374"/>
                      </a:lnTo>
                    </a:path>
                  </a:pathLst>
                </a:custGeom>
                <a:solidFill>
                  <a:srgbClr val="008000"/>
                </a:solidFill>
                <a:ln w="12700" cap="rnd">
                  <a:noFill/>
                  <a:round/>
                  <a:headEnd/>
                  <a:tailEnd/>
                </a:ln>
              </p:spPr>
              <p:txBody>
                <a:bodyPr/>
                <a:lstStyle/>
                <a:p>
                  <a:endParaRPr lang="en-US"/>
                </a:p>
              </p:txBody>
            </p:sp>
            <p:sp>
              <p:nvSpPr>
                <p:cNvPr id="18484" name="Freeform 594"/>
                <p:cNvSpPr>
                  <a:spLocks noChangeAspect="1"/>
                </p:cNvSpPr>
                <p:nvPr/>
              </p:nvSpPr>
              <p:spPr bwMode="auto">
                <a:xfrm>
                  <a:off x="1002" y="3460"/>
                  <a:ext cx="126" cy="318"/>
                </a:xfrm>
                <a:custGeom>
                  <a:avLst/>
                  <a:gdLst>
                    <a:gd name="T0" fmla="*/ 125 w 126"/>
                    <a:gd name="T1" fmla="*/ 0 h 318"/>
                    <a:gd name="T2" fmla="*/ 71 w 126"/>
                    <a:gd name="T3" fmla="*/ 47 h 318"/>
                    <a:gd name="T4" fmla="*/ 31 w 126"/>
                    <a:gd name="T5" fmla="*/ 103 h 318"/>
                    <a:gd name="T6" fmla="*/ 0 w 126"/>
                    <a:gd name="T7" fmla="*/ 214 h 318"/>
                    <a:gd name="T8" fmla="*/ 0 w 126"/>
                    <a:gd name="T9" fmla="*/ 317 h 318"/>
                    <a:gd name="T10" fmla="*/ 45 w 126"/>
                    <a:gd name="T11" fmla="*/ 214 h 318"/>
                    <a:gd name="T12" fmla="*/ 85 w 126"/>
                    <a:gd name="T13" fmla="*/ 145 h 318"/>
                    <a:gd name="T14" fmla="*/ 125 w 126"/>
                    <a:gd name="T15" fmla="*/ 186 h 318"/>
                    <a:gd name="T16" fmla="*/ 125 w 126"/>
                    <a:gd name="T17" fmla="*/ 75 h 318"/>
                    <a:gd name="T18" fmla="*/ 125 w 126"/>
                    <a:gd name="T19" fmla="*/ 0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318"/>
                    <a:gd name="T32" fmla="*/ 126 w 126"/>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318">
                      <a:moveTo>
                        <a:pt x="125" y="0"/>
                      </a:moveTo>
                      <a:lnTo>
                        <a:pt x="71" y="47"/>
                      </a:lnTo>
                      <a:lnTo>
                        <a:pt x="31" y="103"/>
                      </a:lnTo>
                      <a:lnTo>
                        <a:pt x="0" y="214"/>
                      </a:lnTo>
                      <a:lnTo>
                        <a:pt x="0" y="317"/>
                      </a:lnTo>
                      <a:lnTo>
                        <a:pt x="45" y="214"/>
                      </a:lnTo>
                      <a:lnTo>
                        <a:pt x="85" y="145"/>
                      </a:lnTo>
                      <a:lnTo>
                        <a:pt x="125" y="186"/>
                      </a:lnTo>
                      <a:lnTo>
                        <a:pt x="125" y="75"/>
                      </a:lnTo>
                      <a:lnTo>
                        <a:pt x="125" y="0"/>
                      </a:lnTo>
                    </a:path>
                  </a:pathLst>
                </a:custGeom>
                <a:solidFill>
                  <a:srgbClr val="008000"/>
                </a:solidFill>
                <a:ln w="12700" cap="rnd">
                  <a:noFill/>
                  <a:round/>
                  <a:headEnd/>
                  <a:tailEnd/>
                </a:ln>
              </p:spPr>
              <p:txBody>
                <a:bodyPr/>
                <a:lstStyle/>
                <a:p>
                  <a:endParaRPr lang="en-US"/>
                </a:p>
              </p:txBody>
            </p:sp>
            <p:sp>
              <p:nvSpPr>
                <p:cNvPr id="18485" name="Freeform 595"/>
                <p:cNvSpPr>
                  <a:spLocks noChangeAspect="1"/>
                </p:cNvSpPr>
                <p:nvPr/>
              </p:nvSpPr>
              <p:spPr bwMode="auto">
                <a:xfrm>
                  <a:off x="1357" y="3110"/>
                  <a:ext cx="404" cy="726"/>
                </a:xfrm>
                <a:custGeom>
                  <a:avLst/>
                  <a:gdLst>
                    <a:gd name="T0" fmla="*/ 342 w 404"/>
                    <a:gd name="T1" fmla="*/ 725 h 726"/>
                    <a:gd name="T2" fmla="*/ 403 w 404"/>
                    <a:gd name="T3" fmla="*/ 654 h 726"/>
                    <a:gd name="T4" fmla="*/ 356 w 404"/>
                    <a:gd name="T5" fmla="*/ 550 h 726"/>
                    <a:gd name="T6" fmla="*/ 202 w 404"/>
                    <a:gd name="T7" fmla="*/ 422 h 726"/>
                    <a:gd name="T8" fmla="*/ 127 w 404"/>
                    <a:gd name="T9" fmla="*/ 204 h 726"/>
                    <a:gd name="T10" fmla="*/ 56 w 404"/>
                    <a:gd name="T11" fmla="*/ 85 h 726"/>
                    <a:gd name="T12" fmla="*/ 0 w 404"/>
                    <a:gd name="T13" fmla="*/ 0 h 726"/>
                    <a:gd name="T14" fmla="*/ 98 w 404"/>
                    <a:gd name="T15" fmla="*/ 374 h 726"/>
                    <a:gd name="T16" fmla="*/ 202 w 404"/>
                    <a:gd name="T17" fmla="*/ 464 h 726"/>
                    <a:gd name="T18" fmla="*/ 328 w 404"/>
                    <a:gd name="T19" fmla="*/ 564 h 726"/>
                    <a:gd name="T20" fmla="*/ 342 w 404"/>
                    <a:gd name="T21" fmla="*/ 725 h 7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4"/>
                    <a:gd name="T34" fmla="*/ 0 h 726"/>
                    <a:gd name="T35" fmla="*/ 404 w 404"/>
                    <a:gd name="T36" fmla="*/ 726 h 7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4" h="726">
                      <a:moveTo>
                        <a:pt x="342" y="725"/>
                      </a:moveTo>
                      <a:lnTo>
                        <a:pt x="403" y="654"/>
                      </a:lnTo>
                      <a:lnTo>
                        <a:pt x="356" y="550"/>
                      </a:lnTo>
                      <a:lnTo>
                        <a:pt x="202" y="422"/>
                      </a:lnTo>
                      <a:lnTo>
                        <a:pt x="127" y="204"/>
                      </a:lnTo>
                      <a:lnTo>
                        <a:pt x="56" y="85"/>
                      </a:lnTo>
                      <a:lnTo>
                        <a:pt x="0" y="0"/>
                      </a:lnTo>
                      <a:lnTo>
                        <a:pt x="98" y="374"/>
                      </a:lnTo>
                      <a:lnTo>
                        <a:pt x="202" y="464"/>
                      </a:lnTo>
                      <a:lnTo>
                        <a:pt x="328" y="564"/>
                      </a:lnTo>
                      <a:lnTo>
                        <a:pt x="342" y="725"/>
                      </a:lnTo>
                    </a:path>
                  </a:pathLst>
                </a:custGeom>
                <a:solidFill>
                  <a:srgbClr val="00A000"/>
                </a:solidFill>
                <a:ln w="12700" cap="rnd">
                  <a:noFill/>
                  <a:round/>
                  <a:headEnd/>
                  <a:tailEnd/>
                </a:ln>
              </p:spPr>
              <p:txBody>
                <a:bodyPr/>
                <a:lstStyle/>
                <a:p>
                  <a:endParaRPr lang="en-US"/>
                </a:p>
              </p:txBody>
            </p:sp>
            <p:sp>
              <p:nvSpPr>
                <p:cNvPr id="18486" name="Freeform 596"/>
                <p:cNvSpPr>
                  <a:spLocks noChangeAspect="1"/>
                </p:cNvSpPr>
                <p:nvPr/>
              </p:nvSpPr>
              <p:spPr bwMode="auto">
                <a:xfrm>
                  <a:off x="1165" y="3302"/>
                  <a:ext cx="212" cy="519"/>
                </a:xfrm>
                <a:custGeom>
                  <a:avLst/>
                  <a:gdLst>
                    <a:gd name="T0" fmla="*/ 128 w 212"/>
                    <a:gd name="T1" fmla="*/ 245 h 519"/>
                    <a:gd name="T2" fmla="*/ 115 w 212"/>
                    <a:gd name="T3" fmla="*/ 372 h 519"/>
                    <a:gd name="T4" fmla="*/ 142 w 212"/>
                    <a:gd name="T5" fmla="*/ 433 h 519"/>
                    <a:gd name="T6" fmla="*/ 170 w 212"/>
                    <a:gd name="T7" fmla="*/ 518 h 519"/>
                    <a:gd name="T8" fmla="*/ 183 w 212"/>
                    <a:gd name="T9" fmla="*/ 231 h 519"/>
                    <a:gd name="T10" fmla="*/ 211 w 212"/>
                    <a:gd name="T11" fmla="*/ 155 h 519"/>
                    <a:gd name="T12" fmla="*/ 183 w 212"/>
                    <a:gd name="T13" fmla="*/ 71 h 519"/>
                    <a:gd name="T14" fmla="*/ 142 w 212"/>
                    <a:gd name="T15" fmla="*/ 0 h 519"/>
                    <a:gd name="T16" fmla="*/ 83 w 212"/>
                    <a:gd name="T17" fmla="*/ 42 h 519"/>
                    <a:gd name="T18" fmla="*/ 14 w 212"/>
                    <a:gd name="T19" fmla="*/ 127 h 519"/>
                    <a:gd name="T20" fmla="*/ 0 w 212"/>
                    <a:gd name="T21" fmla="*/ 301 h 519"/>
                    <a:gd name="T22" fmla="*/ 55 w 212"/>
                    <a:gd name="T23" fmla="*/ 184 h 519"/>
                    <a:gd name="T24" fmla="*/ 142 w 212"/>
                    <a:gd name="T25" fmla="*/ 99 h 519"/>
                    <a:gd name="T26" fmla="*/ 115 w 212"/>
                    <a:gd name="T27" fmla="*/ 202 h 519"/>
                    <a:gd name="T28" fmla="*/ 28 w 212"/>
                    <a:gd name="T29" fmla="*/ 344 h 519"/>
                    <a:gd name="T30" fmla="*/ 41 w 212"/>
                    <a:gd name="T31" fmla="*/ 461 h 519"/>
                    <a:gd name="T32" fmla="*/ 128 w 212"/>
                    <a:gd name="T33" fmla="*/ 245 h 5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2"/>
                    <a:gd name="T52" fmla="*/ 0 h 519"/>
                    <a:gd name="T53" fmla="*/ 212 w 212"/>
                    <a:gd name="T54" fmla="*/ 519 h 5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2" h="519">
                      <a:moveTo>
                        <a:pt x="128" y="245"/>
                      </a:moveTo>
                      <a:lnTo>
                        <a:pt x="115" y="372"/>
                      </a:lnTo>
                      <a:lnTo>
                        <a:pt x="142" y="433"/>
                      </a:lnTo>
                      <a:lnTo>
                        <a:pt x="170" y="518"/>
                      </a:lnTo>
                      <a:lnTo>
                        <a:pt x="183" y="231"/>
                      </a:lnTo>
                      <a:lnTo>
                        <a:pt x="211" y="155"/>
                      </a:lnTo>
                      <a:lnTo>
                        <a:pt x="183" y="71"/>
                      </a:lnTo>
                      <a:lnTo>
                        <a:pt x="142" y="0"/>
                      </a:lnTo>
                      <a:lnTo>
                        <a:pt x="83" y="42"/>
                      </a:lnTo>
                      <a:lnTo>
                        <a:pt x="14" y="127"/>
                      </a:lnTo>
                      <a:lnTo>
                        <a:pt x="0" y="301"/>
                      </a:lnTo>
                      <a:lnTo>
                        <a:pt x="55" y="184"/>
                      </a:lnTo>
                      <a:lnTo>
                        <a:pt x="142" y="99"/>
                      </a:lnTo>
                      <a:lnTo>
                        <a:pt x="115" y="202"/>
                      </a:lnTo>
                      <a:lnTo>
                        <a:pt x="28" y="344"/>
                      </a:lnTo>
                      <a:lnTo>
                        <a:pt x="41" y="461"/>
                      </a:lnTo>
                      <a:lnTo>
                        <a:pt x="128" y="245"/>
                      </a:lnTo>
                    </a:path>
                  </a:pathLst>
                </a:custGeom>
                <a:solidFill>
                  <a:srgbClr val="00A000"/>
                </a:solidFill>
                <a:ln w="12700" cap="rnd">
                  <a:noFill/>
                  <a:round/>
                  <a:headEnd/>
                  <a:tailEnd/>
                </a:ln>
              </p:spPr>
              <p:txBody>
                <a:bodyPr/>
                <a:lstStyle/>
                <a:p>
                  <a:endParaRPr lang="en-US"/>
                </a:p>
              </p:txBody>
            </p:sp>
            <p:sp>
              <p:nvSpPr>
                <p:cNvPr id="18487" name="Freeform 597"/>
                <p:cNvSpPr>
                  <a:spLocks noChangeAspect="1"/>
                </p:cNvSpPr>
                <p:nvPr/>
              </p:nvSpPr>
              <p:spPr bwMode="auto">
                <a:xfrm>
                  <a:off x="1136" y="3124"/>
                  <a:ext cx="169" cy="241"/>
                </a:xfrm>
                <a:custGeom>
                  <a:avLst/>
                  <a:gdLst>
                    <a:gd name="T0" fmla="*/ 95 w 169"/>
                    <a:gd name="T1" fmla="*/ 0 h 241"/>
                    <a:gd name="T2" fmla="*/ 168 w 169"/>
                    <a:gd name="T3" fmla="*/ 69 h 241"/>
                    <a:gd name="T4" fmla="*/ 141 w 169"/>
                    <a:gd name="T5" fmla="*/ 143 h 241"/>
                    <a:gd name="T6" fmla="*/ 0 w 169"/>
                    <a:gd name="T7" fmla="*/ 240 h 241"/>
                    <a:gd name="T8" fmla="*/ 68 w 169"/>
                    <a:gd name="T9" fmla="*/ 157 h 241"/>
                    <a:gd name="T10" fmla="*/ 95 w 169"/>
                    <a:gd name="T11" fmla="*/ 111 h 241"/>
                    <a:gd name="T12" fmla="*/ 95 w 169"/>
                    <a:gd name="T13" fmla="*/ 0 h 241"/>
                    <a:gd name="T14" fmla="*/ 0 60000 65536"/>
                    <a:gd name="T15" fmla="*/ 0 60000 65536"/>
                    <a:gd name="T16" fmla="*/ 0 60000 65536"/>
                    <a:gd name="T17" fmla="*/ 0 60000 65536"/>
                    <a:gd name="T18" fmla="*/ 0 60000 65536"/>
                    <a:gd name="T19" fmla="*/ 0 60000 65536"/>
                    <a:gd name="T20" fmla="*/ 0 60000 65536"/>
                    <a:gd name="T21" fmla="*/ 0 w 169"/>
                    <a:gd name="T22" fmla="*/ 0 h 241"/>
                    <a:gd name="T23" fmla="*/ 169 w 169"/>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241">
                      <a:moveTo>
                        <a:pt x="95" y="0"/>
                      </a:moveTo>
                      <a:lnTo>
                        <a:pt x="168" y="69"/>
                      </a:lnTo>
                      <a:lnTo>
                        <a:pt x="141" y="143"/>
                      </a:lnTo>
                      <a:lnTo>
                        <a:pt x="0" y="240"/>
                      </a:lnTo>
                      <a:lnTo>
                        <a:pt x="68" y="157"/>
                      </a:lnTo>
                      <a:lnTo>
                        <a:pt x="95" y="111"/>
                      </a:lnTo>
                      <a:lnTo>
                        <a:pt x="95" y="0"/>
                      </a:lnTo>
                    </a:path>
                  </a:pathLst>
                </a:custGeom>
                <a:solidFill>
                  <a:srgbClr val="008000"/>
                </a:solidFill>
                <a:ln w="12700" cap="rnd">
                  <a:noFill/>
                  <a:round/>
                  <a:headEnd/>
                  <a:tailEnd/>
                </a:ln>
              </p:spPr>
              <p:txBody>
                <a:bodyPr/>
                <a:lstStyle/>
                <a:p>
                  <a:endParaRPr lang="en-US"/>
                </a:p>
              </p:txBody>
            </p:sp>
            <p:sp>
              <p:nvSpPr>
                <p:cNvPr id="18488" name="Freeform 598"/>
                <p:cNvSpPr>
                  <a:spLocks noChangeAspect="1"/>
                </p:cNvSpPr>
                <p:nvPr/>
              </p:nvSpPr>
              <p:spPr bwMode="auto">
                <a:xfrm>
                  <a:off x="435" y="3523"/>
                  <a:ext cx="299" cy="212"/>
                </a:xfrm>
                <a:custGeom>
                  <a:avLst/>
                  <a:gdLst>
                    <a:gd name="T0" fmla="*/ 298 w 299"/>
                    <a:gd name="T1" fmla="*/ 0 h 212"/>
                    <a:gd name="T2" fmla="*/ 284 w 299"/>
                    <a:gd name="T3" fmla="*/ 55 h 212"/>
                    <a:gd name="T4" fmla="*/ 242 w 299"/>
                    <a:gd name="T5" fmla="*/ 83 h 212"/>
                    <a:gd name="T6" fmla="*/ 228 w 299"/>
                    <a:gd name="T7" fmla="*/ 138 h 212"/>
                    <a:gd name="T8" fmla="*/ 172 w 299"/>
                    <a:gd name="T9" fmla="*/ 151 h 212"/>
                    <a:gd name="T10" fmla="*/ 112 w 299"/>
                    <a:gd name="T11" fmla="*/ 179 h 212"/>
                    <a:gd name="T12" fmla="*/ 56 w 299"/>
                    <a:gd name="T13" fmla="*/ 179 h 212"/>
                    <a:gd name="T14" fmla="*/ 0 w 299"/>
                    <a:gd name="T15" fmla="*/ 211 h 212"/>
                    <a:gd name="T16" fmla="*/ 56 w 299"/>
                    <a:gd name="T17" fmla="*/ 151 h 212"/>
                    <a:gd name="T18" fmla="*/ 140 w 299"/>
                    <a:gd name="T19" fmla="*/ 124 h 212"/>
                    <a:gd name="T20" fmla="*/ 214 w 299"/>
                    <a:gd name="T21" fmla="*/ 83 h 212"/>
                    <a:gd name="T22" fmla="*/ 298 w 299"/>
                    <a:gd name="T23" fmla="*/ 0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212"/>
                    <a:gd name="T38" fmla="*/ 299 w 299"/>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212">
                      <a:moveTo>
                        <a:pt x="298" y="0"/>
                      </a:moveTo>
                      <a:lnTo>
                        <a:pt x="284" y="55"/>
                      </a:lnTo>
                      <a:lnTo>
                        <a:pt x="242" y="83"/>
                      </a:lnTo>
                      <a:lnTo>
                        <a:pt x="228" y="138"/>
                      </a:lnTo>
                      <a:lnTo>
                        <a:pt x="172" y="151"/>
                      </a:lnTo>
                      <a:lnTo>
                        <a:pt x="112" y="179"/>
                      </a:lnTo>
                      <a:lnTo>
                        <a:pt x="56" y="179"/>
                      </a:lnTo>
                      <a:lnTo>
                        <a:pt x="0" y="211"/>
                      </a:lnTo>
                      <a:lnTo>
                        <a:pt x="56" y="151"/>
                      </a:lnTo>
                      <a:lnTo>
                        <a:pt x="140" y="124"/>
                      </a:lnTo>
                      <a:lnTo>
                        <a:pt x="214" y="83"/>
                      </a:lnTo>
                      <a:lnTo>
                        <a:pt x="298" y="0"/>
                      </a:lnTo>
                    </a:path>
                  </a:pathLst>
                </a:custGeom>
                <a:solidFill>
                  <a:srgbClr val="008000"/>
                </a:solidFill>
                <a:ln w="12700" cap="rnd">
                  <a:noFill/>
                  <a:round/>
                  <a:headEnd/>
                  <a:tailEnd/>
                </a:ln>
              </p:spPr>
              <p:txBody>
                <a:bodyPr/>
                <a:lstStyle/>
                <a:p>
                  <a:endParaRPr lang="en-US"/>
                </a:p>
              </p:txBody>
            </p:sp>
            <p:sp>
              <p:nvSpPr>
                <p:cNvPr id="18489" name="Freeform 599"/>
                <p:cNvSpPr>
                  <a:spLocks noChangeAspect="1"/>
                </p:cNvSpPr>
                <p:nvPr/>
              </p:nvSpPr>
              <p:spPr bwMode="auto">
                <a:xfrm>
                  <a:off x="1122" y="3196"/>
                  <a:ext cx="78" cy="112"/>
                </a:xfrm>
                <a:custGeom>
                  <a:avLst/>
                  <a:gdLst>
                    <a:gd name="T0" fmla="*/ 51 w 78"/>
                    <a:gd name="T1" fmla="*/ 0 h 112"/>
                    <a:gd name="T2" fmla="*/ 30 w 78"/>
                    <a:gd name="T3" fmla="*/ 0 h 112"/>
                    <a:gd name="T4" fmla="*/ 26 w 78"/>
                    <a:gd name="T5" fmla="*/ 0 h 112"/>
                    <a:gd name="T6" fmla="*/ 0 w 78"/>
                    <a:gd name="T7" fmla="*/ 31 h 112"/>
                    <a:gd name="T8" fmla="*/ 0 w 78"/>
                    <a:gd name="T9" fmla="*/ 71 h 112"/>
                    <a:gd name="T10" fmla="*/ 26 w 78"/>
                    <a:gd name="T11" fmla="*/ 111 h 112"/>
                    <a:gd name="T12" fmla="*/ 47 w 78"/>
                    <a:gd name="T13" fmla="*/ 111 h 112"/>
                    <a:gd name="T14" fmla="*/ 77 w 78"/>
                    <a:gd name="T15" fmla="*/ 84 h 112"/>
                    <a:gd name="T16" fmla="*/ 68 w 78"/>
                    <a:gd name="T17" fmla="*/ 44 h 112"/>
                    <a:gd name="T18" fmla="*/ 64 w 78"/>
                    <a:gd name="T19" fmla="*/ 27 h 112"/>
                    <a:gd name="T20" fmla="*/ 51 w 78"/>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112"/>
                    <a:gd name="T35" fmla="*/ 78 w 78"/>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112">
                      <a:moveTo>
                        <a:pt x="51" y="0"/>
                      </a:moveTo>
                      <a:lnTo>
                        <a:pt x="30" y="0"/>
                      </a:lnTo>
                      <a:lnTo>
                        <a:pt x="26" y="0"/>
                      </a:lnTo>
                      <a:lnTo>
                        <a:pt x="0" y="31"/>
                      </a:lnTo>
                      <a:lnTo>
                        <a:pt x="0" y="71"/>
                      </a:lnTo>
                      <a:lnTo>
                        <a:pt x="26" y="111"/>
                      </a:lnTo>
                      <a:lnTo>
                        <a:pt x="47" y="111"/>
                      </a:lnTo>
                      <a:lnTo>
                        <a:pt x="77" y="84"/>
                      </a:lnTo>
                      <a:lnTo>
                        <a:pt x="68" y="44"/>
                      </a:lnTo>
                      <a:lnTo>
                        <a:pt x="64" y="27"/>
                      </a:lnTo>
                      <a:lnTo>
                        <a:pt x="51" y="0"/>
                      </a:lnTo>
                    </a:path>
                  </a:pathLst>
                </a:custGeom>
                <a:solidFill>
                  <a:srgbClr val="006000"/>
                </a:solidFill>
                <a:ln w="12700" cap="rnd">
                  <a:noFill/>
                  <a:round/>
                  <a:headEnd/>
                  <a:tailEnd/>
                </a:ln>
              </p:spPr>
              <p:txBody>
                <a:bodyPr/>
                <a:lstStyle/>
                <a:p>
                  <a:endParaRPr lang="en-US"/>
                </a:p>
              </p:txBody>
            </p:sp>
            <p:sp>
              <p:nvSpPr>
                <p:cNvPr id="18490" name="Freeform 600"/>
                <p:cNvSpPr>
                  <a:spLocks noChangeAspect="1"/>
                </p:cNvSpPr>
                <p:nvPr/>
              </p:nvSpPr>
              <p:spPr bwMode="auto">
                <a:xfrm>
                  <a:off x="858" y="3196"/>
                  <a:ext cx="289" cy="256"/>
                </a:xfrm>
                <a:custGeom>
                  <a:avLst/>
                  <a:gdLst>
                    <a:gd name="T0" fmla="*/ 0 w 289"/>
                    <a:gd name="T1" fmla="*/ 255 h 256"/>
                    <a:gd name="T2" fmla="*/ 14 w 289"/>
                    <a:gd name="T3" fmla="*/ 255 h 256"/>
                    <a:gd name="T4" fmla="*/ 125 w 289"/>
                    <a:gd name="T5" fmla="*/ 172 h 256"/>
                    <a:gd name="T6" fmla="*/ 200 w 289"/>
                    <a:gd name="T7" fmla="*/ 102 h 256"/>
                    <a:gd name="T8" fmla="*/ 255 w 289"/>
                    <a:gd name="T9" fmla="*/ 70 h 256"/>
                    <a:gd name="T10" fmla="*/ 260 w 289"/>
                    <a:gd name="T11" fmla="*/ 32 h 256"/>
                    <a:gd name="T12" fmla="*/ 288 w 289"/>
                    <a:gd name="T13" fmla="*/ 0 h 256"/>
                    <a:gd name="T14" fmla="*/ 242 w 289"/>
                    <a:gd name="T15" fmla="*/ 14 h 256"/>
                    <a:gd name="T16" fmla="*/ 200 w 289"/>
                    <a:gd name="T17" fmla="*/ 56 h 256"/>
                    <a:gd name="T18" fmla="*/ 153 w 289"/>
                    <a:gd name="T19" fmla="*/ 130 h 256"/>
                    <a:gd name="T20" fmla="*/ 111 w 289"/>
                    <a:gd name="T21" fmla="*/ 172 h 256"/>
                    <a:gd name="T22" fmla="*/ 28 w 289"/>
                    <a:gd name="T23" fmla="*/ 227 h 256"/>
                    <a:gd name="T24" fmla="*/ 0 w 289"/>
                    <a:gd name="T25" fmla="*/ 255 h 2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9"/>
                    <a:gd name="T40" fmla="*/ 0 h 256"/>
                    <a:gd name="T41" fmla="*/ 289 w 289"/>
                    <a:gd name="T42" fmla="*/ 256 h 2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9" h="256">
                      <a:moveTo>
                        <a:pt x="0" y="255"/>
                      </a:moveTo>
                      <a:lnTo>
                        <a:pt x="14" y="255"/>
                      </a:lnTo>
                      <a:lnTo>
                        <a:pt x="125" y="172"/>
                      </a:lnTo>
                      <a:lnTo>
                        <a:pt x="200" y="102"/>
                      </a:lnTo>
                      <a:lnTo>
                        <a:pt x="255" y="70"/>
                      </a:lnTo>
                      <a:lnTo>
                        <a:pt x="260" y="32"/>
                      </a:lnTo>
                      <a:lnTo>
                        <a:pt x="288" y="0"/>
                      </a:lnTo>
                      <a:lnTo>
                        <a:pt x="242" y="14"/>
                      </a:lnTo>
                      <a:lnTo>
                        <a:pt x="200" y="56"/>
                      </a:lnTo>
                      <a:lnTo>
                        <a:pt x="153" y="130"/>
                      </a:lnTo>
                      <a:lnTo>
                        <a:pt x="111" y="172"/>
                      </a:lnTo>
                      <a:lnTo>
                        <a:pt x="28" y="227"/>
                      </a:lnTo>
                      <a:lnTo>
                        <a:pt x="0" y="255"/>
                      </a:lnTo>
                    </a:path>
                  </a:pathLst>
                </a:custGeom>
                <a:solidFill>
                  <a:srgbClr val="008000"/>
                </a:solidFill>
                <a:ln w="12700" cap="rnd">
                  <a:noFill/>
                  <a:round/>
                  <a:headEnd/>
                  <a:tailEnd/>
                </a:ln>
              </p:spPr>
              <p:txBody>
                <a:bodyPr/>
                <a:lstStyle/>
                <a:p>
                  <a:endParaRPr lang="en-US"/>
                </a:p>
              </p:txBody>
            </p:sp>
            <p:sp>
              <p:nvSpPr>
                <p:cNvPr id="18491" name="Freeform 601"/>
                <p:cNvSpPr>
                  <a:spLocks noChangeAspect="1"/>
                </p:cNvSpPr>
                <p:nvPr/>
              </p:nvSpPr>
              <p:spPr bwMode="auto">
                <a:xfrm>
                  <a:off x="795" y="3268"/>
                  <a:ext cx="347" cy="390"/>
                </a:xfrm>
                <a:custGeom>
                  <a:avLst/>
                  <a:gdLst>
                    <a:gd name="T0" fmla="*/ 313 w 347"/>
                    <a:gd name="T1" fmla="*/ 0 h 390"/>
                    <a:gd name="T2" fmla="*/ 346 w 347"/>
                    <a:gd name="T3" fmla="*/ 47 h 390"/>
                    <a:gd name="T4" fmla="*/ 276 w 347"/>
                    <a:gd name="T5" fmla="*/ 75 h 390"/>
                    <a:gd name="T6" fmla="*/ 201 w 347"/>
                    <a:gd name="T7" fmla="*/ 187 h 390"/>
                    <a:gd name="T8" fmla="*/ 145 w 347"/>
                    <a:gd name="T9" fmla="*/ 234 h 390"/>
                    <a:gd name="T10" fmla="*/ 19 w 347"/>
                    <a:gd name="T11" fmla="*/ 389 h 390"/>
                    <a:gd name="T12" fmla="*/ 0 w 347"/>
                    <a:gd name="T13" fmla="*/ 389 h 390"/>
                    <a:gd name="T14" fmla="*/ 117 w 347"/>
                    <a:gd name="T15" fmla="*/ 187 h 390"/>
                    <a:gd name="T16" fmla="*/ 187 w 347"/>
                    <a:gd name="T17" fmla="*/ 103 h 390"/>
                    <a:gd name="T18" fmla="*/ 257 w 347"/>
                    <a:gd name="T19" fmla="*/ 33 h 390"/>
                    <a:gd name="T20" fmla="*/ 313 w 347"/>
                    <a:gd name="T21" fmla="*/ 0 h 3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7"/>
                    <a:gd name="T34" fmla="*/ 0 h 390"/>
                    <a:gd name="T35" fmla="*/ 347 w 347"/>
                    <a:gd name="T36" fmla="*/ 390 h 3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7" h="390">
                      <a:moveTo>
                        <a:pt x="313" y="0"/>
                      </a:moveTo>
                      <a:lnTo>
                        <a:pt x="346" y="47"/>
                      </a:lnTo>
                      <a:lnTo>
                        <a:pt x="276" y="75"/>
                      </a:lnTo>
                      <a:lnTo>
                        <a:pt x="201" y="187"/>
                      </a:lnTo>
                      <a:lnTo>
                        <a:pt x="145" y="234"/>
                      </a:lnTo>
                      <a:lnTo>
                        <a:pt x="19" y="389"/>
                      </a:lnTo>
                      <a:lnTo>
                        <a:pt x="0" y="389"/>
                      </a:lnTo>
                      <a:lnTo>
                        <a:pt x="117" y="187"/>
                      </a:lnTo>
                      <a:lnTo>
                        <a:pt x="187" y="103"/>
                      </a:lnTo>
                      <a:lnTo>
                        <a:pt x="257" y="33"/>
                      </a:lnTo>
                      <a:lnTo>
                        <a:pt x="313" y="0"/>
                      </a:lnTo>
                    </a:path>
                  </a:pathLst>
                </a:custGeom>
                <a:solidFill>
                  <a:srgbClr val="00A000"/>
                </a:solidFill>
                <a:ln w="12700" cap="rnd">
                  <a:noFill/>
                  <a:round/>
                  <a:headEnd/>
                  <a:tailEnd/>
                </a:ln>
              </p:spPr>
              <p:txBody>
                <a:bodyPr/>
                <a:lstStyle/>
                <a:p>
                  <a:endParaRPr lang="en-US"/>
                </a:p>
              </p:txBody>
            </p:sp>
            <p:sp>
              <p:nvSpPr>
                <p:cNvPr id="18492" name="Freeform 602"/>
                <p:cNvSpPr>
                  <a:spLocks noChangeAspect="1"/>
                </p:cNvSpPr>
                <p:nvPr/>
              </p:nvSpPr>
              <p:spPr bwMode="auto">
                <a:xfrm>
                  <a:off x="795" y="3374"/>
                  <a:ext cx="184" cy="284"/>
                </a:xfrm>
                <a:custGeom>
                  <a:avLst/>
                  <a:gdLst>
                    <a:gd name="T0" fmla="*/ 73 w 184"/>
                    <a:gd name="T1" fmla="*/ 84 h 284"/>
                    <a:gd name="T2" fmla="*/ 0 w 184"/>
                    <a:gd name="T3" fmla="*/ 283 h 284"/>
                    <a:gd name="T4" fmla="*/ 114 w 184"/>
                    <a:gd name="T5" fmla="*/ 84 h 284"/>
                    <a:gd name="T6" fmla="*/ 183 w 184"/>
                    <a:gd name="T7" fmla="*/ 0 h 284"/>
                    <a:gd name="T8" fmla="*/ 73 w 184"/>
                    <a:gd name="T9" fmla="*/ 84 h 284"/>
                    <a:gd name="T10" fmla="*/ 0 60000 65536"/>
                    <a:gd name="T11" fmla="*/ 0 60000 65536"/>
                    <a:gd name="T12" fmla="*/ 0 60000 65536"/>
                    <a:gd name="T13" fmla="*/ 0 60000 65536"/>
                    <a:gd name="T14" fmla="*/ 0 60000 65536"/>
                    <a:gd name="T15" fmla="*/ 0 w 184"/>
                    <a:gd name="T16" fmla="*/ 0 h 284"/>
                    <a:gd name="T17" fmla="*/ 184 w 184"/>
                    <a:gd name="T18" fmla="*/ 284 h 284"/>
                  </a:gdLst>
                  <a:ahLst/>
                  <a:cxnLst>
                    <a:cxn ang="T10">
                      <a:pos x="T0" y="T1"/>
                    </a:cxn>
                    <a:cxn ang="T11">
                      <a:pos x="T2" y="T3"/>
                    </a:cxn>
                    <a:cxn ang="T12">
                      <a:pos x="T4" y="T5"/>
                    </a:cxn>
                    <a:cxn ang="T13">
                      <a:pos x="T6" y="T7"/>
                    </a:cxn>
                    <a:cxn ang="T14">
                      <a:pos x="T8" y="T9"/>
                    </a:cxn>
                  </a:cxnLst>
                  <a:rect l="T15" t="T16" r="T17" b="T18"/>
                  <a:pathLst>
                    <a:path w="184" h="284">
                      <a:moveTo>
                        <a:pt x="73" y="84"/>
                      </a:moveTo>
                      <a:lnTo>
                        <a:pt x="0" y="283"/>
                      </a:lnTo>
                      <a:lnTo>
                        <a:pt x="114" y="84"/>
                      </a:lnTo>
                      <a:lnTo>
                        <a:pt x="183" y="0"/>
                      </a:lnTo>
                      <a:lnTo>
                        <a:pt x="73" y="84"/>
                      </a:lnTo>
                    </a:path>
                  </a:pathLst>
                </a:custGeom>
                <a:solidFill>
                  <a:srgbClr val="008000"/>
                </a:solidFill>
                <a:ln w="12700" cap="rnd">
                  <a:noFill/>
                  <a:round/>
                  <a:headEnd/>
                  <a:tailEnd/>
                </a:ln>
              </p:spPr>
              <p:txBody>
                <a:bodyPr/>
                <a:lstStyle/>
                <a:p>
                  <a:endParaRPr lang="en-US"/>
                </a:p>
              </p:txBody>
            </p:sp>
          </p:grpSp>
        </p:grpSp>
        <p:sp>
          <p:nvSpPr>
            <p:cNvPr id="41563" name="Text Box 603"/>
            <p:cNvSpPr txBox="1">
              <a:spLocks noChangeArrowheads="1"/>
            </p:cNvSpPr>
            <p:nvPr/>
          </p:nvSpPr>
          <p:spPr bwMode="auto">
            <a:xfrm>
              <a:off x="652" y="2494"/>
              <a:ext cx="671" cy="223"/>
            </a:xfrm>
            <a:prstGeom prst="rect">
              <a:avLst/>
            </a:prstGeom>
            <a:noFill/>
            <a:ln w="9525">
              <a:noFill/>
              <a:miter lim="800000"/>
              <a:headEnd/>
              <a:tailEnd/>
            </a:ln>
            <a:effectLst/>
          </p:spPr>
          <p:txBody>
            <a:bodyPr wrap="none">
              <a:spAutoFit/>
            </a:bodyPr>
            <a:lstStyle/>
            <a:p>
              <a:pPr eaLnBrk="0" hangingPunct="0">
                <a:defRPr/>
              </a:pPr>
              <a:r>
                <a:rPr lang="en-US" sz="2400" b="1">
                  <a:solidFill>
                    <a:srgbClr val="000000"/>
                  </a:solidFill>
                  <a:effectLst>
                    <a:outerShdw blurRad="38100" dist="38100" dir="2700000" algn="tl">
                      <a:srgbClr val="FFFFFF"/>
                    </a:outerShdw>
                  </a:effectLst>
                  <a:latin typeface="Palatino" pitchFamily="18" charset="0"/>
                  <a:ea typeface="ＭＳ Ｐゴシック" pitchFamily="-124" charset="-128"/>
                </a:rPr>
                <a:t>vacuum</a:t>
              </a:r>
            </a:p>
          </p:txBody>
        </p:sp>
        <p:sp>
          <p:nvSpPr>
            <p:cNvPr id="18471" name="Text Box 604"/>
            <p:cNvSpPr txBox="1">
              <a:spLocks noChangeArrowheads="1"/>
            </p:cNvSpPr>
            <p:nvPr/>
          </p:nvSpPr>
          <p:spPr bwMode="auto">
            <a:xfrm>
              <a:off x="759" y="1269"/>
              <a:ext cx="914" cy="407"/>
            </a:xfrm>
            <a:prstGeom prst="rect">
              <a:avLst/>
            </a:prstGeom>
            <a:noFill/>
            <a:ln w="9525">
              <a:noFill/>
              <a:miter lim="800000"/>
              <a:headEnd/>
              <a:tailEnd/>
            </a:ln>
          </p:spPr>
          <p:txBody>
            <a:bodyPr wrap="none">
              <a:spAutoFit/>
            </a:bodyPr>
            <a:lstStyle/>
            <a:p>
              <a:pPr algn="ctr" eaLnBrk="0" hangingPunct="0"/>
              <a:r>
                <a:rPr lang="en-US" sz="2400">
                  <a:solidFill>
                    <a:srgbClr val="FFFF66"/>
                  </a:solidFill>
                  <a:ea typeface="ＭＳ Ｐゴシック" pitchFamily="-124" charset="-128"/>
                </a:rPr>
                <a:t>relativistic</a:t>
              </a:r>
            </a:p>
            <a:p>
              <a:pPr algn="ctr" eaLnBrk="0" hangingPunct="0"/>
              <a:r>
                <a:rPr lang="en-US" sz="2400">
                  <a:solidFill>
                    <a:srgbClr val="FFFF66"/>
                  </a:solidFill>
                  <a:ea typeface="ＭＳ Ｐゴシック" pitchFamily="-124" charset="-128"/>
                </a:rPr>
                <a:t>heavy ions</a:t>
              </a:r>
            </a:p>
          </p:txBody>
        </p:sp>
        <p:sp>
          <p:nvSpPr>
            <p:cNvPr id="18472" name="Text Box 605"/>
            <p:cNvSpPr txBox="1">
              <a:spLocks noChangeArrowheads="1"/>
            </p:cNvSpPr>
            <p:nvPr/>
          </p:nvSpPr>
          <p:spPr bwMode="auto">
            <a:xfrm>
              <a:off x="2043" y="1010"/>
              <a:ext cx="838" cy="407"/>
            </a:xfrm>
            <a:prstGeom prst="rect">
              <a:avLst/>
            </a:prstGeom>
            <a:noFill/>
            <a:ln w="9525">
              <a:noFill/>
              <a:miter lim="800000"/>
              <a:headEnd/>
              <a:tailEnd/>
            </a:ln>
          </p:spPr>
          <p:txBody>
            <a:bodyPr wrap="none">
              <a:spAutoFit/>
            </a:bodyPr>
            <a:lstStyle/>
            <a:p>
              <a:pPr algn="ctr" eaLnBrk="0" hangingPunct="0"/>
              <a:r>
                <a:rPr lang="en-US" sz="2400" dirty="0">
                  <a:solidFill>
                    <a:srgbClr val="FFFF66"/>
                  </a:solidFill>
                  <a:ea typeface="ＭＳ Ｐゴシック" pitchFamily="-124" charset="-128"/>
                </a:rPr>
                <a:t>electron</a:t>
              </a:r>
            </a:p>
            <a:p>
              <a:pPr algn="ctr" eaLnBrk="0" hangingPunct="0"/>
              <a:r>
                <a:rPr lang="en-US" sz="2400" dirty="0">
                  <a:solidFill>
                    <a:srgbClr val="FFFF66"/>
                  </a:solidFill>
                  <a:ea typeface="ＭＳ Ｐゴシック" pitchFamily="-124" charset="-128"/>
                </a:rPr>
                <a:t>scattering</a:t>
              </a:r>
            </a:p>
          </p:txBody>
        </p:sp>
        <p:sp>
          <p:nvSpPr>
            <p:cNvPr id="18473" name="Text Box 606"/>
            <p:cNvSpPr txBox="1">
              <a:spLocks noChangeArrowheads="1"/>
            </p:cNvSpPr>
            <p:nvPr/>
          </p:nvSpPr>
          <p:spPr bwMode="auto">
            <a:xfrm>
              <a:off x="3368" y="519"/>
              <a:ext cx="933" cy="587"/>
            </a:xfrm>
            <a:prstGeom prst="rect">
              <a:avLst/>
            </a:prstGeom>
            <a:noFill/>
            <a:ln w="9525">
              <a:noFill/>
              <a:miter lim="800000"/>
              <a:headEnd/>
              <a:tailEnd/>
            </a:ln>
          </p:spPr>
          <p:txBody>
            <a:bodyPr wrap="none">
              <a:spAutoFit/>
            </a:bodyPr>
            <a:lstStyle/>
            <a:p>
              <a:pPr algn="ctr" eaLnBrk="0" hangingPunct="0"/>
              <a:r>
                <a:rPr lang="en-US" sz="2400">
                  <a:solidFill>
                    <a:srgbClr val="FFFF66"/>
                  </a:solidFill>
                  <a:ea typeface="ＭＳ Ｐゴシック" pitchFamily="-124" charset="-128"/>
                </a:rPr>
                <a:t>stable and </a:t>
              </a:r>
            </a:p>
            <a:p>
              <a:pPr algn="ctr" eaLnBrk="0" hangingPunct="0"/>
              <a:r>
                <a:rPr lang="en-US" sz="2400">
                  <a:solidFill>
                    <a:srgbClr val="FFFF66"/>
                  </a:solidFill>
                  <a:ea typeface="ＭＳ Ｐゴシック" pitchFamily="-124" charset="-128"/>
                </a:rPr>
                <a:t>radioactive</a:t>
              </a:r>
            </a:p>
            <a:p>
              <a:pPr algn="ctr" eaLnBrk="0" hangingPunct="0"/>
              <a:r>
                <a:rPr lang="en-US" sz="2400">
                  <a:solidFill>
                    <a:srgbClr val="FFFF66"/>
                  </a:solidFill>
                  <a:ea typeface="ＭＳ Ｐゴシック" pitchFamily="-124" charset="-128"/>
                </a:rPr>
                <a:t>beams</a:t>
              </a:r>
            </a:p>
          </p:txBody>
        </p:sp>
      </p:grpSp>
      <p:sp>
        <p:nvSpPr>
          <p:cNvPr id="18435" name="Text Box 607"/>
          <p:cNvSpPr txBox="1">
            <a:spLocks noChangeArrowheads="1"/>
          </p:cNvSpPr>
          <p:nvPr/>
        </p:nvSpPr>
        <p:spPr bwMode="auto">
          <a:xfrm>
            <a:off x="152400" y="228600"/>
            <a:ext cx="5562600" cy="519113"/>
          </a:xfrm>
          <a:prstGeom prst="rect">
            <a:avLst/>
          </a:prstGeom>
          <a:noFill/>
          <a:ln w="9525">
            <a:noFill/>
            <a:miter lim="800000"/>
            <a:headEnd/>
            <a:tailEnd/>
          </a:ln>
        </p:spPr>
        <p:txBody>
          <a:bodyPr>
            <a:spAutoFit/>
          </a:bodyPr>
          <a:lstStyle/>
          <a:p>
            <a:pPr eaLnBrk="0" hangingPunct="0"/>
            <a:r>
              <a:rPr lang="en-US" sz="2800" dirty="0">
                <a:solidFill>
                  <a:schemeClr val="accent2">
                    <a:lumMod val="60000"/>
                    <a:lumOff val="40000"/>
                  </a:schemeClr>
                </a:solidFill>
              </a:rPr>
              <a:t>Landscape of Nuclear Physics</a:t>
            </a:r>
          </a:p>
        </p:txBody>
      </p:sp>
      <p:sp>
        <p:nvSpPr>
          <p:cNvPr id="18436" name="Text Box 608"/>
          <p:cNvSpPr txBox="1">
            <a:spLocks noChangeArrowheads="1"/>
          </p:cNvSpPr>
          <p:nvPr/>
        </p:nvSpPr>
        <p:spPr bwMode="auto">
          <a:xfrm>
            <a:off x="6076950" y="6491288"/>
            <a:ext cx="3067050" cy="366712"/>
          </a:xfrm>
          <a:prstGeom prst="rect">
            <a:avLst/>
          </a:prstGeom>
          <a:noFill/>
          <a:ln w="9525">
            <a:noFill/>
            <a:miter lim="800000"/>
            <a:headEnd/>
            <a:tailEnd/>
          </a:ln>
        </p:spPr>
        <p:txBody>
          <a:bodyPr wrap="none">
            <a:spAutoFit/>
          </a:bodyPr>
          <a:lstStyle/>
          <a:p>
            <a:pPr eaLnBrk="0" hangingPunct="0"/>
            <a:r>
              <a:rPr lang="en-US" dirty="0">
                <a:solidFill>
                  <a:schemeClr val="bg1"/>
                </a:solidFill>
              </a:rPr>
              <a:t>From W. </a:t>
            </a:r>
            <a:r>
              <a:rPr lang="en-US" dirty="0" err="1">
                <a:solidFill>
                  <a:schemeClr val="bg1"/>
                </a:solidFill>
              </a:rPr>
              <a:t>Nazarewicz</a:t>
            </a:r>
            <a:r>
              <a:rPr lang="en-US" dirty="0">
                <a:solidFill>
                  <a:schemeClr val="bg1"/>
                </a:solidFill>
              </a:rPr>
              <a:t>, ORNL</a:t>
            </a:r>
          </a:p>
        </p:txBody>
      </p:sp>
      <p:pic>
        <p:nvPicPr>
          <p:cNvPr id="18437" name="Picture 609" descr="g21bluepurple2j"/>
          <p:cNvPicPr>
            <a:picLocks noChangeAspect="1" noChangeArrowheads="1"/>
          </p:cNvPicPr>
          <p:nvPr/>
        </p:nvPicPr>
        <p:blipFill>
          <a:blip r:embed="rId3"/>
          <a:srcRect l="7834" r="4750"/>
          <a:stretch>
            <a:fillRect/>
          </a:stretch>
        </p:blipFill>
        <p:spPr bwMode="auto">
          <a:xfrm>
            <a:off x="6934200" y="2895600"/>
            <a:ext cx="1981200" cy="1981200"/>
          </a:xfrm>
          <a:prstGeom prst="rect">
            <a:avLst/>
          </a:prstGeom>
          <a:noFill/>
          <a:ln w="9525">
            <a:noFill/>
            <a:miter lim="800000"/>
            <a:headEnd/>
            <a:tailEnd/>
          </a:ln>
        </p:spPr>
      </p:pic>
      <p:pic>
        <p:nvPicPr>
          <p:cNvPr id="18438" name="Picture 610"/>
          <p:cNvPicPr>
            <a:picLocks noChangeAspect="1" noChangeArrowheads="1"/>
          </p:cNvPicPr>
          <p:nvPr/>
        </p:nvPicPr>
        <p:blipFill>
          <a:blip r:embed="rId4"/>
          <a:srcRect/>
          <a:stretch>
            <a:fillRect/>
          </a:stretch>
        </p:blipFill>
        <p:spPr bwMode="auto">
          <a:xfrm>
            <a:off x="0" y="5334000"/>
            <a:ext cx="5029200" cy="1363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1506" name="Date Placeholder 1"/>
          <p:cNvSpPr>
            <a:spLocks noGrp="1"/>
          </p:cNvSpPr>
          <p:nvPr>
            <p:ph type="dt" sz="quarter" idx="10"/>
          </p:nvPr>
        </p:nvSpPr>
        <p:spPr>
          <a:noFill/>
        </p:spPr>
        <p:txBody>
          <a:bodyPr/>
          <a:lstStyle/>
          <a:p>
            <a:r>
              <a:rPr lang="en-US" smtClean="0">
                <a:latin typeface="Arial" pitchFamily="34" charset="0"/>
              </a:rPr>
              <a:t>Feb 2008</a:t>
            </a:r>
          </a:p>
        </p:txBody>
      </p:sp>
      <p:sp>
        <p:nvSpPr>
          <p:cNvPr id="21507" name="Footer Placeholder 2"/>
          <p:cNvSpPr>
            <a:spLocks noGrp="1"/>
          </p:cNvSpPr>
          <p:nvPr>
            <p:ph type="ftr" sz="quarter" idx="11"/>
          </p:nvPr>
        </p:nvSpPr>
        <p:spPr>
          <a:noFill/>
        </p:spPr>
        <p:txBody>
          <a:bodyPr/>
          <a:lstStyle/>
          <a:p>
            <a:r>
              <a:rPr lang="en-US" smtClean="0">
                <a:latin typeface="Arial" pitchFamily="34" charset="0"/>
              </a:rPr>
              <a:t>Elizabeth Beise, U Md</a:t>
            </a:r>
          </a:p>
        </p:txBody>
      </p:sp>
      <p:sp>
        <p:nvSpPr>
          <p:cNvPr id="21508" name="Slide Number Placeholder 3"/>
          <p:cNvSpPr>
            <a:spLocks noGrp="1"/>
          </p:cNvSpPr>
          <p:nvPr>
            <p:ph type="sldNum" sz="quarter" idx="12"/>
          </p:nvPr>
        </p:nvSpPr>
        <p:spPr>
          <a:noFill/>
        </p:spPr>
        <p:txBody>
          <a:bodyPr/>
          <a:lstStyle/>
          <a:p>
            <a:fld id="{26C01612-03A6-4AA1-8834-D2C5A26DAB92}" type="slidenum">
              <a:rPr lang="en-US" smtClean="0">
                <a:latin typeface="Arial" pitchFamily="34" charset="0"/>
              </a:rPr>
              <a:pPr/>
              <a:t>9</a:t>
            </a:fld>
            <a:endParaRPr lang="en-US" smtClean="0">
              <a:latin typeface="Arial" pitchFamily="34" charset="0"/>
            </a:endParaRPr>
          </a:p>
        </p:txBody>
      </p:sp>
      <p:sp>
        <p:nvSpPr>
          <p:cNvPr id="21509" name="Text Box 2"/>
          <p:cNvSpPr txBox="1">
            <a:spLocks noChangeArrowheads="1"/>
          </p:cNvSpPr>
          <p:nvPr/>
        </p:nvSpPr>
        <p:spPr bwMode="auto">
          <a:xfrm>
            <a:off x="1143000" y="0"/>
            <a:ext cx="7315200" cy="579438"/>
          </a:xfrm>
          <a:prstGeom prst="rect">
            <a:avLst/>
          </a:prstGeom>
          <a:noFill/>
          <a:ln w="9525">
            <a:noFill/>
            <a:miter lim="800000"/>
            <a:headEnd/>
            <a:tailEnd/>
          </a:ln>
        </p:spPr>
        <p:txBody>
          <a:bodyPr>
            <a:spAutoFit/>
          </a:bodyPr>
          <a:lstStyle/>
          <a:p>
            <a:pPr algn="ctr" eaLnBrk="0" hangingPunct="0"/>
            <a:r>
              <a:rPr lang="en-US" sz="3200" b="1" dirty="0">
                <a:solidFill>
                  <a:schemeClr val="bg1"/>
                </a:solidFill>
              </a:rPr>
              <a:t>Jefferson Laboratory </a:t>
            </a:r>
            <a:r>
              <a:rPr lang="en-US" sz="2000" b="1" dirty="0">
                <a:solidFill>
                  <a:schemeClr val="bg1"/>
                </a:solidFill>
              </a:rPr>
              <a:t>(Newport News, VA)</a:t>
            </a:r>
          </a:p>
        </p:txBody>
      </p:sp>
      <p:sp>
        <p:nvSpPr>
          <p:cNvPr id="21510" name="Rectangle 7"/>
          <p:cNvSpPr>
            <a:spLocks noChangeArrowheads="1"/>
          </p:cNvSpPr>
          <p:nvPr/>
        </p:nvSpPr>
        <p:spPr bwMode="auto">
          <a:xfrm>
            <a:off x="0" y="4724400"/>
            <a:ext cx="4572000" cy="1676400"/>
          </a:xfrm>
          <a:prstGeom prst="rect">
            <a:avLst/>
          </a:prstGeom>
          <a:noFill/>
          <a:ln w="9525">
            <a:noFill/>
            <a:miter lim="800000"/>
            <a:headEnd/>
            <a:tailEnd/>
          </a:ln>
        </p:spPr>
        <p:txBody>
          <a:bodyPr>
            <a:spAutoFit/>
          </a:bodyPr>
          <a:lstStyle/>
          <a:p>
            <a:pPr eaLnBrk="0" hangingPunct="0"/>
            <a:r>
              <a:rPr lang="en-US" sz="2000" dirty="0">
                <a:solidFill>
                  <a:srgbClr val="006666"/>
                </a:solidFill>
              </a:rPr>
              <a:t>	</a:t>
            </a:r>
            <a:r>
              <a:rPr lang="en-US" sz="2000" i="1" dirty="0">
                <a:solidFill>
                  <a:schemeClr val="accent2">
                    <a:lumMod val="40000"/>
                    <a:lumOff val="60000"/>
                  </a:schemeClr>
                </a:solidFill>
              </a:rPr>
              <a:t>E </a:t>
            </a:r>
            <a:r>
              <a:rPr lang="en-US" sz="2000" i="1" dirty="0">
                <a:solidFill>
                  <a:schemeClr val="accent2">
                    <a:lumMod val="40000"/>
                    <a:lumOff val="60000"/>
                  </a:schemeClr>
                </a:solidFill>
                <a:cs typeface="Arial" pitchFamily="34" charset="0"/>
                <a:sym typeface="Wingdings" pitchFamily="2" charset="2"/>
              </a:rPr>
              <a:t>~</a:t>
            </a:r>
            <a:r>
              <a:rPr lang="en-US" sz="2000" i="1" dirty="0">
                <a:solidFill>
                  <a:schemeClr val="accent2">
                    <a:lumMod val="40000"/>
                    <a:lumOff val="60000"/>
                  </a:schemeClr>
                </a:solidFill>
                <a:sym typeface="Wingdings" pitchFamily="2" charset="2"/>
              </a:rPr>
              <a:t> 6 </a:t>
            </a:r>
            <a:r>
              <a:rPr lang="en-US" sz="2000" i="1" dirty="0" err="1">
                <a:solidFill>
                  <a:schemeClr val="accent2">
                    <a:lumMod val="40000"/>
                    <a:lumOff val="60000"/>
                  </a:schemeClr>
                </a:solidFill>
                <a:sym typeface="Wingdings" pitchFamily="2" charset="2"/>
              </a:rPr>
              <a:t>GeV</a:t>
            </a:r>
            <a:endParaRPr lang="en-US" sz="2000" i="1" dirty="0">
              <a:solidFill>
                <a:schemeClr val="accent2">
                  <a:lumMod val="40000"/>
                  <a:lumOff val="60000"/>
                </a:schemeClr>
              </a:solidFill>
            </a:endParaRPr>
          </a:p>
          <a:p>
            <a:pPr eaLnBrk="0" hangingPunct="0"/>
            <a:r>
              <a:rPr lang="en-US" sz="2000" i="1" dirty="0">
                <a:solidFill>
                  <a:schemeClr val="accent2">
                    <a:lumMod val="40000"/>
                    <a:lumOff val="60000"/>
                  </a:schemeClr>
                </a:solidFill>
              </a:rPr>
              <a:t>Continuous Polarized Electron Beam</a:t>
            </a:r>
          </a:p>
          <a:p>
            <a:pPr eaLnBrk="0" hangingPunct="0"/>
            <a:r>
              <a:rPr lang="en-US" sz="2000" dirty="0"/>
              <a:t>	</a:t>
            </a:r>
            <a:r>
              <a:rPr lang="en-US" sz="2000" dirty="0">
                <a:solidFill>
                  <a:srgbClr val="FFFF00"/>
                </a:solidFill>
              </a:rPr>
              <a:t>&gt; 100 </a:t>
            </a:r>
            <a:r>
              <a:rPr lang="en-US" sz="2400" dirty="0" err="1">
                <a:solidFill>
                  <a:srgbClr val="FFFF00"/>
                </a:solidFill>
                <a:latin typeface="Symbol" pitchFamily="18" charset="2"/>
              </a:rPr>
              <a:t>m</a:t>
            </a:r>
            <a:r>
              <a:rPr lang="en-US" sz="2000" dirty="0" err="1">
                <a:solidFill>
                  <a:srgbClr val="FFFF00"/>
                </a:solidFill>
              </a:rPr>
              <a:t>A</a:t>
            </a:r>
            <a:endParaRPr lang="en-US" sz="2000" dirty="0">
              <a:solidFill>
                <a:srgbClr val="FFFF00"/>
              </a:solidFill>
            </a:endParaRPr>
          </a:p>
          <a:p>
            <a:pPr eaLnBrk="0" hangingPunct="0"/>
            <a:r>
              <a:rPr lang="en-US" sz="2000" dirty="0">
                <a:solidFill>
                  <a:srgbClr val="FFFF00"/>
                </a:solidFill>
              </a:rPr>
              <a:t>	up to 85% polarization</a:t>
            </a:r>
          </a:p>
          <a:p>
            <a:pPr eaLnBrk="0" hangingPunct="0"/>
            <a:r>
              <a:rPr lang="en-US" sz="2000" dirty="0">
                <a:solidFill>
                  <a:srgbClr val="FFFF00"/>
                </a:solidFill>
              </a:rPr>
              <a:t>	concurrent to 3 Halls</a:t>
            </a:r>
          </a:p>
        </p:txBody>
      </p:sp>
      <p:pic>
        <p:nvPicPr>
          <p:cNvPr id="93192" name="Picture 8" descr="schematicp"/>
          <p:cNvPicPr>
            <a:picLocks noChangeAspect="1" noChangeArrowheads="1"/>
          </p:cNvPicPr>
          <p:nvPr/>
        </p:nvPicPr>
        <p:blipFill>
          <a:blip r:embed="rId2"/>
          <a:srcRect/>
          <a:stretch>
            <a:fillRect/>
          </a:stretch>
        </p:blipFill>
        <p:spPr bwMode="auto">
          <a:xfrm>
            <a:off x="4724400" y="3352800"/>
            <a:ext cx="4419600" cy="3190875"/>
          </a:xfrm>
          <a:prstGeom prst="rect">
            <a:avLst/>
          </a:prstGeom>
          <a:solidFill>
            <a:schemeClr val="accent2"/>
          </a:solidFill>
          <a:ln w="9525">
            <a:noFill/>
            <a:miter lim="800000"/>
            <a:headEnd/>
            <a:tailEnd/>
          </a:ln>
        </p:spPr>
      </p:pic>
      <p:pic>
        <p:nvPicPr>
          <p:cNvPr id="21512" name="Picture 9" descr="acc1h"/>
          <p:cNvPicPr>
            <a:picLocks noChangeAspect="1" noChangeArrowheads="1"/>
          </p:cNvPicPr>
          <p:nvPr/>
        </p:nvPicPr>
        <p:blipFill>
          <a:blip r:embed="rId3"/>
          <a:srcRect/>
          <a:stretch>
            <a:fillRect/>
          </a:stretch>
        </p:blipFill>
        <p:spPr bwMode="auto">
          <a:xfrm>
            <a:off x="0" y="685800"/>
            <a:ext cx="4648200" cy="3508375"/>
          </a:xfrm>
          <a:prstGeom prst="rect">
            <a:avLst/>
          </a:prstGeom>
          <a:noFill/>
          <a:ln w="9525">
            <a:noFill/>
            <a:miter lim="800000"/>
            <a:headEnd/>
            <a:tailEnd/>
          </a:ln>
        </p:spPr>
      </p:pic>
      <p:sp>
        <p:nvSpPr>
          <p:cNvPr id="93194" name="Text Box 10"/>
          <p:cNvSpPr txBox="1">
            <a:spLocks noChangeArrowheads="1"/>
          </p:cNvSpPr>
          <p:nvPr/>
        </p:nvSpPr>
        <p:spPr bwMode="auto">
          <a:xfrm>
            <a:off x="4718050" y="3530600"/>
            <a:ext cx="1949450" cy="366713"/>
          </a:xfrm>
          <a:prstGeom prst="rect">
            <a:avLst/>
          </a:prstGeom>
          <a:noFill/>
          <a:ln w="9525">
            <a:noFill/>
            <a:miter lim="800000"/>
            <a:headEnd/>
            <a:tailEnd/>
          </a:ln>
        </p:spPr>
        <p:txBody>
          <a:bodyPr wrap="none">
            <a:spAutoFit/>
          </a:bodyPr>
          <a:lstStyle/>
          <a:p>
            <a:pPr algn="ctr"/>
            <a:r>
              <a:rPr lang="en-US" b="1" i="1" dirty="0"/>
              <a:t>12 </a:t>
            </a:r>
            <a:r>
              <a:rPr lang="en-US" b="1" i="1" dirty="0" err="1"/>
              <a:t>GeV</a:t>
            </a:r>
            <a:r>
              <a:rPr lang="en-US" b="1" i="1" dirty="0"/>
              <a:t> Upgrade</a:t>
            </a:r>
          </a:p>
        </p:txBody>
      </p:sp>
      <p:grpSp>
        <p:nvGrpSpPr>
          <p:cNvPr id="2" name="Group 14"/>
          <p:cNvGrpSpPr>
            <a:grpSpLocks/>
          </p:cNvGrpSpPr>
          <p:nvPr/>
        </p:nvGrpSpPr>
        <p:grpSpPr bwMode="auto">
          <a:xfrm>
            <a:off x="4724400" y="762000"/>
            <a:ext cx="4419600" cy="2590800"/>
            <a:chOff x="2976" y="480"/>
            <a:chExt cx="2784" cy="1632"/>
          </a:xfrm>
          <a:solidFill>
            <a:schemeClr val="bg1"/>
          </a:solidFill>
        </p:grpSpPr>
        <p:sp>
          <p:nvSpPr>
            <p:cNvPr id="21516" name="Rectangle 11"/>
            <p:cNvSpPr>
              <a:spLocks noChangeArrowheads="1"/>
            </p:cNvSpPr>
            <p:nvPr/>
          </p:nvSpPr>
          <p:spPr bwMode="auto">
            <a:xfrm>
              <a:off x="2976" y="480"/>
              <a:ext cx="2784" cy="96"/>
            </a:xfrm>
            <a:prstGeom prst="rect">
              <a:avLst/>
            </a:prstGeom>
            <a:grpFill/>
            <a:ln w="9525">
              <a:solidFill>
                <a:schemeClr val="tx1"/>
              </a:solidFill>
              <a:miter lim="800000"/>
              <a:headEnd/>
              <a:tailEnd/>
            </a:ln>
          </p:spPr>
          <p:txBody>
            <a:bodyPr wrap="none" anchor="ctr"/>
            <a:lstStyle/>
            <a:p>
              <a:endParaRPr lang="en-US"/>
            </a:p>
          </p:txBody>
        </p:sp>
        <p:grpSp>
          <p:nvGrpSpPr>
            <p:cNvPr id="3" name="Group 4"/>
            <p:cNvGrpSpPr>
              <a:grpSpLocks/>
            </p:cNvGrpSpPr>
            <p:nvPr/>
          </p:nvGrpSpPr>
          <p:grpSpPr bwMode="auto">
            <a:xfrm>
              <a:off x="2976" y="576"/>
              <a:ext cx="2784" cy="1536"/>
              <a:chOff x="864" y="820"/>
              <a:chExt cx="4224" cy="2955"/>
            </a:xfrm>
            <a:grpFill/>
          </p:grpSpPr>
          <p:pic>
            <p:nvPicPr>
              <p:cNvPr id="21519" name="Picture 5" descr="6_GeV_Racetrack"/>
              <p:cNvPicPr>
                <a:picLocks noChangeAspect="1" noChangeArrowheads="1"/>
              </p:cNvPicPr>
              <p:nvPr/>
            </p:nvPicPr>
            <p:blipFill>
              <a:blip r:embed="rId4"/>
              <a:srcRect/>
              <a:stretch>
                <a:fillRect/>
              </a:stretch>
            </p:blipFill>
            <p:spPr bwMode="auto">
              <a:xfrm>
                <a:off x="864" y="820"/>
                <a:ext cx="4224" cy="2955"/>
              </a:xfrm>
              <a:prstGeom prst="rect">
                <a:avLst/>
              </a:prstGeom>
              <a:grpFill/>
              <a:ln w="9525">
                <a:noFill/>
                <a:miter lim="800000"/>
                <a:headEnd/>
                <a:tailEnd/>
              </a:ln>
            </p:spPr>
          </p:pic>
          <p:sp>
            <p:nvSpPr>
              <p:cNvPr id="21520" name="AutoShape 6"/>
              <p:cNvSpPr>
                <a:spLocks noChangeArrowheads="1"/>
              </p:cNvSpPr>
              <p:nvPr/>
            </p:nvSpPr>
            <p:spPr bwMode="auto">
              <a:xfrm rot="5400000">
                <a:off x="3120" y="1746"/>
                <a:ext cx="336" cy="240"/>
              </a:xfrm>
              <a:prstGeom prst="parallelogram">
                <a:avLst>
                  <a:gd name="adj" fmla="val 47911"/>
                </a:avLst>
              </a:prstGeom>
              <a:grpFill/>
              <a:ln w="19050">
                <a:noFill/>
                <a:miter lim="800000"/>
                <a:headEnd/>
                <a:tailEnd/>
              </a:ln>
            </p:spPr>
            <p:txBody>
              <a:bodyPr anchor="ctr">
                <a:spAutoFit/>
              </a:bodyPr>
              <a:lstStyle/>
              <a:p>
                <a:endParaRPr lang="en-US"/>
              </a:p>
            </p:txBody>
          </p:sp>
        </p:grpSp>
        <p:sp>
          <p:nvSpPr>
            <p:cNvPr id="21518" name="Text Box 13"/>
            <p:cNvSpPr txBox="1">
              <a:spLocks noChangeArrowheads="1"/>
            </p:cNvSpPr>
            <p:nvPr/>
          </p:nvSpPr>
          <p:spPr bwMode="auto">
            <a:xfrm>
              <a:off x="3072" y="528"/>
              <a:ext cx="649" cy="250"/>
            </a:xfrm>
            <a:prstGeom prst="rect">
              <a:avLst/>
            </a:prstGeom>
            <a:grpFill/>
            <a:ln w="9525">
              <a:noFill/>
              <a:miter lim="800000"/>
              <a:headEnd/>
              <a:tailEnd/>
            </a:ln>
          </p:spPr>
          <p:txBody>
            <a:bodyPr wrap="none">
              <a:spAutoFit/>
            </a:bodyPr>
            <a:lstStyle/>
            <a:p>
              <a:pPr algn="ctr"/>
              <a:r>
                <a:rPr lang="en-US" sz="2000" i="1" dirty="0"/>
                <a:t>present</a:t>
              </a:r>
            </a:p>
          </p:txBody>
        </p:sp>
      </p:grpSp>
      <p:sp>
        <p:nvSpPr>
          <p:cNvPr id="21515" name="Line 15"/>
          <p:cNvSpPr>
            <a:spLocks noChangeShapeType="1"/>
          </p:cNvSpPr>
          <p:nvPr/>
        </p:nvSpPr>
        <p:spPr bwMode="auto">
          <a:xfrm>
            <a:off x="4724400" y="3429000"/>
            <a:ext cx="4419600" cy="0"/>
          </a:xfrm>
          <a:prstGeom prst="line">
            <a:avLst/>
          </a:prstGeom>
          <a:noFill/>
          <a:ln w="57150">
            <a:solidFill>
              <a:srgbClr val="FF505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31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9|9.7|8.8|10.|11.4|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1990</TotalTime>
  <Words>3331</Words>
  <Application>Microsoft Office PowerPoint</Application>
  <PresentationFormat>On-screen Show (4:3)</PresentationFormat>
  <Paragraphs>693</Paragraphs>
  <Slides>58</Slides>
  <Notes>15</Notes>
  <HiddenSlides>9</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58</vt:i4>
      </vt:variant>
    </vt:vector>
  </HeadingPairs>
  <TitlesOfParts>
    <vt:vector size="62" baseType="lpstr">
      <vt:lpstr>Office Theme</vt:lpstr>
      <vt:lpstr>Equation</vt:lpstr>
      <vt:lpstr>Image</vt:lpstr>
      <vt:lpstr>Picture</vt:lpstr>
      <vt:lpstr>Slide 1</vt:lpstr>
      <vt:lpstr>Slide 2</vt:lpstr>
      <vt:lpstr>Hadron Physics</vt:lpstr>
      <vt:lpstr>caveats</vt:lpstr>
      <vt:lpstr>some references</vt:lpstr>
      <vt:lpstr>The big picture</vt:lpstr>
      <vt:lpstr>The Questions of the 2007 Long Range Plan</vt:lpstr>
      <vt:lpstr>Slide 8</vt:lpstr>
      <vt:lpstr>Slide 9</vt:lpstr>
      <vt:lpstr>Hadron Physics</vt:lpstr>
      <vt:lpstr>The atom</vt:lpstr>
      <vt:lpstr>Slide 12</vt:lpstr>
      <vt:lpstr>observation of hadron states</vt:lpstr>
      <vt:lpstr>angular distributions</vt:lpstr>
      <vt:lpstr>strangeness: The V particle</vt:lpstr>
      <vt:lpstr>Experiments</vt:lpstr>
      <vt:lpstr>CLEO-c: charm quark spectroscopy at Cornell  (CESR: e+e- collider)</vt:lpstr>
      <vt:lpstr>the quark model</vt:lpstr>
      <vt:lpstr>hadrons in QCD</vt:lpstr>
      <vt:lpstr>u and d only: SU(2) flavor symmetry</vt:lpstr>
      <vt:lpstr>SU(3) and s quarks</vt:lpstr>
      <vt:lpstr>sss: the W-</vt:lpstr>
      <vt:lpstr>masses and magnetic moments</vt:lpstr>
      <vt:lpstr>heavy quark bound states</vt:lpstr>
      <vt:lpstr>Lattice QCD</vt:lpstr>
      <vt:lpstr>Excited baryons</vt:lpstr>
      <vt:lpstr>Slide 27</vt:lpstr>
      <vt:lpstr>Slide 28</vt:lpstr>
      <vt:lpstr>Partial Wave Analysis</vt:lpstr>
      <vt:lpstr>Slide 30</vt:lpstr>
      <vt:lpstr>The CLAS Detector at JLab</vt:lpstr>
      <vt:lpstr>Slide 32</vt:lpstr>
      <vt:lpstr>Differential &amp; total cross section of γp→K+Λ</vt:lpstr>
      <vt:lpstr>Complete experiment γp→K+Λ</vt:lpstr>
      <vt:lpstr>Beyond the Quark Model:  Hybrids and Exotics</vt:lpstr>
      <vt:lpstr>pure glue</vt:lpstr>
      <vt:lpstr>Slide 37</vt:lpstr>
      <vt:lpstr>Slide 38</vt:lpstr>
      <vt:lpstr>Slide 39</vt:lpstr>
      <vt:lpstr>Beyond the Quark Model:  Hybrids and Exotics</vt:lpstr>
      <vt:lpstr>Slide 41</vt:lpstr>
      <vt:lpstr>Slide 42</vt:lpstr>
      <vt:lpstr>Slide 43</vt:lpstr>
      <vt:lpstr>Slide 44</vt:lpstr>
      <vt:lpstr>Slide 45</vt:lpstr>
      <vt:lpstr>Slide 46</vt:lpstr>
      <vt:lpstr>Slide 47</vt:lpstr>
      <vt:lpstr>GSI Helmholtz Center and FAIR</vt:lpstr>
      <vt:lpstr>PANDA Physics Program  at the FAIR Facility in Germany</vt:lpstr>
      <vt:lpstr>PANDA detector</vt:lpstr>
      <vt:lpstr>Summary of this section</vt:lpstr>
      <vt:lpstr>Hadron Physics</vt:lpstr>
      <vt:lpstr>Differential &amp; total cross section ofγp→K+Λ</vt:lpstr>
      <vt:lpstr>Coupled channel fit including γp→K+Λ</vt:lpstr>
      <vt:lpstr>Complete experiment γp→K+Λ</vt:lpstr>
      <vt:lpstr>Examples of polarization observables</vt:lpstr>
      <vt:lpstr>Slide 57</vt:lpstr>
      <vt:lpstr>Slide 58</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Hadron Physics</dc:title>
  <dc:creator> Betsy Beise</dc:creator>
  <cp:lastModifiedBy>Betsy Beise</cp:lastModifiedBy>
  <cp:revision>105</cp:revision>
  <dcterms:created xsi:type="dcterms:W3CDTF">2009-05-29T14:50:28Z</dcterms:created>
  <dcterms:modified xsi:type="dcterms:W3CDTF">2009-06-25T21:31:42Z</dcterms:modified>
</cp:coreProperties>
</file>