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9.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33"/>
  </p:notesMasterIdLst>
  <p:sldIdLst>
    <p:sldId id="261" r:id="rId2"/>
    <p:sldId id="329" r:id="rId3"/>
    <p:sldId id="264" r:id="rId4"/>
    <p:sldId id="265" r:id="rId5"/>
    <p:sldId id="288" r:id="rId6"/>
    <p:sldId id="269" r:id="rId7"/>
    <p:sldId id="308" r:id="rId8"/>
    <p:sldId id="268" r:id="rId9"/>
    <p:sldId id="279" r:id="rId10"/>
    <p:sldId id="286" r:id="rId11"/>
    <p:sldId id="300" r:id="rId12"/>
    <p:sldId id="301" r:id="rId13"/>
    <p:sldId id="263" r:id="rId14"/>
    <p:sldId id="332" r:id="rId15"/>
    <p:sldId id="303" r:id="rId16"/>
    <p:sldId id="305" r:id="rId17"/>
    <p:sldId id="309" r:id="rId18"/>
    <p:sldId id="313" r:id="rId19"/>
    <p:sldId id="311" r:id="rId20"/>
    <p:sldId id="316" r:id="rId21"/>
    <p:sldId id="315" r:id="rId22"/>
    <p:sldId id="272" r:id="rId23"/>
    <p:sldId id="333" r:id="rId24"/>
    <p:sldId id="323" r:id="rId25"/>
    <p:sldId id="330" r:id="rId26"/>
    <p:sldId id="327" r:id="rId27"/>
    <p:sldId id="274" r:id="rId28"/>
    <p:sldId id="319" r:id="rId29"/>
    <p:sldId id="324" r:id="rId30"/>
    <p:sldId id="322" r:id="rId31"/>
    <p:sldId id="33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FFFF99"/>
    <a:srgbClr val="FFFFFF"/>
    <a:srgbClr val="FFCC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1" autoAdjust="0"/>
    <p:restoredTop sz="80551" autoAdjust="0"/>
  </p:normalViewPr>
  <p:slideViewPr>
    <p:cSldViewPr>
      <p:cViewPr varScale="1">
        <p:scale>
          <a:sx n="63" d="100"/>
          <a:sy n="63" d="100"/>
        </p:scale>
        <p:origin x="-13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1C2AB0-BAD6-47D0-93E3-44D8B5F091DF}" type="datetimeFigureOut">
              <a:rPr lang="en-US" smtClean="0"/>
              <a:pPr/>
              <a:t>11/18/2012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DEF8CA-8457-47C7-9D0C-33CE869564B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astro.washington.edu/balick/WFPC2/" TargetMode="External"/><Relationship Id="rId3" Type="http://schemas.openxmlformats.org/officeDocument/2006/relationships/hyperlink" Target="http://www.seds.org/messier/planetar.html" TargetMode="External"/><Relationship Id="rId7" Type="http://schemas.openxmlformats.org/officeDocument/2006/relationships/hyperlink" Target="http://casswww.ucsd.edu/public/tutorial/StevI.html"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www.noao.edu/jacoby/pn_gallery.html" TargetMode="External"/><Relationship Id="rId5" Type="http://schemas.openxmlformats.org/officeDocument/2006/relationships/hyperlink" Target="http://en.wikipedia.org/wiki/Medusa" TargetMode="External"/><Relationship Id="rId4" Type="http://schemas.openxmlformats.org/officeDocument/2006/relationships/hyperlink" Target="http://en.wikipedia.org/wiki/Gemini_(constellation)" TargetMode="External"/><Relationship Id="rId9" Type="http://schemas.openxmlformats.org/officeDocument/2006/relationships/hyperlink" Target="http://en.wikipedia.org/wiki/Red_gian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Thorium" TargetMode="External"/><Relationship Id="rId3" Type="http://schemas.openxmlformats.org/officeDocument/2006/relationships/hyperlink" Target="http://en.wikipedia.org/wiki/Isotope" TargetMode="External"/><Relationship Id="rId7" Type="http://schemas.openxmlformats.org/officeDocument/2006/relationships/hyperlink" Target="http://en.wikipedia.org/wiki/Decay_chain"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en.wikipedia.org/wiki/Gas" TargetMode="External"/><Relationship Id="rId11" Type="http://schemas.openxmlformats.org/officeDocument/2006/relationships/hyperlink" Target="http://en.wikipedia.org/wiki/Radium" TargetMode="External"/><Relationship Id="rId5" Type="http://schemas.openxmlformats.org/officeDocument/2006/relationships/hyperlink" Target="http://en.wikipedia.org/wiki/Half-life" TargetMode="External"/><Relationship Id="rId10" Type="http://schemas.openxmlformats.org/officeDocument/2006/relationships/hyperlink" Target="http://en.wikipedia.org/wiki/Lead" TargetMode="External"/><Relationship Id="rId4" Type="http://schemas.openxmlformats.org/officeDocument/2006/relationships/hyperlink" Target="http://en.wikipedia.org/wiki/Radon-222" TargetMode="External"/><Relationship Id="rId9" Type="http://schemas.openxmlformats.org/officeDocument/2006/relationships/hyperlink" Target="http://en.wikipedia.org/wiki/Uraniu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Astronomy picture of the day Oct 25, 2012.  The Medusa Nebula. Also known as </a:t>
            </a:r>
            <a:r>
              <a:rPr lang="en-US" dirty="0" err="1" smtClean="0"/>
              <a:t>Abell</a:t>
            </a:r>
            <a:r>
              <a:rPr lang="en-US" dirty="0" smtClean="0"/>
              <a:t> 21, this Medusa is an old </a:t>
            </a:r>
            <a:r>
              <a:rPr lang="en-US" dirty="0" smtClean="0">
                <a:hlinkClick r:id="rId3"/>
              </a:rPr>
              <a:t>planetary nebula</a:t>
            </a:r>
            <a:r>
              <a:rPr lang="en-US" dirty="0" smtClean="0"/>
              <a:t> some 1,500 light-years away in the constellation </a:t>
            </a:r>
            <a:r>
              <a:rPr lang="en-US" dirty="0" smtClean="0">
                <a:hlinkClick r:id="rId4"/>
              </a:rPr>
              <a:t>Gemini</a:t>
            </a:r>
            <a:r>
              <a:rPr lang="en-US" dirty="0" smtClean="0"/>
              <a:t>. Like its </a:t>
            </a:r>
            <a:r>
              <a:rPr lang="en-US" dirty="0" smtClean="0">
                <a:hlinkClick r:id="rId5"/>
              </a:rPr>
              <a:t>mythological</a:t>
            </a:r>
            <a:r>
              <a:rPr lang="en-US" dirty="0" smtClean="0"/>
              <a:t> namesake, the nebula is associated with a dramatic transformation. The </a:t>
            </a:r>
            <a:r>
              <a:rPr lang="en-US" dirty="0" smtClean="0">
                <a:hlinkClick r:id="rId6"/>
              </a:rPr>
              <a:t>planetary nebula</a:t>
            </a:r>
            <a:r>
              <a:rPr lang="en-US" dirty="0" smtClean="0"/>
              <a:t> phase represents a final stage in </a:t>
            </a:r>
            <a:r>
              <a:rPr lang="en-US" dirty="0" smtClean="0">
                <a:hlinkClick r:id="rId7"/>
              </a:rPr>
              <a:t>the evolution</a:t>
            </a:r>
            <a:r>
              <a:rPr lang="en-US" dirty="0" smtClean="0"/>
              <a:t> of low mass stars </a:t>
            </a:r>
            <a:r>
              <a:rPr lang="en-US" dirty="0" smtClean="0">
                <a:hlinkClick r:id="rId8"/>
              </a:rPr>
              <a:t>like the sun</a:t>
            </a:r>
            <a:r>
              <a:rPr lang="en-US" dirty="0" smtClean="0"/>
              <a:t>, as they transform themselves from </a:t>
            </a:r>
            <a:r>
              <a:rPr lang="en-US" dirty="0" smtClean="0">
                <a:hlinkClick r:id="rId9"/>
              </a:rPr>
              <a:t>red giants</a:t>
            </a:r>
            <a:r>
              <a:rPr lang="en-US" dirty="0" smtClean="0"/>
              <a:t> to hot white dwarf stars and in the process shrug off their outer layers.</a:t>
            </a:r>
            <a:endParaRPr lang="en-US" dirty="0"/>
          </a:p>
        </p:txBody>
      </p:sp>
      <p:sp>
        <p:nvSpPr>
          <p:cNvPr id="4" name="Slide Number Placeholder 3"/>
          <p:cNvSpPr>
            <a:spLocks noGrp="1"/>
          </p:cNvSpPr>
          <p:nvPr>
            <p:ph type="sldNum" sz="quarter" idx="10"/>
          </p:nvPr>
        </p:nvSpPr>
        <p:spPr/>
        <p:txBody>
          <a:bodyPr/>
          <a:lstStyle/>
          <a:p>
            <a:fld id="{87DEF8CA-8457-47C7-9D0C-33CE869564B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Nuclear physics in the universe. Over 99.9 percent of the mass of all the matter in all the living organisms, planets, and stars in all the galaxies throughout our universe comes from the nuclei found at the center of every atom. These nuclei are made of protons and neutrons that themselves formed a few microseconds after the big bang as the primordial liquid known as quark gluon plasma cooled and condensed. The lightest nuclei (those at the centers of hydrogen, helium, and lithium atoms) formed minutes after the big bang. Other elements were formed later in nuclear reactions occurring deep within the early stars. Cataclysmic explosions of these early stars dispersed these heavy nuclei throughout the galaxy, so that as the solar system formed it contained nuclei of carbon, nitrogen, oxygen, silicon, iron, uranium and many more elements, which ended up forming our planet and ourselves.</a:t>
            </a:r>
            <a:endParaRPr lang="en-US" dirty="0"/>
          </a:p>
        </p:txBody>
      </p:sp>
      <p:sp>
        <p:nvSpPr>
          <p:cNvPr id="4" name="Slide Number Placeholder 3"/>
          <p:cNvSpPr>
            <a:spLocks noGrp="1"/>
          </p:cNvSpPr>
          <p:nvPr>
            <p:ph type="sldNum" sz="quarter" idx="10"/>
          </p:nvPr>
        </p:nvSpPr>
        <p:spPr/>
        <p:txBody>
          <a:bodyPr/>
          <a:lstStyle/>
          <a:p>
            <a:fld id="{87DEF8CA-8457-47C7-9D0C-33CE869564B8}"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a:t>
            </a:r>
            <a:r>
              <a:rPr lang="en-US" baseline="0" dirty="0" smtClean="0"/>
              <a:t> than 23 million nuclear medicine procedures annually in the U.S.</a:t>
            </a:r>
          </a:p>
          <a:p>
            <a:endParaRPr lang="en-US" dirty="0"/>
          </a:p>
        </p:txBody>
      </p:sp>
      <p:sp>
        <p:nvSpPr>
          <p:cNvPr id="4" name="Slide Number Placeholder 3"/>
          <p:cNvSpPr>
            <a:spLocks noGrp="1"/>
          </p:cNvSpPr>
          <p:nvPr>
            <p:ph type="sldNum" sz="quarter" idx="10"/>
          </p:nvPr>
        </p:nvSpPr>
        <p:spPr/>
        <p:txBody>
          <a:bodyPr/>
          <a:lstStyle/>
          <a:p>
            <a:fld id="{87DEF8CA-8457-47C7-9D0C-33CE869564B8}" type="slidenum">
              <a:rPr lang="en-US" smtClean="0"/>
              <a:pPr/>
              <a:t>25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100 different nuclear</a:t>
            </a:r>
            <a:r>
              <a:rPr lang="en-US" baseline="0" dirty="0" smtClean="0"/>
              <a:t> imaging procedures available for cancer, cardiovascular diseases and neurological disorders</a:t>
            </a:r>
          </a:p>
          <a:p>
            <a:r>
              <a:rPr lang="en-US" baseline="0" dirty="0" smtClean="0"/>
              <a:t>Half-life of 18F is 1.8 hours, means high activity but goes away fast (no residual effects)</a:t>
            </a:r>
          </a:p>
          <a:p>
            <a:r>
              <a:rPr lang="en-US" baseline="0" dirty="0" smtClean="0"/>
              <a:t>But requires local accelerator for producing it</a:t>
            </a:r>
            <a:endParaRPr lang="en-US" dirty="0"/>
          </a:p>
        </p:txBody>
      </p:sp>
      <p:sp>
        <p:nvSpPr>
          <p:cNvPr id="4" name="Slide Number Placeholder 3"/>
          <p:cNvSpPr>
            <a:spLocks noGrp="1"/>
          </p:cNvSpPr>
          <p:nvPr>
            <p:ph type="sldNum" sz="quarter" idx="10"/>
          </p:nvPr>
        </p:nvSpPr>
        <p:spPr/>
        <p:txBody>
          <a:bodyPr/>
          <a:lstStyle/>
          <a:p>
            <a:fld id="{87DEF8CA-8457-47C7-9D0C-33CE869564B8}" type="slidenum">
              <a:rPr lang="en-US" smtClean="0"/>
              <a:pPr/>
              <a:t>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131 Iodine was the strongest signal.</a:t>
            </a:r>
            <a:r>
              <a:rPr lang="en-US" baseline="0" dirty="0" smtClean="0"/>
              <a:t> Relative strengths of different isotopes (131 I and 132 Te) was clear evidence that the radioactivity was from the reactor and not from the spent fuel.  No signature of 133 I means that the reactor had shut down at about the time of the earthquake. </a:t>
            </a:r>
          </a:p>
          <a:p>
            <a:r>
              <a:rPr lang="en-US" baseline="0" dirty="0" smtClean="0"/>
              <a:t>The activity seen in the air in Seattle was about 1000 times less than naturally occurring in the human body (from 40K </a:t>
            </a:r>
            <a:r>
              <a:rPr lang="en-US" baseline="0" dirty="0" smtClean="0">
                <a:sym typeface="Wingdings" pitchFamily="2" charset="2"/>
              </a:rPr>
              <a:t> </a:t>
            </a:r>
            <a:r>
              <a:rPr lang="en-US" baseline="0" dirty="0" smtClean="0"/>
              <a:t>4400 </a:t>
            </a:r>
            <a:r>
              <a:rPr lang="en-US" baseline="0" dirty="0" err="1" smtClean="0"/>
              <a:t>Bq</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7DEF8CA-8457-47C7-9D0C-33CE869564B8}" type="slidenum">
              <a:rPr lang="en-US" smtClean="0"/>
              <a:pPr/>
              <a:t>28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EF8CA-8457-47C7-9D0C-33CE869564B8}"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Rutherford discovered heavy, apparently </a:t>
            </a:r>
            <a:r>
              <a:rPr lang="en-US" sz="1200" i="1" kern="1200" baseline="0" dirty="0" err="1" smtClean="0">
                <a:solidFill>
                  <a:schemeClr val="tx1"/>
                </a:solidFill>
                <a:latin typeface="+mn-lt"/>
                <a:ea typeface="+mn-ea"/>
                <a:cs typeface="+mn-cs"/>
              </a:rPr>
              <a:t>pointlike</a:t>
            </a:r>
            <a:r>
              <a:rPr lang="en-US" sz="1200" i="1" kern="1200" baseline="0" dirty="0" smtClean="0">
                <a:solidFill>
                  <a:schemeClr val="tx1"/>
                </a:solidFill>
                <a:latin typeface="+mn-lt"/>
                <a:ea typeface="+mn-ea"/>
                <a:cs typeface="+mn-cs"/>
              </a:rPr>
              <a:t> entities at the centers of atoms. He was correct to conclude that nuclei contain most of the mass of an atom, but little did he know how intricate their composition and structure would turn out to be.</a:t>
            </a:r>
          </a:p>
          <a:p>
            <a:r>
              <a:rPr lang="en-US" sz="1200" i="1" kern="1200" baseline="0" dirty="0" smtClean="0">
                <a:solidFill>
                  <a:schemeClr val="tx1"/>
                </a:solidFill>
                <a:latin typeface="+mn-lt"/>
                <a:ea typeface="+mn-ea"/>
                <a:cs typeface="+mn-cs"/>
              </a:rPr>
              <a:t>Nobel Prize in chemistry 1908, Rutherford scattering experiment in </a:t>
            </a:r>
            <a:endParaRPr lang="en-US" dirty="0"/>
          </a:p>
        </p:txBody>
      </p:sp>
      <p:sp>
        <p:nvSpPr>
          <p:cNvPr id="4" name="Slide Number Placeholder 3"/>
          <p:cNvSpPr>
            <a:spLocks noGrp="1"/>
          </p:cNvSpPr>
          <p:nvPr>
            <p:ph type="sldNum" sz="quarter" idx="10"/>
          </p:nvPr>
        </p:nvSpPr>
        <p:spPr/>
        <p:txBody>
          <a:bodyPr/>
          <a:lstStyle/>
          <a:p>
            <a:fld id="{87DEF8CA-8457-47C7-9D0C-33CE869564B8}"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most stable </a:t>
            </a:r>
            <a:r>
              <a:rPr lang="en-US" dirty="0" smtClean="0">
                <a:hlinkClick r:id="rId3" tooltip="Isotope"/>
              </a:rPr>
              <a:t>isotope</a:t>
            </a:r>
            <a:r>
              <a:rPr lang="en-US" dirty="0" smtClean="0"/>
              <a:t>, </a:t>
            </a:r>
            <a:r>
              <a:rPr lang="en-US" baseline="30000" dirty="0" smtClean="0">
                <a:hlinkClick r:id="rId4" tooltip="Radon-222"/>
              </a:rPr>
              <a:t>222</a:t>
            </a:r>
            <a:r>
              <a:rPr lang="en-US" dirty="0" smtClean="0">
                <a:hlinkClick r:id="rId4" tooltip="Radon-222"/>
              </a:rPr>
              <a:t>Rn</a:t>
            </a:r>
            <a:r>
              <a:rPr lang="en-US" dirty="0" smtClean="0"/>
              <a:t>, has a </a:t>
            </a:r>
            <a:r>
              <a:rPr lang="en-US" dirty="0" smtClean="0">
                <a:hlinkClick r:id="rId5" tooltip="Half-life"/>
              </a:rPr>
              <a:t>half-life</a:t>
            </a:r>
            <a:r>
              <a:rPr lang="en-US" dirty="0" smtClean="0"/>
              <a:t> of 3.8 days. Radon is one of the densest substances that remains a </a:t>
            </a:r>
            <a:r>
              <a:rPr lang="en-US" dirty="0" smtClean="0">
                <a:hlinkClick r:id="rId6" tooltip="Gas"/>
              </a:rPr>
              <a:t>gas</a:t>
            </a:r>
            <a:r>
              <a:rPr lang="en-US" dirty="0" smtClean="0"/>
              <a:t> under normal conditions. It is also the only gas under normal conditions that only has radioactive isotopes, and is considered a health hazard due to its radioactivity. Intense radioactivity has also hindered chemical studies of radon and only a few compounds are known.</a:t>
            </a:r>
          </a:p>
          <a:p>
            <a:r>
              <a:rPr lang="en-US" dirty="0" smtClean="0"/>
              <a:t>Radon is formed as one intermediate step in the normal radioactive </a:t>
            </a:r>
            <a:r>
              <a:rPr lang="en-US" dirty="0" smtClean="0">
                <a:hlinkClick r:id="rId7" tooltip="Decay chain"/>
              </a:rPr>
              <a:t>decay chains</a:t>
            </a:r>
            <a:r>
              <a:rPr lang="en-US" dirty="0" smtClean="0"/>
              <a:t>, through which </a:t>
            </a:r>
            <a:r>
              <a:rPr lang="en-US" dirty="0" smtClean="0">
                <a:hlinkClick r:id="rId8" tooltip="Thorium"/>
              </a:rPr>
              <a:t>thorium</a:t>
            </a:r>
            <a:r>
              <a:rPr lang="en-US" dirty="0" smtClean="0"/>
              <a:t> and </a:t>
            </a:r>
            <a:r>
              <a:rPr lang="en-US" dirty="0" smtClean="0">
                <a:hlinkClick r:id="rId9" tooltip="Uranium"/>
              </a:rPr>
              <a:t>uranium</a:t>
            </a:r>
            <a:r>
              <a:rPr lang="en-US" dirty="0" smtClean="0"/>
              <a:t> slowly decay into </a:t>
            </a:r>
            <a:r>
              <a:rPr lang="en-US" dirty="0" smtClean="0">
                <a:hlinkClick r:id="rId10" tooltip="Lead"/>
              </a:rPr>
              <a:t>lead</a:t>
            </a:r>
            <a:r>
              <a:rPr lang="en-US" dirty="0" smtClean="0"/>
              <a:t>. Thorium and uranium are the two most common radioactive elements on earth; they have been around since the earth was formed. Their naturally occurring isotopes have very long half-lives, on the order of billions of years. Thorium and uranium, their decay product </a:t>
            </a:r>
            <a:r>
              <a:rPr lang="en-US" dirty="0" smtClean="0">
                <a:hlinkClick r:id="rId11" tooltip="Radium"/>
              </a:rPr>
              <a:t>radium</a:t>
            </a:r>
            <a:r>
              <a:rPr lang="en-US" dirty="0" smtClean="0"/>
              <a:t>, and its decay product radon, will therefore continue to occur for tens of millions of years at almost the same concentrations as they do now</a:t>
            </a:r>
          </a:p>
          <a:p>
            <a:r>
              <a:rPr lang="en-US" dirty="0" smtClean="0"/>
              <a:t>(text</a:t>
            </a:r>
            <a:r>
              <a:rPr lang="en-US" baseline="0" dirty="0" smtClean="0"/>
              <a:t> </a:t>
            </a:r>
            <a:r>
              <a:rPr lang="en-US" dirty="0" smtClean="0"/>
              <a:t>from Wikipedia)</a:t>
            </a:r>
            <a:endParaRPr lang="en-US" dirty="0"/>
          </a:p>
        </p:txBody>
      </p:sp>
      <p:sp>
        <p:nvSpPr>
          <p:cNvPr id="4" name="Slide Number Placeholder 3"/>
          <p:cNvSpPr>
            <a:spLocks noGrp="1"/>
          </p:cNvSpPr>
          <p:nvPr>
            <p:ph type="sldNum" sz="quarter" idx="10"/>
          </p:nvPr>
        </p:nvSpPr>
        <p:spPr/>
        <p:txBody>
          <a:bodyPr/>
          <a:lstStyle/>
          <a:p>
            <a:fld id="{87DEF8CA-8457-47C7-9D0C-33CE869564B8}"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Nuclear physics in the universe. Over 99.9 percent of the mass of all the matter in all the living organisms, planets, and stars in all the galaxies throughout our universe comes from the nuclei found at the center of every atom. These nuclei are made of protons and neutrons that themselves formed a few microseconds after the big bang as the primordial liquid known as quark gluon plasma cooled and condensed. The lightest nuclei (those at the centers of hydrogen, helium, and lithium atoms) formed minutes after the big bang. Other elements were formed later in nuclear reactions occurring deep within the early stars. Cataclysmic explosions of these early stars dispersed these heavy nuclei throughout the galaxy, so that as the solar system formed it contained nuclei of carbon, nitrogen, oxygen, silicon, iron, uranium and many more elements, which ended up forming our planet and ourselves.</a:t>
            </a:r>
            <a:endParaRPr lang="en-US" dirty="0"/>
          </a:p>
        </p:txBody>
      </p:sp>
      <p:sp>
        <p:nvSpPr>
          <p:cNvPr id="4" name="Slide Number Placeholder 3"/>
          <p:cNvSpPr>
            <a:spLocks noGrp="1"/>
          </p:cNvSpPr>
          <p:nvPr>
            <p:ph type="sldNum" sz="quarter" idx="10"/>
          </p:nvPr>
        </p:nvSpPr>
        <p:spPr/>
        <p:txBody>
          <a:bodyPr/>
          <a:lstStyle/>
          <a:p>
            <a:fld id="{87DEF8CA-8457-47C7-9D0C-33CE869564B8}"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yellow = gas, blue =</a:t>
            </a:r>
            <a:r>
              <a:rPr lang="en-US" baseline="0" dirty="0" smtClean="0"/>
              <a:t> liquid,  green = solid</a:t>
            </a:r>
          </a:p>
          <a:p>
            <a:endParaRPr lang="en-US" dirty="0" smtClean="0"/>
          </a:p>
          <a:p>
            <a:r>
              <a:rPr lang="en-US" dirty="0" smtClean="0"/>
              <a:t>https://seaborg.llnl.gov/research-super-heavy-element-discovery.php</a:t>
            </a:r>
          </a:p>
          <a:p>
            <a:endParaRPr lang="en-US" dirty="0" smtClean="0"/>
          </a:p>
          <a:p>
            <a:r>
              <a:rPr lang="en-US" dirty="0" smtClean="0"/>
              <a:t>In 2010, the LLNL-</a:t>
            </a:r>
            <a:r>
              <a:rPr lang="en-US" dirty="0" err="1" smtClean="0"/>
              <a:t>Dubna</a:t>
            </a:r>
            <a:r>
              <a:rPr lang="en-US" dirty="0" smtClean="0"/>
              <a:t> team established the existence of element 117 </a:t>
            </a:r>
          </a:p>
          <a:p>
            <a:r>
              <a:rPr lang="en-US" dirty="0" smtClean="0"/>
              <a:t>Continuing to collaborate, this international team has discovered up to 6 new elements — 113, 114, 115, 116, 117, and 118. </a:t>
            </a:r>
          </a:p>
          <a:p>
            <a:r>
              <a:rPr lang="en-US" dirty="0" smtClean="0"/>
              <a:t>https://www.llnl.gov/news/newsreleases/2011/Dec/NR-11-12-01.html</a:t>
            </a:r>
          </a:p>
          <a:p>
            <a:r>
              <a:rPr lang="en-US" dirty="0" smtClean="0"/>
              <a:t>114:  </a:t>
            </a:r>
            <a:r>
              <a:rPr lang="en-US" dirty="0" err="1" smtClean="0"/>
              <a:t>Flerovium</a:t>
            </a:r>
            <a:r>
              <a:rPr lang="en-US" baseline="0" dirty="0" smtClean="0"/>
              <a:t> </a:t>
            </a:r>
            <a:r>
              <a:rPr lang="en-US" dirty="0" smtClean="0"/>
              <a:t>(</a:t>
            </a:r>
            <a:r>
              <a:rPr lang="en-US" sz="1200" kern="1200" dirty="0" err="1" smtClean="0">
                <a:solidFill>
                  <a:schemeClr val="tx1"/>
                </a:solidFill>
                <a:latin typeface="+mn-lt"/>
                <a:ea typeface="+mn-ea"/>
                <a:cs typeface="+mn-cs"/>
              </a:rPr>
              <a:t>Flerov</a:t>
            </a:r>
            <a:r>
              <a:rPr lang="en-US" sz="1200" kern="1200" dirty="0" smtClean="0">
                <a:solidFill>
                  <a:schemeClr val="tx1"/>
                </a:solidFill>
                <a:latin typeface="+mn-lt"/>
                <a:ea typeface="+mn-ea"/>
                <a:cs typeface="+mn-cs"/>
              </a:rPr>
              <a:t> Laboratory of Nuclear Reactions)</a:t>
            </a:r>
            <a:endParaRPr lang="en-US" dirty="0" smtClean="0"/>
          </a:p>
          <a:p>
            <a:r>
              <a:rPr lang="en-US" dirty="0" smtClean="0"/>
              <a:t>116:  </a:t>
            </a:r>
            <a:r>
              <a:rPr lang="en-US" dirty="0" err="1" smtClean="0"/>
              <a:t>Livermorium</a:t>
            </a:r>
            <a:r>
              <a:rPr lang="en-US" dirty="0" smtClean="0"/>
              <a:t> </a:t>
            </a:r>
          </a:p>
          <a:p>
            <a:endParaRPr lang="en-US" dirty="0" smtClean="0"/>
          </a:p>
          <a:p>
            <a:r>
              <a:rPr lang="en-US" sz="1200" kern="1200" dirty="0" smtClean="0">
                <a:solidFill>
                  <a:schemeClr val="tx1"/>
                </a:solidFill>
                <a:latin typeface="+mn-lt"/>
                <a:ea typeface="+mn-ea"/>
                <a:cs typeface="+mn-cs"/>
              </a:rPr>
              <a:t>The creation of elements 116 and 114 involved smashing calcium ions (with 20 protons each) into a curium target (96 protons) to create element 116. Element 116 decayed almost immediately into element 114. The scientists also created element 114 separately by replacing curium with a plutonium target (94 protons).</a:t>
            </a:r>
            <a:endParaRPr lang="en-US" dirty="0"/>
          </a:p>
        </p:txBody>
      </p:sp>
      <p:sp>
        <p:nvSpPr>
          <p:cNvPr id="4" name="Slide Number Placeholder 3"/>
          <p:cNvSpPr>
            <a:spLocks noGrp="1"/>
          </p:cNvSpPr>
          <p:nvPr>
            <p:ph type="sldNum" sz="quarter" idx="10"/>
          </p:nvPr>
        </p:nvSpPr>
        <p:spPr/>
        <p:txBody>
          <a:bodyPr/>
          <a:lstStyle/>
          <a:p>
            <a:fld id="{87DEF8CA-8457-47C7-9D0C-33CE869564B8}"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The</a:t>
            </a:r>
            <a:r>
              <a:rPr lang="en-US" baseline="0" dirty="0" smtClean="0"/>
              <a:t> nuclei of certain elements are known as “magic” </a:t>
            </a:r>
            <a:endParaRPr lang="en-US" dirty="0"/>
          </a:p>
        </p:txBody>
      </p:sp>
      <p:sp>
        <p:nvSpPr>
          <p:cNvPr id="4" name="Slide Number Placeholder 3"/>
          <p:cNvSpPr>
            <a:spLocks noGrp="1"/>
          </p:cNvSpPr>
          <p:nvPr>
            <p:ph type="sldNum" sz="quarter" idx="10"/>
          </p:nvPr>
        </p:nvSpPr>
        <p:spPr/>
        <p:txBody>
          <a:bodyPr/>
          <a:lstStyle/>
          <a:p>
            <a:fld id="{87DEF8CA-8457-47C7-9D0C-33CE869564B8}"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95D5DF-2DC8-4A85-8A14-47E668C0B320}" type="slidenum">
              <a:rPr lang="en-US"/>
              <a:pPr/>
              <a:t>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4114800"/>
          </a:xfrm>
        </p:spPr>
        <p:txBody>
          <a:bodyPr/>
          <a:lstStyle/>
          <a:p>
            <a:r>
              <a:rPr lang="en-US"/>
              <a:t>What is the nuclear physics</a:t>
            </a:r>
          </a:p>
          <a:p>
            <a:r>
              <a:rPr lang="en-US"/>
              <a:t>SAY: equilibrium process, then freezeout</a:t>
            </a:r>
          </a:p>
          <a:p>
            <a:r>
              <a:rPr lang="en-US"/>
              <a:t>Need wide range of nuclei (broad path) all the way to near the drip line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Nuclear physics in the universe. Over 99.9 percent of the mass of all the matter in all the living organisms, planets, and stars in all the galaxies throughout our universe comes from the nuclei found at the center of every atom. These nuclei are made of protons and neutrons that themselves formed a few microseconds after the big bang as the primordial liquid known as quark gluon plasma cooled and condensed. The lightest nuclei (those at the centers of hydrogen, helium, and lithium atoms) formed minutes after the big bang. Other elements were formed later in nuclear reactions occurring deep within the early stars. Cataclysmic explosions of these early stars dispersed these heavy nuclei throughout the galaxy, so that as the solar system formed it contained nuclei of carbon, nitrogen, oxygen, silicon, iron, uranium and many more elements, which ended up forming our planet and ourselves.</a:t>
            </a:r>
            <a:endParaRPr lang="en-US" dirty="0"/>
          </a:p>
        </p:txBody>
      </p:sp>
      <p:sp>
        <p:nvSpPr>
          <p:cNvPr id="4" name="Slide Number Placeholder 3"/>
          <p:cNvSpPr>
            <a:spLocks noGrp="1"/>
          </p:cNvSpPr>
          <p:nvPr>
            <p:ph type="sldNum" sz="quarter" idx="10"/>
          </p:nvPr>
        </p:nvSpPr>
        <p:spPr/>
        <p:txBody>
          <a:bodyPr/>
          <a:lstStyle/>
          <a:p>
            <a:fld id="{87DEF8CA-8457-47C7-9D0C-33CE869564B8}"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EF8CA-8457-47C7-9D0C-33CE869564B8}"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en-US" smtClean="0"/>
              <a:t>Nov 2012</a:t>
            </a:r>
            <a:endParaRPr lang="en-US"/>
          </a:p>
        </p:txBody>
      </p:sp>
      <p:sp>
        <p:nvSpPr>
          <p:cNvPr id="19" name="Footer Placeholder 18"/>
          <p:cNvSpPr>
            <a:spLocks noGrp="1"/>
          </p:cNvSpPr>
          <p:nvPr>
            <p:ph type="ftr" sz="quarter" idx="11"/>
          </p:nvPr>
        </p:nvSpPr>
        <p:spPr/>
        <p:txBody>
          <a:bodyPr/>
          <a:lstStyle/>
          <a:p>
            <a:r>
              <a:rPr lang="en-US" smtClean="0"/>
              <a:t>E. Beise UMD</a:t>
            </a:r>
            <a:endParaRPr lang="en-US"/>
          </a:p>
        </p:txBody>
      </p:sp>
      <p:sp>
        <p:nvSpPr>
          <p:cNvPr id="27" name="Slide Number Placeholder 26"/>
          <p:cNvSpPr>
            <a:spLocks noGrp="1"/>
          </p:cNvSpPr>
          <p:nvPr>
            <p:ph type="sldNum" sz="quarter" idx="12"/>
          </p:nvPr>
        </p:nvSpPr>
        <p:spPr/>
        <p:txBody>
          <a:bodyPr/>
          <a:lstStyle/>
          <a:p>
            <a:fld id="{DBFD58A9-75B3-4C4B-8871-EB8FA97EDBB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Nov 2012</a:t>
            </a:r>
            <a:endParaRPr lang="en-US"/>
          </a:p>
        </p:txBody>
      </p:sp>
      <p:sp>
        <p:nvSpPr>
          <p:cNvPr id="5" name="Footer Placeholder 4"/>
          <p:cNvSpPr>
            <a:spLocks noGrp="1"/>
          </p:cNvSpPr>
          <p:nvPr>
            <p:ph type="ftr" sz="quarter" idx="11"/>
          </p:nvPr>
        </p:nvSpPr>
        <p:spPr/>
        <p:txBody>
          <a:bodyPr/>
          <a:lstStyle/>
          <a:p>
            <a:r>
              <a:rPr lang="en-US" smtClean="0"/>
              <a:t>E. Beise UMD</a:t>
            </a:r>
            <a:endParaRPr lang="en-US"/>
          </a:p>
        </p:txBody>
      </p:sp>
      <p:sp>
        <p:nvSpPr>
          <p:cNvPr id="6" name="Slide Number Placeholder 5"/>
          <p:cNvSpPr>
            <a:spLocks noGrp="1"/>
          </p:cNvSpPr>
          <p:nvPr>
            <p:ph type="sldNum" sz="quarter" idx="12"/>
          </p:nvPr>
        </p:nvSpPr>
        <p:spPr/>
        <p:txBody>
          <a:bodyPr/>
          <a:lstStyle/>
          <a:p>
            <a:fld id="{DBFD58A9-75B3-4C4B-8871-EB8FA97EDB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Nov 2012</a:t>
            </a:r>
            <a:endParaRPr lang="en-US"/>
          </a:p>
        </p:txBody>
      </p:sp>
      <p:sp>
        <p:nvSpPr>
          <p:cNvPr id="5" name="Footer Placeholder 4"/>
          <p:cNvSpPr>
            <a:spLocks noGrp="1"/>
          </p:cNvSpPr>
          <p:nvPr>
            <p:ph type="ftr" sz="quarter" idx="11"/>
          </p:nvPr>
        </p:nvSpPr>
        <p:spPr/>
        <p:txBody>
          <a:bodyPr/>
          <a:lstStyle/>
          <a:p>
            <a:r>
              <a:rPr lang="en-US" smtClean="0"/>
              <a:t>E. Beise UMD</a:t>
            </a:r>
            <a:endParaRPr lang="en-US"/>
          </a:p>
        </p:txBody>
      </p:sp>
      <p:sp>
        <p:nvSpPr>
          <p:cNvPr id="6" name="Slide Number Placeholder 5"/>
          <p:cNvSpPr>
            <a:spLocks noGrp="1"/>
          </p:cNvSpPr>
          <p:nvPr>
            <p:ph type="sldNum" sz="quarter" idx="12"/>
          </p:nvPr>
        </p:nvSpPr>
        <p:spPr/>
        <p:txBody>
          <a:bodyPr/>
          <a:lstStyle/>
          <a:p>
            <a:fld id="{DBFD58A9-75B3-4C4B-8871-EB8FA97EDB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Nov 2012</a:t>
            </a:r>
            <a:endParaRPr lang="en-US"/>
          </a:p>
        </p:txBody>
      </p:sp>
      <p:sp>
        <p:nvSpPr>
          <p:cNvPr id="5" name="Footer Placeholder 4"/>
          <p:cNvSpPr>
            <a:spLocks noGrp="1"/>
          </p:cNvSpPr>
          <p:nvPr>
            <p:ph type="ftr" sz="quarter" idx="11"/>
          </p:nvPr>
        </p:nvSpPr>
        <p:spPr/>
        <p:txBody>
          <a:bodyPr/>
          <a:lstStyle/>
          <a:p>
            <a:r>
              <a:rPr lang="en-US" smtClean="0"/>
              <a:t>E. Beise UMD</a:t>
            </a:r>
            <a:endParaRPr lang="en-US"/>
          </a:p>
        </p:txBody>
      </p:sp>
      <p:sp>
        <p:nvSpPr>
          <p:cNvPr id="6" name="Slide Number Placeholder 5"/>
          <p:cNvSpPr>
            <a:spLocks noGrp="1"/>
          </p:cNvSpPr>
          <p:nvPr>
            <p:ph type="sldNum" sz="quarter" idx="12"/>
          </p:nvPr>
        </p:nvSpPr>
        <p:spPr/>
        <p:txBody>
          <a:bodyPr/>
          <a:lstStyle/>
          <a:p>
            <a:fld id="{DBFD58A9-75B3-4C4B-8871-EB8FA97EDBB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Nov 2012</a:t>
            </a:r>
            <a:endParaRPr lang="en-US"/>
          </a:p>
        </p:txBody>
      </p:sp>
      <p:sp>
        <p:nvSpPr>
          <p:cNvPr id="5" name="Footer Placeholder 4"/>
          <p:cNvSpPr>
            <a:spLocks noGrp="1"/>
          </p:cNvSpPr>
          <p:nvPr>
            <p:ph type="ftr" sz="quarter" idx="11"/>
          </p:nvPr>
        </p:nvSpPr>
        <p:spPr/>
        <p:txBody>
          <a:bodyPr/>
          <a:lstStyle/>
          <a:p>
            <a:r>
              <a:rPr lang="en-US" smtClean="0"/>
              <a:t>E. Beise UMD</a:t>
            </a:r>
            <a:endParaRPr lang="en-US"/>
          </a:p>
        </p:txBody>
      </p:sp>
      <p:sp>
        <p:nvSpPr>
          <p:cNvPr id="6" name="Slide Number Placeholder 5"/>
          <p:cNvSpPr>
            <a:spLocks noGrp="1"/>
          </p:cNvSpPr>
          <p:nvPr>
            <p:ph type="sldNum" sz="quarter" idx="12"/>
          </p:nvPr>
        </p:nvSpPr>
        <p:spPr/>
        <p:txBody>
          <a:bodyPr/>
          <a:lstStyle/>
          <a:p>
            <a:fld id="{DBFD58A9-75B3-4C4B-8871-EB8FA97EDBB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Nov 2012</a:t>
            </a:r>
            <a:endParaRPr lang="en-US"/>
          </a:p>
        </p:txBody>
      </p:sp>
      <p:sp>
        <p:nvSpPr>
          <p:cNvPr id="6" name="Footer Placeholder 5"/>
          <p:cNvSpPr>
            <a:spLocks noGrp="1"/>
          </p:cNvSpPr>
          <p:nvPr>
            <p:ph type="ftr" sz="quarter" idx="11"/>
          </p:nvPr>
        </p:nvSpPr>
        <p:spPr/>
        <p:txBody>
          <a:bodyPr/>
          <a:lstStyle/>
          <a:p>
            <a:r>
              <a:rPr lang="en-US" smtClean="0"/>
              <a:t>E. Beise UMD</a:t>
            </a:r>
            <a:endParaRPr lang="en-US"/>
          </a:p>
        </p:txBody>
      </p:sp>
      <p:sp>
        <p:nvSpPr>
          <p:cNvPr id="7" name="Slide Number Placeholder 6"/>
          <p:cNvSpPr>
            <a:spLocks noGrp="1"/>
          </p:cNvSpPr>
          <p:nvPr>
            <p:ph type="sldNum" sz="quarter" idx="12"/>
          </p:nvPr>
        </p:nvSpPr>
        <p:spPr/>
        <p:txBody>
          <a:bodyPr/>
          <a:lstStyle/>
          <a:p>
            <a:fld id="{DBFD58A9-75B3-4C4B-8871-EB8FA97EDBB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Nov 2012</a:t>
            </a:r>
            <a:endParaRPr lang="en-US"/>
          </a:p>
        </p:txBody>
      </p:sp>
      <p:sp>
        <p:nvSpPr>
          <p:cNvPr id="8" name="Footer Placeholder 7"/>
          <p:cNvSpPr>
            <a:spLocks noGrp="1"/>
          </p:cNvSpPr>
          <p:nvPr>
            <p:ph type="ftr" sz="quarter" idx="11"/>
          </p:nvPr>
        </p:nvSpPr>
        <p:spPr/>
        <p:txBody>
          <a:bodyPr/>
          <a:lstStyle/>
          <a:p>
            <a:r>
              <a:rPr lang="en-US" smtClean="0"/>
              <a:t>E. Beise UMD</a:t>
            </a:r>
            <a:endParaRPr lang="en-US"/>
          </a:p>
        </p:txBody>
      </p:sp>
      <p:sp>
        <p:nvSpPr>
          <p:cNvPr id="9" name="Slide Number Placeholder 8"/>
          <p:cNvSpPr>
            <a:spLocks noGrp="1"/>
          </p:cNvSpPr>
          <p:nvPr>
            <p:ph type="sldNum" sz="quarter" idx="12"/>
          </p:nvPr>
        </p:nvSpPr>
        <p:spPr/>
        <p:txBody>
          <a:bodyPr/>
          <a:lstStyle/>
          <a:p>
            <a:fld id="{DBFD58A9-75B3-4C4B-8871-EB8FA97EDB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r>
              <a:rPr lang="en-US" smtClean="0"/>
              <a:t>Nov 2012</a:t>
            </a:r>
            <a:endParaRPr lang="en-US" dirty="0"/>
          </a:p>
        </p:txBody>
      </p:sp>
      <p:sp>
        <p:nvSpPr>
          <p:cNvPr id="8" name="Slide Number Placeholder 7"/>
          <p:cNvSpPr>
            <a:spLocks noGrp="1"/>
          </p:cNvSpPr>
          <p:nvPr>
            <p:ph type="sldNum" sz="quarter" idx="11"/>
          </p:nvPr>
        </p:nvSpPr>
        <p:spPr/>
        <p:txBody>
          <a:bodyPr/>
          <a:lstStyle/>
          <a:p>
            <a:fld id="{DBFD58A9-75B3-4C4B-8871-EB8FA97EDBB7}" type="slidenum">
              <a:rPr lang="en-US" smtClean="0"/>
              <a:pPr/>
              <a:t>‹#›</a:t>
            </a:fld>
            <a:endParaRPr lang="en-US"/>
          </a:p>
        </p:txBody>
      </p:sp>
      <p:sp>
        <p:nvSpPr>
          <p:cNvPr id="9" name="Footer Placeholder 8"/>
          <p:cNvSpPr>
            <a:spLocks noGrp="1"/>
          </p:cNvSpPr>
          <p:nvPr>
            <p:ph type="ftr" sz="quarter" idx="12"/>
          </p:nvPr>
        </p:nvSpPr>
        <p:spPr/>
        <p:txBody>
          <a:bodyPr/>
          <a:lstStyle/>
          <a:p>
            <a:r>
              <a:rPr lang="en-US" dirty="0" smtClean="0"/>
              <a:t>E. Beise UMD</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Nov 2012</a:t>
            </a:r>
            <a:endParaRPr lang="en-US"/>
          </a:p>
        </p:txBody>
      </p:sp>
      <p:sp>
        <p:nvSpPr>
          <p:cNvPr id="3" name="Footer Placeholder 2"/>
          <p:cNvSpPr>
            <a:spLocks noGrp="1"/>
          </p:cNvSpPr>
          <p:nvPr>
            <p:ph type="ftr" sz="quarter" idx="11"/>
          </p:nvPr>
        </p:nvSpPr>
        <p:spPr/>
        <p:txBody>
          <a:bodyPr/>
          <a:lstStyle/>
          <a:p>
            <a:r>
              <a:rPr lang="en-US" smtClean="0"/>
              <a:t>E. Beise UMD</a:t>
            </a:r>
            <a:endParaRPr lang="en-US"/>
          </a:p>
        </p:txBody>
      </p:sp>
      <p:sp>
        <p:nvSpPr>
          <p:cNvPr id="4" name="Slide Number Placeholder 3"/>
          <p:cNvSpPr>
            <a:spLocks noGrp="1"/>
          </p:cNvSpPr>
          <p:nvPr>
            <p:ph type="sldNum" sz="quarter" idx="12"/>
          </p:nvPr>
        </p:nvSpPr>
        <p:spPr/>
        <p:txBody>
          <a:bodyPr/>
          <a:lstStyle/>
          <a:p>
            <a:fld id="{DBFD58A9-75B3-4C4B-8871-EB8FA97EDBB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Nov 2012</a:t>
            </a:r>
            <a:endParaRPr lang="en-US"/>
          </a:p>
        </p:txBody>
      </p:sp>
      <p:sp>
        <p:nvSpPr>
          <p:cNvPr id="6" name="Footer Placeholder 5"/>
          <p:cNvSpPr>
            <a:spLocks noGrp="1"/>
          </p:cNvSpPr>
          <p:nvPr>
            <p:ph type="ftr" sz="quarter" idx="11"/>
          </p:nvPr>
        </p:nvSpPr>
        <p:spPr/>
        <p:txBody>
          <a:bodyPr/>
          <a:lstStyle/>
          <a:p>
            <a:r>
              <a:rPr lang="en-US" smtClean="0"/>
              <a:t>E. Beise UMD</a:t>
            </a:r>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DBFD58A9-75B3-4C4B-8871-EB8FA97EDBB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r>
              <a:rPr lang="en-US" smtClean="0"/>
              <a:t>Nov 2012</a:t>
            </a:r>
            <a:endParaRPr lang="en-US"/>
          </a:p>
        </p:txBody>
      </p:sp>
      <p:sp>
        <p:nvSpPr>
          <p:cNvPr id="6" name="Footer Placeholder 5"/>
          <p:cNvSpPr>
            <a:spLocks noGrp="1"/>
          </p:cNvSpPr>
          <p:nvPr>
            <p:ph type="ftr" sz="quarter" idx="11"/>
          </p:nvPr>
        </p:nvSpPr>
        <p:spPr/>
        <p:txBody>
          <a:bodyPr/>
          <a:lstStyle/>
          <a:p>
            <a:r>
              <a:rPr lang="en-US" smtClean="0"/>
              <a:t>E. Beise UMD</a:t>
            </a:r>
            <a:endParaRPr lang="en-US"/>
          </a:p>
        </p:txBody>
      </p:sp>
      <p:sp>
        <p:nvSpPr>
          <p:cNvPr id="7" name="Slide Number Placeholder 6"/>
          <p:cNvSpPr>
            <a:spLocks noGrp="1"/>
          </p:cNvSpPr>
          <p:nvPr>
            <p:ph type="sldNum" sz="quarter" idx="12"/>
          </p:nvPr>
        </p:nvSpPr>
        <p:spPr/>
        <p:txBody>
          <a:bodyPr/>
          <a:lstStyle/>
          <a:p>
            <a:fld id="{DBFD58A9-75B3-4C4B-8871-EB8FA97EDB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r>
              <a:rPr lang="en-US" smtClean="0"/>
              <a:t>Nov 2012</a:t>
            </a:r>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r>
              <a:rPr lang="en-US" dirty="0" smtClean="0"/>
              <a:t>E. Beise, UMD</a:t>
            </a:r>
            <a:endParaRPr lang="en-US" dirty="0"/>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DBFD58A9-75B3-4C4B-8871-EB8FA97EDBB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gif"/><Relationship Id="rId7" Type="http://schemas.openxmlformats.org/officeDocument/2006/relationships/image" Target="../media/image31.jpeg"/><Relationship Id="rId2" Type="http://schemas.openxmlformats.org/officeDocument/2006/relationships/image" Target="../media/image26.gif"/><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6.gif"/><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16Scientific%20Purpose.jpg%20%20%20%20%20%20%20%20%20%20%20%20%20%20%20%20%20%20%20%20%20%20%20%20%20%20%20%20%20%20%20%20%20%20%20%20%20%20%20%20%2000005699%09MB's%20WORK%20%20%20%20%20%20%20%20%20%20%20%20%20%20%20%20%20%20%20%20%20%20985CFB00:" TargetMode="External"/><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3.wmf"/></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16Scientific%20Purpose.jpg%20%20%20%20%20%20%20%20%20%20%20%20%20%20%20%20%20%20%20%20%20%20%20%20%20%20%20%20%20%20%20%20%20%20%20%20%20%20%20%20%2000005699%09MB's%20WORK%20%20%20%20%20%20%20%20%20%20%20%20%20%20%20%20%20%20%20%20%20%20985CFB0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wmf"/><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wmf"/></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ideo" Target="file:///C:\Betsy\personal\DST-2011\Ani\rproc_2b_decay_selfcontained.avi" TargetMode="External"/><Relationship Id="rId5" Type="http://schemas.openxmlformats.org/officeDocument/2006/relationships/image" Target="../media/image19.png"/><Relationship Id="rId4" Type="http://schemas.microsoft.com/office/2007/relationships/media" Target="file://localhost/Users/aapraham/Desktop/TAlks/Worcester%20State/rproc_2b_decay_selfcontained.av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dusaCrawford_NC900.jpg"/>
          <p:cNvPicPr>
            <a:picLocks noChangeAspect="1"/>
          </p:cNvPicPr>
          <p:nvPr/>
        </p:nvPicPr>
        <p:blipFill>
          <a:blip r:embed="rId3" cstate="screen"/>
          <a:srcRect/>
          <a:stretch>
            <a:fillRect/>
          </a:stretch>
        </p:blipFill>
        <p:spPr>
          <a:xfrm>
            <a:off x="0" y="0"/>
            <a:ext cx="9144000" cy="7355181"/>
          </a:xfrm>
          <a:prstGeom prst="rect">
            <a:avLst/>
          </a:prstGeom>
        </p:spPr>
      </p:pic>
      <p:sp>
        <p:nvSpPr>
          <p:cNvPr id="5" name="Title 4"/>
          <p:cNvSpPr>
            <a:spLocks noGrp="1"/>
          </p:cNvSpPr>
          <p:nvPr>
            <p:ph type="title"/>
          </p:nvPr>
        </p:nvSpPr>
        <p:spPr>
          <a:xfrm>
            <a:off x="838200" y="304800"/>
            <a:ext cx="7470648" cy="1143000"/>
          </a:xfrm>
        </p:spPr>
        <p:txBody>
          <a:bodyPr>
            <a:normAutofit fontScale="90000"/>
          </a:bodyPr>
          <a:lstStyle/>
          <a:p>
            <a:pPr algn="ctr"/>
            <a:r>
              <a:rPr lang="en-US" sz="4800" dirty="0" smtClean="0">
                <a:solidFill>
                  <a:schemeClr val="accent6">
                    <a:lumMod val="40000"/>
                    <a:lumOff val="60000"/>
                  </a:schemeClr>
                </a:solidFill>
              </a:rPr>
              <a:t>The Matter of Our Matter: </a:t>
            </a:r>
            <a:br>
              <a:rPr lang="en-US" sz="4800" dirty="0" smtClean="0">
                <a:solidFill>
                  <a:schemeClr val="accent6">
                    <a:lumMod val="40000"/>
                    <a:lumOff val="60000"/>
                  </a:schemeClr>
                </a:solidFill>
              </a:rPr>
            </a:br>
            <a:r>
              <a:rPr lang="en-US" sz="4400" dirty="0" smtClean="0">
                <a:solidFill>
                  <a:schemeClr val="accent6">
                    <a:lumMod val="40000"/>
                    <a:lumOff val="60000"/>
                  </a:schemeClr>
                </a:solidFill>
              </a:rPr>
              <a:t>Tales from Nuclear Science</a:t>
            </a:r>
            <a:endParaRPr lang="en-US" dirty="0">
              <a:solidFill>
                <a:schemeClr val="accent6">
                  <a:lumMod val="40000"/>
                  <a:lumOff val="60000"/>
                </a:schemeClr>
              </a:solidFill>
            </a:endParaRPr>
          </a:p>
        </p:txBody>
      </p:sp>
      <p:sp>
        <p:nvSpPr>
          <p:cNvPr id="9" name="Date Placeholder 8"/>
          <p:cNvSpPr>
            <a:spLocks noGrp="1"/>
          </p:cNvSpPr>
          <p:nvPr>
            <p:ph type="dt" sz="half" idx="10"/>
          </p:nvPr>
        </p:nvSpPr>
        <p:spPr/>
        <p:txBody>
          <a:bodyPr/>
          <a:lstStyle/>
          <a:p>
            <a:r>
              <a:rPr lang="en-US" smtClean="0"/>
              <a:t>Nov 2012</a:t>
            </a:r>
            <a:endParaRPr lang="en-US" dirty="0"/>
          </a:p>
        </p:txBody>
      </p:sp>
      <p:sp>
        <p:nvSpPr>
          <p:cNvPr id="10" name="Slide Number Placeholder 9"/>
          <p:cNvSpPr>
            <a:spLocks noGrp="1"/>
          </p:cNvSpPr>
          <p:nvPr>
            <p:ph type="sldNum" sz="quarter" idx="11"/>
          </p:nvPr>
        </p:nvSpPr>
        <p:spPr/>
        <p:txBody>
          <a:bodyPr/>
          <a:lstStyle/>
          <a:p>
            <a:fld id="{DBFD58A9-75B3-4C4B-8871-EB8FA97EDBB7}" type="slidenum">
              <a:rPr lang="en-US" smtClean="0"/>
              <a:pPr/>
              <a:t>1</a:t>
            </a:fld>
            <a:endParaRPr lang="en-US"/>
          </a:p>
        </p:txBody>
      </p:sp>
      <p:sp>
        <p:nvSpPr>
          <p:cNvPr id="11" name="Footer Placeholder 10"/>
          <p:cNvSpPr>
            <a:spLocks noGrp="1"/>
          </p:cNvSpPr>
          <p:nvPr>
            <p:ph type="ftr" sz="quarter" idx="12"/>
          </p:nvPr>
        </p:nvSpPr>
        <p:spPr/>
        <p:txBody>
          <a:bodyPr/>
          <a:lstStyle/>
          <a:p>
            <a:r>
              <a:rPr lang="en-US" smtClean="0"/>
              <a:t>E. Beise UMD</a:t>
            </a:r>
            <a:endParaRPr lang="en-US" dirty="0"/>
          </a:p>
        </p:txBody>
      </p:sp>
      <p:sp>
        <p:nvSpPr>
          <p:cNvPr id="6" name="Rectangle 5"/>
          <p:cNvSpPr/>
          <p:nvPr/>
        </p:nvSpPr>
        <p:spPr>
          <a:xfrm>
            <a:off x="1447800" y="304800"/>
            <a:ext cx="184731" cy="707886"/>
          </a:xfrm>
          <a:prstGeom prst="rect">
            <a:avLst/>
          </a:prstGeom>
        </p:spPr>
        <p:txBody>
          <a:bodyPr wrap="none">
            <a:spAutoFit/>
          </a:bodyPr>
          <a:lstStyle/>
          <a:p>
            <a:endParaRPr lang="en-US" sz="4000" dirty="0"/>
          </a:p>
        </p:txBody>
      </p:sp>
      <p:sp>
        <p:nvSpPr>
          <p:cNvPr id="7" name="Rectangle 6"/>
          <p:cNvSpPr/>
          <p:nvPr/>
        </p:nvSpPr>
        <p:spPr>
          <a:xfrm>
            <a:off x="228600" y="5715000"/>
            <a:ext cx="6942157" cy="646331"/>
          </a:xfrm>
          <a:prstGeom prst="rect">
            <a:avLst/>
          </a:prstGeom>
        </p:spPr>
        <p:txBody>
          <a:bodyPr wrap="none">
            <a:spAutoFit/>
          </a:bodyPr>
          <a:lstStyle/>
          <a:p>
            <a:r>
              <a:rPr lang="en-US" dirty="0" smtClean="0">
                <a:solidFill>
                  <a:schemeClr val="tx2"/>
                </a:solidFill>
              </a:rPr>
              <a:t>The Medusa Nebula (NASA’s Astronomy picture of the day Oct 25, 2012)</a:t>
            </a:r>
          </a:p>
          <a:p>
            <a:r>
              <a:rPr lang="en-US" dirty="0" smtClean="0">
                <a:solidFill>
                  <a:schemeClr val="tx2"/>
                </a:solidFill>
              </a:rPr>
              <a:t>copyright K. Crawford (Rancho del Sol Observatory)</a:t>
            </a:r>
            <a:endParaRPr lang="en-US" dirty="0">
              <a:solidFill>
                <a:schemeClr val="tx2"/>
              </a:solidFill>
            </a:endParaRPr>
          </a:p>
        </p:txBody>
      </p:sp>
      <p:sp>
        <p:nvSpPr>
          <p:cNvPr id="8" name="TextBox 7"/>
          <p:cNvSpPr txBox="1"/>
          <p:nvPr/>
        </p:nvSpPr>
        <p:spPr>
          <a:xfrm>
            <a:off x="381000" y="1600200"/>
            <a:ext cx="1828962" cy="523220"/>
          </a:xfrm>
          <a:prstGeom prst="rect">
            <a:avLst/>
          </a:prstGeom>
          <a:noFill/>
        </p:spPr>
        <p:txBody>
          <a:bodyPr wrap="none" rtlCol="0">
            <a:spAutoFit/>
          </a:bodyPr>
          <a:lstStyle/>
          <a:p>
            <a:r>
              <a:rPr lang="en-US" sz="2800" dirty="0" smtClean="0">
                <a:solidFill>
                  <a:schemeClr val="tx2"/>
                </a:solidFill>
              </a:rPr>
              <a:t>Betsy Beise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2009 Oct-01 NSCL.jpg"/>
          <p:cNvPicPr>
            <a:picLocks noChangeAspect="1"/>
          </p:cNvPicPr>
          <p:nvPr/>
        </p:nvPicPr>
        <p:blipFill>
          <a:blip r:embed="rId2" cstate="screen"/>
          <a:srcRect/>
          <a:stretch>
            <a:fillRect/>
          </a:stretch>
        </p:blipFill>
        <p:spPr bwMode="auto">
          <a:xfrm>
            <a:off x="0" y="924234"/>
            <a:ext cx="6934200" cy="2642385"/>
          </a:xfrm>
          <a:prstGeom prst="rect">
            <a:avLst/>
          </a:prstGeom>
          <a:noFill/>
          <a:ln w="9525">
            <a:noFill/>
            <a:miter lim="800000"/>
            <a:headEnd/>
            <a:tailEnd/>
          </a:ln>
        </p:spPr>
      </p:pic>
      <p:sp>
        <p:nvSpPr>
          <p:cNvPr id="22530" name="Rectangle 2"/>
          <p:cNvSpPr>
            <a:spLocks noGrp="1" noChangeArrowheads="1"/>
          </p:cNvSpPr>
          <p:nvPr>
            <p:ph type="title"/>
          </p:nvPr>
        </p:nvSpPr>
        <p:spPr>
          <a:xfrm>
            <a:off x="609600" y="152400"/>
            <a:ext cx="7772400" cy="685800"/>
          </a:xfrm>
        </p:spPr>
        <p:txBody>
          <a:bodyPr>
            <a:normAutofit fontScale="90000"/>
          </a:bodyPr>
          <a:lstStyle/>
          <a:p>
            <a:r>
              <a:rPr lang="en-US" sz="2800" dirty="0" smtClean="0">
                <a:solidFill>
                  <a:schemeClr val="tx1"/>
                </a:solidFill>
              </a:rPr>
              <a:t>The National Superconducting Cyclotron Laboratory (NSCL) at Michigan State University</a:t>
            </a:r>
          </a:p>
        </p:txBody>
      </p:sp>
      <p:sp>
        <p:nvSpPr>
          <p:cNvPr id="29" name="Date Placeholder 28"/>
          <p:cNvSpPr>
            <a:spLocks noGrp="1"/>
          </p:cNvSpPr>
          <p:nvPr>
            <p:ph type="dt" sz="half" idx="10"/>
          </p:nvPr>
        </p:nvSpPr>
        <p:spPr/>
        <p:txBody>
          <a:bodyPr/>
          <a:lstStyle/>
          <a:p>
            <a:r>
              <a:rPr lang="en-US" smtClean="0"/>
              <a:t>Nov 2012</a:t>
            </a:r>
            <a:endParaRPr lang="en-US" dirty="0"/>
          </a:p>
        </p:txBody>
      </p:sp>
      <p:sp>
        <p:nvSpPr>
          <p:cNvPr id="12" name="Slide Number Placeholder 11"/>
          <p:cNvSpPr>
            <a:spLocks noGrp="1"/>
          </p:cNvSpPr>
          <p:nvPr>
            <p:ph type="sldNum" sz="quarter" idx="11"/>
          </p:nvPr>
        </p:nvSpPr>
        <p:spPr/>
        <p:txBody>
          <a:bodyPr/>
          <a:lstStyle/>
          <a:p>
            <a:pPr>
              <a:defRPr/>
            </a:pPr>
            <a:fld id="{DB457E12-CC66-4026-8C82-AB01B461B7CB}" type="slidenum">
              <a:rPr lang="en-US" smtClean="0"/>
              <a:pPr>
                <a:defRPr/>
              </a:pPr>
              <a:t>10</a:t>
            </a:fld>
            <a:endParaRPr lang="en-US"/>
          </a:p>
        </p:txBody>
      </p:sp>
      <p:sp>
        <p:nvSpPr>
          <p:cNvPr id="30" name="Footer Placeholder 29"/>
          <p:cNvSpPr>
            <a:spLocks noGrp="1"/>
          </p:cNvSpPr>
          <p:nvPr>
            <p:ph type="ftr" sz="quarter" idx="12"/>
          </p:nvPr>
        </p:nvSpPr>
        <p:spPr/>
        <p:txBody>
          <a:bodyPr/>
          <a:lstStyle/>
          <a:p>
            <a:r>
              <a:rPr lang="en-US" smtClean="0"/>
              <a:t>E. Beise UMD</a:t>
            </a:r>
            <a:endParaRPr lang="en-US" dirty="0"/>
          </a:p>
        </p:txBody>
      </p:sp>
      <p:grpSp>
        <p:nvGrpSpPr>
          <p:cNvPr id="9" name="Group 1050"/>
          <p:cNvGrpSpPr>
            <a:grpSpLocks/>
          </p:cNvGrpSpPr>
          <p:nvPr/>
        </p:nvGrpSpPr>
        <p:grpSpPr bwMode="auto">
          <a:xfrm>
            <a:off x="896610" y="3416300"/>
            <a:ext cx="7949474" cy="3136901"/>
            <a:chOff x="703" y="624"/>
            <a:chExt cx="5248" cy="1976"/>
          </a:xfrm>
          <a:solidFill>
            <a:schemeClr val="tx1"/>
          </a:solidFill>
        </p:grpSpPr>
        <p:pic>
          <p:nvPicPr>
            <p:cNvPr id="10" name="Picture 1035"/>
            <p:cNvPicPr>
              <a:picLocks noChangeAspect="1" noChangeArrowheads="1"/>
            </p:cNvPicPr>
            <p:nvPr/>
          </p:nvPicPr>
          <p:blipFill>
            <a:blip r:embed="rId3" cstate="screen"/>
            <a:srcRect/>
            <a:stretch>
              <a:fillRect/>
            </a:stretch>
          </p:blipFill>
          <p:spPr bwMode="auto">
            <a:xfrm>
              <a:off x="703" y="624"/>
              <a:ext cx="4640" cy="1976"/>
            </a:xfrm>
            <a:prstGeom prst="rect">
              <a:avLst/>
            </a:prstGeom>
            <a:grpFill/>
            <a:ln w="9525">
              <a:noFill/>
              <a:miter lim="800000"/>
              <a:headEnd/>
              <a:tailEnd/>
            </a:ln>
          </p:spPr>
        </p:pic>
        <p:sp>
          <p:nvSpPr>
            <p:cNvPr id="14" name="Text Box 1037"/>
            <p:cNvSpPr txBox="1">
              <a:spLocks noChangeArrowheads="1"/>
            </p:cNvSpPr>
            <p:nvPr/>
          </p:nvSpPr>
          <p:spPr bwMode="auto">
            <a:xfrm>
              <a:off x="3230" y="872"/>
              <a:ext cx="494" cy="252"/>
            </a:xfrm>
            <a:prstGeom prst="rect">
              <a:avLst/>
            </a:prstGeom>
            <a:grpFill/>
            <a:ln w="9525">
              <a:noFill/>
              <a:miter lim="800000"/>
              <a:headEnd/>
              <a:tailEnd/>
            </a:ln>
          </p:spPr>
          <p:txBody>
            <a:bodyPr wrap="none">
              <a:spAutoFit/>
            </a:bodyPr>
            <a:lstStyle/>
            <a:p>
              <a:r>
                <a:rPr lang="en-US" sz="2000" dirty="0">
                  <a:solidFill>
                    <a:schemeClr val="tx1"/>
                  </a:solidFill>
                  <a:latin typeface="Arial" pitchFamily="34" charset="0"/>
                  <a:cs typeface="Arial" pitchFamily="34" charset="0"/>
                </a:rPr>
                <a:t>K500</a:t>
              </a:r>
            </a:p>
          </p:txBody>
        </p:sp>
        <p:sp>
          <p:nvSpPr>
            <p:cNvPr id="17" name="Text Box 1039"/>
            <p:cNvSpPr txBox="1">
              <a:spLocks noChangeArrowheads="1"/>
            </p:cNvSpPr>
            <p:nvPr/>
          </p:nvSpPr>
          <p:spPr bwMode="auto">
            <a:xfrm>
              <a:off x="3129" y="1736"/>
              <a:ext cx="584" cy="252"/>
            </a:xfrm>
            <a:prstGeom prst="rect">
              <a:avLst/>
            </a:prstGeom>
            <a:grpFill/>
            <a:ln w="9525">
              <a:noFill/>
              <a:miter lim="800000"/>
              <a:headEnd/>
              <a:tailEnd/>
            </a:ln>
          </p:spPr>
          <p:txBody>
            <a:bodyPr wrap="none">
              <a:spAutoFit/>
            </a:bodyPr>
            <a:lstStyle/>
            <a:p>
              <a:r>
                <a:rPr lang="en-US" sz="2000" dirty="0">
                  <a:solidFill>
                    <a:schemeClr val="tx1"/>
                  </a:solidFill>
                  <a:latin typeface="Arial" pitchFamily="34" charset="0"/>
                  <a:cs typeface="Arial" pitchFamily="34" charset="0"/>
                </a:rPr>
                <a:t>A1900</a:t>
              </a:r>
            </a:p>
          </p:txBody>
        </p:sp>
        <p:sp>
          <p:nvSpPr>
            <p:cNvPr id="18" name="Text Box 1040"/>
            <p:cNvSpPr txBox="1">
              <a:spLocks noChangeArrowheads="1"/>
            </p:cNvSpPr>
            <p:nvPr/>
          </p:nvSpPr>
          <p:spPr bwMode="auto">
            <a:xfrm>
              <a:off x="1544" y="2074"/>
              <a:ext cx="642" cy="330"/>
            </a:xfrm>
            <a:prstGeom prst="rect">
              <a:avLst/>
            </a:prstGeom>
            <a:grpFill/>
            <a:ln w="9525">
              <a:noFill/>
              <a:miter lim="800000"/>
              <a:headEnd/>
              <a:tailEnd/>
            </a:ln>
          </p:spPr>
          <p:txBody>
            <a:bodyPr wrap="none">
              <a:spAutoFit/>
            </a:bodyPr>
            <a:lstStyle/>
            <a:p>
              <a:pPr algn="ctr"/>
              <a:r>
                <a:rPr lang="en-US" sz="1400" dirty="0">
                  <a:solidFill>
                    <a:schemeClr val="tx1"/>
                  </a:solidFill>
                  <a:latin typeface="Arial" pitchFamily="34" charset="0"/>
                  <a:cs typeface="Arial" pitchFamily="34" charset="0"/>
                </a:rPr>
                <a:t>production</a:t>
              </a:r>
            </a:p>
            <a:p>
              <a:pPr algn="ctr"/>
              <a:r>
                <a:rPr lang="en-US" sz="1400" dirty="0">
                  <a:solidFill>
                    <a:schemeClr val="tx1"/>
                  </a:solidFill>
                  <a:latin typeface="Arial" pitchFamily="34" charset="0"/>
                  <a:cs typeface="Arial" pitchFamily="34" charset="0"/>
                </a:rPr>
                <a:t>target</a:t>
              </a:r>
            </a:p>
          </p:txBody>
        </p:sp>
        <p:sp>
          <p:nvSpPr>
            <p:cNvPr id="19" name="Text Box 1041"/>
            <p:cNvSpPr txBox="1">
              <a:spLocks noChangeArrowheads="1"/>
            </p:cNvSpPr>
            <p:nvPr/>
          </p:nvSpPr>
          <p:spPr bwMode="auto">
            <a:xfrm>
              <a:off x="1302" y="816"/>
              <a:ext cx="693" cy="194"/>
            </a:xfrm>
            <a:prstGeom prst="rect">
              <a:avLst/>
            </a:prstGeom>
            <a:grpFill/>
            <a:ln w="9525">
              <a:noFill/>
              <a:miter lim="800000"/>
              <a:headEnd/>
              <a:tailEnd/>
            </a:ln>
          </p:spPr>
          <p:txBody>
            <a:bodyPr wrap="none">
              <a:spAutoFit/>
            </a:bodyPr>
            <a:lstStyle/>
            <a:p>
              <a:pPr algn="ctr"/>
              <a:r>
                <a:rPr lang="en-US" sz="1400" dirty="0">
                  <a:solidFill>
                    <a:schemeClr val="tx1"/>
                  </a:solidFill>
                  <a:latin typeface="Arial" pitchFamily="34" charset="0"/>
                  <a:cs typeface="Arial" pitchFamily="34" charset="0"/>
                </a:rPr>
                <a:t>ion sources</a:t>
              </a:r>
            </a:p>
          </p:txBody>
        </p:sp>
        <p:sp>
          <p:nvSpPr>
            <p:cNvPr id="20" name="Text Box 1042"/>
            <p:cNvSpPr txBox="1">
              <a:spLocks noChangeArrowheads="1"/>
            </p:cNvSpPr>
            <p:nvPr/>
          </p:nvSpPr>
          <p:spPr bwMode="auto">
            <a:xfrm>
              <a:off x="1462" y="1200"/>
              <a:ext cx="536" cy="330"/>
            </a:xfrm>
            <a:prstGeom prst="rect">
              <a:avLst/>
            </a:prstGeom>
            <a:grpFill/>
            <a:ln w="9525">
              <a:noFill/>
              <a:miter lim="800000"/>
              <a:headEnd/>
              <a:tailEnd/>
            </a:ln>
          </p:spPr>
          <p:txBody>
            <a:bodyPr wrap="none">
              <a:spAutoFit/>
            </a:bodyPr>
            <a:lstStyle/>
            <a:p>
              <a:pPr algn="ctr"/>
              <a:r>
                <a:rPr lang="en-US" sz="1400" dirty="0">
                  <a:solidFill>
                    <a:schemeClr val="tx1"/>
                  </a:solidFill>
                  <a:latin typeface="Arial" pitchFamily="34" charset="0"/>
                  <a:cs typeface="Arial" pitchFamily="34" charset="0"/>
                </a:rPr>
                <a:t>coupling</a:t>
              </a:r>
            </a:p>
            <a:p>
              <a:pPr algn="ctr"/>
              <a:r>
                <a:rPr lang="en-US" sz="1400" dirty="0">
                  <a:solidFill>
                    <a:schemeClr val="tx1"/>
                  </a:solidFill>
                  <a:latin typeface="Arial" pitchFamily="34" charset="0"/>
                  <a:cs typeface="Arial" pitchFamily="34" charset="0"/>
                </a:rPr>
                <a:t>line</a:t>
              </a:r>
            </a:p>
          </p:txBody>
        </p:sp>
        <p:sp>
          <p:nvSpPr>
            <p:cNvPr id="24" name="Text Box 1046"/>
            <p:cNvSpPr txBox="1">
              <a:spLocks noChangeArrowheads="1"/>
            </p:cNvSpPr>
            <p:nvPr/>
          </p:nvSpPr>
          <p:spPr bwMode="auto">
            <a:xfrm>
              <a:off x="3168" y="2021"/>
              <a:ext cx="724" cy="213"/>
            </a:xfrm>
            <a:prstGeom prst="rect">
              <a:avLst/>
            </a:prstGeom>
            <a:grpFill/>
            <a:ln w="9525">
              <a:noFill/>
              <a:miter lim="800000"/>
              <a:headEnd/>
              <a:tailEnd/>
            </a:ln>
          </p:spPr>
          <p:txBody>
            <a:bodyPr wrap="none">
              <a:spAutoFit/>
            </a:bodyPr>
            <a:lstStyle/>
            <a:p>
              <a:pPr algn="ctr"/>
              <a:r>
                <a:rPr lang="en-US" sz="1600" dirty="0">
                  <a:solidFill>
                    <a:schemeClr val="tx1"/>
                  </a:solidFill>
                  <a:latin typeface="Arial" pitchFamily="34" charset="0"/>
                  <a:cs typeface="Arial" pitchFamily="34" charset="0"/>
                  <a:sym typeface="Symbol" pitchFamily="18" charset="2"/>
                </a:rPr>
                <a:t></a:t>
              </a:r>
              <a:r>
                <a:rPr lang="en-US" sz="1600" dirty="0">
                  <a:solidFill>
                    <a:schemeClr val="tx1"/>
                  </a:solidFill>
                  <a:latin typeface="Arial" pitchFamily="34" charset="0"/>
                  <a:cs typeface="Arial" pitchFamily="34" charset="0"/>
                </a:rPr>
                <a:t>p/p = 5%</a:t>
              </a:r>
            </a:p>
          </p:txBody>
        </p:sp>
        <p:sp>
          <p:nvSpPr>
            <p:cNvPr id="25" name="Text Box 1047"/>
            <p:cNvSpPr txBox="1">
              <a:spLocks noChangeArrowheads="1"/>
            </p:cNvSpPr>
            <p:nvPr/>
          </p:nvSpPr>
          <p:spPr bwMode="auto">
            <a:xfrm>
              <a:off x="4940" y="1736"/>
              <a:ext cx="1011" cy="523"/>
            </a:xfrm>
            <a:prstGeom prst="rect">
              <a:avLst/>
            </a:prstGeom>
            <a:grpFill/>
            <a:ln w="9525">
              <a:noFill/>
              <a:miter lim="800000"/>
              <a:headEnd/>
              <a:tailEnd/>
            </a:ln>
          </p:spPr>
          <p:txBody>
            <a:bodyPr wrap="none">
              <a:spAutoFit/>
            </a:bodyPr>
            <a:lstStyle/>
            <a:p>
              <a:r>
                <a:rPr lang="en-US" sz="1600" b="1" dirty="0">
                  <a:solidFill>
                    <a:srgbClr val="C00000"/>
                  </a:solidFill>
                  <a:latin typeface="Arial" pitchFamily="34" charset="0"/>
                  <a:cs typeface="Arial" pitchFamily="34" charset="0"/>
                </a:rPr>
                <a:t>transmission</a:t>
              </a:r>
            </a:p>
            <a:p>
              <a:r>
                <a:rPr lang="en-US" sz="1600" b="1" dirty="0">
                  <a:solidFill>
                    <a:srgbClr val="C00000"/>
                  </a:solidFill>
                  <a:latin typeface="Arial" pitchFamily="34" charset="0"/>
                  <a:cs typeface="Arial" pitchFamily="34" charset="0"/>
                </a:rPr>
                <a:t>of 65% of the</a:t>
              </a:r>
            </a:p>
            <a:p>
              <a:r>
                <a:rPr lang="en-US" sz="1600" b="1" dirty="0">
                  <a:solidFill>
                    <a:srgbClr val="C00000"/>
                  </a:solidFill>
                  <a:latin typeface="Arial" pitchFamily="34" charset="0"/>
                  <a:cs typeface="Arial" pitchFamily="34" charset="0"/>
                </a:rPr>
                <a:t>produced </a:t>
              </a:r>
              <a:r>
                <a:rPr lang="en-US" sz="1600" b="1" baseline="30000" dirty="0">
                  <a:solidFill>
                    <a:srgbClr val="C00000"/>
                  </a:solidFill>
                  <a:latin typeface="Arial" pitchFamily="34" charset="0"/>
                  <a:cs typeface="Arial" pitchFamily="34" charset="0"/>
                </a:rPr>
                <a:t>78</a:t>
              </a:r>
              <a:r>
                <a:rPr lang="en-US" sz="1600" b="1" dirty="0">
                  <a:solidFill>
                    <a:srgbClr val="C00000"/>
                  </a:solidFill>
                  <a:latin typeface="Arial" pitchFamily="34" charset="0"/>
                  <a:cs typeface="Arial" pitchFamily="34" charset="0"/>
                </a:rPr>
                <a:t>Ni</a:t>
              </a:r>
            </a:p>
          </p:txBody>
        </p:sp>
        <p:sp>
          <p:nvSpPr>
            <p:cNvPr id="26" name="Text Box 1048"/>
            <p:cNvSpPr txBox="1">
              <a:spLocks noChangeArrowheads="1"/>
            </p:cNvSpPr>
            <p:nvPr/>
          </p:nvSpPr>
          <p:spPr bwMode="auto">
            <a:xfrm>
              <a:off x="2639" y="1256"/>
              <a:ext cx="709" cy="368"/>
            </a:xfrm>
            <a:prstGeom prst="rect">
              <a:avLst/>
            </a:prstGeom>
            <a:grpFill/>
            <a:ln w="9525">
              <a:noFill/>
              <a:miter lim="800000"/>
              <a:headEnd/>
              <a:tailEnd/>
            </a:ln>
          </p:spPr>
          <p:txBody>
            <a:bodyPr wrap="none">
              <a:spAutoFit/>
            </a:bodyPr>
            <a:lstStyle/>
            <a:p>
              <a:pPr algn="ctr"/>
              <a:r>
                <a:rPr lang="en-US" sz="1600" b="1" baseline="30000" dirty="0">
                  <a:solidFill>
                    <a:srgbClr val="C00000"/>
                  </a:solidFill>
                  <a:latin typeface="Arial" pitchFamily="34" charset="0"/>
                  <a:cs typeface="Arial" pitchFamily="34" charset="0"/>
                </a:rPr>
                <a:t>86</a:t>
              </a:r>
              <a:r>
                <a:rPr lang="en-US" sz="1600" b="1" dirty="0">
                  <a:solidFill>
                    <a:srgbClr val="C00000"/>
                  </a:solidFill>
                  <a:latin typeface="Arial" pitchFamily="34" charset="0"/>
                  <a:cs typeface="Arial" pitchFamily="34" charset="0"/>
                </a:rPr>
                <a:t>Kr</a:t>
              </a:r>
              <a:r>
                <a:rPr lang="en-US" sz="1600" b="1" baseline="30000" dirty="0">
                  <a:solidFill>
                    <a:srgbClr val="C00000"/>
                  </a:solidFill>
                  <a:latin typeface="Arial" pitchFamily="34" charset="0"/>
                  <a:cs typeface="Arial" pitchFamily="34" charset="0"/>
                </a:rPr>
                <a:t>14+</a:t>
              </a:r>
              <a:r>
                <a:rPr lang="en-US" sz="1600" b="1" dirty="0">
                  <a:solidFill>
                    <a:srgbClr val="C00000"/>
                  </a:solidFill>
                  <a:latin typeface="Arial" pitchFamily="34" charset="0"/>
                  <a:cs typeface="Arial" pitchFamily="34" charset="0"/>
                </a:rPr>
                <a:t>,</a:t>
              </a:r>
            </a:p>
            <a:p>
              <a:pPr algn="ctr"/>
              <a:r>
                <a:rPr lang="en-US" sz="1600" b="1" dirty="0">
                  <a:solidFill>
                    <a:srgbClr val="C00000"/>
                  </a:solidFill>
                  <a:latin typeface="Arial" pitchFamily="34" charset="0"/>
                  <a:cs typeface="Arial" pitchFamily="34" charset="0"/>
                </a:rPr>
                <a:t>12 MeV/u</a:t>
              </a:r>
            </a:p>
          </p:txBody>
        </p:sp>
        <p:sp>
          <p:nvSpPr>
            <p:cNvPr id="27" name="Text Box 1049"/>
            <p:cNvSpPr txBox="1">
              <a:spLocks noChangeArrowheads="1"/>
            </p:cNvSpPr>
            <p:nvPr/>
          </p:nvSpPr>
          <p:spPr bwMode="auto">
            <a:xfrm>
              <a:off x="971" y="2168"/>
              <a:ext cx="784" cy="368"/>
            </a:xfrm>
            <a:prstGeom prst="rect">
              <a:avLst/>
            </a:prstGeom>
            <a:grpFill/>
            <a:ln w="9525">
              <a:noFill/>
              <a:miter lim="800000"/>
              <a:headEnd/>
              <a:tailEnd/>
            </a:ln>
          </p:spPr>
          <p:txBody>
            <a:bodyPr wrap="none">
              <a:spAutoFit/>
            </a:bodyPr>
            <a:lstStyle/>
            <a:p>
              <a:pPr algn="ctr"/>
              <a:r>
                <a:rPr lang="en-US" sz="1600" b="1" baseline="30000" dirty="0">
                  <a:solidFill>
                    <a:srgbClr val="C00000"/>
                  </a:solidFill>
                  <a:latin typeface="Arial" pitchFamily="34" charset="0"/>
                  <a:cs typeface="Arial" pitchFamily="34" charset="0"/>
                </a:rPr>
                <a:t>86</a:t>
              </a:r>
              <a:r>
                <a:rPr lang="en-US" sz="1600" b="1" dirty="0">
                  <a:solidFill>
                    <a:srgbClr val="C00000"/>
                  </a:solidFill>
                  <a:latin typeface="Arial" pitchFamily="34" charset="0"/>
                  <a:cs typeface="Arial" pitchFamily="34" charset="0"/>
                </a:rPr>
                <a:t>Kr</a:t>
              </a:r>
              <a:r>
                <a:rPr lang="en-US" sz="1600" b="1" baseline="30000" dirty="0">
                  <a:solidFill>
                    <a:srgbClr val="C00000"/>
                  </a:solidFill>
                  <a:latin typeface="Arial" pitchFamily="34" charset="0"/>
                  <a:cs typeface="Arial" pitchFamily="34" charset="0"/>
                </a:rPr>
                <a:t>34+</a:t>
              </a:r>
              <a:r>
                <a:rPr lang="en-US" sz="1600" b="1" dirty="0">
                  <a:solidFill>
                    <a:srgbClr val="C00000"/>
                  </a:solidFill>
                  <a:latin typeface="Arial" pitchFamily="34" charset="0"/>
                  <a:cs typeface="Arial" pitchFamily="34" charset="0"/>
                </a:rPr>
                <a:t>,</a:t>
              </a:r>
            </a:p>
            <a:p>
              <a:pPr algn="ctr"/>
              <a:r>
                <a:rPr lang="en-US" sz="1600" b="1" dirty="0">
                  <a:solidFill>
                    <a:srgbClr val="C00000"/>
                  </a:solidFill>
                  <a:latin typeface="Arial" pitchFamily="34" charset="0"/>
                  <a:cs typeface="Arial" pitchFamily="34" charset="0"/>
                </a:rPr>
                <a:t>140 MeV/u</a:t>
              </a:r>
            </a:p>
          </p:txBody>
        </p:sp>
        <p:sp>
          <p:nvSpPr>
            <p:cNvPr id="11" name="Text Box 1036"/>
            <p:cNvSpPr txBox="1">
              <a:spLocks noChangeArrowheads="1"/>
            </p:cNvSpPr>
            <p:nvPr/>
          </p:nvSpPr>
          <p:spPr bwMode="auto">
            <a:xfrm>
              <a:off x="815" y="776"/>
              <a:ext cx="956" cy="368"/>
            </a:xfrm>
            <a:prstGeom prst="rect">
              <a:avLst/>
            </a:prstGeom>
            <a:grpFill/>
            <a:ln w="9525">
              <a:noFill/>
              <a:miter lim="800000"/>
              <a:headEnd/>
              <a:tailEnd/>
            </a:ln>
          </p:spPr>
          <p:txBody>
            <a:bodyPr wrap="square">
              <a:spAutoFit/>
            </a:bodyPr>
            <a:lstStyle/>
            <a:p>
              <a:r>
                <a:rPr lang="en-US" sz="1600" b="1" dirty="0">
                  <a:solidFill>
                    <a:srgbClr val="C00000"/>
                  </a:solidFill>
                  <a:latin typeface="Arial" pitchFamily="34" charset="0"/>
                  <a:cs typeface="Arial" pitchFamily="34" charset="0"/>
                </a:rPr>
                <a:t>Example: </a:t>
              </a:r>
              <a:endParaRPr lang="en-US" sz="1600" b="1" dirty="0" smtClean="0">
                <a:solidFill>
                  <a:srgbClr val="C00000"/>
                </a:solidFill>
                <a:latin typeface="Arial" pitchFamily="34" charset="0"/>
                <a:cs typeface="Arial" pitchFamily="34" charset="0"/>
              </a:endParaRPr>
            </a:p>
            <a:p>
              <a:r>
                <a:rPr lang="en-US" sz="1600" b="1" baseline="30000" dirty="0" smtClean="0">
                  <a:solidFill>
                    <a:srgbClr val="C00000"/>
                  </a:solidFill>
                  <a:latin typeface="Arial" pitchFamily="34" charset="0"/>
                  <a:cs typeface="Arial" pitchFamily="34" charset="0"/>
                </a:rPr>
                <a:t>86</a:t>
              </a:r>
              <a:r>
                <a:rPr lang="en-US" sz="1600" b="1" dirty="0" smtClean="0">
                  <a:solidFill>
                    <a:srgbClr val="C00000"/>
                  </a:solidFill>
                  <a:latin typeface="Arial" pitchFamily="34" charset="0"/>
                  <a:cs typeface="Arial" pitchFamily="34" charset="0"/>
                </a:rPr>
                <a:t>Kr </a:t>
              </a:r>
              <a:r>
                <a:rPr lang="en-US" sz="1600" b="1" dirty="0">
                  <a:solidFill>
                    <a:srgbClr val="C00000"/>
                  </a:solidFill>
                  <a:latin typeface="Arial" pitchFamily="34" charset="0"/>
                  <a:ea typeface="Arial Unicode MS" pitchFamily="34" charset="-128"/>
                  <a:cs typeface="Arial" pitchFamily="34" charset="0"/>
                </a:rPr>
                <a:t>→ </a:t>
              </a:r>
              <a:r>
                <a:rPr lang="en-US" sz="1600" b="1" baseline="30000" dirty="0">
                  <a:solidFill>
                    <a:srgbClr val="C00000"/>
                  </a:solidFill>
                  <a:latin typeface="Arial" pitchFamily="34" charset="0"/>
                  <a:ea typeface="Arial Unicode MS" pitchFamily="34" charset="-128"/>
                  <a:cs typeface="Arial" pitchFamily="34" charset="0"/>
                </a:rPr>
                <a:t>78</a:t>
              </a:r>
              <a:r>
                <a:rPr lang="en-US" sz="1600" b="1" dirty="0">
                  <a:solidFill>
                    <a:srgbClr val="C00000"/>
                  </a:solidFill>
                  <a:latin typeface="Arial" pitchFamily="34" charset="0"/>
                  <a:ea typeface="Arial Unicode MS" pitchFamily="34" charset="-128"/>
                  <a:cs typeface="Arial" pitchFamily="34" charset="0"/>
                </a:rPr>
                <a:t>Ni</a:t>
              </a:r>
            </a:p>
          </p:txBody>
        </p:sp>
      </p:grpSp>
      <p:pic>
        <p:nvPicPr>
          <p:cNvPr id="28" name="Picture 27" descr="13438.bmp"/>
          <p:cNvPicPr>
            <a:picLocks noChangeAspect="1"/>
          </p:cNvPicPr>
          <p:nvPr/>
        </p:nvPicPr>
        <p:blipFill>
          <a:blip r:embed="rId4" cstate="screen"/>
          <a:stretch>
            <a:fillRect/>
          </a:stretch>
        </p:blipFill>
        <p:spPr>
          <a:xfrm>
            <a:off x="5367270" y="990600"/>
            <a:ext cx="3624330" cy="2292449"/>
          </a:xfrm>
          <a:prstGeom prst="rect">
            <a:avLst/>
          </a:prstGeom>
        </p:spPr>
      </p:pic>
      <p:sp>
        <p:nvSpPr>
          <p:cNvPr id="32" name="TextBox 31"/>
          <p:cNvSpPr txBox="1"/>
          <p:nvPr/>
        </p:nvSpPr>
        <p:spPr>
          <a:xfrm>
            <a:off x="2590800" y="5867400"/>
            <a:ext cx="1236621" cy="369332"/>
          </a:xfrm>
          <a:prstGeom prst="rect">
            <a:avLst/>
          </a:prstGeom>
          <a:noFill/>
        </p:spPr>
        <p:txBody>
          <a:bodyPr wrap="none" rtlCol="0">
            <a:spAutoFit/>
          </a:bodyPr>
          <a:lstStyle/>
          <a:p>
            <a:r>
              <a:rPr lang="en-US" b="1" dirty="0" smtClean="0">
                <a:solidFill>
                  <a:srgbClr val="C00000"/>
                </a:solidFill>
              </a:rPr>
              <a:t>production</a:t>
            </a:r>
            <a:endParaRPr lang="en-US"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639762"/>
          </a:xfrm>
        </p:spPr>
        <p:txBody>
          <a:bodyPr>
            <a:normAutofit fontScale="90000"/>
          </a:bodyPr>
          <a:lstStyle/>
          <a:p>
            <a:r>
              <a:rPr lang="en-US" dirty="0" smtClean="0"/>
              <a:t>Facility for Rare Isotope Beams (FRIB)</a:t>
            </a:r>
            <a:endParaRPr lang="en-US" dirty="0"/>
          </a:p>
        </p:txBody>
      </p:sp>
      <p:sp>
        <p:nvSpPr>
          <p:cNvPr id="7" name="Date Placeholder 6"/>
          <p:cNvSpPr>
            <a:spLocks noGrp="1"/>
          </p:cNvSpPr>
          <p:nvPr>
            <p:ph type="dt" sz="half" idx="10"/>
          </p:nvPr>
        </p:nvSpPr>
        <p:spPr/>
        <p:txBody>
          <a:bodyPr/>
          <a:lstStyle/>
          <a:p>
            <a:r>
              <a:rPr lang="en-US" smtClean="0"/>
              <a:t>Nov 2012</a:t>
            </a:r>
            <a:endParaRPr lang="en-US" dirty="0"/>
          </a:p>
        </p:txBody>
      </p:sp>
      <p:sp>
        <p:nvSpPr>
          <p:cNvPr id="8" name="Slide Number Placeholder 7"/>
          <p:cNvSpPr>
            <a:spLocks noGrp="1"/>
          </p:cNvSpPr>
          <p:nvPr>
            <p:ph type="sldNum" sz="quarter" idx="11"/>
          </p:nvPr>
        </p:nvSpPr>
        <p:spPr/>
        <p:txBody>
          <a:bodyPr/>
          <a:lstStyle/>
          <a:p>
            <a:fld id="{DBFD58A9-75B3-4C4B-8871-EB8FA97EDBB7}" type="slidenum">
              <a:rPr lang="en-US" smtClean="0"/>
              <a:pPr/>
              <a:t>11</a:t>
            </a:fld>
            <a:endParaRPr lang="en-US"/>
          </a:p>
        </p:txBody>
      </p:sp>
      <p:sp>
        <p:nvSpPr>
          <p:cNvPr id="9" name="Footer Placeholder 8"/>
          <p:cNvSpPr>
            <a:spLocks noGrp="1"/>
          </p:cNvSpPr>
          <p:nvPr>
            <p:ph type="ftr" sz="quarter" idx="12"/>
          </p:nvPr>
        </p:nvSpPr>
        <p:spPr/>
        <p:txBody>
          <a:bodyPr/>
          <a:lstStyle/>
          <a:p>
            <a:r>
              <a:rPr lang="en-US" smtClean="0"/>
              <a:t>E. Beise UMD</a:t>
            </a:r>
            <a:endParaRPr lang="en-US" dirty="0"/>
          </a:p>
        </p:txBody>
      </p:sp>
      <p:pic>
        <p:nvPicPr>
          <p:cNvPr id="3" name="Picture 1"/>
          <p:cNvPicPr>
            <a:picLocks noChangeAspect="1" noChangeArrowheads="1"/>
          </p:cNvPicPr>
          <p:nvPr/>
        </p:nvPicPr>
        <p:blipFill>
          <a:blip r:embed="rId2" cstate="screen"/>
          <a:srcRect/>
          <a:stretch>
            <a:fillRect/>
          </a:stretch>
        </p:blipFill>
        <p:spPr bwMode="auto">
          <a:xfrm>
            <a:off x="0" y="914400"/>
            <a:ext cx="4895674" cy="4953000"/>
          </a:xfrm>
          <a:prstGeom prst="rect">
            <a:avLst/>
          </a:prstGeom>
          <a:noFill/>
          <a:ln w="9525">
            <a:noFill/>
            <a:miter lim="800000"/>
            <a:headEnd/>
            <a:tailEnd/>
          </a:ln>
        </p:spPr>
      </p:pic>
      <p:pic>
        <p:nvPicPr>
          <p:cNvPr id="107522" name="Picture 2"/>
          <p:cNvPicPr>
            <a:picLocks noChangeAspect="1" noChangeArrowheads="1"/>
          </p:cNvPicPr>
          <p:nvPr/>
        </p:nvPicPr>
        <p:blipFill>
          <a:blip r:embed="rId3" cstate="screen"/>
          <a:srcRect/>
          <a:stretch>
            <a:fillRect/>
          </a:stretch>
        </p:blipFill>
        <p:spPr bwMode="auto">
          <a:xfrm>
            <a:off x="5051967" y="3886200"/>
            <a:ext cx="3787233" cy="2667000"/>
          </a:xfrm>
          <a:prstGeom prst="rect">
            <a:avLst/>
          </a:prstGeom>
          <a:noFill/>
          <a:ln w="9525">
            <a:noFill/>
            <a:miter lim="800000"/>
            <a:headEnd/>
            <a:tailEnd/>
          </a:ln>
        </p:spPr>
      </p:pic>
      <p:sp>
        <p:nvSpPr>
          <p:cNvPr id="5" name="TextBox 4"/>
          <p:cNvSpPr txBox="1"/>
          <p:nvPr/>
        </p:nvSpPr>
        <p:spPr>
          <a:xfrm>
            <a:off x="381000" y="5943600"/>
            <a:ext cx="4038600" cy="400110"/>
          </a:xfrm>
          <a:prstGeom prst="rect">
            <a:avLst/>
          </a:prstGeom>
          <a:noFill/>
        </p:spPr>
        <p:txBody>
          <a:bodyPr wrap="square" rtlCol="0">
            <a:spAutoFit/>
          </a:bodyPr>
          <a:lstStyle/>
          <a:p>
            <a:r>
              <a:rPr lang="en-US" sz="2000" dirty="0" smtClean="0"/>
              <a:t>Preparing for construction at MSU</a:t>
            </a:r>
            <a:endParaRPr lang="en-US" sz="2000" dirty="0"/>
          </a:p>
        </p:txBody>
      </p:sp>
      <p:pic>
        <p:nvPicPr>
          <p:cNvPr id="107524" name="Picture 4"/>
          <p:cNvPicPr>
            <a:picLocks noChangeAspect="1" noChangeArrowheads="1"/>
          </p:cNvPicPr>
          <p:nvPr/>
        </p:nvPicPr>
        <p:blipFill>
          <a:blip r:embed="rId4" cstate="screen"/>
          <a:srcRect/>
          <a:stretch>
            <a:fillRect/>
          </a:stretch>
        </p:blipFill>
        <p:spPr bwMode="auto">
          <a:xfrm>
            <a:off x="4975343" y="990600"/>
            <a:ext cx="3940057" cy="2757487"/>
          </a:xfrm>
          <a:prstGeom prst="rect">
            <a:avLst/>
          </a:prstGeom>
          <a:noFill/>
          <a:ln w="9525">
            <a:noFill/>
            <a:miter lim="800000"/>
            <a:headEnd/>
            <a:tailEnd/>
          </a:ln>
        </p:spPr>
      </p:pic>
      <p:sp>
        <p:nvSpPr>
          <p:cNvPr id="10" name="TextBox 9"/>
          <p:cNvSpPr txBox="1"/>
          <p:nvPr/>
        </p:nvSpPr>
        <p:spPr>
          <a:xfrm>
            <a:off x="6477000" y="6321623"/>
            <a:ext cx="1600200" cy="307777"/>
          </a:xfrm>
          <a:prstGeom prst="rect">
            <a:avLst/>
          </a:prstGeom>
          <a:solidFill>
            <a:schemeClr val="tx1"/>
          </a:solidFill>
        </p:spPr>
        <p:txBody>
          <a:bodyPr wrap="square" rtlCol="0">
            <a:spAutoFit/>
          </a:bodyPr>
          <a:lstStyle/>
          <a:p>
            <a:r>
              <a:rPr lang="en-US" sz="1400" b="1" dirty="0" smtClean="0">
                <a:solidFill>
                  <a:schemeClr val="bg1"/>
                </a:solidFill>
              </a:rPr>
              <a:t>number of protons</a:t>
            </a:r>
            <a:endParaRPr lang="en-US" sz="1400" b="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68362"/>
          </a:xfrm>
        </p:spPr>
        <p:txBody>
          <a:bodyPr/>
          <a:lstStyle/>
          <a:p>
            <a:r>
              <a:rPr lang="en-US" dirty="0" smtClean="0"/>
              <a:t>Tales of creation</a:t>
            </a:r>
            <a:endParaRPr lang="en-US" dirty="0"/>
          </a:p>
        </p:txBody>
      </p:sp>
      <p:sp>
        <p:nvSpPr>
          <p:cNvPr id="15" name="Date Placeholder 14"/>
          <p:cNvSpPr>
            <a:spLocks noGrp="1"/>
          </p:cNvSpPr>
          <p:nvPr>
            <p:ph type="dt" sz="half" idx="10"/>
          </p:nvPr>
        </p:nvSpPr>
        <p:spPr/>
        <p:txBody>
          <a:bodyPr/>
          <a:lstStyle/>
          <a:p>
            <a:r>
              <a:rPr lang="en-US" smtClean="0"/>
              <a:t>Nov 2012</a:t>
            </a:r>
            <a:endParaRPr lang="en-US" dirty="0"/>
          </a:p>
        </p:txBody>
      </p:sp>
      <p:sp>
        <p:nvSpPr>
          <p:cNvPr id="17" name="Slide Number Placeholder 16"/>
          <p:cNvSpPr>
            <a:spLocks noGrp="1"/>
          </p:cNvSpPr>
          <p:nvPr>
            <p:ph type="sldNum" sz="quarter" idx="11"/>
          </p:nvPr>
        </p:nvSpPr>
        <p:spPr/>
        <p:txBody>
          <a:bodyPr/>
          <a:lstStyle/>
          <a:p>
            <a:fld id="{DBFD58A9-75B3-4C4B-8871-EB8FA97EDBB7}" type="slidenum">
              <a:rPr lang="en-US" smtClean="0"/>
              <a:pPr/>
              <a:t>12</a:t>
            </a:fld>
            <a:endParaRPr lang="en-US"/>
          </a:p>
        </p:txBody>
      </p:sp>
      <p:sp>
        <p:nvSpPr>
          <p:cNvPr id="18" name="Footer Placeholder 17"/>
          <p:cNvSpPr>
            <a:spLocks noGrp="1"/>
          </p:cNvSpPr>
          <p:nvPr>
            <p:ph type="ftr" sz="quarter" idx="12"/>
          </p:nvPr>
        </p:nvSpPr>
        <p:spPr/>
        <p:txBody>
          <a:bodyPr/>
          <a:lstStyle/>
          <a:p>
            <a:r>
              <a:rPr lang="en-US" smtClean="0"/>
              <a:t>E. Beise UMD</a:t>
            </a:r>
            <a:endParaRPr lang="en-US" dirty="0"/>
          </a:p>
        </p:txBody>
      </p:sp>
      <p:cxnSp>
        <p:nvCxnSpPr>
          <p:cNvPr id="7" name="Straight Arrow Connector 6"/>
          <p:cNvCxnSpPr/>
          <p:nvPr/>
        </p:nvCxnSpPr>
        <p:spPr>
          <a:xfrm>
            <a:off x="533400" y="4343400"/>
            <a:ext cx="2514600"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9600" y="3352800"/>
            <a:ext cx="1901996" cy="830997"/>
          </a:xfrm>
          <a:prstGeom prst="rect">
            <a:avLst/>
          </a:prstGeom>
          <a:noFill/>
        </p:spPr>
        <p:txBody>
          <a:bodyPr wrap="none" rtlCol="0">
            <a:spAutoFit/>
          </a:bodyPr>
          <a:lstStyle/>
          <a:p>
            <a:r>
              <a:rPr lang="en-US" sz="2400" dirty="0" smtClean="0"/>
              <a:t>first few </a:t>
            </a:r>
          </a:p>
          <a:p>
            <a:r>
              <a:rPr lang="en-US" sz="2400" dirty="0" smtClean="0"/>
              <a:t>microseconds</a:t>
            </a:r>
            <a:endParaRPr lang="en-US" sz="2400" dirty="0"/>
          </a:p>
        </p:txBody>
      </p:sp>
      <p:cxnSp>
        <p:nvCxnSpPr>
          <p:cNvPr id="9" name="Straight Arrow Connector 8"/>
          <p:cNvCxnSpPr/>
          <p:nvPr/>
        </p:nvCxnSpPr>
        <p:spPr>
          <a:xfrm>
            <a:off x="2971800" y="4343400"/>
            <a:ext cx="2057400"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00400" y="3429000"/>
            <a:ext cx="1199111" cy="830997"/>
          </a:xfrm>
          <a:prstGeom prst="rect">
            <a:avLst/>
          </a:prstGeom>
          <a:noFill/>
        </p:spPr>
        <p:txBody>
          <a:bodyPr wrap="none" rtlCol="0">
            <a:spAutoFit/>
          </a:bodyPr>
          <a:lstStyle/>
          <a:p>
            <a:r>
              <a:rPr lang="en-US" sz="2400" dirty="0" smtClean="0"/>
              <a:t>first few</a:t>
            </a:r>
          </a:p>
          <a:p>
            <a:r>
              <a:rPr lang="en-US" sz="2400" dirty="0" smtClean="0"/>
              <a:t>minutes</a:t>
            </a:r>
            <a:endParaRPr lang="en-US" sz="2400" dirty="0"/>
          </a:p>
        </p:txBody>
      </p:sp>
      <p:cxnSp>
        <p:nvCxnSpPr>
          <p:cNvPr id="10" name="Straight Arrow Connector 9"/>
          <p:cNvCxnSpPr/>
          <p:nvPr/>
        </p:nvCxnSpPr>
        <p:spPr>
          <a:xfrm>
            <a:off x="6934200" y="4343400"/>
            <a:ext cx="1524000"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34200" y="3429000"/>
            <a:ext cx="1847750" cy="830997"/>
          </a:xfrm>
          <a:prstGeom prst="rect">
            <a:avLst/>
          </a:prstGeom>
          <a:noFill/>
        </p:spPr>
        <p:txBody>
          <a:bodyPr wrap="none" rtlCol="0">
            <a:spAutoFit/>
          </a:bodyPr>
          <a:lstStyle/>
          <a:p>
            <a:r>
              <a:rPr lang="en-US" sz="2400" dirty="0" smtClean="0"/>
              <a:t>billions of </a:t>
            </a:r>
          </a:p>
          <a:p>
            <a:r>
              <a:rPr lang="en-US" sz="2400" dirty="0" smtClean="0"/>
              <a:t>years later ….</a:t>
            </a:r>
            <a:endParaRPr lang="en-US" sz="2400" dirty="0"/>
          </a:p>
        </p:txBody>
      </p:sp>
      <p:cxnSp>
        <p:nvCxnSpPr>
          <p:cNvPr id="16" name="Straight Arrow Connector 15"/>
          <p:cNvCxnSpPr/>
          <p:nvPr/>
        </p:nvCxnSpPr>
        <p:spPr>
          <a:xfrm>
            <a:off x="4953000" y="4343400"/>
            <a:ext cx="1981200"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029200" y="3429000"/>
            <a:ext cx="1577676" cy="830997"/>
          </a:xfrm>
          <a:prstGeom prst="rect">
            <a:avLst/>
          </a:prstGeom>
          <a:noFill/>
        </p:spPr>
        <p:txBody>
          <a:bodyPr wrap="none" rtlCol="0">
            <a:spAutoFit/>
          </a:bodyPr>
          <a:lstStyle/>
          <a:p>
            <a:r>
              <a:rPr lang="en-US" sz="2400" dirty="0" smtClean="0"/>
              <a:t>once upon </a:t>
            </a:r>
          </a:p>
          <a:p>
            <a:r>
              <a:rPr lang="en-US" sz="2400" dirty="0" smtClean="0"/>
              <a:t>a time….</a:t>
            </a:r>
            <a:endParaRPr lang="en-US" sz="2400" dirty="0"/>
          </a:p>
        </p:txBody>
      </p:sp>
      <p:sp>
        <p:nvSpPr>
          <p:cNvPr id="12" name="TextBox 11"/>
          <p:cNvSpPr txBox="1"/>
          <p:nvPr/>
        </p:nvSpPr>
        <p:spPr>
          <a:xfrm>
            <a:off x="381000" y="1295400"/>
            <a:ext cx="5181600" cy="1785104"/>
          </a:xfrm>
          <a:prstGeom prst="rect">
            <a:avLst/>
          </a:prstGeom>
          <a:noFill/>
          <a:ln>
            <a:solidFill>
              <a:schemeClr val="tx1"/>
            </a:solidFill>
          </a:ln>
        </p:spPr>
        <p:txBody>
          <a:bodyPr wrap="square" rtlCol="0">
            <a:spAutoFit/>
          </a:bodyPr>
          <a:lstStyle/>
          <a:p>
            <a:pPr>
              <a:spcAft>
                <a:spcPts val="1200"/>
              </a:spcAft>
            </a:pPr>
            <a:r>
              <a:rPr lang="en-US" sz="2000" dirty="0" smtClean="0"/>
              <a:t>What were the properties of matter in the earliest stages of the universe, just after the quarks and gluons were created?</a:t>
            </a:r>
          </a:p>
          <a:p>
            <a:pPr>
              <a:spcAft>
                <a:spcPts val="1200"/>
              </a:spcAft>
            </a:pPr>
            <a:r>
              <a:rPr lang="en-US" sz="2000" dirty="0" smtClean="0"/>
              <a:t>How did the quarks and gluons combine to form protons and neutrons?</a:t>
            </a:r>
            <a:endParaRPr lang="en-US" sz="2000" dirty="0"/>
          </a:p>
        </p:txBody>
      </p:sp>
      <p:cxnSp>
        <p:nvCxnSpPr>
          <p:cNvPr id="13" name="Straight Arrow Connector 12"/>
          <p:cNvCxnSpPr/>
          <p:nvPr/>
        </p:nvCxnSpPr>
        <p:spPr>
          <a:xfrm>
            <a:off x="1905000" y="3200400"/>
            <a:ext cx="0" cy="60960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screen"/>
          <a:srcRect/>
          <a:stretch>
            <a:fillRect/>
          </a:stretch>
        </p:blipFill>
        <p:spPr bwMode="auto">
          <a:xfrm>
            <a:off x="0" y="4680858"/>
            <a:ext cx="9144000" cy="21771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The Relativistic Heavy Ion Collider</a:t>
            </a:r>
            <a:br>
              <a:rPr lang="en-US" dirty="0" smtClean="0"/>
            </a:br>
            <a:r>
              <a:rPr lang="en-US" sz="2400" dirty="0" smtClean="0"/>
              <a:t>Brookhaven National Laboratory, (Long Island, NY)</a:t>
            </a:r>
            <a:endParaRPr lang="en-US" dirty="0"/>
          </a:p>
        </p:txBody>
      </p:sp>
      <p:sp>
        <p:nvSpPr>
          <p:cNvPr id="15" name="Date Placeholder 14"/>
          <p:cNvSpPr>
            <a:spLocks noGrp="1"/>
          </p:cNvSpPr>
          <p:nvPr>
            <p:ph type="dt" sz="half" idx="10"/>
          </p:nvPr>
        </p:nvSpPr>
        <p:spPr/>
        <p:txBody>
          <a:bodyPr/>
          <a:lstStyle/>
          <a:p>
            <a:r>
              <a:rPr lang="en-US" smtClean="0"/>
              <a:t>Nov 2012</a:t>
            </a:r>
            <a:endParaRPr lang="en-US" dirty="0"/>
          </a:p>
        </p:txBody>
      </p:sp>
      <p:sp>
        <p:nvSpPr>
          <p:cNvPr id="4" name="Slide Number Placeholder 3"/>
          <p:cNvSpPr>
            <a:spLocks noGrp="1"/>
          </p:cNvSpPr>
          <p:nvPr>
            <p:ph type="sldNum" sz="quarter" idx="11"/>
          </p:nvPr>
        </p:nvSpPr>
        <p:spPr/>
        <p:txBody>
          <a:bodyPr/>
          <a:lstStyle/>
          <a:p>
            <a:pPr>
              <a:defRPr/>
            </a:pPr>
            <a:fld id="{DB457E12-CC66-4026-8C82-AB01B461B7CB}" type="slidenum">
              <a:rPr lang="en-US" smtClean="0"/>
              <a:pPr>
                <a:defRPr/>
              </a:pPr>
              <a:t>13</a:t>
            </a:fld>
            <a:endParaRPr lang="en-US"/>
          </a:p>
        </p:txBody>
      </p:sp>
      <p:sp>
        <p:nvSpPr>
          <p:cNvPr id="3" name="Footer Placeholder 2"/>
          <p:cNvSpPr>
            <a:spLocks noGrp="1"/>
          </p:cNvSpPr>
          <p:nvPr>
            <p:ph type="ftr" sz="quarter" idx="12"/>
          </p:nvPr>
        </p:nvSpPr>
        <p:spPr/>
        <p:txBody>
          <a:bodyPr/>
          <a:lstStyle/>
          <a:p>
            <a:pPr>
              <a:defRPr/>
            </a:pPr>
            <a:r>
              <a:rPr lang="en-US" smtClean="0"/>
              <a:t>E. Beise UMD</a:t>
            </a:r>
            <a:endParaRPr lang="en-US"/>
          </a:p>
        </p:txBody>
      </p:sp>
      <p:grpSp>
        <p:nvGrpSpPr>
          <p:cNvPr id="5" name="Group 7"/>
          <p:cNvGrpSpPr/>
          <p:nvPr/>
        </p:nvGrpSpPr>
        <p:grpSpPr>
          <a:xfrm>
            <a:off x="3581400" y="1371600"/>
            <a:ext cx="5410200" cy="1371600"/>
            <a:chOff x="228600" y="5257800"/>
            <a:chExt cx="5219700" cy="1333501"/>
          </a:xfrm>
        </p:grpSpPr>
        <p:pic>
          <p:nvPicPr>
            <p:cNvPr id="9" name="Picture 2" descr="Frame 1"/>
            <p:cNvPicPr>
              <a:picLocks noChangeAspect="1" noChangeArrowheads="1"/>
            </p:cNvPicPr>
            <p:nvPr/>
          </p:nvPicPr>
          <p:blipFill>
            <a:blip r:embed="rId2" cstate="screen"/>
            <a:srcRect/>
            <a:stretch>
              <a:fillRect/>
            </a:stretch>
          </p:blipFill>
          <p:spPr bwMode="auto">
            <a:xfrm>
              <a:off x="228600" y="5257800"/>
              <a:ext cx="1333500" cy="1333501"/>
            </a:xfrm>
            <a:prstGeom prst="rect">
              <a:avLst/>
            </a:prstGeom>
            <a:noFill/>
          </p:spPr>
        </p:pic>
        <p:pic>
          <p:nvPicPr>
            <p:cNvPr id="10" name="Picture 4" descr="Frame 2"/>
            <p:cNvPicPr>
              <a:picLocks noChangeAspect="1" noChangeArrowheads="1"/>
            </p:cNvPicPr>
            <p:nvPr/>
          </p:nvPicPr>
          <p:blipFill>
            <a:blip r:embed="rId3" cstate="screen"/>
            <a:srcRect/>
            <a:stretch>
              <a:fillRect/>
            </a:stretch>
          </p:blipFill>
          <p:spPr bwMode="auto">
            <a:xfrm>
              <a:off x="1524000" y="5257800"/>
              <a:ext cx="1333500" cy="1333501"/>
            </a:xfrm>
            <a:prstGeom prst="rect">
              <a:avLst/>
            </a:prstGeom>
            <a:noFill/>
          </p:spPr>
        </p:pic>
        <p:pic>
          <p:nvPicPr>
            <p:cNvPr id="11" name="Picture 6" descr="Frame 3"/>
            <p:cNvPicPr>
              <a:picLocks noChangeAspect="1" noChangeArrowheads="1"/>
            </p:cNvPicPr>
            <p:nvPr/>
          </p:nvPicPr>
          <p:blipFill>
            <a:blip r:embed="rId4" cstate="screen"/>
            <a:srcRect/>
            <a:stretch>
              <a:fillRect/>
            </a:stretch>
          </p:blipFill>
          <p:spPr bwMode="auto">
            <a:xfrm>
              <a:off x="2819400" y="5257800"/>
              <a:ext cx="1333500" cy="1333501"/>
            </a:xfrm>
            <a:prstGeom prst="rect">
              <a:avLst/>
            </a:prstGeom>
            <a:noFill/>
          </p:spPr>
        </p:pic>
        <p:pic>
          <p:nvPicPr>
            <p:cNvPr id="12" name="Picture 2" descr="Frame 4"/>
            <p:cNvPicPr>
              <a:picLocks noChangeAspect="1" noChangeArrowheads="1"/>
            </p:cNvPicPr>
            <p:nvPr/>
          </p:nvPicPr>
          <p:blipFill>
            <a:blip r:embed="rId5" cstate="screen"/>
            <a:srcRect/>
            <a:stretch>
              <a:fillRect/>
            </a:stretch>
          </p:blipFill>
          <p:spPr bwMode="auto">
            <a:xfrm>
              <a:off x="4114800" y="5257800"/>
              <a:ext cx="1333500" cy="1333501"/>
            </a:xfrm>
            <a:prstGeom prst="rect">
              <a:avLst/>
            </a:prstGeom>
            <a:noFill/>
          </p:spPr>
        </p:pic>
      </p:grpSp>
      <p:pic>
        <p:nvPicPr>
          <p:cNvPr id="38914" name="Picture 2" descr="RHIC from space by Brookhaven National Laboratory."/>
          <p:cNvPicPr>
            <a:picLocks noChangeAspect="1" noChangeArrowheads="1"/>
          </p:cNvPicPr>
          <p:nvPr/>
        </p:nvPicPr>
        <p:blipFill>
          <a:blip r:embed="rId6" cstate="screen"/>
          <a:srcRect/>
          <a:stretch>
            <a:fillRect/>
          </a:stretch>
        </p:blipFill>
        <p:spPr bwMode="auto">
          <a:xfrm>
            <a:off x="84179" y="4587240"/>
            <a:ext cx="3497221" cy="2194560"/>
          </a:xfrm>
          <a:prstGeom prst="rect">
            <a:avLst/>
          </a:prstGeom>
          <a:noFill/>
        </p:spPr>
      </p:pic>
      <p:pic>
        <p:nvPicPr>
          <p:cNvPr id="38916" name="Picture 4" descr="STAR Detector by Brookhaven National Laboratory."/>
          <p:cNvPicPr>
            <a:picLocks noChangeAspect="1" noChangeArrowheads="1"/>
          </p:cNvPicPr>
          <p:nvPr/>
        </p:nvPicPr>
        <p:blipFill>
          <a:blip r:embed="rId7" cstate="screen"/>
          <a:srcRect/>
          <a:stretch>
            <a:fillRect/>
          </a:stretch>
        </p:blipFill>
        <p:spPr bwMode="auto">
          <a:xfrm>
            <a:off x="152400" y="1315135"/>
            <a:ext cx="3390900" cy="3180665"/>
          </a:xfrm>
          <a:prstGeom prst="rect">
            <a:avLst/>
          </a:prstGeom>
          <a:noFill/>
        </p:spPr>
      </p:pic>
      <p:pic>
        <p:nvPicPr>
          <p:cNvPr id="13" name="Picture 3"/>
          <p:cNvPicPr>
            <a:picLocks noChangeAspect="1" noChangeArrowheads="1"/>
          </p:cNvPicPr>
          <p:nvPr/>
        </p:nvPicPr>
        <p:blipFill>
          <a:blip r:embed="rId8" cstate="screen"/>
          <a:srcRect/>
          <a:stretch>
            <a:fillRect/>
          </a:stretch>
        </p:blipFill>
        <p:spPr bwMode="auto">
          <a:xfrm>
            <a:off x="3886200" y="2746387"/>
            <a:ext cx="4800600" cy="4035413"/>
          </a:xfrm>
          <a:prstGeom prst="rect">
            <a:avLst/>
          </a:prstGeom>
          <a:noFill/>
          <a:ln w="9525">
            <a:noFill/>
            <a:miter lim="800000"/>
            <a:headEnd/>
            <a:tailEnd/>
          </a:ln>
        </p:spPr>
      </p:pic>
      <p:sp>
        <p:nvSpPr>
          <p:cNvPr id="14" name="TextBox 13"/>
          <p:cNvSpPr txBox="1"/>
          <p:nvPr/>
        </p:nvSpPr>
        <p:spPr>
          <a:xfrm>
            <a:off x="152400" y="4114800"/>
            <a:ext cx="1494383" cy="369332"/>
          </a:xfrm>
          <a:prstGeom prst="rect">
            <a:avLst/>
          </a:prstGeom>
          <a:noFill/>
        </p:spPr>
        <p:txBody>
          <a:bodyPr wrap="none" rtlCol="0">
            <a:spAutoFit/>
          </a:bodyPr>
          <a:lstStyle/>
          <a:p>
            <a:r>
              <a:rPr lang="en-US" dirty="0" smtClean="0">
                <a:solidFill>
                  <a:srgbClr val="FFFF00"/>
                </a:solidFill>
              </a:rPr>
              <a:t>STAR detector</a:t>
            </a:r>
            <a:endParaRPr lang="en-US" dirty="0">
              <a:solidFill>
                <a:srgbClr val="FFFF00"/>
              </a:solidFill>
            </a:endParaRPr>
          </a:p>
        </p:txBody>
      </p:sp>
      <p:cxnSp>
        <p:nvCxnSpPr>
          <p:cNvPr id="17" name="Straight Arrow Connector 16"/>
          <p:cNvCxnSpPr/>
          <p:nvPr/>
        </p:nvCxnSpPr>
        <p:spPr>
          <a:xfrm>
            <a:off x="4038600" y="1752600"/>
            <a:ext cx="228600" cy="0"/>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267200" y="2286000"/>
            <a:ext cx="228600" cy="0"/>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dirty="0" smtClean="0"/>
              <a:t>Colliding Gold nuclei at RHIC</a:t>
            </a:r>
            <a:endParaRPr lang="en-US" dirty="0"/>
          </a:p>
        </p:txBody>
      </p:sp>
      <p:sp>
        <p:nvSpPr>
          <p:cNvPr id="17" name="Date Placeholder 16"/>
          <p:cNvSpPr>
            <a:spLocks noGrp="1"/>
          </p:cNvSpPr>
          <p:nvPr>
            <p:ph type="dt" sz="half" idx="10"/>
          </p:nvPr>
        </p:nvSpPr>
        <p:spPr/>
        <p:txBody>
          <a:bodyPr/>
          <a:lstStyle/>
          <a:p>
            <a:r>
              <a:rPr lang="en-US" smtClean="0"/>
              <a:t>Nov 2012</a:t>
            </a:r>
            <a:endParaRPr lang="en-US" dirty="0"/>
          </a:p>
        </p:txBody>
      </p:sp>
      <p:sp>
        <p:nvSpPr>
          <p:cNvPr id="4" name="Slide Number Placeholder 3"/>
          <p:cNvSpPr>
            <a:spLocks noGrp="1"/>
          </p:cNvSpPr>
          <p:nvPr>
            <p:ph type="sldNum" sz="quarter" idx="11"/>
          </p:nvPr>
        </p:nvSpPr>
        <p:spPr/>
        <p:txBody>
          <a:bodyPr/>
          <a:lstStyle/>
          <a:p>
            <a:pPr>
              <a:defRPr/>
            </a:pPr>
            <a:fld id="{DB457E12-CC66-4026-8C82-AB01B461B7CB}" type="slidenum">
              <a:rPr lang="en-US" smtClean="0"/>
              <a:pPr>
                <a:defRPr/>
              </a:pPr>
              <a:t>14</a:t>
            </a:fld>
            <a:endParaRPr lang="en-US"/>
          </a:p>
        </p:txBody>
      </p:sp>
      <p:sp>
        <p:nvSpPr>
          <p:cNvPr id="3" name="Footer Placeholder 2"/>
          <p:cNvSpPr>
            <a:spLocks noGrp="1"/>
          </p:cNvSpPr>
          <p:nvPr>
            <p:ph type="ftr" sz="quarter" idx="12"/>
          </p:nvPr>
        </p:nvSpPr>
        <p:spPr/>
        <p:txBody>
          <a:bodyPr/>
          <a:lstStyle/>
          <a:p>
            <a:pPr>
              <a:defRPr/>
            </a:pPr>
            <a:r>
              <a:rPr lang="en-US" smtClean="0"/>
              <a:t>E. Beise UMD</a:t>
            </a:r>
            <a:endParaRPr lang="en-US"/>
          </a:p>
        </p:txBody>
      </p:sp>
      <p:grpSp>
        <p:nvGrpSpPr>
          <p:cNvPr id="5" name="Group 7"/>
          <p:cNvGrpSpPr/>
          <p:nvPr/>
        </p:nvGrpSpPr>
        <p:grpSpPr>
          <a:xfrm>
            <a:off x="4495800" y="1371600"/>
            <a:ext cx="4419600" cy="1143000"/>
            <a:chOff x="228600" y="5257800"/>
            <a:chExt cx="5219700" cy="1333501"/>
          </a:xfrm>
        </p:grpSpPr>
        <p:pic>
          <p:nvPicPr>
            <p:cNvPr id="9" name="Picture 2" descr="Frame 1"/>
            <p:cNvPicPr>
              <a:picLocks noChangeAspect="1" noChangeArrowheads="1"/>
            </p:cNvPicPr>
            <p:nvPr/>
          </p:nvPicPr>
          <p:blipFill>
            <a:blip r:embed="rId3" cstate="screen"/>
            <a:srcRect/>
            <a:stretch>
              <a:fillRect/>
            </a:stretch>
          </p:blipFill>
          <p:spPr bwMode="auto">
            <a:xfrm>
              <a:off x="228600" y="5257800"/>
              <a:ext cx="1333500" cy="1333501"/>
            </a:xfrm>
            <a:prstGeom prst="rect">
              <a:avLst/>
            </a:prstGeom>
            <a:noFill/>
          </p:spPr>
        </p:pic>
        <p:pic>
          <p:nvPicPr>
            <p:cNvPr id="10" name="Picture 4" descr="Frame 2"/>
            <p:cNvPicPr>
              <a:picLocks noChangeAspect="1" noChangeArrowheads="1"/>
            </p:cNvPicPr>
            <p:nvPr/>
          </p:nvPicPr>
          <p:blipFill>
            <a:blip r:embed="rId4" cstate="screen"/>
            <a:srcRect/>
            <a:stretch>
              <a:fillRect/>
            </a:stretch>
          </p:blipFill>
          <p:spPr bwMode="auto">
            <a:xfrm>
              <a:off x="1524000" y="5257800"/>
              <a:ext cx="1333500" cy="1333501"/>
            </a:xfrm>
            <a:prstGeom prst="rect">
              <a:avLst/>
            </a:prstGeom>
            <a:noFill/>
          </p:spPr>
        </p:pic>
        <p:pic>
          <p:nvPicPr>
            <p:cNvPr id="11" name="Picture 6" descr="Frame 3"/>
            <p:cNvPicPr>
              <a:picLocks noChangeAspect="1" noChangeArrowheads="1"/>
            </p:cNvPicPr>
            <p:nvPr/>
          </p:nvPicPr>
          <p:blipFill>
            <a:blip r:embed="rId5" cstate="screen"/>
            <a:srcRect/>
            <a:stretch>
              <a:fillRect/>
            </a:stretch>
          </p:blipFill>
          <p:spPr bwMode="auto">
            <a:xfrm>
              <a:off x="2819400" y="5257800"/>
              <a:ext cx="1333500" cy="1333501"/>
            </a:xfrm>
            <a:prstGeom prst="rect">
              <a:avLst/>
            </a:prstGeom>
            <a:noFill/>
          </p:spPr>
        </p:pic>
        <p:pic>
          <p:nvPicPr>
            <p:cNvPr id="12" name="Picture 2" descr="Frame 4"/>
            <p:cNvPicPr>
              <a:picLocks noChangeAspect="1" noChangeArrowheads="1"/>
            </p:cNvPicPr>
            <p:nvPr/>
          </p:nvPicPr>
          <p:blipFill>
            <a:blip r:embed="rId6" cstate="screen"/>
            <a:srcRect/>
            <a:stretch>
              <a:fillRect/>
            </a:stretch>
          </p:blipFill>
          <p:spPr bwMode="auto">
            <a:xfrm>
              <a:off x="4114800" y="5257800"/>
              <a:ext cx="1333500" cy="1333501"/>
            </a:xfrm>
            <a:prstGeom prst="rect">
              <a:avLst/>
            </a:prstGeom>
            <a:noFill/>
          </p:spPr>
        </p:pic>
      </p:grpSp>
      <p:pic>
        <p:nvPicPr>
          <p:cNvPr id="14" name="Picture 13" descr="3112770151_649ae1f4b6_b.jpg"/>
          <p:cNvPicPr>
            <a:picLocks noChangeAspect="1"/>
          </p:cNvPicPr>
          <p:nvPr/>
        </p:nvPicPr>
        <p:blipFill>
          <a:blip r:embed="rId7" cstate="screen"/>
          <a:stretch>
            <a:fillRect/>
          </a:stretch>
        </p:blipFill>
        <p:spPr>
          <a:xfrm>
            <a:off x="4495800" y="2514600"/>
            <a:ext cx="4444679" cy="3429000"/>
          </a:xfrm>
          <a:prstGeom prst="rect">
            <a:avLst/>
          </a:prstGeom>
        </p:spPr>
      </p:pic>
      <p:cxnSp>
        <p:nvCxnSpPr>
          <p:cNvPr id="16" name="Straight Arrow Connector 15"/>
          <p:cNvCxnSpPr/>
          <p:nvPr/>
        </p:nvCxnSpPr>
        <p:spPr>
          <a:xfrm flipH="1">
            <a:off x="6705600" y="2438400"/>
            <a:ext cx="1371600" cy="1828800"/>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 name="Picture 19" descr="3253562050_ab2561f03f_z.jpg"/>
          <p:cNvPicPr>
            <a:picLocks noChangeAspect="1"/>
          </p:cNvPicPr>
          <p:nvPr/>
        </p:nvPicPr>
        <p:blipFill>
          <a:blip r:embed="rId8" cstate="screen"/>
          <a:stretch>
            <a:fillRect/>
          </a:stretch>
        </p:blipFill>
        <p:spPr>
          <a:xfrm>
            <a:off x="0" y="1524000"/>
            <a:ext cx="4419600" cy="4419600"/>
          </a:xfrm>
          <a:prstGeom prst="rect">
            <a:avLst/>
          </a:prstGeom>
        </p:spPr>
      </p:pic>
      <p:sp>
        <p:nvSpPr>
          <p:cNvPr id="21" name="TextBox 20"/>
          <p:cNvSpPr txBox="1"/>
          <p:nvPr/>
        </p:nvSpPr>
        <p:spPr>
          <a:xfrm>
            <a:off x="5720132" y="6019800"/>
            <a:ext cx="2288512" cy="400110"/>
          </a:xfrm>
          <a:prstGeom prst="rect">
            <a:avLst/>
          </a:prstGeom>
          <a:noFill/>
        </p:spPr>
        <p:txBody>
          <a:bodyPr wrap="none" rtlCol="0">
            <a:spAutoFit/>
          </a:bodyPr>
          <a:lstStyle/>
          <a:p>
            <a:r>
              <a:rPr lang="en-US" sz="2000" dirty="0" smtClean="0"/>
              <a:t>STAR detector event</a:t>
            </a:r>
            <a:endParaRPr lang="en-US" sz="2000" dirty="0"/>
          </a:p>
        </p:txBody>
      </p:sp>
      <p:cxnSp>
        <p:nvCxnSpPr>
          <p:cNvPr id="18" name="Straight Arrow Connector 17"/>
          <p:cNvCxnSpPr/>
          <p:nvPr/>
        </p:nvCxnSpPr>
        <p:spPr>
          <a:xfrm>
            <a:off x="4800600" y="1752600"/>
            <a:ext cx="228600" cy="0"/>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029200" y="2286000"/>
            <a:ext cx="228600" cy="0"/>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screen"/>
          <a:srcRect/>
          <a:stretch>
            <a:fillRect/>
          </a:stretch>
        </p:blipFill>
        <p:spPr bwMode="auto">
          <a:xfrm>
            <a:off x="0" y="-1385"/>
            <a:ext cx="9144000" cy="6860771"/>
          </a:xfrm>
          <a:prstGeom prst="rect">
            <a:avLst/>
          </a:prstGeom>
          <a:noFill/>
          <a:ln w="9525">
            <a:noFill/>
            <a:miter lim="800000"/>
            <a:headEnd/>
            <a:tailEnd/>
          </a:ln>
        </p:spPr>
      </p:pic>
      <p:sp>
        <p:nvSpPr>
          <p:cNvPr id="4" name="Rectangle 3"/>
          <p:cNvSpPr/>
          <p:nvPr/>
        </p:nvSpPr>
        <p:spPr>
          <a:xfrm>
            <a:off x="0" y="1676400"/>
            <a:ext cx="541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2133600"/>
            <a:ext cx="434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33400"/>
            <a:ext cx="1905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533400"/>
            <a:ext cx="67818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rgbClr val="FFFF00"/>
                </a:solidFill>
              </a:rPr>
              <a:t>  Quark-gluon plasma seems to be nature’s most  perfect liquid</a:t>
            </a:r>
          </a:p>
          <a:p>
            <a:endParaRPr lang="en-US" sz="2400" dirty="0">
              <a:solidFill>
                <a:srgbClr val="FFFF00"/>
              </a:solidFill>
            </a:endParaRPr>
          </a:p>
        </p:txBody>
      </p:sp>
      <p:cxnSp>
        <p:nvCxnSpPr>
          <p:cNvPr id="8" name="Straight Arrow Connector 7"/>
          <p:cNvCxnSpPr/>
          <p:nvPr/>
        </p:nvCxnSpPr>
        <p:spPr>
          <a:xfrm>
            <a:off x="2743200" y="1447800"/>
            <a:ext cx="0" cy="838200"/>
          </a:xfrm>
          <a:prstGeom prst="straightConnector1">
            <a:avLst/>
          </a:prstGeom>
          <a:ln w="25400">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9" name="Date Placeholder 8"/>
          <p:cNvSpPr>
            <a:spLocks noGrp="1"/>
          </p:cNvSpPr>
          <p:nvPr>
            <p:ph type="dt" sz="half" idx="10"/>
          </p:nvPr>
        </p:nvSpPr>
        <p:spPr/>
        <p:txBody>
          <a:bodyPr/>
          <a:lstStyle/>
          <a:p>
            <a:r>
              <a:rPr lang="en-US" smtClean="0"/>
              <a:t>Nov 2012</a:t>
            </a:r>
            <a:endParaRPr lang="en-US"/>
          </a:p>
        </p:txBody>
      </p:sp>
      <p:sp>
        <p:nvSpPr>
          <p:cNvPr id="11" name="Footer Placeholder 10"/>
          <p:cNvSpPr>
            <a:spLocks noGrp="1"/>
          </p:cNvSpPr>
          <p:nvPr>
            <p:ph type="ftr" sz="quarter" idx="11"/>
          </p:nvPr>
        </p:nvSpPr>
        <p:spPr/>
        <p:txBody>
          <a:bodyPr/>
          <a:lstStyle/>
          <a:p>
            <a:r>
              <a:rPr lang="en-US" smtClean="0"/>
              <a:t>E. Beise UMD</a:t>
            </a:r>
            <a:endParaRPr lang="en-US"/>
          </a:p>
        </p:txBody>
      </p:sp>
      <p:sp>
        <p:nvSpPr>
          <p:cNvPr id="10" name="Slide Number Placeholder 9"/>
          <p:cNvSpPr>
            <a:spLocks noGrp="1"/>
          </p:cNvSpPr>
          <p:nvPr>
            <p:ph type="sldNum" sz="quarter" idx="12"/>
          </p:nvPr>
        </p:nvSpPr>
        <p:spPr/>
        <p:txBody>
          <a:bodyPr/>
          <a:lstStyle/>
          <a:p>
            <a:fld id="{DBFD58A9-75B3-4C4B-8871-EB8FA97EDBB7}"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68362"/>
          </a:xfrm>
        </p:spPr>
        <p:txBody>
          <a:bodyPr/>
          <a:lstStyle/>
          <a:p>
            <a:r>
              <a:rPr lang="en-US" dirty="0" smtClean="0"/>
              <a:t>the tale of formation</a:t>
            </a:r>
            <a:endParaRPr lang="en-US" dirty="0"/>
          </a:p>
        </p:txBody>
      </p:sp>
      <p:sp>
        <p:nvSpPr>
          <p:cNvPr id="15" name="Date Placeholder 14"/>
          <p:cNvSpPr>
            <a:spLocks noGrp="1"/>
          </p:cNvSpPr>
          <p:nvPr>
            <p:ph type="dt" sz="half" idx="10"/>
          </p:nvPr>
        </p:nvSpPr>
        <p:spPr/>
        <p:txBody>
          <a:bodyPr/>
          <a:lstStyle/>
          <a:p>
            <a:r>
              <a:rPr lang="en-US" smtClean="0"/>
              <a:t>Nov 2012</a:t>
            </a:r>
            <a:endParaRPr lang="en-US" dirty="0"/>
          </a:p>
        </p:txBody>
      </p:sp>
      <p:sp>
        <p:nvSpPr>
          <p:cNvPr id="18" name="Slide Number Placeholder 17"/>
          <p:cNvSpPr>
            <a:spLocks noGrp="1"/>
          </p:cNvSpPr>
          <p:nvPr>
            <p:ph type="sldNum" sz="quarter" idx="11"/>
          </p:nvPr>
        </p:nvSpPr>
        <p:spPr/>
        <p:txBody>
          <a:bodyPr/>
          <a:lstStyle/>
          <a:p>
            <a:fld id="{DBFD58A9-75B3-4C4B-8871-EB8FA97EDBB7}" type="slidenum">
              <a:rPr lang="en-US" smtClean="0"/>
              <a:pPr/>
              <a:t>16</a:t>
            </a:fld>
            <a:endParaRPr lang="en-US"/>
          </a:p>
        </p:txBody>
      </p:sp>
      <p:sp>
        <p:nvSpPr>
          <p:cNvPr id="20" name="Footer Placeholder 19"/>
          <p:cNvSpPr>
            <a:spLocks noGrp="1"/>
          </p:cNvSpPr>
          <p:nvPr>
            <p:ph type="ftr" sz="quarter" idx="12"/>
          </p:nvPr>
        </p:nvSpPr>
        <p:spPr/>
        <p:txBody>
          <a:bodyPr/>
          <a:lstStyle/>
          <a:p>
            <a:r>
              <a:rPr lang="en-US" smtClean="0"/>
              <a:t>E. Beise UMD</a:t>
            </a:r>
            <a:endParaRPr lang="en-US" dirty="0"/>
          </a:p>
        </p:txBody>
      </p:sp>
      <p:cxnSp>
        <p:nvCxnSpPr>
          <p:cNvPr id="7" name="Straight Arrow Connector 6"/>
          <p:cNvCxnSpPr/>
          <p:nvPr/>
        </p:nvCxnSpPr>
        <p:spPr>
          <a:xfrm>
            <a:off x="533400" y="4343400"/>
            <a:ext cx="2514600"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9600" y="3352800"/>
            <a:ext cx="1901996" cy="830997"/>
          </a:xfrm>
          <a:prstGeom prst="rect">
            <a:avLst/>
          </a:prstGeom>
          <a:noFill/>
        </p:spPr>
        <p:txBody>
          <a:bodyPr wrap="none" rtlCol="0">
            <a:spAutoFit/>
          </a:bodyPr>
          <a:lstStyle/>
          <a:p>
            <a:r>
              <a:rPr lang="en-US" sz="2400" dirty="0" smtClean="0"/>
              <a:t>first few </a:t>
            </a:r>
          </a:p>
          <a:p>
            <a:r>
              <a:rPr lang="en-US" sz="2400" dirty="0" smtClean="0"/>
              <a:t>microseconds</a:t>
            </a:r>
            <a:endParaRPr lang="en-US" sz="2400" dirty="0"/>
          </a:p>
        </p:txBody>
      </p:sp>
      <p:cxnSp>
        <p:nvCxnSpPr>
          <p:cNvPr id="9" name="Straight Arrow Connector 8"/>
          <p:cNvCxnSpPr/>
          <p:nvPr/>
        </p:nvCxnSpPr>
        <p:spPr>
          <a:xfrm>
            <a:off x="2971800" y="4343400"/>
            <a:ext cx="2057400"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00400" y="3429000"/>
            <a:ext cx="1199111" cy="830997"/>
          </a:xfrm>
          <a:prstGeom prst="rect">
            <a:avLst/>
          </a:prstGeom>
          <a:noFill/>
        </p:spPr>
        <p:txBody>
          <a:bodyPr wrap="none" rtlCol="0">
            <a:spAutoFit/>
          </a:bodyPr>
          <a:lstStyle/>
          <a:p>
            <a:r>
              <a:rPr lang="en-US" sz="2400" dirty="0" smtClean="0"/>
              <a:t>first few</a:t>
            </a:r>
          </a:p>
          <a:p>
            <a:r>
              <a:rPr lang="en-US" sz="2400" dirty="0" smtClean="0"/>
              <a:t>minutes</a:t>
            </a:r>
            <a:endParaRPr lang="en-US" sz="2400" dirty="0"/>
          </a:p>
        </p:txBody>
      </p:sp>
      <p:cxnSp>
        <p:nvCxnSpPr>
          <p:cNvPr id="10" name="Straight Arrow Connector 9"/>
          <p:cNvCxnSpPr/>
          <p:nvPr/>
        </p:nvCxnSpPr>
        <p:spPr>
          <a:xfrm>
            <a:off x="6934200" y="4343400"/>
            <a:ext cx="1524000"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34200" y="3429000"/>
            <a:ext cx="1847750" cy="830997"/>
          </a:xfrm>
          <a:prstGeom prst="rect">
            <a:avLst/>
          </a:prstGeom>
          <a:noFill/>
        </p:spPr>
        <p:txBody>
          <a:bodyPr wrap="none" rtlCol="0">
            <a:spAutoFit/>
          </a:bodyPr>
          <a:lstStyle/>
          <a:p>
            <a:r>
              <a:rPr lang="en-US" sz="2400" dirty="0" smtClean="0"/>
              <a:t>billions of </a:t>
            </a:r>
          </a:p>
          <a:p>
            <a:r>
              <a:rPr lang="en-US" sz="2400" dirty="0" smtClean="0"/>
              <a:t>years later ….</a:t>
            </a:r>
            <a:endParaRPr lang="en-US" sz="2400" dirty="0"/>
          </a:p>
        </p:txBody>
      </p:sp>
      <p:cxnSp>
        <p:nvCxnSpPr>
          <p:cNvPr id="16" name="Straight Arrow Connector 15"/>
          <p:cNvCxnSpPr/>
          <p:nvPr/>
        </p:nvCxnSpPr>
        <p:spPr>
          <a:xfrm>
            <a:off x="4953000" y="4343400"/>
            <a:ext cx="1981200"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029200" y="3429000"/>
            <a:ext cx="1577676" cy="830997"/>
          </a:xfrm>
          <a:prstGeom prst="rect">
            <a:avLst/>
          </a:prstGeom>
          <a:noFill/>
        </p:spPr>
        <p:txBody>
          <a:bodyPr wrap="none" rtlCol="0">
            <a:spAutoFit/>
          </a:bodyPr>
          <a:lstStyle/>
          <a:p>
            <a:r>
              <a:rPr lang="en-US" sz="2400" dirty="0" smtClean="0"/>
              <a:t>once upon </a:t>
            </a:r>
          </a:p>
          <a:p>
            <a:r>
              <a:rPr lang="en-US" sz="2400" dirty="0" smtClean="0"/>
              <a:t>a time….</a:t>
            </a:r>
            <a:endParaRPr lang="en-US" sz="2400" dirty="0"/>
          </a:p>
        </p:txBody>
      </p:sp>
      <p:cxnSp>
        <p:nvCxnSpPr>
          <p:cNvPr id="13" name="Straight Arrow Connector 12"/>
          <p:cNvCxnSpPr/>
          <p:nvPr/>
        </p:nvCxnSpPr>
        <p:spPr>
          <a:xfrm>
            <a:off x="2971800" y="2743200"/>
            <a:ext cx="0" cy="114300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2000" y="1295400"/>
            <a:ext cx="7086600" cy="1384995"/>
          </a:xfrm>
          <a:prstGeom prst="rect">
            <a:avLst/>
          </a:prstGeom>
          <a:noFill/>
          <a:ln>
            <a:solidFill>
              <a:schemeClr val="tx1"/>
            </a:solidFill>
          </a:ln>
        </p:spPr>
        <p:txBody>
          <a:bodyPr wrap="square" rtlCol="0">
            <a:spAutoFit/>
          </a:bodyPr>
          <a:lstStyle/>
          <a:p>
            <a:r>
              <a:rPr lang="en-US" sz="2800" dirty="0" smtClean="0"/>
              <a:t>How do we describe the properties of neutrons and protons based on the fundamental force that holds them together?  </a:t>
            </a:r>
          </a:p>
        </p:txBody>
      </p:sp>
      <p:pic>
        <p:nvPicPr>
          <p:cNvPr id="1026" name="Picture 2"/>
          <p:cNvPicPr>
            <a:picLocks noChangeAspect="1" noChangeArrowheads="1"/>
          </p:cNvPicPr>
          <p:nvPr/>
        </p:nvPicPr>
        <p:blipFill>
          <a:blip r:embed="rId3" cstate="screen"/>
          <a:srcRect/>
          <a:stretch>
            <a:fillRect/>
          </a:stretch>
        </p:blipFill>
        <p:spPr bwMode="auto">
          <a:xfrm>
            <a:off x="0" y="4680858"/>
            <a:ext cx="9144000" cy="21771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s://encrypted-tbn1.gstatic.com/images?q=tbn:ANd9GcRLIjsXa-gRUnDwPtSoWpCW8FRLzlfFw10l4T1BU7NEIh_QG7yC"/>
          <p:cNvPicPr>
            <a:picLocks noChangeAspect="1" noChangeArrowheads="1"/>
          </p:cNvPicPr>
          <p:nvPr/>
        </p:nvPicPr>
        <p:blipFill>
          <a:blip r:embed="rId2" cstate="screen"/>
          <a:srcRect/>
          <a:stretch>
            <a:fillRect/>
          </a:stretch>
        </p:blipFill>
        <p:spPr bwMode="auto">
          <a:xfrm>
            <a:off x="304800" y="381000"/>
            <a:ext cx="1828800" cy="1828800"/>
          </a:xfrm>
          <a:prstGeom prst="rect">
            <a:avLst/>
          </a:prstGeom>
          <a:noFill/>
        </p:spPr>
      </p:pic>
      <p:pic>
        <p:nvPicPr>
          <p:cNvPr id="3" name="Picture 2" descr="quarkAnimation3.gif"/>
          <p:cNvPicPr>
            <a:picLocks noChangeAspect="1"/>
          </p:cNvPicPr>
          <p:nvPr/>
        </p:nvPicPr>
        <p:blipFill>
          <a:blip r:embed="rId3" cstate="screen"/>
          <a:srcRect/>
          <a:stretch>
            <a:fillRect/>
          </a:stretch>
        </p:blipFill>
        <p:spPr bwMode="auto">
          <a:xfrm>
            <a:off x="5943600" y="4724400"/>
            <a:ext cx="2722475" cy="1911492"/>
          </a:xfrm>
          <a:prstGeom prst="rect">
            <a:avLst/>
          </a:prstGeom>
          <a:noFill/>
          <a:ln w="9525">
            <a:noFill/>
            <a:miter lim="800000"/>
            <a:headEnd/>
            <a:tailEnd/>
          </a:ln>
        </p:spPr>
      </p:pic>
      <p:pic>
        <p:nvPicPr>
          <p:cNvPr id="115716" name="Picture 4" descr="http://www.jlab.org/news/releases/2004/inside_quark_sm.jpg"/>
          <p:cNvPicPr>
            <a:picLocks noChangeAspect="1" noChangeArrowheads="1"/>
          </p:cNvPicPr>
          <p:nvPr/>
        </p:nvPicPr>
        <p:blipFill>
          <a:blip r:embed="rId4" cstate="screen"/>
          <a:srcRect/>
          <a:stretch>
            <a:fillRect/>
          </a:stretch>
        </p:blipFill>
        <p:spPr bwMode="auto">
          <a:xfrm>
            <a:off x="3657600" y="3657600"/>
            <a:ext cx="1981200" cy="1981201"/>
          </a:xfrm>
          <a:prstGeom prst="rect">
            <a:avLst/>
          </a:prstGeom>
          <a:noFill/>
        </p:spPr>
      </p:pic>
      <p:pic>
        <p:nvPicPr>
          <p:cNvPr id="115718" name="Picture 6" descr="http://www.fe.infn.it/cabeo_school/2010/img/protone2.png"/>
          <p:cNvPicPr>
            <a:picLocks noChangeAspect="1" noChangeArrowheads="1"/>
          </p:cNvPicPr>
          <p:nvPr/>
        </p:nvPicPr>
        <p:blipFill>
          <a:blip r:embed="rId5" cstate="screen"/>
          <a:srcRect/>
          <a:stretch>
            <a:fillRect/>
          </a:stretch>
        </p:blipFill>
        <p:spPr bwMode="auto">
          <a:xfrm>
            <a:off x="1828800" y="1752600"/>
            <a:ext cx="2286000" cy="2286001"/>
          </a:xfrm>
          <a:prstGeom prst="rect">
            <a:avLst/>
          </a:prstGeom>
          <a:noFill/>
        </p:spPr>
      </p:pic>
      <p:pic>
        <p:nvPicPr>
          <p:cNvPr id="6" name="Picture 24" descr="ActionAPE5LQanimXs30small"/>
          <p:cNvPicPr>
            <a:picLocks noChangeAspect="1" noChangeArrowheads="1" noCrop="1"/>
          </p:cNvPicPr>
          <p:nvPr/>
        </p:nvPicPr>
        <p:blipFill>
          <a:blip r:embed="rId6" cstate="screen"/>
          <a:srcRect/>
          <a:stretch>
            <a:fillRect/>
          </a:stretch>
        </p:blipFill>
        <p:spPr bwMode="auto">
          <a:xfrm>
            <a:off x="762000" y="4876800"/>
            <a:ext cx="2438400" cy="1828800"/>
          </a:xfrm>
          <a:prstGeom prst="rect">
            <a:avLst/>
          </a:prstGeom>
          <a:noFill/>
          <a:ln w="9525">
            <a:noFill/>
            <a:miter lim="800000"/>
            <a:headEnd/>
            <a:tailEnd/>
          </a:ln>
        </p:spPr>
      </p:pic>
      <p:cxnSp>
        <p:nvCxnSpPr>
          <p:cNvPr id="8" name="Straight Connector 7"/>
          <p:cNvCxnSpPr/>
          <p:nvPr/>
        </p:nvCxnSpPr>
        <p:spPr>
          <a:xfrm>
            <a:off x="1371600" y="1905000"/>
            <a:ext cx="6096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52600" y="1600200"/>
            <a:ext cx="144780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14800" y="1981200"/>
            <a:ext cx="4724400" cy="1323439"/>
          </a:xfrm>
          <a:prstGeom prst="rect">
            <a:avLst/>
          </a:prstGeom>
          <a:noFill/>
        </p:spPr>
        <p:txBody>
          <a:bodyPr wrap="square" rtlCol="0">
            <a:spAutoFit/>
          </a:bodyPr>
          <a:lstStyle/>
          <a:p>
            <a:r>
              <a:rPr lang="en-US" sz="2000" dirty="0" smtClean="0"/>
              <a:t>Proton = up + up + down</a:t>
            </a:r>
          </a:p>
          <a:p>
            <a:r>
              <a:rPr lang="en-US" sz="2000" dirty="0" smtClean="0"/>
              <a:t>	charge = 2/3 + 2/3 – 1/3 = 1</a:t>
            </a:r>
          </a:p>
          <a:p>
            <a:r>
              <a:rPr lang="en-US" sz="2000" dirty="0" smtClean="0"/>
              <a:t>neutron = up + down + down</a:t>
            </a:r>
          </a:p>
          <a:p>
            <a:r>
              <a:rPr lang="en-US" sz="2000" dirty="0" smtClean="0"/>
              <a:t>	charge = 2/3 – 1/3 – 1/3 = 0</a:t>
            </a:r>
            <a:endParaRPr lang="en-US" sz="2000" dirty="0"/>
          </a:p>
        </p:txBody>
      </p:sp>
      <p:sp>
        <p:nvSpPr>
          <p:cNvPr id="17" name="Title 16"/>
          <p:cNvSpPr>
            <a:spLocks noGrp="1"/>
          </p:cNvSpPr>
          <p:nvPr>
            <p:ph type="title"/>
          </p:nvPr>
        </p:nvSpPr>
        <p:spPr/>
        <p:txBody>
          <a:bodyPr>
            <a:noAutofit/>
          </a:bodyPr>
          <a:lstStyle/>
          <a:p>
            <a:pPr algn="ctr"/>
            <a:r>
              <a:rPr lang="en-US" sz="3600" dirty="0" smtClean="0"/>
              <a:t>quarks and gluons in </a:t>
            </a:r>
            <a:br>
              <a:rPr lang="en-US" sz="3600" dirty="0" smtClean="0"/>
            </a:br>
            <a:r>
              <a:rPr lang="en-US" sz="3600" dirty="0" smtClean="0"/>
              <a:t>protons and neutrons</a:t>
            </a:r>
            <a:endParaRPr lang="en-US" sz="3600" dirty="0"/>
          </a:p>
        </p:txBody>
      </p:sp>
      <p:sp>
        <p:nvSpPr>
          <p:cNvPr id="20" name="Date Placeholder 19"/>
          <p:cNvSpPr>
            <a:spLocks noGrp="1"/>
          </p:cNvSpPr>
          <p:nvPr>
            <p:ph type="dt" sz="half" idx="10"/>
          </p:nvPr>
        </p:nvSpPr>
        <p:spPr/>
        <p:txBody>
          <a:bodyPr/>
          <a:lstStyle/>
          <a:p>
            <a:r>
              <a:rPr lang="en-US" smtClean="0"/>
              <a:t>Nov 2012</a:t>
            </a:r>
            <a:endParaRPr lang="en-US" dirty="0"/>
          </a:p>
        </p:txBody>
      </p:sp>
      <p:sp>
        <p:nvSpPr>
          <p:cNvPr id="25" name="Slide Number Placeholder 24"/>
          <p:cNvSpPr>
            <a:spLocks noGrp="1"/>
          </p:cNvSpPr>
          <p:nvPr>
            <p:ph type="sldNum" sz="quarter" idx="11"/>
          </p:nvPr>
        </p:nvSpPr>
        <p:spPr/>
        <p:txBody>
          <a:bodyPr/>
          <a:lstStyle/>
          <a:p>
            <a:fld id="{DBFD58A9-75B3-4C4B-8871-EB8FA97EDBB7}" type="slidenum">
              <a:rPr lang="en-US" smtClean="0"/>
              <a:pPr/>
              <a:t>17</a:t>
            </a:fld>
            <a:endParaRPr lang="en-US"/>
          </a:p>
        </p:txBody>
      </p:sp>
      <p:sp>
        <p:nvSpPr>
          <p:cNvPr id="26" name="Footer Placeholder 25"/>
          <p:cNvSpPr>
            <a:spLocks noGrp="1"/>
          </p:cNvSpPr>
          <p:nvPr>
            <p:ph type="ftr" sz="quarter" idx="12"/>
          </p:nvPr>
        </p:nvSpPr>
        <p:spPr/>
        <p:txBody>
          <a:bodyPr/>
          <a:lstStyle/>
          <a:p>
            <a:r>
              <a:rPr lang="en-US" smtClean="0"/>
              <a:t>E. Beise UMD</a:t>
            </a:r>
            <a:endParaRPr lang="en-US" dirty="0"/>
          </a:p>
        </p:txBody>
      </p:sp>
      <p:sp>
        <p:nvSpPr>
          <p:cNvPr id="18" name="TextBox 17"/>
          <p:cNvSpPr txBox="1"/>
          <p:nvPr/>
        </p:nvSpPr>
        <p:spPr>
          <a:xfrm>
            <a:off x="5715000" y="3556337"/>
            <a:ext cx="3352800" cy="1015663"/>
          </a:xfrm>
          <a:prstGeom prst="rect">
            <a:avLst/>
          </a:prstGeom>
          <a:noFill/>
          <a:ln>
            <a:solidFill>
              <a:schemeClr val="tx1"/>
            </a:solidFill>
          </a:ln>
        </p:spPr>
        <p:txBody>
          <a:bodyPr wrap="square" rtlCol="0">
            <a:spAutoFit/>
          </a:bodyPr>
          <a:lstStyle/>
          <a:p>
            <a:r>
              <a:rPr lang="en-US" sz="2000" dirty="0" smtClean="0"/>
              <a:t>almost all the mass comes from the gluons – the energy field – not the 3 quarks</a:t>
            </a:r>
            <a:endParaRPr lang="en-US" sz="2000" dirty="0"/>
          </a:p>
        </p:txBody>
      </p:sp>
      <p:sp>
        <p:nvSpPr>
          <p:cNvPr id="19" name="TextBox 18"/>
          <p:cNvSpPr txBox="1"/>
          <p:nvPr/>
        </p:nvSpPr>
        <p:spPr>
          <a:xfrm>
            <a:off x="304800" y="2209800"/>
            <a:ext cx="906017" cy="369332"/>
          </a:xfrm>
          <a:prstGeom prst="rect">
            <a:avLst/>
          </a:prstGeom>
          <a:noFill/>
        </p:spPr>
        <p:txBody>
          <a:bodyPr wrap="none" rtlCol="0">
            <a:spAutoFit/>
          </a:bodyPr>
          <a:lstStyle/>
          <a:p>
            <a:r>
              <a:rPr lang="en-US" dirty="0" smtClean="0"/>
              <a:t>nucleus</a:t>
            </a:r>
            <a:endParaRPr lang="en-US" dirty="0"/>
          </a:p>
        </p:txBody>
      </p:sp>
      <p:grpSp>
        <p:nvGrpSpPr>
          <p:cNvPr id="21" name="Group 31"/>
          <p:cNvGrpSpPr/>
          <p:nvPr/>
        </p:nvGrpSpPr>
        <p:grpSpPr>
          <a:xfrm>
            <a:off x="55847" y="3124200"/>
            <a:ext cx="3220753" cy="1771710"/>
            <a:chOff x="6019800" y="4648200"/>
            <a:chExt cx="3220753" cy="1771710"/>
          </a:xfrm>
        </p:grpSpPr>
        <p:pic>
          <p:nvPicPr>
            <p:cNvPr id="22" name="Picture 1"/>
            <p:cNvPicPr>
              <a:picLocks noChangeAspect="1" noChangeArrowheads="1"/>
            </p:cNvPicPr>
            <p:nvPr/>
          </p:nvPicPr>
          <p:blipFill>
            <a:blip r:embed="rId7" cstate="screen"/>
            <a:srcRect/>
            <a:stretch>
              <a:fillRect/>
            </a:stretch>
          </p:blipFill>
          <p:spPr bwMode="auto">
            <a:xfrm>
              <a:off x="6714020" y="4648200"/>
              <a:ext cx="1515580" cy="1371600"/>
            </a:xfrm>
            <a:prstGeom prst="rect">
              <a:avLst/>
            </a:prstGeom>
            <a:noFill/>
            <a:ln w="9525">
              <a:noFill/>
              <a:miter lim="800000"/>
              <a:headEnd/>
              <a:tailEnd/>
            </a:ln>
          </p:spPr>
        </p:pic>
        <p:sp>
          <p:nvSpPr>
            <p:cNvPr id="23" name="TextBox 22"/>
            <p:cNvSpPr txBox="1"/>
            <p:nvPr/>
          </p:nvSpPr>
          <p:spPr>
            <a:xfrm>
              <a:off x="6019800" y="6019800"/>
              <a:ext cx="3220753"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Theory and Computation</a:t>
              </a:r>
            </a:p>
          </p:txBody>
        </p:sp>
      </p:grpSp>
      <p:sp>
        <p:nvSpPr>
          <p:cNvPr id="24" name="Rectangle 23"/>
          <p:cNvSpPr/>
          <p:nvPr/>
        </p:nvSpPr>
        <p:spPr>
          <a:xfrm>
            <a:off x="7543800" y="228600"/>
            <a:ext cx="1295400" cy="1508105"/>
          </a:xfrm>
          <a:prstGeom prst="rect">
            <a:avLst/>
          </a:prstGeom>
          <a:solidFill>
            <a:srgbClr val="FFFF99"/>
          </a:solidFill>
          <a:ln w="28575">
            <a:solidFill>
              <a:schemeClr val="bg1"/>
            </a:solidFill>
          </a:ln>
        </p:spPr>
        <p:txBody>
          <a:bodyPr wrap="square">
            <a:spAutoFit/>
          </a:bodyPr>
          <a:lstStyle/>
          <a:p>
            <a:r>
              <a:rPr lang="en-US" sz="2000" dirty="0" smtClean="0">
                <a:solidFill>
                  <a:schemeClr val="bg1"/>
                </a:solidFill>
              </a:rPr>
              <a:t>1</a:t>
            </a:r>
          </a:p>
          <a:p>
            <a:pPr algn="ctr"/>
            <a:r>
              <a:rPr lang="en-US" sz="3200" dirty="0" smtClean="0">
                <a:solidFill>
                  <a:schemeClr val="bg1"/>
                </a:solidFill>
              </a:rPr>
              <a:t>H</a:t>
            </a:r>
          </a:p>
          <a:p>
            <a:r>
              <a:rPr lang="en-US" sz="2000" dirty="0" smtClean="0">
                <a:solidFill>
                  <a:schemeClr val="bg1"/>
                </a:solidFill>
              </a:rPr>
              <a:t>Hydrogen</a:t>
            </a:r>
          </a:p>
          <a:p>
            <a:r>
              <a:rPr lang="en-US" sz="2000" dirty="0" smtClean="0">
                <a:solidFill>
                  <a:schemeClr val="bg1"/>
                </a:solidFill>
              </a:rPr>
              <a:t>1.00794</a:t>
            </a:r>
            <a:endParaRPr 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2"/>
          <p:cNvSpPr>
            <a:spLocks noGrp="1" noChangeArrowheads="1"/>
          </p:cNvSpPr>
          <p:nvPr>
            <p:ph type="title"/>
          </p:nvPr>
        </p:nvSpPr>
        <p:spPr>
          <a:xfrm>
            <a:off x="457200" y="152400"/>
            <a:ext cx="8229600" cy="1143000"/>
          </a:xfrm>
        </p:spPr>
        <p:txBody>
          <a:bodyPr>
            <a:normAutofit/>
          </a:bodyPr>
          <a:lstStyle/>
          <a:p>
            <a:pPr eaLnBrk="1" hangingPunct="1"/>
            <a:r>
              <a:rPr lang="en-US" sz="4000" dirty="0" smtClean="0"/>
              <a:t>Looking inside through scattering </a:t>
            </a:r>
            <a:br>
              <a:rPr lang="en-US" sz="4000" dirty="0" smtClean="0"/>
            </a:br>
            <a:r>
              <a:rPr lang="en-US" sz="2800" dirty="0" smtClean="0"/>
              <a:t>(a la Rutherford)</a:t>
            </a:r>
          </a:p>
        </p:txBody>
      </p:sp>
      <p:sp>
        <p:nvSpPr>
          <p:cNvPr id="22" name="Date Placeholder 21"/>
          <p:cNvSpPr>
            <a:spLocks noGrp="1"/>
          </p:cNvSpPr>
          <p:nvPr>
            <p:ph type="dt" sz="half" idx="10"/>
          </p:nvPr>
        </p:nvSpPr>
        <p:spPr/>
        <p:txBody>
          <a:bodyPr/>
          <a:lstStyle/>
          <a:p>
            <a:r>
              <a:rPr lang="en-US" smtClean="0"/>
              <a:t>Nov 2012</a:t>
            </a:r>
            <a:endParaRPr lang="en-US"/>
          </a:p>
        </p:txBody>
      </p:sp>
      <p:sp>
        <p:nvSpPr>
          <p:cNvPr id="5132" name="Slide Number Placeholder 14"/>
          <p:cNvSpPr>
            <a:spLocks noGrp="1"/>
          </p:cNvSpPr>
          <p:nvPr>
            <p:ph type="sldNum" sz="quarter" idx="11"/>
          </p:nvPr>
        </p:nvSpPr>
        <p:spPr>
          <a:noFill/>
        </p:spPr>
        <p:txBody>
          <a:bodyPr/>
          <a:lstStyle/>
          <a:p>
            <a:fld id="{95291B60-1F65-4E30-9FB2-76821562D50D}" type="slidenum">
              <a:rPr lang="en-US" smtClean="0">
                <a:latin typeface="Arial" pitchFamily="34" charset="0"/>
              </a:rPr>
              <a:pPr/>
              <a:t>18</a:t>
            </a:fld>
            <a:endParaRPr lang="en-US" smtClean="0">
              <a:latin typeface="Arial" pitchFamily="34" charset="0"/>
            </a:endParaRPr>
          </a:p>
        </p:txBody>
      </p:sp>
      <p:sp>
        <p:nvSpPr>
          <p:cNvPr id="5133" name="Footer Placeholder 15"/>
          <p:cNvSpPr>
            <a:spLocks noGrp="1"/>
          </p:cNvSpPr>
          <p:nvPr>
            <p:ph type="ftr" sz="quarter" idx="12"/>
          </p:nvPr>
        </p:nvSpPr>
        <p:spPr>
          <a:noFill/>
        </p:spPr>
        <p:txBody>
          <a:bodyPr/>
          <a:lstStyle/>
          <a:p>
            <a:r>
              <a:rPr lang="en-US" smtClean="0">
                <a:latin typeface="Arial" pitchFamily="34" charset="0"/>
              </a:rPr>
              <a:t>E. Beise UMD</a:t>
            </a:r>
          </a:p>
        </p:txBody>
      </p:sp>
      <p:pic>
        <p:nvPicPr>
          <p:cNvPr id="5128" name="Picture 12" descr="Scientific Purpose.jpg                                         00005699 MB's WORK                      985CFB00:"/>
          <p:cNvPicPr>
            <a:picLocks noChangeAspect="1" noChangeArrowheads="1"/>
          </p:cNvPicPr>
          <p:nvPr/>
        </p:nvPicPr>
        <p:blipFill>
          <a:blip r:embed="rId2" r:link="rId3" cstate="screen"/>
          <a:srcRect/>
          <a:stretch>
            <a:fillRect/>
          </a:stretch>
        </p:blipFill>
        <p:spPr bwMode="auto">
          <a:xfrm>
            <a:off x="838200" y="3505200"/>
            <a:ext cx="7620000" cy="2874963"/>
          </a:xfrm>
          <a:prstGeom prst="rect">
            <a:avLst/>
          </a:prstGeom>
          <a:noFill/>
          <a:ln w="9525">
            <a:noFill/>
            <a:miter lim="800000"/>
            <a:headEnd/>
            <a:tailEnd/>
          </a:ln>
        </p:spPr>
      </p:pic>
      <p:pic>
        <p:nvPicPr>
          <p:cNvPr id="14" name="Picture 12"/>
          <p:cNvPicPr>
            <a:picLocks noChangeAspect="1" noChangeArrowheads="1"/>
          </p:cNvPicPr>
          <p:nvPr/>
        </p:nvPicPr>
        <p:blipFill>
          <a:blip r:embed="rId4" cstate="screen"/>
          <a:srcRect/>
          <a:stretch>
            <a:fillRect/>
          </a:stretch>
        </p:blipFill>
        <p:spPr bwMode="auto">
          <a:xfrm>
            <a:off x="6019800" y="838200"/>
            <a:ext cx="2571941" cy="2514600"/>
          </a:xfrm>
          <a:prstGeom prst="rect">
            <a:avLst/>
          </a:prstGeom>
          <a:noFill/>
          <a:ln w="9525">
            <a:noFill/>
            <a:miter lim="800000"/>
            <a:headEnd/>
            <a:tailEnd/>
          </a:ln>
          <a:effectLst/>
        </p:spPr>
      </p:pic>
      <p:sp>
        <p:nvSpPr>
          <p:cNvPr id="15" name="Rectangle 2"/>
          <p:cNvSpPr txBox="1">
            <a:spLocks noChangeArrowheads="1"/>
          </p:cNvSpPr>
          <p:nvPr/>
        </p:nvSpPr>
        <p:spPr bwMode="auto">
          <a:xfrm>
            <a:off x="381000" y="1524000"/>
            <a:ext cx="51816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smtClean="0">
                <a:ln>
                  <a:noFill/>
                </a:ln>
                <a:solidFill>
                  <a:schemeClr val="accent6">
                    <a:lumMod val="60000"/>
                    <a:lumOff val="40000"/>
                  </a:schemeClr>
                </a:solidFill>
                <a:effectLst/>
                <a:uLnTx/>
                <a:uFillTx/>
                <a:latin typeface="+mn-lt"/>
                <a:ea typeface="+mn-ea"/>
                <a:cs typeface="+mn-cs"/>
              </a:rPr>
              <a:t>Particles sometimes act like waves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accent6">
                  <a:lumMod val="60000"/>
                  <a:lumOff val="40000"/>
                </a:schemeClr>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accent6">
                  <a:lumMod val="60000"/>
                  <a:lumOff val="40000"/>
                </a:schemeClr>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accent6">
                  <a:lumMod val="60000"/>
                  <a:lumOff val="40000"/>
                </a:schemeClr>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accent6">
                  <a:lumMod val="60000"/>
                  <a:lumOff val="40000"/>
                </a:schemeClr>
              </a:solidFill>
              <a:effectLst/>
              <a:uLnTx/>
              <a:uFillTx/>
              <a:latin typeface="+mn-lt"/>
              <a:ea typeface="+mn-ea"/>
              <a:cs typeface="+mn-cs"/>
            </a:endParaRPr>
          </a:p>
        </p:txBody>
      </p:sp>
      <p:sp>
        <p:nvSpPr>
          <p:cNvPr id="23" name="Rectangle 22"/>
          <p:cNvSpPr/>
          <p:nvPr/>
        </p:nvSpPr>
        <p:spPr>
          <a:xfrm>
            <a:off x="381000" y="2133600"/>
            <a:ext cx="5410200" cy="1200329"/>
          </a:xfrm>
          <a:prstGeom prst="rect">
            <a:avLst/>
          </a:prstGeom>
        </p:spPr>
        <p:txBody>
          <a:bodyPr wrap="square">
            <a:spAutoFit/>
          </a:bodyPr>
          <a:lstStyle/>
          <a:p>
            <a:pPr lvl="0" eaLnBrk="0" hangingPunct="0">
              <a:spcBef>
                <a:spcPct val="20000"/>
              </a:spcBef>
              <a:defRPr/>
            </a:pPr>
            <a:r>
              <a:rPr lang="en-US" sz="2400" kern="0" dirty="0" smtClean="0">
                <a:solidFill>
                  <a:schemeClr val="accent6">
                    <a:lumMod val="60000"/>
                    <a:lumOff val="40000"/>
                  </a:schemeClr>
                </a:solidFill>
              </a:rPr>
              <a:t>The higher  the momentum, the smaller the wavelength, the shorter distances can be seen.	</a:t>
            </a:r>
            <a:endParaRPr lang="en-US" sz="2400" kern="0" dirty="0">
              <a:solidFill>
                <a:schemeClr val="accent6">
                  <a:lumMod val="60000"/>
                  <a:lumOff val="40000"/>
                </a:schemeClr>
              </a:solidFill>
            </a:endParaRPr>
          </a:p>
        </p:txBody>
      </p:sp>
      <p:sp>
        <p:nvSpPr>
          <p:cNvPr id="21" name="TextBox 20"/>
          <p:cNvSpPr txBox="1"/>
          <p:nvPr/>
        </p:nvSpPr>
        <p:spPr>
          <a:xfrm>
            <a:off x="6019800" y="914400"/>
            <a:ext cx="1262653" cy="369332"/>
          </a:xfrm>
          <a:prstGeom prst="rect">
            <a:avLst/>
          </a:prstGeom>
          <a:noFill/>
        </p:spPr>
        <p:txBody>
          <a:bodyPr wrap="none" rtlCol="0">
            <a:spAutoFit/>
          </a:bodyPr>
          <a:lstStyle/>
          <a:p>
            <a:r>
              <a:rPr lang="en-US" dirty="0" smtClean="0">
                <a:solidFill>
                  <a:srgbClr val="FFFF00"/>
                </a:solidFill>
              </a:rPr>
              <a:t>microscope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nnews"/>
          <p:cNvPicPr>
            <a:picLocks noChangeAspect="1" noChangeArrowheads="1"/>
          </p:cNvPicPr>
          <p:nvPr/>
        </p:nvPicPr>
        <p:blipFill>
          <a:blip r:embed="rId2" cstate="screen"/>
          <a:srcRect l="10974" t="13103" r="27435" b="17470"/>
          <a:stretch>
            <a:fillRect/>
          </a:stretch>
        </p:blipFill>
        <p:spPr bwMode="auto">
          <a:xfrm>
            <a:off x="5508827" y="685800"/>
            <a:ext cx="3330373" cy="2514600"/>
          </a:xfrm>
          <a:prstGeom prst="rect">
            <a:avLst/>
          </a:prstGeom>
          <a:noFill/>
        </p:spPr>
      </p:pic>
      <p:grpSp>
        <p:nvGrpSpPr>
          <p:cNvPr id="2" name="Group 4"/>
          <p:cNvGrpSpPr>
            <a:grpSpLocks/>
          </p:cNvGrpSpPr>
          <p:nvPr/>
        </p:nvGrpSpPr>
        <p:grpSpPr bwMode="auto">
          <a:xfrm>
            <a:off x="4800600" y="4495800"/>
            <a:ext cx="4343400" cy="2362200"/>
            <a:chOff x="864" y="820"/>
            <a:chExt cx="4224" cy="2955"/>
          </a:xfrm>
        </p:grpSpPr>
        <p:pic>
          <p:nvPicPr>
            <p:cNvPr id="11269" name="Picture 5" descr="6_GeV_Racetrack"/>
            <p:cNvPicPr>
              <a:picLocks noChangeAspect="1" noChangeArrowheads="1"/>
            </p:cNvPicPr>
            <p:nvPr/>
          </p:nvPicPr>
          <p:blipFill>
            <a:blip r:embed="rId3" cstate="screen"/>
            <a:srcRect/>
            <a:stretch>
              <a:fillRect/>
            </a:stretch>
          </p:blipFill>
          <p:spPr bwMode="auto">
            <a:xfrm>
              <a:off x="864" y="820"/>
              <a:ext cx="4224" cy="2955"/>
            </a:xfrm>
            <a:prstGeom prst="rect">
              <a:avLst/>
            </a:prstGeom>
            <a:noFill/>
          </p:spPr>
        </p:pic>
        <p:sp>
          <p:nvSpPr>
            <p:cNvPr id="11270" name="AutoShape 6"/>
            <p:cNvSpPr>
              <a:spLocks noChangeArrowheads="1"/>
            </p:cNvSpPr>
            <p:nvPr/>
          </p:nvSpPr>
          <p:spPr bwMode="auto">
            <a:xfrm rot="5400000">
              <a:off x="3120" y="1746"/>
              <a:ext cx="336" cy="240"/>
            </a:xfrm>
            <a:prstGeom prst="parallelogram">
              <a:avLst>
                <a:gd name="adj" fmla="val 47911"/>
              </a:avLst>
            </a:prstGeom>
            <a:solidFill>
              <a:schemeClr val="bg1"/>
            </a:solidFill>
            <a:ln w="19050">
              <a:noFill/>
              <a:miter lim="800000"/>
              <a:headEnd/>
              <a:tailEnd/>
            </a:ln>
            <a:effectLst/>
          </p:spPr>
          <p:txBody>
            <a:bodyPr anchor="ctr">
              <a:spAutoFit/>
            </a:bodyPr>
            <a:lstStyle/>
            <a:p>
              <a:endParaRPr lang="en-US"/>
            </a:p>
          </p:txBody>
        </p:sp>
      </p:grpSp>
      <p:pic>
        <p:nvPicPr>
          <p:cNvPr id="11272" name="Picture 8" descr="schematicp"/>
          <p:cNvPicPr>
            <a:picLocks noChangeAspect="1" noChangeArrowheads="1"/>
          </p:cNvPicPr>
          <p:nvPr/>
        </p:nvPicPr>
        <p:blipFill>
          <a:blip r:embed="rId4" cstate="screen"/>
          <a:srcRect/>
          <a:stretch>
            <a:fillRect/>
          </a:stretch>
        </p:blipFill>
        <p:spPr bwMode="auto">
          <a:xfrm>
            <a:off x="4724400" y="3667125"/>
            <a:ext cx="4419600" cy="3190875"/>
          </a:xfrm>
          <a:prstGeom prst="rect">
            <a:avLst/>
          </a:prstGeom>
          <a:noFill/>
        </p:spPr>
      </p:pic>
      <p:pic>
        <p:nvPicPr>
          <p:cNvPr id="11273" name="Picture 9" descr="acc1h"/>
          <p:cNvPicPr>
            <a:picLocks noChangeAspect="1" noChangeArrowheads="1"/>
          </p:cNvPicPr>
          <p:nvPr/>
        </p:nvPicPr>
        <p:blipFill>
          <a:blip r:embed="rId5" cstate="screen"/>
          <a:srcRect/>
          <a:stretch>
            <a:fillRect/>
          </a:stretch>
        </p:blipFill>
        <p:spPr bwMode="auto">
          <a:xfrm>
            <a:off x="152399" y="685800"/>
            <a:ext cx="4846205" cy="3657600"/>
          </a:xfrm>
          <a:prstGeom prst="rect">
            <a:avLst/>
          </a:prstGeom>
          <a:noFill/>
        </p:spPr>
      </p:pic>
      <p:sp>
        <p:nvSpPr>
          <p:cNvPr id="14" name="Text Box 2"/>
          <p:cNvSpPr txBox="1">
            <a:spLocks noChangeArrowheads="1"/>
          </p:cNvSpPr>
          <p:nvPr/>
        </p:nvSpPr>
        <p:spPr bwMode="auto">
          <a:xfrm>
            <a:off x="1143000" y="0"/>
            <a:ext cx="7315200" cy="579438"/>
          </a:xfrm>
          <a:prstGeom prst="rect">
            <a:avLst/>
          </a:prstGeom>
          <a:noFill/>
          <a:ln w="9525">
            <a:noFill/>
            <a:miter lim="800000"/>
            <a:headEnd/>
            <a:tailEnd/>
          </a:ln>
        </p:spPr>
        <p:txBody>
          <a:bodyPr>
            <a:spAutoFit/>
          </a:bodyPr>
          <a:lstStyle/>
          <a:p>
            <a:pPr algn="ctr" eaLnBrk="0" hangingPunct="0"/>
            <a:r>
              <a:rPr lang="en-US" sz="3200" b="1" dirty="0"/>
              <a:t>Jefferson Laboratory </a:t>
            </a:r>
            <a:r>
              <a:rPr lang="en-US" sz="2000" b="1" dirty="0"/>
              <a:t>(Newport News, VA)</a:t>
            </a:r>
          </a:p>
        </p:txBody>
      </p:sp>
      <p:grpSp>
        <p:nvGrpSpPr>
          <p:cNvPr id="12" name="Group 22"/>
          <p:cNvGrpSpPr/>
          <p:nvPr/>
        </p:nvGrpSpPr>
        <p:grpSpPr>
          <a:xfrm>
            <a:off x="609600" y="4495800"/>
            <a:ext cx="3200400" cy="2133600"/>
            <a:chOff x="5943600" y="2743200"/>
            <a:chExt cx="2619959" cy="1828775"/>
          </a:xfrm>
          <a:effectLst>
            <a:outerShdw blurRad="127000" dist="101600" dir="8100000" algn="tr" rotWithShape="0">
              <a:prstClr val="black">
                <a:alpha val="40000"/>
              </a:prstClr>
            </a:outerShdw>
          </a:effectLst>
        </p:grpSpPr>
        <p:pic>
          <p:nvPicPr>
            <p:cNvPr id="15" name="Content Placeholder 3" descr="Screen shot 2012-03-26 at 3.34.18 PM.png"/>
            <p:cNvPicPr>
              <a:picLocks noChangeAspect="1"/>
            </p:cNvPicPr>
            <p:nvPr/>
          </p:nvPicPr>
          <p:blipFill rotWithShape="1">
            <a:blip r:embed="rId6" cstate="screen"/>
            <a:srcRect/>
            <a:stretch/>
          </p:blipFill>
          <p:spPr>
            <a:xfrm>
              <a:off x="5943600" y="2743200"/>
              <a:ext cx="2619959" cy="1828775"/>
            </a:xfrm>
            <a:prstGeom prst="rect">
              <a:avLst/>
            </a:prstGeom>
            <a:scene3d>
              <a:camera prst="orthographicFront"/>
              <a:lightRig rig="threePt" dir="t"/>
            </a:scene3d>
            <a:sp3d>
              <a:bevelT/>
            </a:sp3d>
          </p:spPr>
        </p:pic>
        <p:sp>
          <p:nvSpPr>
            <p:cNvPr id="16" name="TextBox 15"/>
            <p:cNvSpPr txBox="1"/>
            <p:nvPr/>
          </p:nvSpPr>
          <p:spPr>
            <a:xfrm>
              <a:off x="6271435" y="2800083"/>
              <a:ext cx="1958165" cy="261610"/>
            </a:xfrm>
            <a:prstGeom prst="rect">
              <a:avLst/>
            </a:prstGeom>
            <a:solidFill>
              <a:schemeClr val="bg2">
                <a:lumMod val="20000"/>
                <a:lumOff val="80000"/>
              </a:schemeClr>
            </a:solidFill>
            <a:scene3d>
              <a:camera prst="orthographicFront"/>
              <a:lightRig rig="threePt" dir="t"/>
            </a:scene3d>
            <a:sp3d>
              <a:bevelT/>
            </a:sp3d>
          </p:spPr>
          <p:txBody>
            <a:bodyPr wrap="square" rtlCol="0">
              <a:spAutoFit/>
            </a:bodyPr>
            <a:lstStyle/>
            <a:p>
              <a:pPr algn="ctr" fontAlgn="base">
                <a:spcBef>
                  <a:spcPct val="0"/>
                </a:spcBef>
                <a:spcAft>
                  <a:spcPct val="0"/>
                </a:spcAft>
              </a:pPr>
              <a:r>
                <a:rPr lang="en-US" sz="1100" b="1" dirty="0" smtClean="0">
                  <a:solidFill>
                    <a:srgbClr val="000000"/>
                  </a:solidFill>
                  <a:latin typeface="Arial" pitchFamily="34" charset="0"/>
                  <a:cs typeface="Arial" pitchFamily="34" charset="0"/>
                </a:rPr>
                <a:t>East Arc Tunnel Magnets                   </a:t>
              </a:r>
              <a:endParaRPr lang="en-US" sz="1100" b="1" dirty="0">
                <a:solidFill>
                  <a:srgbClr val="000000"/>
                </a:solidFill>
                <a:latin typeface="Arial" pitchFamily="34" charset="0"/>
                <a:cs typeface="Arial" pitchFamily="34" charset="0"/>
              </a:endParaRPr>
            </a:p>
          </p:txBody>
        </p:sp>
      </p:grpSp>
      <p:sp>
        <p:nvSpPr>
          <p:cNvPr id="17" name="TextBox 16"/>
          <p:cNvSpPr txBox="1"/>
          <p:nvPr/>
        </p:nvSpPr>
        <p:spPr>
          <a:xfrm>
            <a:off x="5029200" y="3276600"/>
            <a:ext cx="4114801" cy="707886"/>
          </a:xfrm>
          <a:prstGeom prst="rect">
            <a:avLst/>
          </a:prstGeom>
          <a:noFill/>
        </p:spPr>
        <p:txBody>
          <a:bodyPr wrap="square" rtlCol="0">
            <a:spAutoFit/>
          </a:bodyPr>
          <a:lstStyle/>
          <a:p>
            <a:r>
              <a:rPr lang="en-US" sz="2000" dirty="0" smtClean="0"/>
              <a:t>Energy doubling upgrade in progress underway</a:t>
            </a:r>
            <a:endParaRPr lang="en-US" sz="2000" dirty="0"/>
          </a:p>
        </p:txBody>
      </p:sp>
      <p:sp>
        <p:nvSpPr>
          <p:cNvPr id="13" name="Date Placeholder 12"/>
          <p:cNvSpPr>
            <a:spLocks noGrp="1"/>
          </p:cNvSpPr>
          <p:nvPr>
            <p:ph type="dt" sz="half" idx="10"/>
          </p:nvPr>
        </p:nvSpPr>
        <p:spPr/>
        <p:txBody>
          <a:bodyPr/>
          <a:lstStyle/>
          <a:p>
            <a:r>
              <a:rPr lang="en-US" smtClean="0"/>
              <a:t>Nov 2012</a:t>
            </a:r>
            <a:endParaRPr lang="en-US"/>
          </a:p>
        </p:txBody>
      </p:sp>
      <p:sp>
        <p:nvSpPr>
          <p:cNvPr id="19" name="Footer Placeholder 18"/>
          <p:cNvSpPr>
            <a:spLocks noGrp="1"/>
          </p:cNvSpPr>
          <p:nvPr>
            <p:ph type="ftr" sz="quarter" idx="11"/>
          </p:nvPr>
        </p:nvSpPr>
        <p:spPr/>
        <p:txBody>
          <a:bodyPr/>
          <a:lstStyle/>
          <a:p>
            <a:r>
              <a:rPr lang="en-US" smtClean="0"/>
              <a:t>E. Beise UMD</a:t>
            </a:r>
            <a:endParaRPr lang="en-US"/>
          </a:p>
        </p:txBody>
      </p:sp>
      <p:sp>
        <p:nvSpPr>
          <p:cNvPr id="18" name="Slide Number Placeholder 17"/>
          <p:cNvSpPr>
            <a:spLocks noGrp="1"/>
          </p:cNvSpPr>
          <p:nvPr>
            <p:ph type="sldNum" sz="quarter" idx="12"/>
          </p:nvPr>
        </p:nvSpPr>
        <p:spPr/>
        <p:txBody>
          <a:bodyPr/>
          <a:lstStyle/>
          <a:p>
            <a:fld id="{DBFD58A9-75B3-4C4B-8871-EB8FA97EDBB7}"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The Frontiers of Nuclear Science"/>
          <p:cNvPicPr>
            <a:picLocks noChangeAspect="1" noChangeArrowheads="1"/>
          </p:cNvPicPr>
          <p:nvPr/>
        </p:nvPicPr>
        <p:blipFill>
          <a:blip r:embed="rId2" cstate="screen"/>
          <a:srcRect/>
          <a:stretch>
            <a:fillRect/>
          </a:stretch>
        </p:blipFill>
        <p:spPr bwMode="auto">
          <a:xfrm>
            <a:off x="304800" y="2438400"/>
            <a:ext cx="5012265" cy="2819400"/>
          </a:xfrm>
          <a:prstGeom prst="rect">
            <a:avLst/>
          </a:prstGeom>
          <a:noFill/>
        </p:spPr>
      </p:pic>
      <p:pic>
        <p:nvPicPr>
          <p:cNvPr id="3" name="Picture 2"/>
          <p:cNvPicPr>
            <a:picLocks noChangeAspect="1" noChangeArrowheads="1"/>
          </p:cNvPicPr>
          <p:nvPr/>
        </p:nvPicPr>
        <p:blipFill>
          <a:blip r:embed="rId3" cstate="screen"/>
          <a:srcRect/>
          <a:stretch>
            <a:fillRect/>
          </a:stretch>
        </p:blipFill>
        <p:spPr bwMode="auto">
          <a:xfrm>
            <a:off x="6019800" y="2133600"/>
            <a:ext cx="2812489" cy="387987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dirty="0" smtClean="0"/>
              <a:t>Identifying the big questions</a:t>
            </a:r>
            <a:br>
              <a:rPr lang="en-US" sz="3600" dirty="0" smtClean="0"/>
            </a:br>
            <a:r>
              <a:rPr lang="en-US" sz="2800" dirty="0" smtClean="0"/>
              <a:t>and the tools to answer them</a:t>
            </a:r>
            <a:endParaRPr lang="en-US" sz="3600" dirty="0"/>
          </a:p>
        </p:txBody>
      </p:sp>
      <p:sp>
        <p:nvSpPr>
          <p:cNvPr id="9" name="Date Placeholder 8"/>
          <p:cNvSpPr>
            <a:spLocks noGrp="1"/>
          </p:cNvSpPr>
          <p:nvPr>
            <p:ph type="dt" sz="half" idx="10"/>
          </p:nvPr>
        </p:nvSpPr>
        <p:spPr/>
        <p:txBody>
          <a:bodyPr/>
          <a:lstStyle/>
          <a:p>
            <a:r>
              <a:rPr lang="en-US" smtClean="0"/>
              <a:t>Nov 2012</a:t>
            </a:r>
            <a:endParaRPr lang="en-US" dirty="0"/>
          </a:p>
        </p:txBody>
      </p:sp>
      <p:sp>
        <p:nvSpPr>
          <p:cNvPr id="10" name="Slide Number Placeholder 9"/>
          <p:cNvSpPr>
            <a:spLocks noGrp="1"/>
          </p:cNvSpPr>
          <p:nvPr>
            <p:ph type="sldNum" sz="quarter" idx="11"/>
          </p:nvPr>
        </p:nvSpPr>
        <p:spPr/>
        <p:txBody>
          <a:bodyPr/>
          <a:lstStyle/>
          <a:p>
            <a:fld id="{DBFD58A9-75B3-4C4B-8871-EB8FA97EDBB7}" type="slidenum">
              <a:rPr lang="en-US" smtClean="0"/>
              <a:pPr/>
              <a:t>2</a:t>
            </a:fld>
            <a:endParaRPr lang="en-US"/>
          </a:p>
        </p:txBody>
      </p:sp>
      <p:sp>
        <p:nvSpPr>
          <p:cNvPr id="11" name="Footer Placeholder 10"/>
          <p:cNvSpPr>
            <a:spLocks noGrp="1"/>
          </p:cNvSpPr>
          <p:nvPr>
            <p:ph type="ftr" sz="quarter" idx="12"/>
          </p:nvPr>
        </p:nvSpPr>
        <p:spPr/>
        <p:txBody>
          <a:bodyPr/>
          <a:lstStyle/>
          <a:p>
            <a:r>
              <a:rPr lang="en-US" smtClean="0"/>
              <a:t>E. Beise UMD</a:t>
            </a:r>
            <a:endParaRPr lang="en-US" dirty="0"/>
          </a:p>
        </p:txBody>
      </p:sp>
      <p:sp>
        <p:nvSpPr>
          <p:cNvPr id="5" name="TextBox 4"/>
          <p:cNvSpPr txBox="1"/>
          <p:nvPr/>
        </p:nvSpPr>
        <p:spPr>
          <a:xfrm>
            <a:off x="304800" y="1600200"/>
            <a:ext cx="4798878" cy="707886"/>
          </a:xfrm>
          <a:prstGeom prst="rect">
            <a:avLst/>
          </a:prstGeom>
          <a:noFill/>
        </p:spPr>
        <p:txBody>
          <a:bodyPr wrap="none" rtlCol="0">
            <a:spAutoFit/>
          </a:bodyPr>
          <a:lstStyle/>
          <a:p>
            <a:r>
              <a:rPr lang="en-US" sz="2000" dirty="0" smtClean="0"/>
              <a:t>Nuclear Science Advisory Committee (NSAC)</a:t>
            </a:r>
          </a:p>
          <a:p>
            <a:r>
              <a:rPr lang="en-US" sz="2000" dirty="0" smtClean="0"/>
              <a:t>Long Range Plan 2007</a:t>
            </a:r>
            <a:endParaRPr lang="en-US" sz="2000" dirty="0"/>
          </a:p>
        </p:txBody>
      </p:sp>
      <p:sp>
        <p:nvSpPr>
          <p:cNvPr id="6" name="TextBox 5"/>
          <p:cNvSpPr txBox="1"/>
          <p:nvPr/>
        </p:nvSpPr>
        <p:spPr>
          <a:xfrm>
            <a:off x="6223701" y="1371600"/>
            <a:ext cx="2262479" cy="707886"/>
          </a:xfrm>
          <a:prstGeom prst="rect">
            <a:avLst/>
          </a:prstGeom>
          <a:noFill/>
        </p:spPr>
        <p:txBody>
          <a:bodyPr wrap="none" rtlCol="0">
            <a:spAutoFit/>
          </a:bodyPr>
          <a:lstStyle/>
          <a:p>
            <a:pPr algn="ctr"/>
            <a:r>
              <a:rPr lang="en-US" sz="2000" dirty="0" smtClean="0"/>
              <a:t>National Academies</a:t>
            </a:r>
          </a:p>
          <a:p>
            <a:pPr algn="ctr"/>
            <a:r>
              <a:rPr lang="en-US" sz="2000" dirty="0" smtClean="0"/>
              <a:t>2012</a:t>
            </a:r>
          </a:p>
        </p:txBody>
      </p:sp>
      <p:sp>
        <p:nvSpPr>
          <p:cNvPr id="7" name="Rectangle 6"/>
          <p:cNvSpPr/>
          <p:nvPr/>
        </p:nvSpPr>
        <p:spPr>
          <a:xfrm>
            <a:off x="228600" y="5562600"/>
            <a:ext cx="3505200" cy="369332"/>
          </a:xfrm>
          <a:prstGeom prst="rect">
            <a:avLst/>
          </a:prstGeom>
        </p:spPr>
        <p:txBody>
          <a:bodyPr wrap="square">
            <a:spAutoFit/>
          </a:bodyPr>
          <a:lstStyle/>
          <a:p>
            <a:r>
              <a:rPr lang="en-US" dirty="0" smtClean="0"/>
              <a:t>http://science.energy.gov/np/nsac/</a:t>
            </a:r>
            <a:endParaRPr lang="en-US" dirty="0"/>
          </a:p>
        </p:txBody>
      </p:sp>
      <p:sp>
        <p:nvSpPr>
          <p:cNvPr id="8" name="Rectangle 7"/>
          <p:cNvSpPr/>
          <p:nvPr/>
        </p:nvSpPr>
        <p:spPr>
          <a:xfrm>
            <a:off x="3733800" y="6248400"/>
            <a:ext cx="5105400" cy="369332"/>
          </a:xfrm>
          <a:prstGeom prst="rect">
            <a:avLst/>
          </a:prstGeom>
        </p:spPr>
        <p:txBody>
          <a:bodyPr wrap="square">
            <a:spAutoFit/>
          </a:bodyPr>
          <a:lstStyle/>
          <a:p>
            <a:r>
              <a:rPr lang="en-US" dirty="0" smtClean="0"/>
              <a:t>http://www.nap.edu/catalog.php?record_id=13438</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screen"/>
          <a:srcRect/>
          <a:stretch>
            <a:fillRect/>
          </a:stretch>
        </p:blipFill>
        <p:spPr bwMode="auto">
          <a:xfrm>
            <a:off x="1066800" y="2133600"/>
            <a:ext cx="6983278" cy="4577927"/>
          </a:xfrm>
          <a:prstGeom prst="rect">
            <a:avLst/>
          </a:prstGeom>
          <a:noFill/>
        </p:spPr>
      </p:pic>
      <p:pic>
        <p:nvPicPr>
          <p:cNvPr id="3" name="Picture 12" descr="Scientific Purpose.jpg                                         00005699 MB's WORK                      985CFB00:"/>
          <p:cNvPicPr>
            <a:picLocks noChangeAspect="1" noChangeArrowheads="1"/>
          </p:cNvPicPr>
          <p:nvPr/>
        </p:nvPicPr>
        <p:blipFill>
          <a:blip r:embed="rId3" r:link="rId4" cstate="screen"/>
          <a:srcRect/>
          <a:stretch>
            <a:fillRect/>
          </a:stretch>
        </p:blipFill>
        <p:spPr bwMode="auto">
          <a:xfrm>
            <a:off x="2057400" y="0"/>
            <a:ext cx="5486400" cy="2069973"/>
          </a:xfrm>
          <a:prstGeom prst="rect">
            <a:avLst/>
          </a:prstGeom>
          <a:noFill/>
          <a:ln w="9525">
            <a:noFill/>
            <a:miter lim="800000"/>
            <a:headEnd/>
            <a:tailEnd/>
          </a:ln>
          <a:scene3d>
            <a:camera prst="orthographicFront">
              <a:rot lat="0" lon="10800000" rev="0"/>
            </a:camera>
            <a:lightRig rig="threePt" dir="t"/>
          </a:scene3d>
        </p:spPr>
      </p:pic>
      <p:cxnSp>
        <p:nvCxnSpPr>
          <p:cNvPr id="6" name="Straight Arrow Connector 5"/>
          <p:cNvCxnSpPr/>
          <p:nvPr/>
        </p:nvCxnSpPr>
        <p:spPr>
          <a:xfrm>
            <a:off x="2514600" y="1905000"/>
            <a:ext cx="685800" cy="838200"/>
          </a:xfrm>
          <a:prstGeom prst="straightConnector1">
            <a:avLst/>
          </a:prstGeom>
          <a:ln w="25400">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800600" y="1676400"/>
            <a:ext cx="1828800" cy="3048000"/>
          </a:xfrm>
          <a:prstGeom prst="straightConnector1">
            <a:avLst/>
          </a:prstGeom>
          <a:ln w="25400">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315200" y="1143000"/>
            <a:ext cx="76200" cy="3657600"/>
          </a:xfrm>
          <a:prstGeom prst="straightConnector1">
            <a:avLst/>
          </a:prstGeom>
          <a:ln w="25400">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38800" y="2819400"/>
            <a:ext cx="930639" cy="461665"/>
          </a:xfrm>
          <a:prstGeom prst="rect">
            <a:avLst/>
          </a:prstGeom>
          <a:noFill/>
        </p:spPr>
        <p:txBody>
          <a:bodyPr wrap="none" rtlCol="0">
            <a:spAutoFit/>
          </a:bodyPr>
          <a:lstStyle/>
          <a:p>
            <a:r>
              <a:rPr lang="en-US" sz="2400" dirty="0" smtClean="0">
                <a:solidFill>
                  <a:srgbClr val="FFFF00"/>
                </a:solidFill>
              </a:rPr>
              <a:t>target</a:t>
            </a:r>
            <a:endParaRPr lang="en-US" sz="2400" dirty="0">
              <a:solidFill>
                <a:srgbClr val="FFFF00"/>
              </a:solidFill>
            </a:endParaRPr>
          </a:p>
        </p:txBody>
      </p:sp>
      <p:sp>
        <p:nvSpPr>
          <p:cNvPr id="13" name="TextBox 12"/>
          <p:cNvSpPr txBox="1"/>
          <p:nvPr/>
        </p:nvSpPr>
        <p:spPr>
          <a:xfrm>
            <a:off x="1371600" y="2286001"/>
            <a:ext cx="1524000" cy="457200"/>
          </a:xfrm>
          <a:prstGeom prst="rect">
            <a:avLst/>
          </a:prstGeom>
          <a:noFill/>
        </p:spPr>
        <p:txBody>
          <a:bodyPr wrap="square" rtlCol="0">
            <a:spAutoFit/>
          </a:bodyPr>
          <a:lstStyle/>
          <a:p>
            <a:r>
              <a:rPr lang="en-US" sz="2400" dirty="0" smtClean="0">
                <a:solidFill>
                  <a:srgbClr val="FFFF00"/>
                </a:solidFill>
              </a:rPr>
              <a:t>detector</a:t>
            </a:r>
            <a:endParaRPr lang="en-US" sz="2400" dirty="0">
              <a:solidFill>
                <a:srgbClr val="FFFF00"/>
              </a:solidFill>
            </a:endParaRPr>
          </a:p>
        </p:txBody>
      </p:sp>
      <p:sp>
        <p:nvSpPr>
          <p:cNvPr id="14" name="TextBox 13"/>
          <p:cNvSpPr txBox="1"/>
          <p:nvPr/>
        </p:nvSpPr>
        <p:spPr>
          <a:xfrm>
            <a:off x="6422007" y="2209800"/>
            <a:ext cx="893193" cy="461665"/>
          </a:xfrm>
          <a:prstGeom prst="rect">
            <a:avLst/>
          </a:prstGeom>
          <a:noFill/>
        </p:spPr>
        <p:txBody>
          <a:bodyPr wrap="none" rtlCol="0">
            <a:spAutoFit/>
          </a:bodyPr>
          <a:lstStyle/>
          <a:p>
            <a:r>
              <a:rPr lang="en-US" sz="2400" dirty="0" smtClean="0">
                <a:solidFill>
                  <a:srgbClr val="FFFF00"/>
                </a:solidFill>
              </a:rPr>
              <a:t>beam</a:t>
            </a:r>
            <a:endParaRPr lang="en-US" sz="2400" dirty="0">
              <a:solidFill>
                <a:srgbClr val="FFFF00"/>
              </a:solidFill>
            </a:endParaRPr>
          </a:p>
        </p:txBody>
      </p:sp>
      <p:sp>
        <p:nvSpPr>
          <p:cNvPr id="10" name="Date Placeholder 9"/>
          <p:cNvSpPr>
            <a:spLocks noGrp="1"/>
          </p:cNvSpPr>
          <p:nvPr>
            <p:ph type="dt" sz="half" idx="10"/>
          </p:nvPr>
        </p:nvSpPr>
        <p:spPr/>
        <p:txBody>
          <a:bodyPr/>
          <a:lstStyle/>
          <a:p>
            <a:r>
              <a:rPr lang="en-US" smtClean="0"/>
              <a:t>Nov 2012</a:t>
            </a:r>
            <a:endParaRPr lang="en-US"/>
          </a:p>
        </p:txBody>
      </p:sp>
      <p:sp>
        <p:nvSpPr>
          <p:cNvPr id="15" name="Footer Placeholder 14"/>
          <p:cNvSpPr>
            <a:spLocks noGrp="1"/>
          </p:cNvSpPr>
          <p:nvPr>
            <p:ph type="ftr" sz="quarter" idx="11"/>
          </p:nvPr>
        </p:nvSpPr>
        <p:spPr/>
        <p:txBody>
          <a:bodyPr/>
          <a:lstStyle/>
          <a:p>
            <a:r>
              <a:rPr lang="en-US" smtClean="0"/>
              <a:t>E. Beise UMD</a:t>
            </a:r>
            <a:endParaRPr lang="en-US"/>
          </a:p>
        </p:txBody>
      </p:sp>
      <p:sp>
        <p:nvSpPr>
          <p:cNvPr id="12" name="Slide Number Placeholder 11"/>
          <p:cNvSpPr>
            <a:spLocks noGrp="1"/>
          </p:cNvSpPr>
          <p:nvPr>
            <p:ph type="sldNum" sz="quarter" idx="12"/>
          </p:nvPr>
        </p:nvSpPr>
        <p:spPr/>
        <p:txBody>
          <a:bodyPr/>
          <a:lstStyle/>
          <a:p>
            <a:fld id="{DBFD58A9-75B3-4C4B-8871-EB8FA97EDBB7}"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0"/>
            <a:ext cx="8229600" cy="639762"/>
          </a:xfrm>
        </p:spPr>
        <p:txBody>
          <a:bodyPr>
            <a:normAutofit fontScale="90000"/>
          </a:bodyPr>
          <a:lstStyle/>
          <a:p>
            <a:r>
              <a:rPr lang="en-US" dirty="0" smtClean="0"/>
              <a:t>Cryogenic Targets</a:t>
            </a:r>
            <a:endParaRPr lang="en-US" dirty="0"/>
          </a:p>
        </p:txBody>
      </p:sp>
      <p:sp>
        <p:nvSpPr>
          <p:cNvPr id="4" name="Date Placeholder 3"/>
          <p:cNvSpPr>
            <a:spLocks noGrp="1"/>
          </p:cNvSpPr>
          <p:nvPr>
            <p:ph type="dt" sz="half" idx="10"/>
          </p:nvPr>
        </p:nvSpPr>
        <p:spPr/>
        <p:txBody>
          <a:bodyPr/>
          <a:lstStyle/>
          <a:p>
            <a:pPr>
              <a:defRPr/>
            </a:pPr>
            <a:r>
              <a:rPr lang="en-US" smtClean="0"/>
              <a:t>Nov 2012</a:t>
            </a:r>
            <a:endParaRPr lang="en-US"/>
          </a:p>
        </p:txBody>
      </p:sp>
      <p:sp>
        <p:nvSpPr>
          <p:cNvPr id="6" name="Slide Number Placeholder 5"/>
          <p:cNvSpPr>
            <a:spLocks noGrp="1"/>
          </p:cNvSpPr>
          <p:nvPr>
            <p:ph type="sldNum" sz="quarter" idx="11"/>
          </p:nvPr>
        </p:nvSpPr>
        <p:spPr/>
        <p:txBody>
          <a:bodyPr/>
          <a:lstStyle/>
          <a:p>
            <a:pPr>
              <a:defRPr/>
            </a:pPr>
            <a:fld id="{43E91371-22D7-40E4-AEC9-053FD82CE026}" type="slidenum">
              <a:rPr lang="en-US" smtClean="0"/>
              <a:pPr>
                <a:defRPr/>
              </a:pPr>
              <a:t>21</a:t>
            </a:fld>
            <a:endParaRPr lang="en-US"/>
          </a:p>
        </p:txBody>
      </p:sp>
      <p:sp>
        <p:nvSpPr>
          <p:cNvPr id="5" name="Footer Placeholder 4"/>
          <p:cNvSpPr>
            <a:spLocks noGrp="1"/>
          </p:cNvSpPr>
          <p:nvPr>
            <p:ph type="ftr" sz="quarter" idx="12"/>
          </p:nvPr>
        </p:nvSpPr>
        <p:spPr/>
        <p:txBody>
          <a:bodyPr/>
          <a:lstStyle/>
          <a:p>
            <a:pPr>
              <a:defRPr/>
            </a:pPr>
            <a:r>
              <a:rPr lang="en-US" smtClean="0"/>
              <a:t>E. Beise UMD</a:t>
            </a:r>
            <a:endParaRPr lang="en-US"/>
          </a:p>
        </p:txBody>
      </p:sp>
      <p:pic>
        <p:nvPicPr>
          <p:cNvPr id="240642" name="Picture 2"/>
          <p:cNvPicPr>
            <a:picLocks noChangeAspect="1" noChangeArrowheads="1"/>
          </p:cNvPicPr>
          <p:nvPr/>
        </p:nvPicPr>
        <p:blipFill>
          <a:blip r:embed="rId3" cstate="screen"/>
          <a:stretch>
            <a:fillRect/>
          </a:stretch>
        </p:blipFill>
        <p:spPr bwMode="auto">
          <a:xfrm>
            <a:off x="838200" y="76200"/>
            <a:ext cx="3657600" cy="4876800"/>
          </a:xfrm>
          <a:prstGeom prst="rect">
            <a:avLst/>
          </a:prstGeom>
          <a:noFill/>
          <a:ln>
            <a:noFill/>
          </a:ln>
          <a:scene3d>
            <a:camera prst="orthographicFront">
              <a:rot lat="0" lon="0" rev="16200000"/>
            </a:camera>
            <a:lightRig rig="threePt" dir="t"/>
          </a:scene3d>
        </p:spPr>
      </p:pic>
      <p:graphicFrame>
        <p:nvGraphicFramePr>
          <p:cNvPr id="240643" name="Object 3"/>
          <p:cNvGraphicFramePr>
            <a:graphicFrameLocks noChangeAspect="1"/>
          </p:cNvGraphicFramePr>
          <p:nvPr/>
        </p:nvGraphicFramePr>
        <p:xfrm>
          <a:off x="5181600" y="4267200"/>
          <a:ext cx="3633788" cy="2179638"/>
        </p:xfrm>
        <a:graphic>
          <a:graphicData uri="http://schemas.openxmlformats.org/presentationml/2006/ole">
            <p:oleObj spid="_x0000_s130050" name="Photo Editor Photo" r:id="rId4" imgW="6095238" imgH="4571429" progId="">
              <p:embed/>
            </p:oleObj>
          </a:graphicData>
        </a:graphic>
      </p:graphicFrame>
      <p:sp>
        <p:nvSpPr>
          <p:cNvPr id="10" name="TextBox 9"/>
          <p:cNvSpPr txBox="1"/>
          <p:nvPr/>
        </p:nvSpPr>
        <p:spPr>
          <a:xfrm>
            <a:off x="5715000" y="838200"/>
            <a:ext cx="1564339" cy="400110"/>
          </a:xfrm>
          <a:prstGeom prst="rect">
            <a:avLst/>
          </a:prstGeom>
          <a:noFill/>
        </p:spPr>
        <p:txBody>
          <a:bodyPr wrap="none" rtlCol="0">
            <a:spAutoFit/>
          </a:bodyPr>
          <a:lstStyle/>
          <a:p>
            <a:r>
              <a:rPr lang="en-US" sz="2000" dirty="0" smtClean="0"/>
              <a:t>Hall C targets</a:t>
            </a:r>
            <a:endParaRPr lang="en-US" sz="2000" dirty="0"/>
          </a:p>
        </p:txBody>
      </p:sp>
      <p:cxnSp>
        <p:nvCxnSpPr>
          <p:cNvPr id="13" name="Straight Arrow Connector 12"/>
          <p:cNvCxnSpPr/>
          <p:nvPr/>
        </p:nvCxnSpPr>
        <p:spPr bwMode="auto">
          <a:xfrm rot="10800000">
            <a:off x="3733800" y="1676400"/>
            <a:ext cx="2057400" cy="381000"/>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5" name="Straight Arrow Connector 14"/>
          <p:cNvCxnSpPr/>
          <p:nvPr/>
        </p:nvCxnSpPr>
        <p:spPr bwMode="auto">
          <a:xfrm rot="10800000">
            <a:off x="3657600" y="2362200"/>
            <a:ext cx="2057400" cy="381000"/>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sp>
        <p:nvSpPr>
          <p:cNvPr id="16" name="TextBox 15"/>
          <p:cNvSpPr txBox="1"/>
          <p:nvPr/>
        </p:nvSpPr>
        <p:spPr>
          <a:xfrm>
            <a:off x="5943600" y="1905000"/>
            <a:ext cx="1832938" cy="400110"/>
          </a:xfrm>
          <a:prstGeom prst="rect">
            <a:avLst/>
          </a:prstGeom>
          <a:noFill/>
        </p:spPr>
        <p:txBody>
          <a:bodyPr wrap="none" rtlCol="0">
            <a:spAutoFit/>
          </a:bodyPr>
          <a:lstStyle/>
          <a:p>
            <a:r>
              <a:rPr lang="en-US" sz="2000" dirty="0" smtClean="0"/>
              <a:t>liquid Hydrogen</a:t>
            </a:r>
            <a:endParaRPr lang="en-US" sz="2000" dirty="0"/>
          </a:p>
        </p:txBody>
      </p:sp>
      <p:sp>
        <p:nvSpPr>
          <p:cNvPr id="17" name="TextBox 16"/>
          <p:cNvSpPr txBox="1"/>
          <p:nvPr/>
        </p:nvSpPr>
        <p:spPr>
          <a:xfrm>
            <a:off x="5867400" y="2590800"/>
            <a:ext cx="1922770" cy="400110"/>
          </a:xfrm>
          <a:prstGeom prst="rect">
            <a:avLst/>
          </a:prstGeom>
          <a:noFill/>
        </p:spPr>
        <p:txBody>
          <a:bodyPr wrap="none" rtlCol="0">
            <a:spAutoFit/>
          </a:bodyPr>
          <a:lstStyle/>
          <a:p>
            <a:r>
              <a:rPr lang="en-US" sz="2000" dirty="0" smtClean="0"/>
              <a:t>liquid deuterium</a:t>
            </a:r>
            <a:endParaRPr lang="en-US" sz="2000" dirty="0"/>
          </a:p>
        </p:txBody>
      </p:sp>
      <p:cxnSp>
        <p:nvCxnSpPr>
          <p:cNvPr id="18" name="Straight Arrow Connector 17"/>
          <p:cNvCxnSpPr/>
          <p:nvPr/>
        </p:nvCxnSpPr>
        <p:spPr bwMode="auto">
          <a:xfrm rot="10800000" flipV="1">
            <a:off x="3276600" y="3352800"/>
            <a:ext cx="2514600" cy="381000"/>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sp>
        <p:nvSpPr>
          <p:cNvPr id="21" name="TextBox 20"/>
          <p:cNvSpPr txBox="1"/>
          <p:nvPr/>
        </p:nvSpPr>
        <p:spPr>
          <a:xfrm>
            <a:off x="5943600" y="3200400"/>
            <a:ext cx="1456937" cy="400110"/>
          </a:xfrm>
          <a:prstGeom prst="rect">
            <a:avLst/>
          </a:prstGeom>
          <a:noFill/>
        </p:spPr>
        <p:txBody>
          <a:bodyPr wrap="none" rtlCol="0">
            <a:spAutoFit/>
          </a:bodyPr>
          <a:lstStyle/>
          <a:p>
            <a:r>
              <a:rPr lang="en-US" sz="2000" dirty="0" smtClean="0"/>
              <a:t>solid targets</a:t>
            </a:r>
            <a:endParaRPr lang="en-US" sz="2000" dirty="0"/>
          </a:p>
        </p:txBody>
      </p:sp>
      <p:sp>
        <p:nvSpPr>
          <p:cNvPr id="22" name="TextBox 21"/>
          <p:cNvSpPr txBox="1"/>
          <p:nvPr/>
        </p:nvSpPr>
        <p:spPr>
          <a:xfrm>
            <a:off x="7543800" y="3810000"/>
            <a:ext cx="1158779" cy="400110"/>
          </a:xfrm>
          <a:prstGeom prst="rect">
            <a:avLst/>
          </a:prstGeom>
          <a:noFill/>
        </p:spPr>
        <p:txBody>
          <a:bodyPr wrap="none" rtlCol="0">
            <a:spAutoFit/>
          </a:bodyPr>
          <a:lstStyle/>
          <a:p>
            <a:r>
              <a:rPr lang="en-US" sz="2000" dirty="0" smtClean="0"/>
              <a:t>G0 target</a:t>
            </a:r>
            <a:endParaRPr lang="en-US"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screen">
            <a:lum bright="2000" contrast="8000"/>
          </a:blip>
          <a:srcRect/>
          <a:stretch>
            <a:fillRect/>
          </a:stretch>
        </p:blipFill>
        <p:spPr bwMode="auto">
          <a:xfrm>
            <a:off x="0" y="0"/>
            <a:ext cx="9144000" cy="7439025"/>
          </a:xfrm>
          <a:prstGeom prst="rect">
            <a:avLst/>
          </a:prstGeom>
          <a:noFill/>
          <a:ln w="9525">
            <a:noFill/>
            <a:miter lim="800000"/>
            <a:headEnd/>
            <a:tailEnd/>
          </a:ln>
        </p:spPr>
      </p:pic>
      <p:sp>
        <p:nvSpPr>
          <p:cNvPr id="34819" name="Text Box 3"/>
          <p:cNvSpPr txBox="1">
            <a:spLocks noChangeArrowheads="1"/>
          </p:cNvSpPr>
          <p:nvPr/>
        </p:nvSpPr>
        <p:spPr bwMode="auto">
          <a:xfrm>
            <a:off x="1898650" y="3017838"/>
            <a:ext cx="1454150" cy="530225"/>
          </a:xfrm>
          <a:prstGeom prst="rect">
            <a:avLst/>
          </a:prstGeom>
          <a:noFill/>
          <a:ln w="9525" algn="ctr">
            <a:noFill/>
            <a:miter lim="800000"/>
            <a:headEnd/>
            <a:tailEnd/>
          </a:ln>
        </p:spPr>
        <p:txBody>
          <a:bodyPr>
            <a:spAutoFit/>
          </a:bodyPr>
          <a:lstStyle/>
          <a:p>
            <a:pPr algn="ctr">
              <a:lnSpc>
                <a:spcPct val="80000"/>
              </a:lnSpc>
            </a:pPr>
            <a:r>
              <a:rPr lang="en-US" b="1">
                <a:solidFill>
                  <a:srgbClr val="FFFF66"/>
                </a:solidFill>
              </a:rPr>
              <a:t>G</a:t>
            </a:r>
            <a:r>
              <a:rPr lang="en-US" b="1" baseline="44000">
                <a:solidFill>
                  <a:srgbClr val="FFFF66"/>
                </a:solidFill>
              </a:rPr>
              <a:t>0</a:t>
            </a:r>
            <a:r>
              <a:rPr lang="en-US" b="1">
                <a:solidFill>
                  <a:srgbClr val="FFFF66"/>
                </a:solidFill>
              </a:rPr>
              <a:t> beam girder </a:t>
            </a:r>
          </a:p>
        </p:txBody>
      </p:sp>
      <p:sp>
        <p:nvSpPr>
          <p:cNvPr id="34820" name="Text Box 4"/>
          <p:cNvSpPr txBox="1">
            <a:spLocks noChangeArrowheads="1"/>
          </p:cNvSpPr>
          <p:nvPr/>
        </p:nvSpPr>
        <p:spPr bwMode="auto">
          <a:xfrm>
            <a:off x="5916613" y="458788"/>
            <a:ext cx="2990850" cy="476250"/>
          </a:xfrm>
          <a:prstGeom prst="rect">
            <a:avLst/>
          </a:prstGeom>
          <a:noFill/>
          <a:ln w="9525" algn="ctr">
            <a:noFill/>
            <a:miter lim="800000"/>
            <a:headEnd/>
            <a:tailEnd/>
          </a:ln>
        </p:spPr>
        <p:txBody>
          <a:bodyPr wrap="none">
            <a:spAutoFit/>
          </a:bodyPr>
          <a:lstStyle/>
          <a:p>
            <a:pPr>
              <a:lnSpc>
                <a:spcPct val="70000"/>
              </a:lnSpc>
            </a:pPr>
            <a:r>
              <a:rPr lang="en-US" b="1">
                <a:solidFill>
                  <a:srgbClr val="FFFF66"/>
                </a:solidFill>
              </a:rPr>
              <a:t>Superconducting  Magnet</a:t>
            </a:r>
          </a:p>
          <a:p>
            <a:pPr>
              <a:lnSpc>
                <a:spcPct val="70000"/>
              </a:lnSpc>
            </a:pPr>
            <a:r>
              <a:rPr lang="en-US" b="1">
                <a:solidFill>
                  <a:srgbClr val="FFFF66"/>
                </a:solidFill>
              </a:rPr>
              <a:t>              (SMS)</a:t>
            </a:r>
          </a:p>
        </p:txBody>
      </p:sp>
      <p:sp>
        <p:nvSpPr>
          <p:cNvPr id="34821" name="Text Box 5"/>
          <p:cNvSpPr txBox="1">
            <a:spLocks noChangeArrowheads="1"/>
          </p:cNvSpPr>
          <p:nvPr/>
        </p:nvSpPr>
        <p:spPr bwMode="auto">
          <a:xfrm>
            <a:off x="3000375" y="4260850"/>
            <a:ext cx="1022350" cy="311150"/>
          </a:xfrm>
          <a:prstGeom prst="rect">
            <a:avLst/>
          </a:prstGeom>
          <a:noFill/>
          <a:ln w="9525" algn="ctr">
            <a:noFill/>
            <a:miter lim="800000"/>
            <a:headEnd/>
            <a:tailEnd/>
          </a:ln>
        </p:spPr>
        <p:txBody>
          <a:bodyPr wrap="none">
            <a:spAutoFit/>
          </a:bodyPr>
          <a:lstStyle/>
          <a:p>
            <a:pPr algn="ctr">
              <a:lnSpc>
                <a:spcPct val="80000"/>
              </a:lnSpc>
            </a:pPr>
            <a:r>
              <a:rPr lang="en-US" b="1">
                <a:solidFill>
                  <a:srgbClr val="FFFF66"/>
                </a:solidFill>
              </a:rPr>
              <a:t>    FPDs</a:t>
            </a:r>
          </a:p>
        </p:txBody>
      </p:sp>
      <p:sp>
        <p:nvSpPr>
          <p:cNvPr id="34822" name="Text Box 6"/>
          <p:cNvSpPr txBox="1">
            <a:spLocks noChangeArrowheads="1"/>
          </p:cNvSpPr>
          <p:nvPr/>
        </p:nvSpPr>
        <p:spPr bwMode="auto">
          <a:xfrm>
            <a:off x="2109788" y="6072188"/>
            <a:ext cx="1466850" cy="284162"/>
          </a:xfrm>
          <a:prstGeom prst="rect">
            <a:avLst/>
          </a:prstGeom>
          <a:noFill/>
          <a:ln w="9525" algn="ctr">
            <a:noFill/>
            <a:miter lim="800000"/>
            <a:headEnd/>
            <a:tailEnd/>
          </a:ln>
        </p:spPr>
        <p:txBody>
          <a:bodyPr wrap="none">
            <a:spAutoFit/>
          </a:bodyPr>
          <a:lstStyle/>
          <a:p>
            <a:pPr>
              <a:lnSpc>
                <a:spcPct val="70000"/>
              </a:lnSpc>
            </a:pPr>
            <a:r>
              <a:rPr lang="en-US" b="1">
                <a:solidFill>
                  <a:srgbClr val="FFFF66"/>
                </a:solidFill>
              </a:rPr>
              <a:t>Spokesman</a:t>
            </a:r>
          </a:p>
        </p:txBody>
      </p:sp>
      <p:sp>
        <p:nvSpPr>
          <p:cNvPr id="34823" name="Line 7"/>
          <p:cNvSpPr>
            <a:spLocks noChangeShapeType="1"/>
          </p:cNvSpPr>
          <p:nvPr/>
        </p:nvSpPr>
        <p:spPr bwMode="auto">
          <a:xfrm flipH="1">
            <a:off x="6823075" y="858838"/>
            <a:ext cx="492125" cy="1808162"/>
          </a:xfrm>
          <a:prstGeom prst="line">
            <a:avLst/>
          </a:prstGeom>
          <a:noFill/>
          <a:ln w="38100">
            <a:solidFill>
              <a:schemeClr val="bg1"/>
            </a:solidFill>
            <a:round/>
            <a:headEnd/>
            <a:tailEnd type="triangle" w="med" len="med"/>
          </a:ln>
        </p:spPr>
        <p:txBody>
          <a:bodyPr/>
          <a:lstStyle/>
          <a:p>
            <a:endParaRPr lang="en-US"/>
          </a:p>
        </p:txBody>
      </p:sp>
      <p:sp>
        <p:nvSpPr>
          <p:cNvPr id="34824" name="Line 8"/>
          <p:cNvSpPr>
            <a:spLocks noChangeShapeType="1"/>
          </p:cNvSpPr>
          <p:nvPr/>
        </p:nvSpPr>
        <p:spPr bwMode="auto">
          <a:xfrm flipH="1" flipV="1">
            <a:off x="2039938" y="2514600"/>
            <a:ext cx="280987" cy="533400"/>
          </a:xfrm>
          <a:prstGeom prst="line">
            <a:avLst/>
          </a:prstGeom>
          <a:noFill/>
          <a:ln w="38100">
            <a:solidFill>
              <a:schemeClr val="bg1"/>
            </a:solidFill>
            <a:round/>
            <a:headEnd/>
            <a:tailEnd type="triangle" w="med" len="med"/>
          </a:ln>
        </p:spPr>
        <p:txBody>
          <a:bodyPr/>
          <a:lstStyle/>
          <a:p>
            <a:endParaRPr lang="en-US"/>
          </a:p>
        </p:txBody>
      </p:sp>
      <p:sp>
        <p:nvSpPr>
          <p:cNvPr id="34825" name="Line 9"/>
          <p:cNvSpPr>
            <a:spLocks noChangeShapeType="1"/>
          </p:cNvSpPr>
          <p:nvPr/>
        </p:nvSpPr>
        <p:spPr bwMode="auto">
          <a:xfrm flipV="1">
            <a:off x="3868738" y="3297238"/>
            <a:ext cx="1125537" cy="990600"/>
          </a:xfrm>
          <a:prstGeom prst="line">
            <a:avLst/>
          </a:prstGeom>
          <a:noFill/>
          <a:ln w="38100">
            <a:solidFill>
              <a:schemeClr val="bg1"/>
            </a:solidFill>
            <a:round/>
            <a:headEnd/>
            <a:tailEnd type="triangle" w="med" len="med"/>
          </a:ln>
        </p:spPr>
        <p:txBody>
          <a:bodyPr/>
          <a:lstStyle/>
          <a:p>
            <a:endParaRPr lang="en-US"/>
          </a:p>
        </p:txBody>
      </p:sp>
      <p:sp>
        <p:nvSpPr>
          <p:cNvPr id="34826" name="Text Box 10"/>
          <p:cNvSpPr txBox="1">
            <a:spLocks noChangeArrowheads="1"/>
          </p:cNvSpPr>
          <p:nvPr/>
        </p:nvSpPr>
        <p:spPr bwMode="auto">
          <a:xfrm>
            <a:off x="773113" y="1468438"/>
            <a:ext cx="1758950" cy="311150"/>
          </a:xfrm>
          <a:prstGeom prst="rect">
            <a:avLst/>
          </a:prstGeom>
          <a:noFill/>
          <a:ln w="9525" algn="ctr">
            <a:noFill/>
            <a:miter lim="800000"/>
            <a:headEnd/>
            <a:tailEnd/>
          </a:ln>
        </p:spPr>
        <p:txBody>
          <a:bodyPr wrap="none">
            <a:spAutoFit/>
          </a:bodyPr>
          <a:lstStyle/>
          <a:p>
            <a:pPr>
              <a:lnSpc>
                <a:spcPct val="80000"/>
              </a:lnSpc>
            </a:pPr>
            <a:r>
              <a:rPr lang="en-US" b="1">
                <a:solidFill>
                  <a:srgbClr val="FFFF66"/>
                </a:solidFill>
              </a:rPr>
              <a:t>Target module</a:t>
            </a:r>
          </a:p>
        </p:txBody>
      </p:sp>
      <p:sp>
        <p:nvSpPr>
          <p:cNvPr id="34827" name="Line 11"/>
          <p:cNvSpPr>
            <a:spLocks noChangeShapeType="1"/>
          </p:cNvSpPr>
          <p:nvPr/>
        </p:nvSpPr>
        <p:spPr bwMode="auto">
          <a:xfrm>
            <a:off x="2532063" y="1752600"/>
            <a:ext cx="1055687" cy="762000"/>
          </a:xfrm>
          <a:prstGeom prst="line">
            <a:avLst/>
          </a:prstGeom>
          <a:noFill/>
          <a:ln w="38100">
            <a:solidFill>
              <a:schemeClr val="bg1"/>
            </a:solidFill>
            <a:round/>
            <a:headEnd/>
            <a:tailEnd type="triangle" w="med" len="med"/>
          </a:ln>
        </p:spPr>
        <p:txBody>
          <a:bodyPr/>
          <a:lstStyle/>
          <a:p>
            <a:endParaRPr lang="en-US"/>
          </a:p>
        </p:txBody>
      </p:sp>
      <p:sp>
        <p:nvSpPr>
          <p:cNvPr id="34828" name="Line 12"/>
          <p:cNvSpPr>
            <a:spLocks noChangeShapeType="1"/>
          </p:cNvSpPr>
          <p:nvPr/>
        </p:nvSpPr>
        <p:spPr bwMode="auto">
          <a:xfrm flipH="1" flipV="1">
            <a:off x="1617663" y="5257800"/>
            <a:ext cx="563562" cy="914400"/>
          </a:xfrm>
          <a:prstGeom prst="line">
            <a:avLst/>
          </a:prstGeom>
          <a:noFill/>
          <a:ln w="38100">
            <a:solidFill>
              <a:schemeClr val="bg1"/>
            </a:solidFill>
            <a:round/>
            <a:headEnd/>
            <a:tailEnd type="triangle" w="med" len="med"/>
          </a:ln>
        </p:spPr>
        <p:txBody>
          <a:bodyPr/>
          <a:lstStyle/>
          <a:p>
            <a:endParaRPr lang="en-US"/>
          </a:p>
        </p:txBody>
      </p:sp>
      <p:sp>
        <p:nvSpPr>
          <p:cNvPr id="34829" name="Text Box 13"/>
          <p:cNvSpPr txBox="1">
            <a:spLocks noChangeArrowheads="1"/>
          </p:cNvSpPr>
          <p:nvPr/>
        </p:nvSpPr>
        <p:spPr bwMode="auto">
          <a:xfrm>
            <a:off x="5608638" y="5635625"/>
            <a:ext cx="2235200" cy="311150"/>
          </a:xfrm>
          <a:prstGeom prst="rect">
            <a:avLst/>
          </a:prstGeom>
          <a:noFill/>
          <a:ln w="9525" algn="ctr">
            <a:noFill/>
            <a:miter lim="800000"/>
            <a:headEnd/>
            <a:tailEnd/>
          </a:ln>
        </p:spPr>
        <p:txBody>
          <a:bodyPr wrap="none">
            <a:spAutoFit/>
          </a:bodyPr>
          <a:lstStyle/>
          <a:p>
            <a:pPr algn="ctr">
              <a:lnSpc>
                <a:spcPct val="80000"/>
              </a:lnSpc>
            </a:pPr>
            <a:r>
              <a:rPr lang="en-US" b="1">
                <a:solidFill>
                  <a:srgbClr val="FFFF66"/>
                </a:solidFill>
              </a:rPr>
              <a:t>    CED+Cherenkov</a:t>
            </a:r>
          </a:p>
        </p:txBody>
      </p:sp>
      <p:sp>
        <p:nvSpPr>
          <p:cNvPr id="34830" name="Line 14"/>
          <p:cNvSpPr>
            <a:spLocks noChangeShapeType="1"/>
          </p:cNvSpPr>
          <p:nvPr/>
        </p:nvSpPr>
        <p:spPr bwMode="auto">
          <a:xfrm flipH="1" flipV="1">
            <a:off x="5838825" y="3352800"/>
            <a:ext cx="914400" cy="2362200"/>
          </a:xfrm>
          <a:prstGeom prst="line">
            <a:avLst/>
          </a:prstGeom>
          <a:noFill/>
          <a:ln w="38100">
            <a:solidFill>
              <a:schemeClr val="bg1"/>
            </a:solidFill>
            <a:round/>
            <a:headEnd/>
            <a:tailEnd type="triangle" w="med" len="med"/>
          </a:ln>
        </p:spPr>
        <p:txBody>
          <a:bodyPr/>
          <a:lstStyle/>
          <a:p>
            <a:endParaRPr lang="en-US"/>
          </a:p>
        </p:txBody>
      </p:sp>
      <p:sp>
        <p:nvSpPr>
          <p:cNvPr id="34831" name="Text Box 15"/>
          <p:cNvSpPr txBox="1">
            <a:spLocks noChangeArrowheads="1"/>
          </p:cNvSpPr>
          <p:nvPr/>
        </p:nvSpPr>
        <p:spPr bwMode="auto">
          <a:xfrm>
            <a:off x="0" y="-73025"/>
            <a:ext cx="3216265" cy="954107"/>
          </a:xfrm>
          <a:prstGeom prst="rect">
            <a:avLst/>
          </a:prstGeom>
          <a:noFill/>
          <a:ln w="9525">
            <a:noFill/>
            <a:miter lim="800000"/>
            <a:headEnd/>
            <a:tailEnd/>
          </a:ln>
        </p:spPr>
        <p:txBody>
          <a:bodyPr wrap="none">
            <a:spAutoFit/>
          </a:bodyPr>
          <a:lstStyle/>
          <a:p>
            <a:r>
              <a:rPr lang="en-US" sz="2800" dirty="0">
                <a:solidFill>
                  <a:schemeClr val="bg1"/>
                </a:solidFill>
              </a:rPr>
              <a:t>G0 Detector in Hall C</a:t>
            </a:r>
          </a:p>
          <a:p>
            <a:r>
              <a:rPr lang="en-US" sz="2800" dirty="0">
                <a:solidFill>
                  <a:schemeClr val="bg1"/>
                </a:solidFill>
              </a:rPr>
              <a:t>at Jefferson Lab</a:t>
            </a:r>
          </a:p>
        </p:txBody>
      </p:sp>
      <p:sp>
        <p:nvSpPr>
          <p:cNvPr id="18" name="Date Placeholder 17"/>
          <p:cNvSpPr>
            <a:spLocks noGrp="1"/>
          </p:cNvSpPr>
          <p:nvPr>
            <p:ph type="dt" sz="half" idx="10"/>
          </p:nvPr>
        </p:nvSpPr>
        <p:spPr/>
        <p:txBody>
          <a:bodyPr/>
          <a:lstStyle/>
          <a:p>
            <a:r>
              <a:rPr lang="en-US" smtClean="0"/>
              <a:t>Nov 2012</a:t>
            </a:r>
            <a:endParaRPr lang="en-US"/>
          </a:p>
        </p:txBody>
      </p:sp>
      <p:sp>
        <p:nvSpPr>
          <p:cNvPr id="34833" name="Footer Placeholder 19"/>
          <p:cNvSpPr>
            <a:spLocks noGrp="1"/>
          </p:cNvSpPr>
          <p:nvPr>
            <p:ph type="ftr" sz="quarter" idx="11"/>
          </p:nvPr>
        </p:nvSpPr>
        <p:spPr>
          <a:noFill/>
        </p:spPr>
        <p:txBody>
          <a:bodyPr/>
          <a:lstStyle/>
          <a:p>
            <a:r>
              <a:rPr lang="en-US" smtClean="0">
                <a:latin typeface="Arial" pitchFamily="34" charset="0"/>
              </a:rPr>
              <a:t>E. Beise UMD</a:t>
            </a:r>
          </a:p>
        </p:txBody>
      </p:sp>
      <p:sp>
        <p:nvSpPr>
          <p:cNvPr id="34832" name="Slide Number Placeholder 18"/>
          <p:cNvSpPr>
            <a:spLocks noGrp="1"/>
          </p:cNvSpPr>
          <p:nvPr>
            <p:ph type="sldNum" sz="quarter" idx="12"/>
          </p:nvPr>
        </p:nvSpPr>
        <p:spPr>
          <a:noFill/>
        </p:spPr>
        <p:txBody>
          <a:bodyPr/>
          <a:lstStyle/>
          <a:p>
            <a:fld id="{67F3C481-8005-4817-8910-EE3E3425FD17}" type="slidenum">
              <a:rPr lang="en-US" smtClean="0">
                <a:latin typeface="Arial" pitchFamily="34" charset="0"/>
              </a:rPr>
              <a:pPr/>
              <a:t>22</a:t>
            </a:fld>
            <a:endParaRPr lang="en-US" smtClean="0">
              <a:latin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erial-bates"/>
          <p:cNvPicPr>
            <a:picLocks noChangeAspect="1" noChangeArrowheads="1"/>
          </p:cNvPicPr>
          <p:nvPr/>
        </p:nvPicPr>
        <p:blipFill>
          <a:blip r:embed="rId2" cstate="screen"/>
          <a:srcRect/>
          <a:stretch>
            <a:fillRect/>
          </a:stretch>
        </p:blipFill>
        <p:spPr bwMode="auto">
          <a:xfrm>
            <a:off x="0" y="-368300"/>
            <a:ext cx="9144000" cy="7226300"/>
          </a:xfrm>
          <a:prstGeom prst="rect">
            <a:avLst/>
          </a:prstGeom>
          <a:noFill/>
          <a:ln w="9525">
            <a:noFill/>
            <a:miter lim="800000"/>
            <a:headEnd/>
            <a:tailEnd/>
          </a:ln>
        </p:spPr>
      </p:pic>
      <p:sp>
        <p:nvSpPr>
          <p:cNvPr id="107523" name="Text Box 3"/>
          <p:cNvSpPr txBox="1">
            <a:spLocks noChangeArrowheads="1"/>
          </p:cNvSpPr>
          <p:nvPr/>
        </p:nvSpPr>
        <p:spPr bwMode="auto">
          <a:xfrm>
            <a:off x="228600" y="228600"/>
            <a:ext cx="5943600" cy="396875"/>
          </a:xfrm>
          <a:prstGeom prst="rect">
            <a:avLst/>
          </a:prstGeom>
          <a:noFill/>
          <a:ln w="9525">
            <a:noFill/>
            <a:miter lim="800000"/>
            <a:headEnd/>
            <a:tailEnd/>
          </a:ln>
          <a:effectLst/>
        </p:spPr>
        <p:txBody>
          <a:bodyPr>
            <a:spAutoFit/>
          </a:bodyPr>
          <a:lstStyle/>
          <a:p>
            <a:pPr>
              <a:defRPr/>
            </a:pPr>
            <a:r>
              <a:rPr lang="en-US" sz="2000" dirty="0">
                <a:solidFill>
                  <a:srgbClr val="FFFF99"/>
                </a:solidFill>
                <a:latin typeface="+mj-lt"/>
              </a:rPr>
              <a:t>MIT-Bates linear accelerator, Middleton, MA</a:t>
            </a:r>
          </a:p>
        </p:txBody>
      </p:sp>
      <p:sp>
        <p:nvSpPr>
          <p:cNvPr id="25604" name="Line 5"/>
          <p:cNvSpPr>
            <a:spLocks noChangeShapeType="1"/>
          </p:cNvSpPr>
          <p:nvPr/>
        </p:nvSpPr>
        <p:spPr bwMode="auto">
          <a:xfrm flipH="1" flipV="1">
            <a:off x="2743200" y="4267200"/>
            <a:ext cx="152400" cy="1143000"/>
          </a:xfrm>
          <a:prstGeom prst="line">
            <a:avLst/>
          </a:prstGeom>
          <a:noFill/>
          <a:ln w="9525">
            <a:solidFill>
              <a:srgbClr val="FFFFFF"/>
            </a:solidFill>
            <a:round/>
            <a:headEnd/>
            <a:tailEnd type="triangle" w="lg" len="lg"/>
          </a:ln>
        </p:spPr>
        <p:txBody>
          <a:bodyPr/>
          <a:lstStyle/>
          <a:p>
            <a:endParaRPr lang="en-US"/>
          </a:p>
        </p:txBody>
      </p:sp>
      <p:sp>
        <p:nvSpPr>
          <p:cNvPr id="107526" name="Line 6"/>
          <p:cNvSpPr>
            <a:spLocks noChangeShapeType="1"/>
          </p:cNvSpPr>
          <p:nvPr/>
        </p:nvSpPr>
        <p:spPr bwMode="auto">
          <a:xfrm flipV="1">
            <a:off x="7543800" y="1676400"/>
            <a:ext cx="381000" cy="304800"/>
          </a:xfrm>
          <a:prstGeom prst="line">
            <a:avLst/>
          </a:prstGeom>
          <a:noFill/>
          <a:ln w="9525">
            <a:solidFill>
              <a:srgbClr val="FFFFFF"/>
            </a:solidFill>
            <a:round/>
            <a:headEnd/>
            <a:tailEnd type="triangle" w="lg" len="lg"/>
          </a:ln>
        </p:spPr>
        <p:txBody>
          <a:bodyPr/>
          <a:lstStyle/>
          <a:p>
            <a:endParaRPr lang="en-US"/>
          </a:p>
        </p:txBody>
      </p:sp>
      <p:sp>
        <p:nvSpPr>
          <p:cNvPr id="25606" name="Line 7"/>
          <p:cNvSpPr>
            <a:spLocks noChangeShapeType="1"/>
          </p:cNvSpPr>
          <p:nvPr/>
        </p:nvSpPr>
        <p:spPr bwMode="auto">
          <a:xfrm>
            <a:off x="2895600" y="1676400"/>
            <a:ext cx="152400" cy="914400"/>
          </a:xfrm>
          <a:prstGeom prst="line">
            <a:avLst/>
          </a:prstGeom>
          <a:noFill/>
          <a:ln w="9525">
            <a:solidFill>
              <a:srgbClr val="FFFFFF"/>
            </a:solidFill>
            <a:round/>
            <a:headEnd/>
            <a:tailEnd type="triangle" w="lg" len="lg"/>
          </a:ln>
        </p:spPr>
        <p:txBody>
          <a:bodyPr/>
          <a:lstStyle/>
          <a:p>
            <a:endParaRPr lang="en-US"/>
          </a:p>
        </p:txBody>
      </p:sp>
      <p:sp>
        <p:nvSpPr>
          <p:cNvPr id="25607" name="Text Box 8"/>
          <p:cNvSpPr txBox="1">
            <a:spLocks noChangeArrowheads="1"/>
          </p:cNvSpPr>
          <p:nvPr/>
        </p:nvSpPr>
        <p:spPr bwMode="auto">
          <a:xfrm>
            <a:off x="1752600" y="5486400"/>
            <a:ext cx="1555750" cy="461963"/>
          </a:xfrm>
          <a:prstGeom prst="rect">
            <a:avLst/>
          </a:prstGeom>
          <a:noFill/>
          <a:ln w="9525">
            <a:noFill/>
            <a:miter lim="800000"/>
            <a:headEnd/>
            <a:tailEnd/>
          </a:ln>
        </p:spPr>
        <p:txBody>
          <a:bodyPr wrap="none">
            <a:spAutoFit/>
          </a:bodyPr>
          <a:lstStyle/>
          <a:p>
            <a:r>
              <a:rPr lang="en-US" sz="2400" dirty="0">
                <a:solidFill>
                  <a:srgbClr val="FFFF00"/>
                </a:solidFill>
              </a:rPr>
              <a:t>North Hall</a:t>
            </a:r>
          </a:p>
        </p:txBody>
      </p:sp>
      <p:sp>
        <p:nvSpPr>
          <p:cNvPr id="25608" name="Text Box 9"/>
          <p:cNvSpPr txBox="1">
            <a:spLocks noChangeArrowheads="1"/>
          </p:cNvSpPr>
          <p:nvPr/>
        </p:nvSpPr>
        <p:spPr bwMode="auto">
          <a:xfrm>
            <a:off x="1752600" y="1219200"/>
            <a:ext cx="2723566" cy="369332"/>
          </a:xfrm>
          <a:prstGeom prst="rect">
            <a:avLst/>
          </a:prstGeom>
          <a:noFill/>
          <a:ln w="9525">
            <a:noFill/>
            <a:miter lim="800000"/>
            <a:headEnd/>
            <a:tailEnd/>
          </a:ln>
        </p:spPr>
        <p:txBody>
          <a:bodyPr wrap="none">
            <a:spAutoFit/>
          </a:bodyPr>
          <a:lstStyle/>
          <a:p>
            <a:r>
              <a:rPr lang="en-US" dirty="0">
                <a:solidFill>
                  <a:srgbClr val="FFFF00"/>
                </a:solidFill>
              </a:rPr>
              <a:t>my  PhD Thesis </a:t>
            </a:r>
            <a:r>
              <a:rPr lang="en-US" dirty="0" smtClean="0">
                <a:solidFill>
                  <a:srgbClr val="FFFF00"/>
                </a:solidFill>
              </a:rPr>
              <a:t>experiment</a:t>
            </a:r>
            <a:endParaRPr lang="en-US" dirty="0">
              <a:solidFill>
                <a:srgbClr val="FFFF00"/>
              </a:solidFill>
            </a:endParaRPr>
          </a:p>
        </p:txBody>
      </p:sp>
      <p:sp>
        <p:nvSpPr>
          <p:cNvPr id="107530" name="Text Box 10"/>
          <p:cNvSpPr txBox="1">
            <a:spLocks noChangeArrowheads="1"/>
          </p:cNvSpPr>
          <p:nvPr/>
        </p:nvSpPr>
        <p:spPr bwMode="auto">
          <a:xfrm>
            <a:off x="6705600" y="2057400"/>
            <a:ext cx="1541463" cy="457200"/>
          </a:xfrm>
          <a:prstGeom prst="rect">
            <a:avLst/>
          </a:prstGeom>
          <a:noFill/>
          <a:ln w="9525">
            <a:noFill/>
            <a:miter lim="800000"/>
            <a:headEnd/>
            <a:tailEnd/>
          </a:ln>
        </p:spPr>
        <p:txBody>
          <a:bodyPr wrap="none">
            <a:spAutoFit/>
          </a:bodyPr>
          <a:lstStyle/>
          <a:p>
            <a:r>
              <a:rPr lang="en-US" sz="2400">
                <a:solidFill>
                  <a:srgbClr val="CCFFFF"/>
                </a:solidFill>
              </a:rPr>
              <a:t>county jail</a:t>
            </a:r>
          </a:p>
        </p:txBody>
      </p:sp>
      <p:sp>
        <p:nvSpPr>
          <p:cNvPr id="12" name="Slide Number Placeholder 11"/>
          <p:cNvSpPr>
            <a:spLocks noGrp="1"/>
          </p:cNvSpPr>
          <p:nvPr>
            <p:ph type="sldNum" sz="quarter" idx="12"/>
          </p:nvPr>
        </p:nvSpPr>
        <p:spPr/>
        <p:txBody>
          <a:bodyPr/>
          <a:lstStyle/>
          <a:p>
            <a:pPr>
              <a:defRPr/>
            </a:pPr>
            <a:fld id="{207889D7-4C75-4AAB-A65B-BA47DA6853EE}" type="slidenum">
              <a:rPr lang="en-US" smtClean="0"/>
              <a:pPr>
                <a:defRPr/>
              </a:pPr>
              <a:t>23</a:t>
            </a:fld>
            <a:endParaRPr lang="en-US"/>
          </a:p>
        </p:txBody>
      </p:sp>
      <p:sp>
        <p:nvSpPr>
          <p:cNvPr id="13" name="Footer Placeholder 12"/>
          <p:cNvSpPr>
            <a:spLocks noGrp="1"/>
          </p:cNvSpPr>
          <p:nvPr>
            <p:ph type="ftr" sz="quarter" idx="11"/>
          </p:nvPr>
        </p:nvSpPr>
        <p:spPr/>
        <p:txBody>
          <a:bodyPr/>
          <a:lstStyle/>
          <a:p>
            <a:pPr>
              <a:defRPr/>
            </a:pPr>
            <a:r>
              <a:rPr lang="en-US" smtClean="0"/>
              <a:t>E. Beise, U Maryland</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P spid="1075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1000" y="5388114"/>
            <a:ext cx="5181600" cy="707886"/>
          </a:xfrm>
          <a:prstGeom prst="rect">
            <a:avLst/>
          </a:prstGeom>
          <a:noFill/>
        </p:spPr>
        <p:txBody>
          <a:bodyPr wrap="square" rtlCol="0">
            <a:spAutoFit/>
          </a:bodyPr>
          <a:lstStyle/>
          <a:p>
            <a:r>
              <a:rPr lang="en-US" sz="2000" dirty="0" smtClean="0"/>
              <a:t>Proton’s charge and magnetism distributions  are very different</a:t>
            </a:r>
          </a:p>
        </p:txBody>
      </p:sp>
      <p:sp>
        <p:nvSpPr>
          <p:cNvPr id="2" name="Title 1"/>
          <p:cNvSpPr>
            <a:spLocks noGrp="1"/>
          </p:cNvSpPr>
          <p:nvPr>
            <p:ph type="title"/>
          </p:nvPr>
        </p:nvSpPr>
        <p:spPr>
          <a:xfrm>
            <a:off x="457200" y="0"/>
            <a:ext cx="8229600" cy="1143000"/>
          </a:xfrm>
        </p:spPr>
        <p:txBody>
          <a:bodyPr>
            <a:normAutofit/>
          </a:bodyPr>
          <a:lstStyle/>
          <a:p>
            <a:r>
              <a:rPr lang="en-US" sz="4000" dirty="0" smtClean="0"/>
              <a:t>Proton charge and magnetism</a:t>
            </a:r>
            <a:endParaRPr lang="en-US" sz="4000" dirty="0"/>
          </a:p>
        </p:txBody>
      </p:sp>
      <p:sp>
        <p:nvSpPr>
          <p:cNvPr id="12" name="Date Placeholder 11"/>
          <p:cNvSpPr>
            <a:spLocks noGrp="1"/>
          </p:cNvSpPr>
          <p:nvPr>
            <p:ph type="dt" sz="half" idx="10"/>
          </p:nvPr>
        </p:nvSpPr>
        <p:spPr/>
        <p:txBody>
          <a:bodyPr/>
          <a:lstStyle/>
          <a:p>
            <a:r>
              <a:rPr lang="en-US" smtClean="0"/>
              <a:t>Nov 2012</a:t>
            </a:r>
            <a:endParaRPr lang="en-US" dirty="0"/>
          </a:p>
        </p:txBody>
      </p:sp>
      <p:sp>
        <p:nvSpPr>
          <p:cNvPr id="13" name="Slide Number Placeholder 12"/>
          <p:cNvSpPr>
            <a:spLocks noGrp="1"/>
          </p:cNvSpPr>
          <p:nvPr>
            <p:ph type="sldNum" sz="quarter" idx="11"/>
          </p:nvPr>
        </p:nvSpPr>
        <p:spPr/>
        <p:txBody>
          <a:bodyPr/>
          <a:lstStyle/>
          <a:p>
            <a:fld id="{DBFD58A9-75B3-4C4B-8871-EB8FA97EDBB7}" type="slidenum">
              <a:rPr lang="en-US" smtClean="0"/>
              <a:pPr/>
              <a:t>24</a:t>
            </a:fld>
            <a:endParaRPr lang="en-US" dirty="0"/>
          </a:p>
        </p:txBody>
      </p:sp>
      <p:sp>
        <p:nvSpPr>
          <p:cNvPr id="14" name="Footer Placeholder 13"/>
          <p:cNvSpPr>
            <a:spLocks noGrp="1"/>
          </p:cNvSpPr>
          <p:nvPr>
            <p:ph type="ftr" sz="quarter" idx="12"/>
          </p:nvPr>
        </p:nvSpPr>
        <p:spPr/>
        <p:txBody>
          <a:bodyPr/>
          <a:lstStyle/>
          <a:p>
            <a:r>
              <a:rPr lang="en-US" dirty="0" smtClean="0"/>
              <a:t>E. Beise UMD</a:t>
            </a:r>
            <a:endParaRPr lang="en-US" dirty="0"/>
          </a:p>
        </p:txBody>
      </p:sp>
      <p:pic>
        <p:nvPicPr>
          <p:cNvPr id="3" name="Picture 6"/>
          <p:cNvPicPr>
            <a:picLocks noChangeAspect="1" noChangeArrowheads="1"/>
          </p:cNvPicPr>
          <p:nvPr/>
        </p:nvPicPr>
        <p:blipFill>
          <a:blip r:embed="rId2" cstate="screen"/>
          <a:srcRect/>
          <a:stretch>
            <a:fillRect/>
          </a:stretch>
        </p:blipFill>
        <p:spPr bwMode="auto">
          <a:xfrm>
            <a:off x="533400" y="1219200"/>
            <a:ext cx="4572000" cy="3570767"/>
          </a:xfrm>
          <a:prstGeom prst="rect">
            <a:avLst/>
          </a:prstGeom>
          <a:noFill/>
          <a:ln w="12700" algn="ctr">
            <a:noFill/>
            <a:miter lim="800000"/>
            <a:headEnd/>
            <a:tailEnd/>
          </a:ln>
        </p:spPr>
      </p:pic>
      <p:grpSp>
        <p:nvGrpSpPr>
          <p:cNvPr id="19" name="Group 18"/>
          <p:cNvGrpSpPr/>
          <p:nvPr/>
        </p:nvGrpSpPr>
        <p:grpSpPr>
          <a:xfrm>
            <a:off x="5638800" y="914400"/>
            <a:ext cx="3007360" cy="5214958"/>
            <a:chOff x="5638800" y="914400"/>
            <a:chExt cx="3007360" cy="5214958"/>
          </a:xfrm>
        </p:grpSpPr>
        <p:grpSp>
          <p:nvGrpSpPr>
            <p:cNvPr id="4" name="Group 3"/>
            <p:cNvGrpSpPr/>
            <p:nvPr/>
          </p:nvGrpSpPr>
          <p:grpSpPr>
            <a:xfrm>
              <a:off x="5638800" y="914400"/>
              <a:ext cx="3007360" cy="5214958"/>
              <a:chOff x="5334000" y="381000"/>
              <a:chExt cx="3235960" cy="5976958"/>
            </a:xfrm>
          </p:grpSpPr>
          <p:pic>
            <p:nvPicPr>
              <p:cNvPr id="5" name="Picture 4" descr="0710.0835v1_rhotransp_phenom_col.jpg"/>
              <p:cNvPicPr>
                <a:picLocks noChangeAspect="1"/>
              </p:cNvPicPr>
              <p:nvPr/>
            </p:nvPicPr>
            <p:blipFill>
              <a:blip r:embed="rId3" cstate="screen"/>
              <a:stretch>
                <a:fillRect/>
              </a:stretch>
            </p:blipFill>
            <p:spPr>
              <a:xfrm>
                <a:off x="5334000" y="381000"/>
                <a:ext cx="3213984" cy="2971800"/>
              </a:xfrm>
              <a:prstGeom prst="rect">
                <a:avLst/>
              </a:prstGeom>
            </p:spPr>
          </p:pic>
          <p:pic>
            <p:nvPicPr>
              <p:cNvPr id="6" name="Picture 5" descr="0710.0835v1_rhotransn_phenom_col.jpg"/>
              <p:cNvPicPr>
                <a:picLocks noChangeAspect="1"/>
              </p:cNvPicPr>
              <p:nvPr/>
            </p:nvPicPr>
            <p:blipFill>
              <a:blip r:embed="rId4" cstate="screen"/>
              <a:stretch>
                <a:fillRect/>
              </a:stretch>
            </p:blipFill>
            <p:spPr>
              <a:xfrm>
                <a:off x="5334000" y="3365838"/>
                <a:ext cx="3235960" cy="2992120"/>
              </a:xfrm>
              <a:prstGeom prst="rect">
                <a:avLst/>
              </a:prstGeom>
            </p:spPr>
          </p:pic>
        </p:grpSp>
        <p:sp>
          <p:nvSpPr>
            <p:cNvPr id="8" name="TextBox 7"/>
            <p:cNvSpPr txBox="1"/>
            <p:nvPr/>
          </p:nvSpPr>
          <p:spPr>
            <a:xfrm>
              <a:off x="6248400" y="2743200"/>
              <a:ext cx="823110" cy="369332"/>
            </a:xfrm>
            <a:prstGeom prst="rect">
              <a:avLst/>
            </a:prstGeom>
            <a:noFill/>
          </p:spPr>
          <p:txBody>
            <a:bodyPr wrap="none" rtlCol="0">
              <a:spAutoFit/>
            </a:bodyPr>
            <a:lstStyle/>
            <a:p>
              <a:r>
                <a:rPr lang="en-US" dirty="0" smtClean="0"/>
                <a:t>proton</a:t>
              </a:r>
              <a:endParaRPr lang="en-US" dirty="0"/>
            </a:p>
          </p:txBody>
        </p:sp>
      </p:grpSp>
      <p:sp>
        <p:nvSpPr>
          <p:cNvPr id="11" name="TextBox 10"/>
          <p:cNvSpPr txBox="1"/>
          <p:nvPr/>
        </p:nvSpPr>
        <p:spPr>
          <a:xfrm>
            <a:off x="3962400" y="6248400"/>
            <a:ext cx="4674228" cy="307777"/>
          </a:xfrm>
          <a:prstGeom prst="rect">
            <a:avLst/>
          </a:prstGeom>
          <a:noFill/>
        </p:spPr>
        <p:txBody>
          <a:bodyPr wrap="none" rtlCol="0">
            <a:spAutoFit/>
          </a:bodyPr>
          <a:lstStyle/>
          <a:p>
            <a:r>
              <a:rPr lang="en-US" sz="1400" dirty="0" smtClean="0"/>
              <a:t>Carlson &amp; </a:t>
            </a:r>
            <a:r>
              <a:rPr lang="en-US" sz="1400" dirty="0" err="1" smtClean="0"/>
              <a:t>Vanderhaeghen</a:t>
            </a:r>
            <a:r>
              <a:rPr lang="en-US" sz="1400" dirty="0" smtClean="0"/>
              <a:t>, Phys. Rev. </a:t>
            </a:r>
            <a:r>
              <a:rPr lang="en-US" sz="1400" dirty="0" err="1" smtClean="0"/>
              <a:t>Lett</a:t>
            </a:r>
            <a:r>
              <a:rPr lang="en-US" sz="1400" dirty="0" smtClean="0"/>
              <a:t>. 100 (2008) 032004</a:t>
            </a:r>
            <a:endParaRPr lang="en-US" sz="1400" dirty="0"/>
          </a:p>
        </p:txBody>
      </p:sp>
      <p:sp>
        <p:nvSpPr>
          <p:cNvPr id="17" name="TextBox 16"/>
          <p:cNvSpPr txBox="1"/>
          <p:nvPr/>
        </p:nvSpPr>
        <p:spPr>
          <a:xfrm>
            <a:off x="3429000" y="2819400"/>
            <a:ext cx="1135247" cy="369332"/>
          </a:xfrm>
          <a:prstGeom prst="rect">
            <a:avLst/>
          </a:prstGeom>
          <a:noFill/>
        </p:spPr>
        <p:txBody>
          <a:bodyPr wrap="none" rtlCol="0">
            <a:spAutoFit/>
          </a:bodyPr>
          <a:lstStyle/>
          <a:p>
            <a:r>
              <a:rPr lang="en-US" dirty="0" smtClean="0"/>
              <a:t>Since </a:t>
            </a:r>
            <a:r>
              <a:rPr lang="en-US" dirty="0" err="1" smtClean="0"/>
              <a:t>JLab</a:t>
            </a:r>
            <a:endParaRPr lang="en-US" dirty="0"/>
          </a:p>
        </p:txBody>
      </p:sp>
      <p:grpSp>
        <p:nvGrpSpPr>
          <p:cNvPr id="21" name="Group 20"/>
          <p:cNvGrpSpPr/>
          <p:nvPr/>
        </p:nvGrpSpPr>
        <p:grpSpPr>
          <a:xfrm>
            <a:off x="533400" y="962025"/>
            <a:ext cx="4283075" cy="4360307"/>
            <a:chOff x="533400" y="962025"/>
            <a:chExt cx="4283075" cy="4360307"/>
          </a:xfrm>
        </p:grpSpPr>
        <p:grpSp>
          <p:nvGrpSpPr>
            <p:cNvPr id="18" name="Group 17"/>
            <p:cNvGrpSpPr/>
            <p:nvPr/>
          </p:nvGrpSpPr>
          <p:grpSpPr>
            <a:xfrm>
              <a:off x="990600" y="962025"/>
              <a:ext cx="3825875" cy="4295775"/>
              <a:chOff x="990600" y="962025"/>
              <a:chExt cx="3825875" cy="4295775"/>
            </a:xfrm>
          </p:grpSpPr>
          <p:pic>
            <p:nvPicPr>
              <p:cNvPr id="15" name="Picture 17" descr="C:\Documents and Settings\b22803\Desktop\GEp2-3Larry.eps"/>
              <p:cNvPicPr>
                <a:picLocks noChangeAspect="1" noChangeArrowheads="1"/>
              </p:cNvPicPr>
              <p:nvPr/>
            </p:nvPicPr>
            <p:blipFill>
              <a:blip r:embed="rId5" cstate="screen"/>
              <a:srcRect/>
              <a:stretch>
                <a:fillRect/>
              </a:stretch>
            </p:blipFill>
            <p:spPr bwMode="auto">
              <a:xfrm>
                <a:off x="990600" y="962025"/>
                <a:ext cx="3825875" cy="4295775"/>
              </a:xfrm>
              <a:prstGeom prst="rect">
                <a:avLst/>
              </a:prstGeom>
              <a:noFill/>
              <a:ln w="9525">
                <a:noFill/>
                <a:miter lim="800000"/>
                <a:headEnd/>
                <a:tailEnd/>
              </a:ln>
            </p:spPr>
          </p:pic>
          <p:sp>
            <p:nvSpPr>
              <p:cNvPr id="16" name="TextBox 15"/>
              <p:cNvSpPr txBox="1"/>
              <p:nvPr/>
            </p:nvSpPr>
            <p:spPr>
              <a:xfrm>
                <a:off x="1752600" y="1447800"/>
                <a:ext cx="1259960" cy="369332"/>
              </a:xfrm>
              <a:prstGeom prst="rect">
                <a:avLst/>
              </a:prstGeom>
              <a:noFill/>
            </p:spPr>
            <p:txBody>
              <a:bodyPr wrap="none" rtlCol="0">
                <a:spAutoFit/>
              </a:bodyPr>
              <a:lstStyle/>
              <a:p>
                <a:r>
                  <a:rPr lang="en-US" dirty="0" smtClean="0"/>
                  <a:t>Before </a:t>
                </a:r>
                <a:r>
                  <a:rPr lang="en-US" dirty="0" err="1" smtClean="0"/>
                  <a:t>JLab</a:t>
                </a:r>
                <a:endParaRPr lang="en-US" dirty="0"/>
              </a:p>
            </p:txBody>
          </p:sp>
        </p:grpSp>
        <p:sp>
          <p:nvSpPr>
            <p:cNvPr id="20" name="TextBox 19"/>
            <p:cNvSpPr txBox="1"/>
            <p:nvPr/>
          </p:nvSpPr>
          <p:spPr>
            <a:xfrm>
              <a:off x="533400" y="4953000"/>
              <a:ext cx="2074029" cy="369332"/>
            </a:xfrm>
            <a:prstGeom prst="rect">
              <a:avLst/>
            </a:prstGeom>
            <a:noFill/>
          </p:spPr>
          <p:txBody>
            <a:bodyPr wrap="none" rtlCol="0">
              <a:spAutoFit/>
            </a:bodyPr>
            <a:lstStyle/>
            <a:p>
              <a:r>
                <a:rPr lang="en-US" dirty="0" smtClean="0"/>
                <a:t>smaller distances </a:t>
              </a:r>
              <a:r>
                <a:rPr lang="en-US" dirty="0" smtClean="0">
                  <a:sym typeface="Symbol"/>
                </a:rPr>
                <a:t></a:t>
              </a:r>
              <a:endParaRPr lang="en-US" dirty="0"/>
            </a:p>
          </p:txBody>
        </p:sp>
      </p:grpSp>
      <p:pic>
        <p:nvPicPr>
          <p:cNvPr id="22" name="Picture 4" descr="Highlights1"/>
          <p:cNvPicPr>
            <a:picLocks noChangeAspect="1" noChangeArrowheads="1"/>
          </p:cNvPicPr>
          <p:nvPr/>
        </p:nvPicPr>
        <p:blipFill>
          <a:blip r:embed="rId6" cstate="screen"/>
          <a:srcRect/>
          <a:stretch>
            <a:fillRect/>
          </a:stretch>
        </p:blipFill>
        <p:spPr bwMode="auto">
          <a:xfrm>
            <a:off x="5734961" y="3505200"/>
            <a:ext cx="2951838" cy="2608663"/>
          </a:xfrm>
          <a:prstGeom prst="rect">
            <a:avLst/>
          </a:prstGeom>
          <a:solidFill>
            <a:schemeClr val="tx1"/>
          </a:solidFill>
          <a:ln w="9525">
            <a:noFill/>
            <a:miter lim="800000"/>
            <a:headEnd/>
            <a:tailEnd/>
          </a:ln>
        </p:spPr>
      </p:pic>
      <p:sp>
        <p:nvSpPr>
          <p:cNvPr id="23" name="TextBox 22"/>
          <p:cNvSpPr txBox="1"/>
          <p:nvPr/>
        </p:nvSpPr>
        <p:spPr>
          <a:xfrm>
            <a:off x="6477000" y="5334000"/>
            <a:ext cx="940770" cy="369332"/>
          </a:xfrm>
          <a:prstGeom prst="rect">
            <a:avLst/>
          </a:prstGeom>
          <a:noFill/>
        </p:spPr>
        <p:txBody>
          <a:bodyPr wrap="none" rtlCol="0">
            <a:spAutoFit/>
          </a:bodyPr>
          <a:lstStyle/>
          <a:p>
            <a:r>
              <a:rPr lang="en-US" dirty="0" smtClean="0"/>
              <a:t>neutron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1" name="Picture 3"/>
          <p:cNvPicPr>
            <a:picLocks noChangeAspect="1" noChangeArrowheads="1"/>
          </p:cNvPicPr>
          <p:nvPr/>
        </p:nvPicPr>
        <p:blipFill>
          <a:blip r:embed="rId3" cstate="screen"/>
          <a:srcRect/>
          <a:stretch>
            <a:fillRect/>
          </a:stretch>
        </p:blipFill>
        <p:spPr bwMode="auto">
          <a:xfrm>
            <a:off x="4114800" y="838200"/>
            <a:ext cx="4532264" cy="2667000"/>
          </a:xfrm>
          <a:prstGeom prst="rect">
            <a:avLst/>
          </a:prstGeom>
          <a:noFill/>
          <a:ln w="9525">
            <a:noFill/>
            <a:miter lim="800000"/>
            <a:headEnd/>
            <a:tailEnd/>
          </a:ln>
        </p:spPr>
      </p:pic>
      <p:sp>
        <p:nvSpPr>
          <p:cNvPr id="2" name="Title 1"/>
          <p:cNvSpPr>
            <a:spLocks noGrp="1"/>
          </p:cNvSpPr>
          <p:nvPr>
            <p:ph type="title"/>
          </p:nvPr>
        </p:nvSpPr>
        <p:spPr>
          <a:xfrm>
            <a:off x="533400" y="0"/>
            <a:ext cx="8229600" cy="1143000"/>
          </a:xfrm>
        </p:spPr>
        <p:txBody>
          <a:bodyPr>
            <a:normAutofit/>
          </a:bodyPr>
          <a:lstStyle/>
          <a:p>
            <a:r>
              <a:rPr lang="en-US" sz="4000" dirty="0" smtClean="0"/>
              <a:t>Societal Applications</a:t>
            </a:r>
            <a:endParaRPr lang="en-US" sz="4000" dirty="0"/>
          </a:p>
        </p:txBody>
      </p:sp>
      <p:sp>
        <p:nvSpPr>
          <p:cNvPr id="3" name="Date Placeholder 2"/>
          <p:cNvSpPr>
            <a:spLocks noGrp="1"/>
          </p:cNvSpPr>
          <p:nvPr>
            <p:ph type="dt" sz="half" idx="10"/>
          </p:nvPr>
        </p:nvSpPr>
        <p:spPr/>
        <p:txBody>
          <a:bodyPr/>
          <a:lstStyle/>
          <a:p>
            <a:r>
              <a:rPr lang="en-US" smtClean="0"/>
              <a:t>Nov 2012</a:t>
            </a:r>
            <a:endParaRPr lang="en-US" dirty="0"/>
          </a:p>
        </p:txBody>
      </p:sp>
      <p:sp>
        <p:nvSpPr>
          <p:cNvPr id="5" name="Slide Number Placeholder 4"/>
          <p:cNvSpPr>
            <a:spLocks noGrp="1"/>
          </p:cNvSpPr>
          <p:nvPr>
            <p:ph type="sldNum" sz="quarter" idx="11"/>
          </p:nvPr>
        </p:nvSpPr>
        <p:spPr/>
        <p:txBody>
          <a:bodyPr/>
          <a:lstStyle/>
          <a:p>
            <a:fld id="{DBFD58A9-75B3-4C4B-8871-EB8FA97EDBB7}" type="slidenum">
              <a:rPr lang="en-US" smtClean="0"/>
              <a:pPr/>
              <a:t>25</a:t>
            </a:fld>
            <a:endParaRPr lang="en-US"/>
          </a:p>
        </p:txBody>
      </p:sp>
      <p:sp>
        <p:nvSpPr>
          <p:cNvPr id="4" name="Footer Placeholder 3"/>
          <p:cNvSpPr>
            <a:spLocks noGrp="1"/>
          </p:cNvSpPr>
          <p:nvPr>
            <p:ph type="ftr" sz="quarter" idx="12"/>
          </p:nvPr>
        </p:nvSpPr>
        <p:spPr/>
        <p:txBody>
          <a:bodyPr/>
          <a:lstStyle/>
          <a:p>
            <a:r>
              <a:rPr lang="en-US" smtClean="0"/>
              <a:t>E. Beise UMD</a:t>
            </a:r>
            <a:endParaRPr lang="en-US" dirty="0"/>
          </a:p>
        </p:txBody>
      </p:sp>
      <p:sp>
        <p:nvSpPr>
          <p:cNvPr id="14" name="TextBox 13"/>
          <p:cNvSpPr txBox="1"/>
          <p:nvPr/>
        </p:nvSpPr>
        <p:spPr>
          <a:xfrm>
            <a:off x="6781800" y="3581400"/>
            <a:ext cx="1856855" cy="369332"/>
          </a:xfrm>
          <a:prstGeom prst="rect">
            <a:avLst/>
          </a:prstGeom>
          <a:noFill/>
        </p:spPr>
        <p:txBody>
          <a:bodyPr wrap="none" rtlCol="0">
            <a:spAutoFit/>
          </a:bodyPr>
          <a:lstStyle/>
          <a:p>
            <a:r>
              <a:rPr lang="en-US" dirty="0" smtClean="0"/>
              <a:t>Border Protection</a:t>
            </a:r>
            <a:endParaRPr lang="en-US" dirty="0"/>
          </a:p>
        </p:txBody>
      </p:sp>
      <p:pic>
        <p:nvPicPr>
          <p:cNvPr id="201732" name="Picture 4"/>
          <p:cNvPicPr>
            <a:picLocks noChangeAspect="1" noChangeArrowheads="1"/>
          </p:cNvPicPr>
          <p:nvPr/>
        </p:nvPicPr>
        <p:blipFill>
          <a:blip r:embed="rId4" cstate="screen"/>
          <a:srcRect/>
          <a:stretch>
            <a:fillRect/>
          </a:stretch>
        </p:blipFill>
        <p:spPr bwMode="auto">
          <a:xfrm>
            <a:off x="4648200" y="4038600"/>
            <a:ext cx="3799610" cy="1741488"/>
          </a:xfrm>
          <a:prstGeom prst="rect">
            <a:avLst/>
          </a:prstGeom>
          <a:noFill/>
          <a:ln w="9525">
            <a:noFill/>
            <a:miter lim="800000"/>
            <a:headEnd/>
            <a:tailEnd/>
          </a:ln>
        </p:spPr>
      </p:pic>
      <p:sp>
        <p:nvSpPr>
          <p:cNvPr id="18" name="TextBox 17"/>
          <p:cNvSpPr txBox="1"/>
          <p:nvPr/>
        </p:nvSpPr>
        <p:spPr>
          <a:xfrm>
            <a:off x="5867400" y="5943600"/>
            <a:ext cx="2959593" cy="369332"/>
          </a:xfrm>
          <a:prstGeom prst="rect">
            <a:avLst/>
          </a:prstGeom>
          <a:noFill/>
        </p:spPr>
        <p:txBody>
          <a:bodyPr wrap="none" rtlCol="0">
            <a:spAutoFit/>
          </a:bodyPr>
          <a:lstStyle/>
          <a:p>
            <a:r>
              <a:rPr lang="en-US" dirty="0" smtClean="0"/>
              <a:t>High Performance Computing</a:t>
            </a:r>
            <a:endParaRPr lang="en-US" dirty="0"/>
          </a:p>
        </p:txBody>
      </p:sp>
      <p:sp>
        <p:nvSpPr>
          <p:cNvPr id="21" name="TextBox 20"/>
          <p:cNvSpPr txBox="1"/>
          <p:nvPr/>
        </p:nvSpPr>
        <p:spPr>
          <a:xfrm>
            <a:off x="381000" y="3657600"/>
            <a:ext cx="824328" cy="369332"/>
          </a:xfrm>
          <a:prstGeom prst="rect">
            <a:avLst/>
          </a:prstGeom>
          <a:noFill/>
        </p:spPr>
        <p:txBody>
          <a:bodyPr wrap="none" rtlCol="0">
            <a:spAutoFit/>
          </a:bodyPr>
          <a:lstStyle/>
          <a:p>
            <a:r>
              <a:rPr lang="en-US" dirty="0" smtClean="0"/>
              <a:t>Energy</a:t>
            </a:r>
            <a:endParaRPr lang="en-US" dirty="0"/>
          </a:p>
        </p:txBody>
      </p:sp>
      <p:sp>
        <p:nvSpPr>
          <p:cNvPr id="23" name="TextBox 22"/>
          <p:cNvSpPr txBox="1"/>
          <p:nvPr/>
        </p:nvSpPr>
        <p:spPr>
          <a:xfrm>
            <a:off x="304800" y="4267200"/>
            <a:ext cx="4191000" cy="1477328"/>
          </a:xfrm>
          <a:prstGeom prst="rect">
            <a:avLst/>
          </a:prstGeom>
          <a:noFill/>
        </p:spPr>
        <p:txBody>
          <a:bodyPr wrap="square" rtlCol="0">
            <a:spAutoFit/>
          </a:bodyPr>
          <a:lstStyle/>
          <a:p>
            <a:r>
              <a:rPr lang="en-US" b="1" dirty="0" smtClean="0">
                <a:solidFill>
                  <a:srgbClr val="C00000"/>
                </a:solidFill>
              </a:rPr>
              <a:t>medical imaging</a:t>
            </a:r>
          </a:p>
          <a:p>
            <a:r>
              <a:rPr lang="en-US" dirty="0" smtClean="0"/>
              <a:t>isotope production</a:t>
            </a:r>
          </a:p>
          <a:p>
            <a:r>
              <a:rPr lang="en-US" dirty="0" smtClean="0"/>
              <a:t>Nuclear Forensics</a:t>
            </a:r>
          </a:p>
          <a:p>
            <a:r>
              <a:rPr lang="en-US" dirty="0" smtClean="0"/>
              <a:t>Safety and securing of nuclear weapons</a:t>
            </a:r>
          </a:p>
          <a:p>
            <a:r>
              <a:rPr lang="en-US" dirty="0" smtClean="0"/>
              <a:t>accelerator technology</a:t>
            </a:r>
          </a:p>
        </p:txBody>
      </p:sp>
      <p:pic>
        <p:nvPicPr>
          <p:cNvPr id="25" name="Picture 5"/>
          <p:cNvPicPr>
            <a:picLocks noChangeAspect="1" noChangeArrowheads="1"/>
          </p:cNvPicPr>
          <p:nvPr/>
        </p:nvPicPr>
        <p:blipFill>
          <a:blip r:embed="rId5" cstate="screen"/>
          <a:srcRect/>
          <a:stretch>
            <a:fillRect/>
          </a:stretch>
        </p:blipFill>
        <p:spPr>
          <a:xfrm>
            <a:off x="304800" y="1066800"/>
            <a:ext cx="3440461" cy="25146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3" cstate="screen"/>
          <a:srcRect/>
          <a:stretch>
            <a:fillRect/>
          </a:stretch>
        </p:blipFill>
        <p:spPr bwMode="auto">
          <a:xfrm>
            <a:off x="914400" y="990600"/>
            <a:ext cx="2819400" cy="2496344"/>
          </a:xfrm>
          <a:prstGeom prst="rect">
            <a:avLst/>
          </a:prstGeom>
          <a:noFill/>
          <a:ln w="9525">
            <a:noFill/>
            <a:miter lim="800000"/>
            <a:headEnd/>
            <a:tailEnd/>
          </a:ln>
        </p:spPr>
      </p:pic>
      <p:sp>
        <p:nvSpPr>
          <p:cNvPr id="39938" name="Rectangle 2"/>
          <p:cNvSpPr>
            <a:spLocks noGrp="1" noChangeArrowheads="1"/>
          </p:cNvSpPr>
          <p:nvPr>
            <p:ph type="title"/>
          </p:nvPr>
        </p:nvSpPr>
        <p:spPr>
          <a:xfrm>
            <a:off x="1905000" y="228600"/>
            <a:ext cx="5562600" cy="457200"/>
          </a:xfrm>
        </p:spPr>
        <p:txBody>
          <a:bodyPr>
            <a:noAutofit/>
          </a:bodyPr>
          <a:lstStyle/>
          <a:p>
            <a:r>
              <a:rPr lang="en-US" sz="3200" dirty="0" smtClean="0"/>
              <a:t>Positron Emission Tomography</a:t>
            </a:r>
          </a:p>
        </p:txBody>
      </p:sp>
      <p:sp>
        <p:nvSpPr>
          <p:cNvPr id="11" name="Date Placeholder 10"/>
          <p:cNvSpPr>
            <a:spLocks noGrp="1"/>
          </p:cNvSpPr>
          <p:nvPr>
            <p:ph type="dt" sz="half" idx="10"/>
          </p:nvPr>
        </p:nvSpPr>
        <p:spPr/>
        <p:txBody>
          <a:bodyPr/>
          <a:lstStyle/>
          <a:p>
            <a:r>
              <a:rPr lang="en-US" smtClean="0"/>
              <a:t>Nov 2012</a:t>
            </a:r>
            <a:endParaRPr lang="en-US" dirty="0"/>
          </a:p>
        </p:txBody>
      </p:sp>
      <p:sp>
        <p:nvSpPr>
          <p:cNvPr id="28" name="Slide Number Placeholder 27"/>
          <p:cNvSpPr>
            <a:spLocks noGrp="1"/>
          </p:cNvSpPr>
          <p:nvPr>
            <p:ph type="sldNum" sz="quarter" idx="11"/>
          </p:nvPr>
        </p:nvSpPr>
        <p:spPr/>
        <p:txBody>
          <a:bodyPr/>
          <a:lstStyle/>
          <a:p>
            <a:pPr>
              <a:defRPr/>
            </a:pPr>
            <a:fld id="{DB457E12-CC66-4026-8C82-AB01B461B7CB}" type="slidenum">
              <a:rPr lang="en-US" smtClean="0"/>
              <a:pPr>
                <a:defRPr/>
              </a:pPr>
              <a:t>26</a:t>
            </a:fld>
            <a:endParaRPr lang="en-US" dirty="0"/>
          </a:p>
        </p:txBody>
      </p:sp>
      <p:sp>
        <p:nvSpPr>
          <p:cNvPr id="12" name="Footer Placeholder 11"/>
          <p:cNvSpPr>
            <a:spLocks noGrp="1"/>
          </p:cNvSpPr>
          <p:nvPr>
            <p:ph type="ftr" sz="quarter" idx="12"/>
          </p:nvPr>
        </p:nvSpPr>
        <p:spPr/>
        <p:txBody>
          <a:bodyPr/>
          <a:lstStyle/>
          <a:p>
            <a:r>
              <a:rPr lang="en-US" smtClean="0"/>
              <a:t>E. Beise UMD</a:t>
            </a:r>
            <a:endParaRPr lang="en-US" dirty="0"/>
          </a:p>
        </p:txBody>
      </p:sp>
      <p:pic>
        <p:nvPicPr>
          <p:cNvPr id="39939" name="Picture 3"/>
          <p:cNvPicPr>
            <a:picLocks noChangeAspect="1" noChangeArrowheads="1"/>
          </p:cNvPicPr>
          <p:nvPr/>
        </p:nvPicPr>
        <p:blipFill>
          <a:blip r:embed="rId4" cstate="screen"/>
          <a:srcRect/>
          <a:stretch>
            <a:fillRect/>
          </a:stretch>
        </p:blipFill>
        <p:spPr bwMode="auto">
          <a:xfrm>
            <a:off x="4724400" y="1219200"/>
            <a:ext cx="4191000" cy="3246308"/>
          </a:xfrm>
          <a:prstGeom prst="rect">
            <a:avLst/>
          </a:prstGeom>
          <a:noFill/>
          <a:ln w="9525">
            <a:noFill/>
            <a:miter lim="800000"/>
            <a:headEnd/>
            <a:tailEnd/>
          </a:ln>
        </p:spPr>
      </p:pic>
      <p:sp>
        <p:nvSpPr>
          <p:cNvPr id="32" name="TextBox 31"/>
          <p:cNvSpPr txBox="1"/>
          <p:nvPr/>
        </p:nvSpPr>
        <p:spPr>
          <a:xfrm>
            <a:off x="4953000" y="4617184"/>
            <a:ext cx="3810000" cy="1631216"/>
          </a:xfrm>
          <a:prstGeom prst="rect">
            <a:avLst/>
          </a:prstGeom>
          <a:noFill/>
        </p:spPr>
        <p:txBody>
          <a:bodyPr wrap="square" rtlCol="0">
            <a:spAutoFit/>
          </a:bodyPr>
          <a:lstStyle/>
          <a:p>
            <a:r>
              <a:rPr lang="en-US" sz="2000" dirty="0" smtClean="0"/>
              <a:t>Radioactive </a:t>
            </a:r>
            <a:r>
              <a:rPr lang="en-US" sz="2000" baseline="30000" dirty="0" smtClean="0"/>
              <a:t>18</a:t>
            </a:r>
            <a:r>
              <a:rPr lang="en-US" sz="2000" dirty="0" smtClean="0"/>
              <a:t>F embedded in a molecule with glucose, can be readily absorbed by the brain</a:t>
            </a:r>
          </a:p>
          <a:p>
            <a:endParaRPr lang="en-US" sz="2000" dirty="0" smtClean="0"/>
          </a:p>
          <a:p>
            <a:r>
              <a:rPr lang="en-US" sz="2000" dirty="0" smtClean="0"/>
              <a:t>(</a:t>
            </a:r>
            <a:r>
              <a:rPr lang="en-US" sz="2000" dirty="0" err="1" smtClean="0"/>
              <a:t>fludeoxyglucose</a:t>
            </a:r>
            <a:r>
              <a:rPr lang="en-US" sz="2000" dirty="0" smtClean="0"/>
              <a:t> – 18F-FDG)</a:t>
            </a:r>
            <a:endParaRPr lang="en-US" sz="2000" dirty="0"/>
          </a:p>
        </p:txBody>
      </p:sp>
      <p:pic>
        <p:nvPicPr>
          <p:cNvPr id="197634" name="Picture 2"/>
          <p:cNvPicPr>
            <a:picLocks noChangeAspect="1" noChangeArrowheads="1"/>
          </p:cNvPicPr>
          <p:nvPr/>
        </p:nvPicPr>
        <p:blipFill>
          <a:blip r:embed="rId5" cstate="screen"/>
          <a:srcRect/>
          <a:stretch>
            <a:fillRect/>
          </a:stretch>
        </p:blipFill>
        <p:spPr bwMode="auto">
          <a:xfrm>
            <a:off x="457200" y="3733800"/>
            <a:ext cx="4029235" cy="2286000"/>
          </a:xfrm>
          <a:prstGeom prst="rect">
            <a:avLst/>
          </a:prstGeom>
          <a:noFill/>
          <a:ln w="9525">
            <a:noFill/>
            <a:miter lim="800000"/>
            <a:headEnd/>
            <a:tailEnd/>
          </a:ln>
        </p:spPr>
      </p:pic>
      <p:sp>
        <p:nvSpPr>
          <p:cNvPr id="10" name="TextBox 9"/>
          <p:cNvSpPr txBox="1"/>
          <p:nvPr/>
        </p:nvSpPr>
        <p:spPr>
          <a:xfrm>
            <a:off x="228600" y="6248400"/>
            <a:ext cx="5150962" cy="338554"/>
          </a:xfrm>
          <a:prstGeom prst="rect">
            <a:avLst/>
          </a:prstGeom>
          <a:noFill/>
        </p:spPr>
        <p:txBody>
          <a:bodyPr wrap="none" rtlCol="0">
            <a:spAutoFit/>
          </a:bodyPr>
          <a:lstStyle/>
          <a:p>
            <a:r>
              <a:rPr lang="en-US" sz="1600" dirty="0" smtClean="0"/>
              <a:t>Brain image from D. Wilson, British Columbia Cancer Agency</a:t>
            </a:r>
            <a:endParaRPr lang="en-US" sz="1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609600" y="0"/>
            <a:ext cx="7772400" cy="609600"/>
          </a:xfrm>
        </p:spPr>
        <p:txBody>
          <a:bodyPr/>
          <a:lstStyle/>
          <a:p>
            <a:r>
              <a:rPr lang="en-US" sz="2400" dirty="0" smtClean="0">
                <a:solidFill>
                  <a:schemeClr val="tx1"/>
                </a:solidFill>
              </a:rPr>
              <a:t>Magnetic Resonance Imaging </a:t>
            </a:r>
            <a:r>
              <a:rPr lang="en-US" sz="2400" dirty="0">
                <a:solidFill>
                  <a:schemeClr val="tx1"/>
                </a:solidFill>
              </a:rPr>
              <a:t>with polarized gas</a:t>
            </a:r>
          </a:p>
        </p:txBody>
      </p:sp>
      <p:sp>
        <p:nvSpPr>
          <p:cNvPr id="24" name="Date Placeholder 23"/>
          <p:cNvSpPr>
            <a:spLocks noGrp="1"/>
          </p:cNvSpPr>
          <p:nvPr>
            <p:ph type="dt" sz="half" idx="10"/>
          </p:nvPr>
        </p:nvSpPr>
        <p:spPr/>
        <p:txBody>
          <a:bodyPr/>
          <a:lstStyle/>
          <a:p>
            <a:r>
              <a:rPr lang="en-US" smtClean="0"/>
              <a:t>Nov 2012</a:t>
            </a:r>
            <a:endParaRPr lang="en-US" dirty="0"/>
          </a:p>
        </p:txBody>
      </p:sp>
      <p:sp>
        <p:nvSpPr>
          <p:cNvPr id="25" name="Slide Number Placeholder 24"/>
          <p:cNvSpPr>
            <a:spLocks noGrp="1"/>
          </p:cNvSpPr>
          <p:nvPr>
            <p:ph type="sldNum" sz="quarter" idx="11"/>
          </p:nvPr>
        </p:nvSpPr>
        <p:spPr/>
        <p:txBody>
          <a:bodyPr/>
          <a:lstStyle/>
          <a:p>
            <a:fld id="{DBFD58A9-75B3-4C4B-8871-EB8FA97EDBB7}" type="slidenum">
              <a:rPr lang="en-US" smtClean="0"/>
              <a:pPr/>
              <a:t>27</a:t>
            </a:fld>
            <a:endParaRPr lang="en-US"/>
          </a:p>
        </p:txBody>
      </p:sp>
      <p:sp>
        <p:nvSpPr>
          <p:cNvPr id="26" name="Footer Placeholder 25"/>
          <p:cNvSpPr>
            <a:spLocks noGrp="1"/>
          </p:cNvSpPr>
          <p:nvPr>
            <p:ph type="ftr" sz="quarter" idx="12"/>
          </p:nvPr>
        </p:nvSpPr>
        <p:spPr/>
        <p:txBody>
          <a:bodyPr/>
          <a:lstStyle/>
          <a:p>
            <a:r>
              <a:rPr lang="en-US" smtClean="0"/>
              <a:t>E. Beise UMD</a:t>
            </a:r>
            <a:endParaRPr lang="en-US" dirty="0"/>
          </a:p>
        </p:txBody>
      </p:sp>
      <p:grpSp>
        <p:nvGrpSpPr>
          <p:cNvPr id="2" name="Group 7"/>
          <p:cNvGrpSpPr>
            <a:grpSpLocks/>
          </p:cNvGrpSpPr>
          <p:nvPr/>
        </p:nvGrpSpPr>
        <p:grpSpPr bwMode="auto">
          <a:xfrm>
            <a:off x="6400800" y="1371600"/>
            <a:ext cx="1371600" cy="1600200"/>
            <a:chOff x="3984" y="2400"/>
            <a:chExt cx="1344" cy="1624"/>
          </a:xfrm>
        </p:grpSpPr>
        <p:grpSp>
          <p:nvGrpSpPr>
            <p:cNvPr id="3" name="Group 8"/>
            <p:cNvGrpSpPr>
              <a:grpSpLocks/>
            </p:cNvGrpSpPr>
            <p:nvPr/>
          </p:nvGrpSpPr>
          <p:grpSpPr bwMode="auto">
            <a:xfrm>
              <a:off x="4176" y="2400"/>
              <a:ext cx="1152" cy="1134"/>
              <a:chOff x="4032" y="1056"/>
              <a:chExt cx="960" cy="937"/>
            </a:xfrm>
          </p:grpSpPr>
          <p:sp>
            <p:nvSpPr>
              <p:cNvPr id="121865" name="Oval 9"/>
              <p:cNvSpPr>
                <a:spLocks noChangeArrowheads="1"/>
              </p:cNvSpPr>
              <p:nvPr/>
            </p:nvSpPr>
            <p:spPr bwMode="auto">
              <a:xfrm>
                <a:off x="4032" y="1056"/>
                <a:ext cx="960" cy="91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21866" name="Oval 10"/>
              <p:cNvSpPr>
                <a:spLocks noChangeArrowheads="1"/>
              </p:cNvSpPr>
              <p:nvPr/>
            </p:nvSpPr>
            <p:spPr bwMode="auto">
              <a:xfrm>
                <a:off x="4128" y="1248"/>
                <a:ext cx="336" cy="336"/>
              </a:xfrm>
              <a:prstGeom prst="ellipse">
                <a:avLst/>
              </a:prstGeom>
              <a:gradFill rotWithShape="0">
                <a:gsLst>
                  <a:gs pos="0">
                    <a:srgbClr val="3366FF">
                      <a:gamma/>
                      <a:shade val="46275"/>
                      <a:invGamma/>
                    </a:srgbClr>
                  </a:gs>
                  <a:gs pos="100000">
                    <a:srgbClr val="3366FF"/>
                  </a:gs>
                </a:gsLst>
                <a:lin ang="18900000" scaled="1"/>
              </a:gradFill>
              <a:ln w="9525">
                <a:noFill/>
                <a:round/>
                <a:headEnd/>
                <a:tailEnd/>
              </a:ln>
              <a:effectLst/>
            </p:spPr>
            <p:txBody>
              <a:bodyPr wrap="none" anchor="ctr"/>
              <a:lstStyle/>
              <a:p>
                <a:endParaRPr lang="en-US"/>
              </a:p>
            </p:txBody>
          </p:sp>
          <p:sp>
            <p:nvSpPr>
              <p:cNvPr id="121867" name="Oval 11"/>
              <p:cNvSpPr>
                <a:spLocks noChangeArrowheads="1"/>
              </p:cNvSpPr>
              <p:nvPr/>
            </p:nvSpPr>
            <p:spPr bwMode="auto">
              <a:xfrm>
                <a:off x="4560" y="1248"/>
                <a:ext cx="336" cy="336"/>
              </a:xfrm>
              <a:prstGeom prst="ellipse">
                <a:avLst/>
              </a:prstGeom>
              <a:gradFill rotWithShape="0">
                <a:gsLst>
                  <a:gs pos="0">
                    <a:srgbClr val="3366FF">
                      <a:gamma/>
                      <a:shade val="46275"/>
                      <a:invGamma/>
                    </a:srgbClr>
                  </a:gs>
                  <a:gs pos="100000">
                    <a:srgbClr val="3366FF"/>
                  </a:gs>
                </a:gsLst>
                <a:lin ang="18900000" scaled="1"/>
              </a:gradFill>
              <a:ln w="9525">
                <a:noFill/>
                <a:round/>
                <a:headEnd/>
                <a:tailEnd/>
              </a:ln>
              <a:effectLst/>
            </p:spPr>
            <p:txBody>
              <a:bodyPr wrap="none" anchor="ctr"/>
              <a:lstStyle/>
              <a:p>
                <a:endParaRPr lang="en-US"/>
              </a:p>
            </p:txBody>
          </p:sp>
          <p:sp>
            <p:nvSpPr>
              <p:cNvPr id="121868" name="Oval 12"/>
              <p:cNvSpPr>
                <a:spLocks noChangeArrowheads="1"/>
              </p:cNvSpPr>
              <p:nvPr/>
            </p:nvSpPr>
            <p:spPr bwMode="auto">
              <a:xfrm>
                <a:off x="4320" y="1584"/>
                <a:ext cx="336" cy="336"/>
              </a:xfrm>
              <a:prstGeom prst="ellipse">
                <a:avLst/>
              </a:prstGeom>
              <a:gradFill rotWithShape="0">
                <a:gsLst>
                  <a:gs pos="0">
                    <a:srgbClr val="CC0000">
                      <a:gamma/>
                      <a:shade val="46275"/>
                      <a:invGamma/>
                    </a:srgbClr>
                  </a:gs>
                  <a:gs pos="50000">
                    <a:srgbClr val="CC0000"/>
                  </a:gs>
                  <a:gs pos="100000">
                    <a:srgbClr val="CC0000">
                      <a:gamma/>
                      <a:shade val="46275"/>
                      <a:invGamma/>
                    </a:srgbClr>
                  </a:gs>
                </a:gsLst>
                <a:lin ang="18900000" scaled="1"/>
              </a:gradFill>
              <a:ln w="9525">
                <a:noFill/>
                <a:round/>
                <a:headEnd/>
                <a:tailEnd/>
              </a:ln>
              <a:effectLst/>
            </p:spPr>
            <p:txBody>
              <a:bodyPr wrap="none" anchor="ctr"/>
              <a:lstStyle/>
              <a:p>
                <a:endParaRPr lang="en-US"/>
              </a:p>
            </p:txBody>
          </p:sp>
          <p:sp>
            <p:nvSpPr>
              <p:cNvPr id="121869" name="Line 13"/>
              <p:cNvSpPr>
                <a:spLocks noChangeShapeType="1"/>
              </p:cNvSpPr>
              <p:nvPr/>
            </p:nvSpPr>
            <p:spPr bwMode="auto">
              <a:xfrm>
                <a:off x="4272" y="1296"/>
                <a:ext cx="0" cy="240"/>
              </a:xfrm>
              <a:prstGeom prst="line">
                <a:avLst/>
              </a:prstGeom>
              <a:noFill/>
              <a:ln w="9525">
                <a:solidFill>
                  <a:schemeClr val="tx1"/>
                </a:solidFill>
                <a:round/>
                <a:headEnd/>
                <a:tailEnd type="triangle" w="med" len="med"/>
              </a:ln>
              <a:effectLst/>
            </p:spPr>
            <p:txBody>
              <a:bodyPr/>
              <a:lstStyle/>
              <a:p>
                <a:endParaRPr lang="en-US"/>
              </a:p>
            </p:txBody>
          </p:sp>
          <p:sp>
            <p:nvSpPr>
              <p:cNvPr id="121870" name="Line 14"/>
              <p:cNvSpPr>
                <a:spLocks noChangeShapeType="1"/>
              </p:cNvSpPr>
              <p:nvPr/>
            </p:nvSpPr>
            <p:spPr bwMode="auto">
              <a:xfrm flipV="1">
                <a:off x="4464" y="1632"/>
                <a:ext cx="0" cy="240"/>
              </a:xfrm>
              <a:prstGeom prst="line">
                <a:avLst/>
              </a:prstGeom>
              <a:noFill/>
              <a:ln w="9525">
                <a:solidFill>
                  <a:schemeClr val="tx1"/>
                </a:solidFill>
                <a:round/>
                <a:headEnd/>
                <a:tailEnd type="triangle" w="med" len="med"/>
              </a:ln>
              <a:effectLst/>
            </p:spPr>
            <p:txBody>
              <a:bodyPr/>
              <a:lstStyle/>
              <a:p>
                <a:endParaRPr lang="en-US"/>
              </a:p>
            </p:txBody>
          </p:sp>
          <p:sp>
            <p:nvSpPr>
              <p:cNvPr id="121871" name="Line 15"/>
              <p:cNvSpPr>
                <a:spLocks noChangeShapeType="1"/>
              </p:cNvSpPr>
              <p:nvPr/>
            </p:nvSpPr>
            <p:spPr bwMode="auto">
              <a:xfrm flipV="1">
                <a:off x="4704" y="1296"/>
                <a:ext cx="0" cy="240"/>
              </a:xfrm>
              <a:prstGeom prst="line">
                <a:avLst/>
              </a:prstGeom>
              <a:noFill/>
              <a:ln w="9525">
                <a:solidFill>
                  <a:schemeClr val="tx1"/>
                </a:solidFill>
                <a:round/>
                <a:headEnd/>
                <a:tailEnd type="triangle" w="med" len="med"/>
              </a:ln>
              <a:effectLst/>
            </p:spPr>
            <p:txBody>
              <a:bodyPr/>
              <a:lstStyle/>
              <a:p>
                <a:endParaRPr lang="en-US"/>
              </a:p>
            </p:txBody>
          </p:sp>
          <p:sp>
            <p:nvSpPr>
              <p:cNvPr id="121872" name="Text Box 16"/>
              <p:cNvSpPr txBox="1">
                <a:spLocks noChangeArrowheads="1"/>
              </p:cNvSpPr>
              <p:nvPr/>
            </p:nvSpPr>
            <p:spPr bwMode="auto">
              <a:xfrm>
                <a:off x="4272" y="1296"/>
                <a:ext cx="205" cy="361"/>
              </a:xfrm>
              <a:prstGeom prst="rect">
                <a:avLst/>
              </a:prstGeom>
              <a:noFill/>
              <a:ln w="9525">
                <a:noFill/>
                <a:miter lim="800000"/>
                <a:headEnd/>
                <a:tailEnd/>
              </a:ln>
              <a:effectLst/>
            </p:spPr>
            <p:txBody>
              <a:bodyPr>
                <a:spAutoFit/>
              </a:bodyPr>
              <a:lstStyle/>
              <a:p>
                <a:r>
                  <a:rPr lang="en-US"/>
                  <a:t>p</a:t>
                </a:r>
              </a:p>
            </p:txBody>
          </p:sp>
          <p:sp>
            <p:nvSpPr>
              <p:cNvPr id="121873" name="Text Box 17"/>
              <p:cNvSpPr txBox="1">
                <a:spLocks noChangeArrowheads="1"/>
              </p:cNvSpPr>
              <p:nvPr/>
            </p:nvSpPr>
            <p:spPr bwMode="auto">
              <a:xfrm>
                <a:off x="4706" y="1296"/>
                <a:ext cx="204" cy="361"/>
              </a:xfrm>
              <a:prstGeom prst="rect">
                <a:avLst/>
              </a:prstGeom>
              <a:noFill/>
              <a:ln w="9525">
                <a:noFill/>
                <a:miter lim="800000"/>
                <a:headEnd/>
                <a:tailEnd/>
              </a:ln>
              <a:effectLst/>
            </p:spPr>
            <p:txBody>
              <a:bodyPr>
                <a:spAutoFit/>
              </a:bodyPr>
              <a:lstStyle/>
              <a:p>
                <a:r>
                  <a:rPr lang="en-US"/>
                  <a:t>p</a:t>
                </a:r>
              </a:p>
            </p:txBody>
          </p:sp>
          <p:sp>
            <p:nvSpPr>
              <p:cNvPr id="121874" name="Text Box 18"/>
              <p:cNvSpPr txBox="1">
                <a:spLocks noChangeArrowheads="1"/>
              </p:cNvSpPr>
              <p:nvPr/>
            </p:nvSpPr>
            <p:spPr bwMode="auto">
              <a:xfrm>
                <a:off x="4465" y="1632"/>
                <a:ext cx="205" cy="361"/>
              </a:xfrm>
              <a:prstGeom prst="rect">
                <a:avLst/>
              </a:prstGeom>
              <a:noFill/>
              <a:ln w="9525">
                <a:noFill/>
                <a:miter lim="800000"/>
                <a:headEnd/>
                <a:tailEnd/>
              </a:ln>
              <a:effectLst/>
            </p:spPr>
            <p:txBody>
              <a:bodyPr>
                <a:spAutoFit/>
              </a:bodyPr>
              <a:lstStyle/>
              <a:p>
                <a:r>
                  <a:rPr lang="en-US" dirty="0"/>
                  <a:t>n</a:t>
                </a:r>
              </a:p>
            </p:txBody>
          </p:sp>
        </p:grpSp>
        <p:graphicFrame>
          <p:nvGraphicFramePr>
            <p:cNvPr id="136192" name="Object 0"/>
            <p:cNvGraphicFramePr>
              <a:graphicFrameLocks noChangeAspect="1"/>
            </p:cNvGraphicFramePr>
            <p:nvPr/>
          </p:nvGraphicFramePr>
          <p:xfrm>
            <a:off x="3984" y="3456"/>
            <a:ext cx="734" cy="568"/>
          </p:xfrm>
          <a:graphic>
            <a:graphicData uri="http://schemas.openxmlformats.org/presentationml/2006/ole">
              <p:oleObj spid="_x0000_s1026" name="Equation" r:id="rId3" imgW="279360" imgH="215640" progId="Equation.3">
                <p:embed/>
              </p:oleObj>
            </a:graphicData>
          </a:graphic>
        </p:graphicFrame>
      </p:grpSp>
      <p:sp>
        <p:nvSpPr>
          <p:cNvPr id="121876" name="Text Box 20"/>
          <p:cNvSpPr txBox="1">
            <a:spLocks noChangeArrowheads="1"/>
          </p:cNvSpPr>
          <p:nvPr/>
        </p:nvSpPr>
        <p:spPr bwMode="auto">
          <a:xfrm>
            <a:off x="4800600" y="762000"/>
            <a:ext cx="3886200" cy="707886"/>
          </a:xfrm>
          <a:prstGeom prst="rect">
            <a:avLst/>
          </a:prstGeom>
          <a:noFill/>
          <a:ln w="9525">
            <a:noFill/>
            <a:miter lim="800000"/>
            <a:headEnd/>
            <a:tailEnd/>
          </a:ln>
          <a:effectLst/>
        </p:spPr>
        <p:txBody>
          <a:bodyPr wrap="square">
            <a:spAutoFit/>
          </a:bodyPr>
          <a:lstStyle/>
          <a:p>
            <a:r>
              <a:rPr lang="en-US" sz="2000" dirty="0">
                <a:latin typeface="+mn-lt"/>
              </a:rPr>
              <a:t>nuclear spin of </a:t>
            </a:r>
            <a:r>
              <a:rPr lang="en-US" sz="2000" baseline="30000" dirty="0">
                <a:latin typeface="+mn-lt"/>
              </a:rPr>
              <a:t>3</a:t>
            </a:r>
            <a:r>
              <a:rPr lang="en-US" sz="2000" dirty="0">
                <a:latin typeface="+mn-lt"/>
              </a:rPr>
              <a:t>He gas aligned in magnetic field</a:t>
            </a:r>
          </a:p>
        </p:txBody>
      </p:sp>
      <p:sp>
        <p:nvSpPr>
          <p:cNvPr id="121877" name="Text Box 21"/>
          <p:cNvSpPr txBox="1">
            <a:spLocks noChangeArrowheads="1"/>
          </p:cNvSpPr>
          <p:nvPr/>
        </p:nvSpPr>
        <p:spPr bwMode="auto">
          <a:xfrm>
            <a:off x="228600" y="4343400"/>
            <a:ext cx="3886200" cy="1323439"/>
          </a:xfrm>
          <a:prstGeom prst="rect">
            <a:avLst/>
          </a:prstGeom>
          <a:noFill/>
          <a:ln w="9525">
            <a:noFill/>
            <a:miter lim="800000"/>
            <a:headEnd/>
            <a:tailEnd/>
          </a:ln>
          <a:effectLst/>
        </p:spPr>
        <p:txBody>
          <a:bodyPr>
            <a:spAutoFit/>
          </a:bodyPr>
          <a:lstStyle/>
          <a:p>
            <a:r>
              <a:rPr lang="en-US" sz="2000" dirty="0">
                <a:latin typeface="+mn-lt"/>
              </a:rPr>
              <a:t>MRI magnetic field sees the gas in patient’s </a:t>
            </a:r>
            <a:r>
              <a:rPr lang="en-US" sz="2000" dirty="0" smtClean="0">
                <a:latin typeface="+mn-lt"/>
              </a:rPr>
              <a:t>lungs: real time lung function</a:t>
            </a:r>
          </a:p>
          <a:p>
            <a:endParaRPr lang="en-US" sz="2000" dirty="0">
              <a:latin typeface="+mn-lt"/>
            </a:endParaRPr>
          </a:p>
        </p:txBody>
      </p:sp>
      <p:pic>
        <p:nvPicPr>
          <p:cNvPr id="21" name="Picture 3"/>
          <p:cNvPicPr>
            <a:picLocks noChangeAspect="1" noChangeArrowheads="1"/>
          </p:cNvPicPr>
          <p:nvPr/>
        </p:nvPicPr>
        <p:blipFill>
          <a:blip r:embed="rId4" cstate="screen"/>
          <a:srcRect/>
          <a:stretch>
            <a:fillRect/>
          </a:stretch>
        </p:blipFill>
        <p:spPr bwMode="auto">
          <a:xfrm>
            <a:off x="4335887" y="3657600"/>
            <a:ext cx="4808113" cy="3200400"/>
          </a:xfrm>
          <a:prstGeom prst="rect">
            <a:avLst/>
          </a:prstGeom>
          <a:noFill/>
          <a:ln w="9525">
            <a:noFill/>
            <a:miter lim="800000"/>
            <a:headEnd/>
            <a:tailEnd/>
          </a:ln>
          <a:effectLst/>
        </p:spPr>
      </p:pic>
      <p:sp>
        <p:nvSpPr>
          <p:cNvPr id="22" name="Rectangle 21"/>
          <p:cNvSpPr/>
          <p:nvPr/>
        </p:nvSpPr>
        <p:spPr>
          <a:xfrm>
            <a:off x="5257800" y="3124200"/>
            <a:ext cx="3244350" cy="369332"/>
          </a:xfrm>
          <a:prstGeom prst="rect">
            <a:avLst/>
          </a:prstGeom>
        </p:spPr>
        <p:txBody>
          <a:bodyPr wrap="none">
            <a:spAutoFit/>
          </a:bodyPr>
          <a:lstStyle/>
          <a:p>
            <a:r>
              <a:rPr lang="en-US" dirty="0" smtClean="0"/>
              <a:t>lung image from Univ. of Virginia</a:t>
            </a:r>
            <a:endParaRPr lang="en-US" dirty="0"/>
          </a:p>
        </p:txBody>
      </p:sp>
      <p:pic>
        <p:nvPicPr>
          <p:cNvPr id="23" name="Picture 1"/>
          <p:cNvPicPr>
            <a:picLocks noChangeAspect="1" noChangeArrowheads="1"/>
          </p:cNvPicPr>
          <p:nvPr/>
        </p:nvPicPr>
        <p:blipFill>
          <a:blip r:embed="rId5" cstate="screen"/>
          <a:srcRect/>
          <a:stretch>
            <a:fillRect/>
          </a:stretch>
        </p:blipFill>
        <p:spPr bwMode="auto">
          <a:xfrm>
            <a:off x="228600" y="609601"/>
            <a:ext cx="4584323"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Detecting very low levels of radioactivity</a:t>
            </a:r>
            <a:endParaRPr lang="en-US" sz="3600" dirty="0"/>
          </a:p>
        </p:txBody>
      </p:sp>
      <p:sp>
        <p:nvSpPr>
          <p:cNvPr id="13" name="Date Placeholder 12"/>
          <p:cNvSpPr>
            <a:spLocks noGrp="1"/>
          </p:cNvSpPr>
          <p:nvPr>
            <p:ph type="dt" sz="half" idx="10"/>
          </p:nvPr>
        </p:nvSpPr>
        <p:spPr/>
        <p:txBody>
          <a:bodyPr/>
          <a:lstStyle/>
          <a:p>
            <a:r>
              <a:rPr lang="en-US" smtClean="0"/>
              <a:t>Nov 2012</a:t>
            </a:r>
            <a:endParaRPr lang="en-US" dirty="0"/>
          </a:p>
        </p:txBody>
      </p:sp>
      <p:sp>
        <p:nvSpPr>
          <p:cNvPr id="14" name="Slide Number Placeholder 13"/>
          <p:cNvSpPr>
            <a:spLocks noGrp="1"/>
          </p:cNvSpPr>
          <p:nvPr>
            <p:ph type="sldNum" sz="quarter" idx="11"/>
          </p:nvPr>
        </p:nvSpPr>
        <p:spPr/>
        <p:txBody>
          <a:bodyPr/>
          <a:lstStyle/>
          <a:p>
            <a:fld id="{DBFD58A9-75B3-4C4B-8871-EB8FA97EDBB7}" type="slidenum">
              <a:rPr lang="en-US" smtClean="0"/>
              <a:pPr/>
              <a:t>28</a:t>
            </a:fld>
            <a:endParaRPr lang="en-US"/>
          </a:p>
        </p:txBody>
      </p:sp>
      <p:sp>
        <p:nvSpPr>
          <p:cNvPr id="15" name="Footer Placeholder 14"/>
          <p:cNvSpPr>
            <a:spLocks noGrp="1"/>
          </p:cNvSpPr>
          <p:nvPr>
            <p:ph type="ftr" sz="quarter" idx="12"/>
          </p:nvPr>
        </p:nvSpPr>
        <p:spPr/>
        <p:txBody>
          <a:bodyPr/>
          <a:lstStyle/>
          <a:p>
            <a:r>
              <a:rPr lang="en-US" smtClean="0"/>
              <a:t>E. Beise UMD</a:t>
            </a:r>
            <a:endParaRPr lang="en-US" dirty="0"/>
          </a:p>
        </p:txBody>
      </p:sp>
      <p:pic>
        <p:nvPicPr>
          <p:cNvPr id="179201" name="Picture 1"/>
          <p:cNvPicPr>
            <a:picLocks noChangeAspect="1" noChangeArrowheads="1"/>
          </p:cNvPicPr>
          <p:nvPr/>
        </p:nvPicPr>
        <p:blipFill>
          <a:blip r:embed="rId3" cstate="screen"/>
          <a:srcRect/>
          <a:stretch>
            <a:fillRect/>
          </a:stretch>
        </p:blipFill>
        <p:spPr bwMode="auto">
          <a:xfrm>
            <a:off x="4191000" y="1905000"/>
            <a:ext cx="4800600" cy="3590925"/>
          </a:xfrm>
          <a:prstGeom prst="rect">
            <a:avLst/>
          </a:prstGeom>
          <a:noFill/>
          <a:ln w="9525">
            <a:noFill/>
            <a:miter lim="800000"/>
            <a:headEnd/>
            <a:tailEnd/>
          </a:ln>
        </p:spPr>
      </p:pic>
      <p:sp>
        <p:nvSpPr>
          <p:cNvPr id="5" name="TextBox 4"/>
          <p:cNvSpPr txBox="1"/>
          <p:nvPr/>
        </p:nvSpPr>
        <p:spPr>
          <a:xfrm>
            <a:off x="4607181" y="5638800"/>
            <a:ext cx="4536819" cy="369332"/>
          </a:xfrm>
          <a:prstGeom prst="rect">
            <a:avLst/>
          </a:prstGeom>
          <a:noFill/>
        </p:spPr>
        <p:txBody>
          <a:bodyPr wrap="none" rtlCol="0">
            <a:spAutoFit/>
          </a:bodyPr>
          <a:lstStyle/>
          <a:p>
            <a:r>
              <a:rPr lang="en-US" dirty="0" smtClean="0"/>
              <a:t>J. Diaz et al., Jour. </a:t>
            </a:r>
            <a:r>
              <a:rPr lang="en-US" dirty="0" err="1" smtClean="0"/>
              <a:t>Env</a:t>
            </a:r>
            <a:r>
              <a:rPr lang="en-US" dirty="0" smtClean="0"/>
              <a:t>. Radioactivity, 102, 2011</a:t>
            </a:r>
            <a:endParaRPr lang="en-US" dirty="0"/>
          </a:p>
        </p:txBody>
      </p:sp>
      <p:sp>
        <p:nvSpPr>
          <p:cNvPr id="6" name="TextBox 5"/>
          <p:cNvSpPr txBox="1"/>
          <p:nvPr/>
        </p:nvSpPr>
        <p:spPr>
          <a:xfrm>
            <a:off x="5410200" y="1447800"/>
            <a:ext cx="2529347" cy="400110"/>
          </a:xfrm>
          <a:prstGeom prst="rect">
            <a:avLst/>
          </a:prstGeom>
          <a:noFill/>
        </p:spPr>
        <p:txBody>
          <a:bodyPr wrap="none" rtlCol="0">
            <a:spAutoFit/>
          </a:bodyPr>
          <a:lstStyle/>
          <a:p>
            <a:r>
              <a:rPr lang="en-US" sz="2000" dirty="0" smtClean="0"/>
              <a:t>In Seattle, Washington</a:t>
            </a:r>
            <a:endParaRPr lang="en-US" sz="2000" dirty="0"/>
          </a:p>
        </p:txBody>
      </p:sp>
      <p:pic>
        <p:nvPicPr>
          <p:cNvPr id="194561" name="Picture 1"/>
          <p:cNvPicPr>
            <a:picLocks noChangeAspect="1" noChangeArrowheads="1"/>
          </p:cNvPicPr>
          <p:nvPr/>
        </p:nvPicPr>
        <p:blipFill>
          <a:blip r:embed="rId4" cstate="screen"/>
          <a:srcRect/>
          <a:stretch>
            <a:fillRect/>
          </a:stretch>
        </p:blipFill>
        <p:spPr bwMode="auto">
          <a:xfrm>
            <a:off x="1143000" y="1066800"/>
            <a:ext cx="2315875" cy="3274728"/>
          </a:xfrm>
          <a:prstGeom prst="rect">
            <a:avLst/>
          </a:prstGeom>
          <a:noFill/>
          <a:ln w="9525">
            <a:noFill/>
            <a:miter lim="800000"/>
            <a:headEnd/>
            <a:tailEnd/>
          </a:ln>
        </p:spPr>
      </p:pic>
      <p:pic>
        <p:nvPicPr>
          <p:cNvPr id="179203" name="Picture 3" descr="File:Fukushima I by Digital Globe.jpg"/>
          <p:cNvPicPr>
            <a:picLocks noChangeAspect="1" noChangeArrowheads="1"/>
          </p:cNvPicPr>
          <p:nvPr/>
        </p:nvPicPr>
        <p:blipFill>
          <a:blip r:embed="rId5" cstate="screen"/>
          <a:srcRect/>
          <a:stretch>
            <a:fillRect/>
          </a:stretch>
        </p:blipFill>
        <p:spPr bwMode="auto">
          <a:xfrm>
            <a:off x="228600" y="3962400"/>
            <a:ext cx="4097593" cy="2381726"/>
          </a:xfrm>
          <a:prstGeom prst="rect">
            <a:avLst/>
          </a:prstGeom>
          <a:noFill/>
        </p:spPr>
      </p:pic>
      <p:sp>
        <p:nvSpPr>
          <p:cNvPr id="12" name="TextBox 11"/>
          <p:cNvSpPr txBox="1"/>
          <p:nvPr/>
        </p:nvSpPr>
        <p:spPr>
          <a:xfrm>
            <a:off x="3581400" y="914400"/>
            <a:ext cx="3547766" cy="369332"/>
          </a:xfrm>
          <a:prstGeom prst="rect">
            <a:avLst/>
          </a:prstGeom>
          <a:noFill/>
        </p:spPr>
        <p:txBody>
          <a:bodyPr wrap="none" rtlCol="0">
            <a:spAutoFit/>
          </a:bodyPr>
          <a:lstStyle/>
          <a:p>
            <a:r>
              <a:rPr lang="en-US" dirty="0" smtClean="0"/>
              <a:t>Fukushima Earthquake, March 2011</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3" name="Date Placeholder 12"/>
          <p:cNvSpPr>
            <a:spLocks noGrp="1"/>
          </p:cNvSpPr>
          <p:nvPr>
            <p:ph type="dt" sz="half" idx="10"/>
          </p:nvPr>
        </p:nvSpPr>
        <p:spPr/>
        <p:txBody>
          <a:bodyPr/>
          <a:lstStyle/>
          <a:p>
            <a:r>
              <a:rPr lang="en-US" smtClean="0"/>
              <a:t>Nov 2012</a:t>
            </a:r>
            <a:endParaRPr lang="en-US" dirty="0"/>
          </a:p>
        </p:txBody>
      </p:sp>
      <p:sp>
        <p:nvSpPr>
          <p:cNvPr id="14" name="Slide Number Placeholder 13"/>
          <p:cNvSpPr>
            <a:spLocks noGrp="1"/>
          </p:cNvSpPr>
          <p:nvPr>
            <p:ph type="sldNum" sz="quarter" idx="11"/>
          </p:nvPr>
        </p:nvSpPr>
        <p:spPr/>
        <p:txBody>
          <a:bodyPr/>
          <a:lstStyle/>
          <a:p>
            <a:fld id="{DBFD58A9-75B3-4C4B-8871-EB8FA97EDBB7}" type="slidenum">
              <a:rPr lang="en-US" smtClean="0"/>
              <a:pPr/>
              <a:t>29</a:t>
            </a:fld>
            <a:endParaRPr lang="en-US"/>
          </a:p>
        </p:txBody>
      </p:sp>
      <p:sp>
        <p:nvSpPr>
          <p:cNvPr id="15" name="Footer Placeholder 14"/>
          <p:cNvSpPr>
            <a:spLocks noGrp="1"/>
          </p:cNvSpPr>
          <p:nvPr>
            <p:ph type="ftr" sz="quarter" idx="12"/>
          </p:nvPr>
        </p:nvSpPr>
        <p:spPr/>
        <p:txBody>
          <a:bodyPr/>
          <a:lstStyle/>
          <a:p>
            <a:r>
              <a:rPr lang="en-US" smtClean="0"/>
              <a:t>E. Beise UMD</a:t>
            </a:r>
            <a:endParaRPr lang="en-US" dirty="0"/>
          </a:p>
        </p:txBody>
      </p:sp>
      <p:pic>
        <p:nvPicPr>
          <p:cNvPr id="191490" name="Picture 2" descr="http://www.phys.vt.edu/%7Ekimballton/kurf/pub/home/locations.jpg"/>
          <p:cNvPicPr>
            <a:picLocks noChangeAspect="1" noChangeArrowheads="1"/>
          </p:cNvPicPr>
          <p:nvPr/>
        </p:nvPicPr>
        <p:blipFill>
          <a:blip r:embed="rId3" cstate="screen"/>
          <a:srcRect/>
          <a:stretch>
            <a:fillRect/>
          </a:stretch>
        </p:blipFill>
        <p:spPr bwMode="auto">
          <a:xfrm>
            <a:off x="0" y="0"/>
            <a:ext cx="9144000" cy="6858001"/>
          </a:xfrm>
          <a:prstGeom prst="rect">
            <a:avLst/>
          </a:prstGeom>
          <a:noFill/>
        </p:spPr>
      </p:pic>
      <p:grpSp>
        <p:nvGrpSpPr>
          <p:cNvPr id="12" name="Group 11"/>
          <p:cNvGrpSpPr/>
          <p:nvPr/>
        </p:nvGrpSpPr>
        <p:grpSpPr>
          <a:xfrm>
            <a:off x="3505200" y="2133600"/>
            <a:ext cx="2209800" cy="1676400"/>
            <a:chOff x="3733800" y="1676400"/>
            <a:chExt cx="2461490" cy="1889052"/>
          </a:xfrm>
        </p:grpSpPr>
        <p:pic>
          <p:nvPicPr>
            <p:cNvPr id="191496" name="Picture 8" descr="http://www.physics.umd.edu/enp/chall/index_files/LUX-assembly-small.JPG"/>
            <p:cNvPicPr>
              <a:picLocks noChangeAspect="1" noChangeArrowheads="1"/>
            </p:cNvPicPr>
            <p:nvPr/>
          </p:nvPicPr>
          <p:blipFill>
            <a:blip r:embed="rId4" cstate="screen"/>
            <a:srcRect/>
            <a:stretch>
              <a:fillRect/>
            </a:stretch>
          </p:blipFill>
          <p:spPr bwMode="auto">
            <a:xfrm>
              <a:off x="3733800" y="1676400"/>
              <a:ext cx="2461490" cy="1889052"/>
            </a:xfrm>
            <a:prstGeom prst="rect">
              <a:avLst/>
            </a:prstGeom>
            <a:noFill/>
          </p:spPr>
        </p:pic>
        <p:sp>
          <p:nvSpPr>
            <p:cNvPr id="11" name="TextBox 10"/>
            <p:cNvSpPr txBox="1"/>
            <p:nvPr/>
          </p:nvSpPr>
          <p:spPr>
            <a:xfrm>
              <a:off x="3733800" y="2819400"/>
              <a:ext cx="2254784" cy="707886"/>
            </a:xfrm>
            <a:prstGeom prst="rect">
              <a:avLst/>
            </a:prstGeom>
            <a:noFill/>
          </p:spPr>
          <p:txBody>
            <a:bodyPr wrap="none" rtlCol="0">
              <a:spAutoFit/>
            </a:bodyPr>
            <a:lstStyle/>
            <a:p>
              <a:r>
                <a:rPr lang="en-US" sz="2000" b="1" dirty="0" smtClean="0">
                  <a:solidFill>
                    <a:srgbClr val="FFFF00"/>
                  </a:solidFill>
                </a:rPr>
                <a:t>LUX: </a:t>
              </a:r>
            </a:p>
            <a:p>
              <a:r>
                <a:rPr lang="en-US" sz="2000" b="1" dirty="0" smtClean="0">
                  <a:solidFill>
                    <a:srgbClr val="FFFF00"/>
                  </a:solidFill>
                </a:rPr>
                <a:t>Dark Matter search</a:t>
              </a:r>
              <a:endParaRPr lang="en-US" sz="2000" b="1" dirty="0">
                <a:solidFill>
                  <a:srgbClr val="FFFF00"/>
                </a:solidFill>
              </a:endParaRPr>
            </a:p>
          </p:txBody>
        </p:sp>
      </p:grpSp>
      <p:grpSp>
        <p:nvGrpSpPr>
          <p:cNvPr id="18" name="Group 17"/>
          <p:cNvGrpSpPr/>
          <p:nvPr/>
        </p:nvGrpSpPr>
        <p:grpSpPr>
          <a:xfrm>
            <a:off x="1143000" y="3352800"/>
            <a:ext cx="2374213" cy="1676400"/>
            <a:chOff x="1143000" y="3352800"/>
            <a:chExt cx="2374213" cy="1676400"/>
          </a:xfrm>
        </p:grpSpPr>
        <p:pic>
          <p:nvPicPr>
            <p:cNvPr id="16" name="Picture 3" descr="exo-pic"/>
            <p:cNvPicPr>
              <a:picLocks noChangeAspect="1" noChangeArrowheads="1"/>
            </p:cNvPicPr>
            <p:nvPr/>
          </p:nvPicPr>
          <p:blipFill>
            <a:blip r:embed="rId5" cstate="screen"/>
            <a:srcRect/>
            <a:stretch>
              <a:fillRect/>
            </a:stretch>
          </p:blipFill>
          <p:spPr bwMode="auto">
            <a:xfrm>
              <a:off x="1143000" y="3352800"/>
              <a:ext cx="2374213" cy="1676400"/>
            </a:xfrm>
            <a:prstGeom prst="rect">
              <a:avLst/>
            </a:prstGeom>
            <a:noFill/>
          </p:spPr>
        </p:pic>
        <p:sp>
          <p:nvSpPr>
            <p:cNvPr id="17" name="TextBox 16"/>
            <p:cNvSpPr txBox="1"/>
            <p:nvPr/>
          </p:nvSpPr>
          <p:spPr>
            <a:xfrm>
              <a:off x="1143000" y="4572000"/>
              <a:ext cx="2095830" cy="400110"/>
            </a:xfrm>
            <a:prstGeom prst="rect">
              <a:avLst/>
            </a:prstGeom>
            <a:noFill/>
          </p:spPr>
          <p:txBody>
            <a:bodyPr wrap="none" rtlCol="0">
              <a:spAutoFit/>
            </a:bodyPr>
            <a:lstStyle/>
            <a:p>
              <a:r>
                <a:rPr lang="en-US" sz="2000" b="1" dirty="0" smtClean="0">
                  <a:solidFill>
                    <a:srgbClr val="FFFF00"/>
                  </a:solidFill>
                </a:rPr>
                <a:t>EXO: 0</a:t>
              </a:r>
              <a:r>
                <a:rPr lang="en-US" sz="2000" b="1" dirty="0" smtClean="0">
                  <a:solidFill>
                    <a:srgbClr val="FFFF00"/>
                  </a:solidFill>
                  <a:latin typeface="Symbol" pitchFamily="18" charset="2"/>
                </a:rPr>
                <a:t>nbb</a:t>
              </a:r>
              <a:r>
                <a:rPr lang="en-US" sz="2000" b="1" dirty="0" smtClean="0">
                  <a:solidFill>
                    <a:srgbClr val="FFFF00"/>
                  </a:solidFill>
                </a:rPr>
                <a:t> search </a:t>
              </a:r>
            </a:p>
          </p:txBody>
        </p:sp>
      </p:grpSp>
      <p:grpSp>
        <p:nvGrpSpPr>
          <p:cNvPr id="20" name="Group 19"/>
          <p:cNvGrpSpPr/>
          <p:nvPr/>
        </p:nvGrpSpPr>
        <p:grpSpPr>
          <a:xfrm>
            <a:off x="2514600" y="3886200"/>
            <a:ext cx="6284036" cy="2670296"/>
            <a:chOff x="2514600" y="3886200"/>
            <a:chExt cx="6284036" cy="2670296"/>
          </a:xfrm>
        </p:grpSpPr>
        <p:grpSp>
          <p:nvGrpSpPr>
            <p:cNvPr id="8" name="Group 7"/>
            <p:cNvGrpSpPr/>
            <p:nvPr/>
          </p:nvGrpSpPr>
          <p:grpSpPr>
            <a:xfrm>
              <a:off x="2514600" y="3886200"/>
              <a:ext cx="6284036" cy="2670296"/>
              <a:chOff x="2514600" y="3886200"/>
              <a:chExt cx="6284036" cy="2670296"/>
            </a:xfrm>
          </p:grpSpPr>
          <p:pic>
            <p:nvPicPr>
              <p:cNvPr id="191492" name="Picture 4" descr="C:\Betsy\nist\TomLangford\GroupPicAtKURF.jpg"/>
              <p:cNvPicPr>
                <a:picLocks noChangeAspect="1" noChangeArrowheads="1"/>
              </p:cNvPicPr>
              <p:nvPr/>
            </p:nvPicPr>
            <p:blipFill>
              <a:blip r:embed="rId6" cstate="screen"/>
              <a:srcRect/>
              <a:stretch>
                <a:fillRect/>
              </a:stretch>
            </p:blipFill>
            <p:spPr bwMode="auto">
              <a:xfrm>
                <a:off x="5715000" y="3886200"/>
                <a:ext cx="3083636" cy="2670296"/>
              </a:xfrm>
              <a:prstGeom prst="rect">
                <a:avLst/>
              </a:prstGeom>
              <a:noFill/>
            </p:spPr>
          </p:pic>
          <p:pic>
            <p:nvPicPr>
              <p:cNvPr id="4" name="Picture 3" descr="IMG_1348.JPG"/>
              <p:cNvPicPr>
                <a:picLocks noChangeAspect="1"/>
              </p:cNvPicPr>
              <p:nvPr/>
            </p:nvPicPr>
            <p:blipFill>
              <a:blip r:embed="rId7" cstate="screen"/>
              <a:stretch>
                <a:fillRect/>
              </a:stretch>
            </p:blipFill>
            <p:spPr>
              <a:xfrm>
                <a:off x="2514600" y="4038600"/>
                <a:ext cx="3048000" cy="2286000"/>
              </a:xfrm>
              <a:prstGeom prst="rect">
                <a:avLst/>
              </a:prstGeom>
            </p:spPr>
          </p:pic>
        </p:grpSp>
        <p:sp>
          <p:nvSpPr>
            <p:cNvPr id="19" name="TextBox 18"/>
            <p:cNvSpPr txBox="1"/>
            <p:nvPr/>
          </p:nvSpPr>
          <p:spPr>
            <a:xfrm>
              <a:off x="5867400" y="6183868"/>
              <a:ext cx="2453749" cy="369332"/>
            </a:xfrm>
            <a:prstGeom prst="rect">
              <a:avLst/>
            </a:prstGeom>
            <a:noFill/>
          </p:spPr>
          <p:txBody>
            <a:bodyPr wrap="none" rtlCol="0">
              <a:spAutoFit/>
            </a:bodyPr>
            <a:lstStyle/>
            <a:p>
              <a:r>
                <a:rPr lang="en-US" dirty="0" smtClean="0">
                  <a:solidFill>
                    <a:schemeClr val="bg1"/>
                  </a:solidFill>
                </a:rPr>
                <a:t>UMD-NIST collaboration</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www.ganil-spiral2.eu/images-presentation-us/schema-1/noyau-duranium"/>
          <p:cNvPicPr>
            <a:picLocks noChangeAspect="1" noChangeArrowheads="1"/>
          </p:cNvPicPr>
          <p:nvPr/>
        </p:nvPicPr>
        <p:blipFill>
          <a:blip r:embed="rId3" cstate="screen"/>
          <a:srcRect/>
          <a:stretch>
            <a:fillRect/>
          </a:stretch>
        </p:blipFill>
        <p:spPr bwMode="auto">
          <a:xfrm>
            <a:off x="6172200" y="939600"/>
            <a:ext cx="2743200" cy="1685440"/>
          </a:xfrm>
          <a:prstGeom prst="rect">
            <a:avLst/>
          </a:prstGeom>
          <a:noFill/>
        </p:spPr>
      </p:pic>
      <p:pic>
        <p:nvPicPr>
          <p:cNvPr id="3" name="Picture 2" descr="gold foil diagram.jpg"/>
          <p:cNvPicPr>
            <a:picLocks noChangeAspect="1"/>
          </p:cNvPicPr>
          <p:nvPr/>
        </p:nvPicPr>
        <p:blipFill>
          <a:blip r:embed="rId4" cstate="screen"/>
          <a:stretch>
            <a:fillRect/>
          </a:stretch>
        </p:blipFill>
        <p:spPr>
          <a:xfrm>
            <a:off x="3653445" y="2895600"/>
            <a:ext cx="4880955" cy="3581401"/>
          </a:xfrm>
          <a:prstGeom prst="rect">
            <a:avLst/>
          </a:prstGeom>
        </p:spPr>
      </p:pic>
      <p:sp>
        <p:nvSpPr>
          <p:cNvPr id="2" name="Title 1"/>
          <p:cNvSpPr>
            <a:spLocks noGrp="1"/>
          </p:cNvSpPr>
          <p:nvPr>
            <p:ph type="title"/>
          </p:nvPr>
        </p:nvSpPr>
        <p:spPr>
          <a:xfrm>
            <a:off x="304800" y="0"/>
            <a:ext cx="8229600" cy="1143000"/>
          </a:xfrm>
        </p:spPr>
        <p:txBody>
          <a:bodyPr/>
          <a:lstStyle/>
          <a:p>
            <a:r>
              <a:rPr lang="en-US" dirty="0" smtClean="0"/>
              <a:t>100 years of nuclear science</a:t>
            </a:r>
            <a:endParaRPr lang="en-US" dirty="0"/>
          </a:p>
        </p:txBody>
      </p:sp>
      <p:sp>
        <p:nvSpPr>
          <p:cNvPr id="12" name="Date Placeholder 11"/>
          <p:cNvSpPr>
            <a:spLocks noGrp="1"/>
          </p:cNvSpPr>
          <p:nvPr>
            <p:ph type="dt" sz="half" idx="10"/>
          </p:nvPr>
        </p:nvSpPr>
        <p:spPr/>
        <p:txBody>
          <a:bodyPr/>
          <a:lstStyle/>
          <a:p>
            <a:r>
              <a:rPr lang="en-US" smtClean="0"/>
              <a:t>Nov 2012</a:t>
            </a:r>
            <a:endParaRPr lang="en-US" dirty="0"/>
          </a:p>
        </p:txBody>
      </p:sp>
      <p:sp>
        <p:nvSpPr>
          <p:cNvPr id="13" name="Slide Number Placeholder 12"/>
          <p:cNvSpPr>
            <a:spLocks noGrp="1"/>
          </p:cNvSpPr>
          <p:nvPr>
            <p:ph type="sldNum" sz="quarter" idx="11"/>
          </p:nvPr>
        </p:nvSpPr>
        <p:spPr/>
        <p:txBody>
          <a:bodyPr/>
          <a:lstStyle/>
          <a:p>
            <a:fld id="{DBFD58A9-75B3-4C4B-8871-EB8FA97EDBB7}" type="slidenum">
              <a:rPr lang="en-US" smtClean="0"/>
              <a:pPr/>
              <a:t>3</a:t>
            </a:fld>
            <a:endParaRPr lang="en-US"/>
          </a:p>
        </p:txBody>
      </p:sp>
      <p:sp>
        <p:nvSpPr>
          <p:cNvPr id="15" name="Footer Placeholder 14"/>
          <p:cNvSpPr>
            <a:spLocks noGrp="1"/>
          </p:cNvSpPr>
          <p:nvPr>
            <p:ph type="ftr" sz="quarter" idx="12"/>
          </p:nvPr>
        </p:nvSpPr>
        <p:spPr/>
        <p:txBody>
          <a:bodyPr/>
          <a:lstStyle/>
          <a:p>
            <a:r>
              <a:rPr lang="en-US" smtClean="0"/>
              <a:t>E. Beise UMD</a:t>
            </a:r>
            <a:endParaRPr lang="en-US" dirty="0"/>
          </a:p>
        </p:txBody>
      </p:sp>
      <p:pic>
        <p:nvPicPr>
          <p:cNvPr id="4" name="Picture 3" descr="220px-Ernest_Rutherford_cropped.jpg"/>
          <p:cNvPicPr>
            <a:picLocks noChangeAspect="1"/>
          </p:cNvPicPr>
          <p:nvPr/>
        </p:nvPicPr>
        <p:blipFill>
          <a:blip r:embed="rId5" cstate="screen"/>
          <a:stretch>
            <a:fillRect/>
          </a:stretch>
        </p:blipFill>
        <p:spPr>
          <a:xfrm>
            <a:off x="457200" y="1066800"/>
            <a:ext cx="2095500" cy="2619375"/>
          </a:xfrm>
          <a:prstGeom prst="rect">
            <a:avLst/>
          </a:prstGeom>
        </p:spPr>
      </p:pic>
      <p:sp>
        <p:nvSpPr>
          <p:cNvPr id="5" name="TextBox 4"/>
          <p:cNvSpPr txBox="1"/>
          <p:nvPr/>
        </p:nvSpPr>
        <p:spPr>
          <a:xfrm>
            <a:off x="228600" y="3886200"/>
            <a:ext cx="3042179" cy="923330"/>
          </a:xfrm>
          <a:prstGeom prst="rect">
            <a:avLst/>
          </a:prstGeom>
          <a:noFill/>
        </p:spPr>
        <p:txBody>
          <a:bodyPr wrap="none" rtlCol="0">
            <a:spAutoFit/>
          </a:bodyPr>
          <a:lstStyle/>
          <a:p>
            <a:r>
              <a:rPr lang="en-US" dirty="0" smtClean="0"/>
              <a:t>Ernest Rutherford</a:t>
            </a:r>
          </a:p>
          <a:p>
            <a:r>
              <a:rPr lang="en-US" dirty="0" smtClean="0"/>
              <a:t>1871-1937</a:t>
            </a:r>
          </a:p>
          <a:p>
            <a:r>
              <a:rPr lang="en-US" dirty="0" smtClean="0"/>
              <a:t>Nobel Prize in Chemistry, 1908</a:t>
            </a:r>
            <a:endParaRPr lang="en-US" dirty="0"/>
          </a:p>
        </p:txBody>
      </p:sp>
      <p:sp>
        <p:nvSpPr>
          <p:cNvPr id="6" name="TextBox 5"/>
          <p:cNvSpPr txBox="1"/>
          <p:nvPr/>
        </p:nvSpPr>
        <p:spPr>
          <a:xfrm>
            <a:off x="838200" y="5867400"/>
            <a:ext cx="2438400" cy="646331"/>
          </a:xfrm>
          <a:prstGeom prst="rect">
            <a:avLst/>
          </a:prstGeom>
          <a:noFill/>
        </p:spPr>
        <p:txBody>
          <a:bodyPr wrap="square" rtlCol="0">
            <a:spAutoFit/>
          </a:bodyPr>
          <a:lstStyle/>
          <a:p>
            <a:r>
              <a:rPr lang="en-US" dirty="0" smtClean="0"/>
              <a:t>atomic nucleus </a:t>
            </a:r>
            <a:r>
              <a:rPr lang="en-US" smtClean="0"/>
              <a:t>identified  in 1911</a:t>
            </a:r>
            <a:endParaRPr lang="en-US" dirty="0"/>
          </a:p>
        </p:txBody>
      </p:sp>
      <p:pic>
        <p:nvPicPr>
          <p:cNvPr id="7" name="Picture 6" descr="500px-Rutherford_gold_foil_experiment_results.svg.png"/>
          <p:cNvPicPr>
            <a:picLocks noChangeAspect="1"/>
          </p:cNvPicPr>
          <p:nvPr/>
        </p:nvPicPr>
        <p:blipFill>
          <a:blip r:embed="rId6" cstate="screen"/>
          <a:srcRect/>
          <a:stretch>
            <a:fillRect/>
          </a:stretch>
        </p:blipFill>
        <p:spPr>
          <a:xfrm>
            <a:off x="3060907" y="990600"/>
            <a:ext cx="2425493" cy="1880194"/>
          </a:xfrm>
          <a:prstGeom prst="rect">
            <a:avLst/>
          </a:prstGeom>
        </p:spPr>
      </p:pic>
      <p:sp>
        <p:nvSpPr>
          <p:cNvPr id="9" name="Rectangle 8"/>
          <p:cNvSpPr/>
          <p:nvPr/>
        </p:nvSpPr>
        <p:spPr>
          <a:xfrm>
            <a:off x="228600" y="4724400"/>
            <a:ext cx="2819400" cy="1200329"/>
          </a:xfrm>
          <a:prstGeom prst="rect">
            <a:avLst/>
          </a:prstGeom>
        </p:spPr>
        <p:txBody>
          <a:bodyPr wrap="square">
            <a:spAutoFit/>
          </a:bodyPr>
          <a:lstStyle/>
          <a:p>
            <a:r>
              <a:rPr lang="en-US" i="1" dirty="0" smtClean="0"/>
              <a:t>"for his investigations into the disintegration of the elements, and the chemistry of radioactive substances"</a:t>
            </a:r>
            <a:r>
              <a:rPr lang="en-US" dirty="0" smtClean="0"/>
              <a:t>.</a:t>
            </a:r>
            <a:endParaRPr lang="en-US" dirty="0"/>
          </a:p>
        </p:txBody>
      </p:sp>
      <p:cxnSp>
        <p:nvCxnSpPr>
          <p:cNvPr id="11" name="Straight Connector 10"/>
          <p:cNvCxnSpPr/>
          <p:nvPr/>
        </p:nvCxnSpPr>
        <p:spPr>
          <a:xfrm flipV="1">
            <a:off x="4191000" y="1143000"/>
            <a:ext cx="24384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67200" y="1981200"/>
            <a:ext cx="2590800" cy="4572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0000045.JPG"/>
          <p:cNvPicPr>
            <a:picLocks noChangeAspect="1"/>
          </p:cNvPicPr>
          <p:nvPr/>
        </p:nvPicPr>
        <p:blipFill>
          <a:blip r:embed="rId2" cstate="screen"/>
          <a:srcRect/>
          <a:stretch>
            <a:fillRect/>
          </a:stretch>
        </p:blipFill>
        <p:spPr bwMode="auto">
          <a:xfrm>
            <a:off x="990600" y="381000"/>
            <a:ext cx="3883172" cy="2743200"/>
          </a:xfrm>
          <a:prstGeom prst="rect">
            <a:avLst/>
          </a:prstGeom>
          <a:noFill/>
          <a:ln w="9525">
            <a:noFill/>
            <a:miter lim="800000"/>
            <a:headEnd/>
            <a:tailEnd/>
          </a:ln>
        </p:spPr>
      </p:pic>
      <p:pic>
        <p:nvPicPr>
          <p:cNvPr id="6" name="Picture 16" descr="g0gang.JPG"/>
          <p:cNvPicPr>
            <a:picLocks noChangeAspect="1"/>
          </p:cNvPicPr>
          <p:nvPr/>
        </p:nvPicPr>
        <p:blipFill>
          <a:blip r:embed="rId3" cstate="screen"/>
          <a:srcRect/>
          <a:stretch>
            <a:fillRect/>
          </a:stretch>
        </p:blipFill>
        <p:spPr bwMode="auto">
          <a:xfrm>
            <a:off x="5181600" y="381000"/>
            <a:ext cx="3810000" cy="2857500"/>
          </a:xfrm>
          <a:prstGeom prst="rect">
            <a:avLst/>
          </a:prstGeom>
          <a:noFill/>
          <a:ln w="9525">
            <a:noFill/>
            <a:miter lim="800000"/>
            <a:headEnd/>
            <a:tailEnd/>
          </a:ln>
        </p:spPr>
      </p:pic>
      <p:pic>
        <p:nvPicPr>
          <p:cNvPr id="7" name="Picture 6" descr="ColleenEllis-LinkedIn.jpg"/>
          <p:cNvPicPr>
            <a:picLocks noChangeAspect="1"/>
          </p:cNvPicPr>
          <p:nvPr/>
        </p:nvPicPr>
        <p:blipFill>
          <a:blip r:embed="rId4" cstate="screen"/>
          <a:stretch>
            <a:fillRect/>
          </a:stretch>
        </p:blipFill>
        <p:spPr>
          <a:xfrm>
            <a:off x="228600" y="2743200"/>
            <a:ext cx="1123950" cy="1123950"/>
          </a:xfrm>
          <a:prstGeom prst="rect">
            <a:avLst/>
          </a:prstGeom>
        </p:spPr>
      </p:pic>
      <p:pic>
        <p:nvPicPr>
          <p:cNvPr id="178178" name="Picture 2" descr="http://arts-sciences.cua.edu/res/images/HornPhysics.jpg"/>
          <p:cNvPicPr>
            <a:picLocks noChangeAspect="1" noChangeArrowheads="1"/>
          </p:cNvPicPr>
          <p:nvPr/>
        </p:nvPicPr>
        <p:blipFill>
          <a:blip r:embed="rId5" cstate="screen"/>
          <a:srcRect/>
          <a:stretch>
            <a:fillRect/>
          </a:stretch>
        </p:blipFill>
        <p:spPr bwMode="auto">
          <a:xfrm>
            <a:off x="2133600" y="3200400"/>
            <a:ext cx="3088532" cy="2057400"/>
          </a:xfrm>
          <a:prstGeom prst="rect">
            <a:avLst/>
          </a:prstGeom>
          <a:noFill/>
        </p:spPr>
      </p:pic>
      <p:pic>
        <p:nvPicPr>
          <p:cNvPr id="178184" name="Picture 8" descr="C:\Betsy\group\DSC_2664.JPG"/>
          <p:cNvPicPr>
            <a:picLocks noChangeAspect="1" noChangeArrowheads="1"/>
          </p:cNvPicPr>
          <p:nvPr/>
        </p:nvPicPr>
        <p:blipFill>
          <a:blip r:embed="rId6" cstate="screen"/>
          <a:srcRect/>
          <a:stretch>
            <a:fillRect/>
          </a:stretch>
        </p:blipFill>
        <p:spPr bwMode="auto">
          <a:xfrm>
            <a:off x="5486399" y="3429000"/>
            <a:ext cx="3181079" cy="1981200"/>
          </a:xfrm>
          <a:prstGeom prst="rect">
            <a:avLst/>
          </a:prstGeom>
          <a:noFill/>
        </p:spPr>
      </p:pic>
      <p:pic>
        <p:nvPicPr>
          <p:cNvPr id="178183" name="Picture 7" descr="C:\Betsy\group\kristin-headshot.JPG"/>
          <p:cNvPicPr>
            <a:picLocks noChangeAspect="1" noChangeArrowheads="1"/>
          </p:cNvPicPr>
          <p:nvPr/>
        </p:nvPicPr>
        <p:blipFill>
          <a:blip r:embed="rId7" cstate="screen"/>
          <a:srcRect/>
          <a:stretch>
            <a:fillRect/>
          </a:stretch>
        </p:blipFill>
        <p:spPr bwMode="auto">
          <a:xfrm>
            <a:off x="7620000" y="4876800"/>
            <a:ext cx="1076325" cy="1366319"/>
          </a:xfrm>
          <a:prstGeom prst="rect">
            <a:avLst/>
          </a:prstGeom>
          <a:noFill/>
        </p:spPr>
      </p:pic>
      <p:pic>
        <p:nvPicPr>
          <p:cNvPr id="178186" name="Picture 10" descr="Dylan Erwin"/>
          <p:cNvPicPr>
            <a:picLocks noChangeAspect="1" noChangeArrowheads="1"/>
          </p:cNvPicPr>
          <p:nvPr/>
        </p:nvPicPr>
        <p:blipFill>
          <a:blip r:embed="rId8" cstate="screen"/>
          <a:srcRect/>
          <a:stretch>
            <a:fillRect/>
          </a:stretch>
        </p:blipFill>
        <p:spPr bwMode="auto">
          <a:xfrm>
            <a:off x="6248400" y="5334000"/>
            <a:ext cx="1219200" cy="1219200"/>
          </a:xfrm>
          <a:prstGeom prst="rect">
            <a:avLst/>
          </a:prstGeom>
          <a:noFill/>
        </p:spPr>
      </p:pic>
      <p:pic>
        <p:nvPicPr>
          <p:cNvPr id="16" name="Picture 15" descr="TomLangford-FANS2.jpg"/>
          <p:cNvPicPr>
            <a:picLocks noChangeAspect="1"/>
          </p:cNvPicPr>
          <p:nvPr/>
        </p:nvPicPr>
        <p:blipFill>
          <a:blip r:embed="rId9" cstate="screen"/>
          <a:srcRect/>
          <a:stretch>
            <a:fillRect/>
          </a:stretch>
        </p:blipFill>
        <p:spPr>
          <a:xfrm>
            <a:off x="914400" y="3505200"/>
            <a:ext cx="1725862" cy="2006668"/>
          </a:xfrm>
          <a:prstGeom prst="rect">
            <a:avLst/>
          </a:prstGeom>
        </p:spPr>
      </p:pic>
      <p:pic>
        <p:nvPicPr>
          <p:cNvPr id="10" name="Picture 9" descr="Ken London Brdige.JPG"/>
          <p:cNvPicPr>
            <a:picLocks noChangeAspect="1"/>
          </p:cNvPicPr>
          <p:nvPr/>
        </p:nvPicPr>
        <p:blipFill>
          <a:blip r:embed="rId10" cstate="screen"/>
          <a:srcRect/>
          <a:stretch>
            <a:fillRect/>
          </a:stretch>
        </p:blipFill>
        <p:spPr>
          <a:xfrm>
            <a:off x="228600" y="4724400"/>
            <a:ext cx="1818640" cy="1889760"/>
          </a:xfrm>
          <a:prstGeom prst="rect">
            <a:avLst/>
          </a:prstGeom>
        </p:spPr>
      </p:pic>
      <p:pic>
        <p:nvPicPr>
          <p:cNvPr id="8" name="Picture 7" descr="RickMohring-LinkedIn.jpg"/>
          <p:cNvPicPr>
            <a:picLocks noChangeAspect="1"/>
          </p:cNvPicPr>
          <p:nvPr/>
        </p:nvPicPr>
        <p:blipFill>
          <a:blip r:embed="rId11" cstate="screen"/>
          <a:stretch>
            <a:fillRect/>
          </a:stretch>
        </p:blipFill>
        <p:spPr>
          <a:xfrm>
            <a:off x="1600200" y="4800600"/>
            <a:ext cx="1066800" cy="1066800"/>
          </a:xfrm>
          <a:prstGeom prst="rect">
            <a:avLst/>
          </a:prstGeom>
        </p:spPr>
      </p:pic>
      <p:pic>
        <p:nvPicPr>
          <p:cNvPr id="178182" name="Picture 6" descr="Spayde, Damon"/>
          <p:cNvPicPr>
            <a:picLocks noChangeAspect="1" noChangeArrowheads="1"/>
          </p:cNvPicPr>
          <p:nvPr/>
        </p:nvPicPr>
        <p:blipFill>
          <a:blip r:embed="rId12" cstate="screen"/>
          <a:srcRect/>
          <a:stretch>
            <a:fillRect/>
          </a:stretch>
        </p:blipFill>
        <p:spPr bwMode="auto">
          <a:xfrm>
            <a:off x="2667000" y="5181600"/>
            <a:ext cx="1162050" cy="1430216"/>
          </a:xfrm>
          <a:prstGeom prst="rect">
            <a:avLst/>
          </a:prstGeom>
          <a:noFill/>
        </p:spPr>
      </p:pic>
      <p:pic>
        <p:nvPicPr>
          <p:cNvPr id="178180" name="Picture 4" descr="http://www.physics.sjtu.edu.cn/en/sites/www.physics.sjtu.edu.cn.en/files/jianglai%20liu.jpg"/>
          <p:cNvPicPr>
            <a:picLocks noChangeAspect="1" noChangeArrowheads="1"/>
          </p:cNvPicPr>
          <p:nvPr/>
        </p:nvPicPr>
        <p:blipFill>
          <a:blip r:embed="rId13" cstate="screen"/>
          <a:srcRect/>
          <a:stretch>
            <a:fillRect/>
          </a:stretch>
        </p:blipFill>
        <p:spPr bwMode="auto">
          <a:xfrm>
            <a:off x="4038600" y="4495800"/>
            <a:ext cx="1743075" cy="2095501"/>
          </a:xfrm>
          <a:prstGeom prst="rect">
            <a:avLst/>
          </a:prstGeom>
          <a:noFill/>
        </p:spPr>
      </p:pic>
      <p:sp>
        <p:nvSpPr>
          <p:cNvPr id="17" name="Date Placeholder 16"/>
          <p:cNvSpPr>
            <a:spLocks noGrp="1"/>
          </p:cNvSpPr>
          <p:nvPr>
            <p:ph type="dt" sz="half" idx="10"/>
          </p:nvPr>
        </p:nvSpPr>
        <p:spPr/>
        <p:txBody>
          <a:bodyPr/>
          <a:lstStyle/>
          <a:p>
            <a:r>
              <a:rPr lang="en-US" smtClean="0"/>
              <a:t>Nov 2012</a:t>
            </a:r>
            <a:endParaRPr lang="en-US"/>
          </a:p>
        </p:txBody>
      </p:sp>
      <p:sp>
        <p:nvSpPr>
          <p:cNvPr id="19" name="Footer Placeholder 18"/>
          <p:cNvSpPr>
            <a:spLocks noGrp="1"/>
          </p:cNvSpPr>
          <p:nvPr>
            <p:ph type="ftr" sz="quarter" idx="11"/>
          </p:nvPr>
        </p:nvSpPr>
        <p:spPr/>
        <p:txBody>
          <a:bodyPr/>
          <a:lstStyle/>
          <a:p>
            <a:r>
              <a:rPr lang="en-US" smtClean="0"/>
              <a:t>E. Beise UMD</a:t>
            </a:r>
            <a:endParaRPr lang="en-US"/>
          </a:p>
        </p:txBody>
      </p:sp>
      <p:sp>
        <p:nvSpPr>
          <p:cNvPr id="18" name="Slide Number Placeholder 17"/>
          <p:cNvSpPr>
            <a:spLocks noGrp="1"/>
          </p:cNvSpPr>
          <p:nvPr>
            <p:ph type="sldNum" sz="quarter" idx="12"/>
          </p:nvPr>
        </p:nvSpPr>
        <p:spPr/>
        <p:txBody>
          <a:bodyPr/>
          <a:lstStyle/>
          <a:p>
            <a:fld id="{DBFD58A9-75B3-4C4B-8871-EB8FA97EDBB7}"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Nov 2012</a:t>
            </a:r>
            <a:endParaRPr lang="en-US"/>
          </a:p>
        </p:txBody>
      </p:sp>
      <p:sp>
        <p:nvSpPr>
          <p:cNvPr id="3" name="Footer Placeholder 2"/>
          <p:cNvSpPr>
            <a:spLocks noGrp="1"/>
          </p:cNvSpPr>
          <p:nvPr>
            <p:ph type="ftr" sz="quarter" idx="11"/>
          </p:nvPr>
        </p:nvSpPr>
        <p:spPr/>
        <p:txBody>
          <a:bodyPr/>
          <a:lstStyle/>
          <a:p>
            <a:r>
              <a:rPr lang="en-US" smtClean="0"/>
              <a:t>E. Beise UMD</a:t>
            </a:r>
            <a:endParaRPr lang="en-US"/>
          </a:p>
        </p:txBody>
      </p:sp>
      <p:sp>
        <p:nvSpPr>
          <p:cNvPr id="4" name="Slide Number Placeholder 3"/>
          <p:cNvSpPr>
            <a:spLocks noGrp="1"/>
          </p:cNvSpPr>
          <p:nvPr>
            <p:ph type="sldNum" sz="quarter" idx="12"/>
          </p:nvPr>
        </p:nvSpPr>
        <p:spPr/>
        <p:txBody>
          <a:bodyPr/>
          <a:lstStyle/>
          <a:p>
            <a:fld id="{DBFD58A9-75B3-4C4B-8871-EB8FA97EDBB7}" type="slidenum">
              <a:rPr lang="en-US" smtClean="0"/>
              <a:pPr/>
              <a:t>31</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0px-Decay_chain(4n+2,_Uranium_series).PNG"/>
          <p:cNvPicPr>
            <a:picLocks noChangeAspect="1"/>
          </p:cNvPicPr>
          <p:nvPr/>
        </p:nvPicPr>
        <p:blipFill>
          <a:blip r:embed="rId3" cstate="screen"/>
          <a:stretch>
            <a:fillRect/>
          </a:stretch>
        </p:blipFill>
        <p:spPr>
          <a:xfrm>
            <a:off x="2895600" y="381000"/>
            <a:ext cx="3886200" cy="5097781"/>
          </a:xfrm>
          <a:prstGeom prst="rect">
            <a:avLst/>
          </a:prstGeom>
        </p:spPr>
      </p:pic>
      <p:pic>
        <p:nvPicPr>
          <p:cNvPr id="4" name="Picture 3" descr="HarrietBrooks.jpg"/>
          <p:cNvPicPr>
            <a:picLocks noChangeAspect="1"/>
          </p:cNvPicPr>
          <p:nvPr/>
        </p:nvPicPr>
        <p:blipFill>
          <a:blip r:embed="rId4" cstate="screen"/>
          <a:stretch>
            <a:fillRect/>
          </a:stretch>
        </p:blipFill>
        <p:spPr>
          <a:xfrm>
            <a:off x="5715000" y="228599"/>
            <a:ext cx="2667000" cy="2722445"/>
          </a:xfrm>
          <a:prstGeom prst="rect">
            <a:avLst/>
          </a:prstGeom>
        </p:spPr>
      </p:pic>
      <p:sp>
        <p:nvSpPr>
          <p:cNvPr id="6" name="Oval 5"/>
          <p:cNvSpPr/>
          <p:nvPr/>
        </p:nvSpPr>
        <p:spPr>
          <a:xfrm>
            <a:off x="2895600" y="228600"/>
            <a:ext cx="8382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86200" y="2438400"/>
            <a:ext cx="8382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10400" y="2971800"/>
            <a:ext cx="1688476" cy="707886"/>
          </a:xfrm>
          <a:prstGeom prst="rect">
            <a:avLst/>
          </a:prstGeom>
          <a:noFill/>
        </p:spPr>
        <p:txBody>
          <a:bodyPr wrap="none" rtlCol="0">
            <a:spAutoFit/>
          </a:bodyPr>
          <a:lstStyle/>
          <a:p>
            <a:r>
              <a:rPr lang="en-US" sz="2000" dirty="0" smtClean="0"/>
              <a:t>Harriet Brooks</a:t>
            </a:r>
          </a:p>
          <a:p>
            <a:r>
              <a:rPr lang="en-US" sz="2000" dirty="0" smtClean="0"/>
              <a:t>1876-1933</a:t>
            </a:r>
            <a:endParaRPr lang="en-US" sz="2000" dirty="0"/>
          </a:p>
        </p:txBody>
      </p:sp>
      <p:sp>
        <p:nvSpPr>
          <p:cNvPr id="9" name="TextBox 8"/>
          <p:cNvSpPr txBox="1"/>
          <p:nvPr/>
        </p:nvSpPr>
        <p:spPr>
          <a:xfrm>
            <a:off x="228600" y="381000"/>
            <a:ext cx="2514600" cy="830997"/>
          </a:xfrm>
          <a:prstGeom prst="rect">
            <a:avLst/>
          </a:prstGeom>
          <a:noFill/>
        </p:spPr>
        <p:txBody>
          <a:bodyPr wrap="square" rtlCol="0">
            <a:spAutoFit/>
          </a:bodyPr>
          <a:lstStyle/>
          <a:p>
            <a:r>
              <a:rPr lang="en-US" sz="2400" dirty="0" smtClean="0"/>
              <a:t>naturally occurring Uranium</a:t>
            </a:r>
            <a:endParaRPr lang="en-US" sz="2400" dirty="0"/>
          </a:p>
        </p:txBody>
      </p:sp>
      <p:sp>
        <p:nvSpPr>
          <p:cNvPr id="10" name="TextBox 9"/>
          <p:cNvSpPr txBox="1"/>
          <p:nvPr/>
        </p:nvSpPr>
        <p:spPr>
          <a:xfrm>
            <a:off x="1905000" y="2514600"/>
            <a:ext cx="1066800" cy="830997"/>
          </a:xfrm>
          <a:prstGeom prst="rect">
            <a:avLst/>
          </a:prstGeom>
          <a:noFill/>
        </p:spPr>
        <p:txBody>
          <a:bodyPr wrap="square" rtlCol="0">
            <a:spAutoFit/>
          </a:bodyPr>
          <a:lstStyle/>
          <a:p>
            <a:r>
              <a:rPr lang="en-US" sz="2400" dirty="0" smtClean="0"/>
              <a:t>Radon gas</a:t>
            </a:r>
            <a:endParaRPr lang="en-US" sz="2400" dirty="0"/>
          </a:p>
        </p:txBody>
      </p:sp>
      <p:cxnSp>
        <p:nvCxnSpPr>
          <p:cNvPr id="15" name="Straight Arrow Connector 14"/>
          <p:cNvCxnSpPr/>
          <p:nvPr/>
        </p:nvCxnSpPr>
        <p:spPr>
          <a:xfrm flipV="1">
            <a:off x="3048000" y="2895600"/>
            <a:ext cx="685800" cy="15240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810000" y="4419600"/>
            <a:ext cx="0" cy="9144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67000" y="5410200"/>
            <a:ext cx="1464503" cy="369332"/>
          </a:xfrm>
          <a:prstGeom prst="rect">
            <a:avLst/>
          </a:prstGeom>
          <a:noFill/>
        </p:spPr>
        <p:txBody>
          <a:bodyPr wrap="none" rtlCol="0">
            <a:spAutoFit/>
          </a:bodyPr>
          <a:lstStyle/>
          <a:p>
            <a:r>
              <a:rPr lang="en-US" dirty="0" smtClean="0"/>
              <a:t>more protons</a:t>
            </a:r>
            <a:endParaRPr lang="en-US" dirty="0"/>
          </a:p>
        </p:txBody>
      </p:sp>
      <p:sp>
        <p:nvSpPr>
          <p:cNvPr id="21" name="TextBox 20"/>
          <p:cNvSpPr txBox="1"/>
          <p:nvPr/>
        </p:nvSpPr>
        <p:spPr>
          <a:xfrm>
            <a:off x="4419600" y="5715000"/>
            <a:ext cx="1582164" cy="369332"/>
          </a:xfrm>
          <a:prstGeom prst="rect">
            <a:avLst/>
          </a:prstGeom>
          <a:noFill/>
        </p:spPr>
        <p:txBody>
          <a:bodyPr wrap="none" rtlCol="0">
            <a:spAutoFit/>
          </a:bodyPr>
          <a:lstStyle/>
          <a:p>
            <a:r>
              <a:rPr lang="en-US" dirty="0" smtClean="0"/>
              <a:t>more neutrons</a:t>
            </a:r>
            <a:endParaRPr lang="en-US" dirty="0"/>
          </a:p>
        </p:txBody>
      </p:sp>
      <p:cxnSp>
        <p:nvCxnSpPr>
          <p:cNvPr id="22" name="Straight Arrow Connector 21"/>
          <p:cNvCxnSpPr/>
          <p:nvPr/>
        </p:nvCxnSpPr>
        <p:spPr>
          <a:xfrm>
            <a:off x="4572000" y="5638800"/>
            <a:ext cx="1295400"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019800" y="4572000"/>
            <a:ext cx="609600" cy="5334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858000" y="4648200"/>
            <a:ext cx="2286000" cy="1631216"/>
          </a:xfrm>
          <a:prstGeom prst="rect">
            <a:avLst/>
          </a:prstGeom>
          <a:noFill/>
        </p:spPr>
        <p:txBody>
          <a:bodyPr wrap="square" rtlCol="0">
            <a:spAutoFit/>
          </a:bodyPr>
          <a:lstStyle/>
          <a:p>
            <a:r>
              <a:rPr lang="en-US" sz="2000" dirty="0" smtClean="0">
                <a:solidFill>
                  <a:schemeClr val="accent2">
                    <a:lumMod val="60000"/>
                    <a:lumOff val="40000"/>
                  </a:schemeClr>
                </a:solidFill>
              </a:rPr>
              <a:t>beta</a:t>
            </a:r>
            <a:r>
              <a:rPr lang="en-US" sz="2000" dirty="0" smtClean="0">
                <a:solidFill>
                  <a:srgbClr val="C00000"/>
                </a:solidFill>
              </a:rPr>
              <a:t> </a:t>
            </a:r>
            <a:r>
              <a:rPr lang="en-US" sz="2000" dirty="0" smtClean="0"/>
              <a:t>decay </a:t>
            </a:r>
          </a:p>
          <a:p>
            <a:r>
              <a:rPr lang="en-US" sz="2000" dirty="0" smtClean="0"/>
              <a:t>(neutron turns into a proton, releases an </a:t>
            </a:r>
            <a:r>
              <a:rPr lang="en-US" sz="2000" dirty="0" smtClean="0">
                <a:solidFill>
                  <a:schemeClr val="accent2">
                    <a:lumMod val="60000"/>
                    <a:lumOff val="40000"/>
                  </a:schemeClr>
                </a:solidFill>
              </a:rPr>
              <a:t>electron</a:t>
            </a:r>
            <a:r>
              <a:rPr lang="en-US" sz="2000" dirty="0" smtClean="0"/>
              <a:t> … and antineutrino)</a:t>
            </a:r>
            <a:endParaRPr lang="en-US" sz="2000" dirty="0"/>
          </a:p>
        </p:txBody>
      </p:sp>
      <p:pic>
        <p:nvPicPr>
          <p:cNvPr id="18" name="Picture 1"/>
          <p:cNvPicPr>
            <a:picLocks noChangeAspect="1"/>
          </p:cNvPicPr>
          <p:nvPr/>
        </p:nvPicPr>
        <p:blipFill>
          <a:blip r:embed="rId5" cstate="screen">
            <a:extLst>
              <a:ext uri="{28A0092B-C50C-407E-A947-70E740481C1C}">
                <a14:useLocalDpi xmlns="" xmlns:a14="http://schemas.microsoft.com/office/drawing/2010/main" val="0"/>
              </a:ext>
            </a:extLst>
          </a:blip>
          <a:srcRect/>
          <a:stretch>
            <a:fillRect/>
          </a:stretch>
        </p:blipFill>
        <p:spPr bwMode="auto">
          <a:xfrm>
            <a:off x="228600" y="3352800"/>
            <a:ext cx="2199577" cy="316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8"/>
          <p:cNvSpPr txBox="1"/>
          <p:nvPr/>
        </p:nvSpPr>
        <p:spPr>
          <a:xfrm>
            <a:off x="304800" y="2819400"/>
            <a:ext cx="1600200" cy="461665"/>
          </a:xfrm>
          <a:prstGeom prst="rect">
            <a:avLst/>
          </a:prstGeom>
          <a:noFill/>
        </p:spPr>
        <p:txBody>
          <a:bodyPr wrap="square" rtlCol="0">
            <a:spAutoFit/>
          </a:bodyPr>
          <a:lstStyle/>
          <a:p>
            <a:r>
              <a:rPr lang="en-US" sz="2400" dirty="0" smtClean="0"/>
              <a:t>Thorium</a:t>
            </a:r>
            <a:endParaRPr lang="en-US" sz="2400" dirty="0"/>
          </a:p>
        </p:txBody>
      </p:sp>
      <p:cxnSp>
        <p:nvCxnSpPr>
          <p:cNvPr id="27" name="Straight Arrow Connector 26"/>
          <p:cNvCxnSpPr/>
          <p:nvPr/>
        </p:nvCxnSpPr>
        <p:spPr>
          <a:xfrm flipH="1">
            <a:off x="1676400" y="3429000"/>
            <a:ext cx="609600" cy="990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62000" y="4419600"/>
            <a:ext cx="8382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ate Placeholder 22"/>
          <p:cNvSpPr>
            <a:spLocks noGrp="1"/>
          </p:cNvSpPr>
          <p:nvPr>
            <p:ph type="dt" sz="half" idx="10"/>
          </p:nvPr>
        </p:nvSpPr>
        <p:spPr/>
        <p:txBody>
          <a:bodyPr/>
          <a:lstStyle/>
          <a:p>
            <a:r>
              <a:rPr lang="en-US" smtClean="0"/>
              <a:t>Nov 2012</a:t>
            </a:r>
            <a:endParaRPr lang="en-US"/>
          </a:p>
        </p:txBody>
      </p:sp>
      <p:sp>
        <p:nvSpPr>
          <p:cNvPr id="28" name="Footer Placeholder 27"/>
          <p:cNvSpPr>
            <a:spLocks noGrp="1"/>
          </p:cNvSpPr>
          <p:nvPr>
            <p:ph type="ftr" sz="quarter" idx="11"/>
          </p:nvPr>
        </p:nvSpPr>
        <p:spPr/>
        <p:txBody>
          <a:bodyPr/>
          <a:lstStyle/>
          <a:p>
            <a:r>
              <a:rPr lang="en-US" smtClean="0"/>
              <a:t>E. Beise UMD</a:t>
            </a:r>
            <a:endParaRPr lang="en-US"/>
          </a:p>
        </p:txBody>
      </p:sp>
      <p:sp>
        <p:nvSpPr>
          <p:cNvPr id="25" name="Slide Number Placeholder 24"/>
          <p:cNvSpPr>
            <a:spLocks noGrp="1"/>
          </p:cNvSpPr>
          <p:nvPr>
            <p:ph type="sldNum" sz="quarter" idx="12"/>
          </p:nvPr>
        </p:nvSpPr>
        <p:spPr/>
        <p:txBody>
          <a:bodyPr/>
          <a:lstStyle/>
          <a:p>
            <a:fld id="{DBFD58A9-75B3-4C4B-8871-EB8FA97EDBB7}"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68362"/>
          </a:xfrm>
        </p:spPr>
        <p:txBody>
          <a:bodyPr/>
          <a:lstStyle/>
          <a:p>
            <a:r>
              <a:rPr lang="en-US" dirty="0" smtClean="0"/>
              <a:t>The tale of visible matter</a:t>
            </a:r>
            <a:endParaRPr lang="en-US" dirty="0"/>
          </a:p>
        </p:txBody>
      </p:sp>
      <p:sp>
        <p:nvSpPr>
          <p:cNvPr id="15" name="Date Placeholder 14"/>
          <p:cNvSpPr>
            <a:spLocks noGrp="1"/>
          </p:cNvSpPr>
          <p:nvPr>
            <p:ph type="dt" sz="half" idx="10"/>
          </p:nvPr>
        </p:nvSpPr>
        <p:spPr/>
        <p:txBody>
          <a:bodyPr/>
          <a:lstStyle/>
          <a:p>
            <a:r>
              <a:rPr lang="en-US" smtClean="0"/>
              <a:t>Nov 2012</a:t>
            </a:r>
            <a:endParaRPr lang="en-US" dirty="0"/>
          </a:p>
        </p:txBody>
      </p:sp>
      <p:sp>
        <p:nvSpPr>
          <p:cNvPr id="18" name="Slide Number Placeholder 17"/>
          <p:cNvSpPr>
            <a:spLocks noGrp="1"/>
          </p:cNvSpPr>
          <p:nvPr>
            <p:ph type="sldNum" sz="quarter" idx="11"/>
          </p:nvPr>
        </p:nvSpPr>
        <p:spPr/>
        <p:txBody>
          <a:bodyPr/>
          <a:lstStyle/>
          <a:p>
            <a:fld id="{DBFD58A9-75B3-4C4B-8871-EB8FA97EDBB7}" type="slidenum">
              <a:rPr lang="en-US" smtClean="0"/>
              <a:pPr/>
              <a:t>5</a:t>
            </a:fld>
            <a:endParaRPr lang="en-US"/>
          </a:p>
        </p:txBody>
      </p:sp>
      <p:sp>
        <p:nvSpPr>
          <p:cNvPr id="20" name="Footer Placeholder 19"/>
          <p:cNvSpPr>
            <a:spLocks noGrp="1"/>
          </p:cNvSpPr>
          <p:nvPr>
            <p:ph type="ftr" sz="quarter" idx="12"/>
          </p:nvPr>
        </p:nvSpPr>
        <p:spPr/>
        <p:txBody>
          <a:bodyPr/>
          <a:lstStyle/>
          <a:p>
            <a:r>
              <a:rPr lang="en-US" smtClean="0"/>
              <a:t>E. Beise UMD</a:t>
            </a:r>
            <a:endParaRPr lang="en-US" dirty="0"/>
          </a:p>
        </p:txBody>
      </p:sp>
      <p:cxnSp>
        <p:nvCxnSpPr>
          <p:cNvPr id="7" name="Straight Arrow Connector 6"/>
          <p:cNvCxnSpPr/>
          <p:nvPr/>
        </p:nvCxnSpPr>
        <p:spPr>
          <a:xfrm>
            <a:off x="533400" y="4343400"/>
            <a:ext cx="2514600"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9600" y="3352800"/>
            <a:ext cx="1901996" cy="830997"/>
          </a:xfrm>
          <a:prstGeom prst="rect">
            <a:avLst/>
          </a:prstGeom>
          <a:noFill/>
        </p:spPr>
        <p:txBody>
          <a:bodyPr wrap="none" rtlCol="0">
            <a:spAutoFit/>
          </a:bodyPr>
          <a:lstStyle/>
          <a:p>
            <a:r>
              <a:rPr lang="en-US" sz="2400" dirty="0" smtClean="0"/>
              <a:t>first few </a:t>
            </a:r>
          </a:p>
          <a:p>
            <a:r>
              <a:rPr lang="en-US" sz="2400" dirty="0" smtClean="0"/>
              <a:t>microseconds</a:t>
            </a:r>
            <a:endParaRPr lang="en-US" sz="2400" dirty="0"/>
          </a:p>
        </p:txBody>
      </p:sp>
      <p:cxnSp>
        <p:nvCxnSpPr>
          <p:cNvPr id="9" name="Straight Arrow Connector 8"/>
          <p:cNvCxnSpPr/>
          <p:nvPr/>
        </p:nvCxnSpPr>
        <p:spPr>
          <a:xfrm>
            <a:off x="2971800" y="4343400"/>
            <a:ext cx="2057400"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00400" y="3429000"/>
            <a:ext cx="1199111" cy="830997"/>
          </a:xfrm>
          <a:prstGeom prst="rect">
            <a:avLst/>
          </a:prstGeom>
          <a:noFill/>
        </p:spPr>
        <p:txBody>
          <a:bodyPr wrap="none" rtlCol="0">
            <a:spAutoFit/>
          </a:bodyPr>
          <a:lstStyle/>
          <a:p>
            <a:r>
              <a:rPr lang="en-US" sz="2400" dirty="0" smtClean="0"/>
              <a:t>first few</a:t>
            </a:r>
          </a:p>
          <a:p>
            <a:r>
              <a:rPr lang="en-US" sz="2400" dirty="0" smtClean="0"/>
              <a:t>minutes</a:t>
            </a:r>
            <a:endParaRPr lang="en-US" sz="2400" dirty="0"/>
          </a:p>
        </p:txBody>
      </p:sp>
      <p:cxnSp>
        <p:nvCxnSpPr>
          <p:cNvPr id="10" name="Straight Arrow Connector 9"/>
          <p:cNvCxnSpPr/>
          <p:nvPr/>
        </p:nvCxnSpPr>
        <p:spPr>
          <a:xfrm>
            <a:off x="6934200" y="4343400"/>
            <a:ext cx="1524000"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34200" y="3429000"/>
            <a:ext cx="1847750" cy="830997"/>
          </a:xfrm>
          <a:prstGeom prst="rect">
            <a:avLst/>
          </a:prstGeom>
          <a:noFill/>
        </p:spPr>
        <p:txBody>
          <a:bodyPr wrap="none" rtlCol="0">
            <a:spAutoFit/>
          </a:bodyPr>
          <a:lstStyle/>
          <a:p>
            <a:r>
              <a:rPr lang="en-US" sz="2400" dirty="0" smtClean="0"/>
              <a:t>billions of </a:t>
            </a:r>
          </a:p>
          <a:p>
            <a:r>
              <a:rPr lang="en-US" sz="2400" dirty="0" smtClean="0"/>
              <a:t>years later ….</a:t>
            </a:r>
            <a:endParaRPr lang="en-US" sz="2400" dirty="0"/>
          </a:p>
        </p:txBody>
      </p:sp>
      <p:cxnSp>
        <p:nvCxnSpPr>
          <p:cNvPr id="16" name="Straight Arrow Connector 15"/>
          <p:cNvCxnSpPr/>
          <p:nvPr/>
        </p:nvCxnSpPr>
        <p:spPr>
          <a:xfrm>
            <a:off x="4953000" y="4343400"/>
            <a:ext cx="1981200"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029200" y="3429000"/>
            <a:ext cx="1577676" cy="830997"/>
          </a:xfrm>
          <a:prstGeom prst="rect">
            <a:avLst/>
          </a:prstGeom>
          <a:noFill/>
        </p:spPr>
        <p:txBody>
          <a:bodyPr wrap="none" rtlCol="0">
            <a:spAutoFit/>
          </a:bodyPr>
          <a:lstStyle/>
          <a:p>
            <a:r>
              <a:rPr lang="en-US" sz="2400" dirty="0" smtClean="0"/>
              <a:t>once upon </a:t>
            </a:r>
          </a:p>
          <a:p>
            <a:r>
              <a:rPr lang="en-US" sz="2400" dirty="0" smtClean="0"/>
              <a:t>a time….</a:t>
            </a:r>
            <a:endParaRPr lang="en-US" sz="2400" dirty="0"/>
          </a:p>
        </p:txBody>
      </p:sp>
      <p:grpSp>
        <p:nvGrpSpPr>
          <p:cNvPr id="21" name="Group 20"/>
          <p:cNvGrpSpPr/>
          <p:nvPr/>
        </p:nvGrpSpPr>
        <p:grpSpPr>
          <a:xfrm>
            <a:off x="2286000" y="1066800"/>
            <a:ext cx="6400800" cy="2514600"/>
            <a:chOff x="2286000" y="1066800"/>
            <a:chExt cx="6400800" cy="2514600"/>
          </a:xfrm>
        </p:grpSpPr>
        <p:sp>
          <p:nvSpPr>
            <p:cNvPr id="13" name="TextBox 12"/>
            <p:cNvSpPr txBox="1"/>
            <p:nvPr/>
          </p:nvSpPr>
          <p:spPr>
            <a:xfrm>
              <a:off x="2286000" y="1066800"/>
              <a:ext cx="6400800" cy="1723549"/>
            </a:xfrm>
            <a:prstGeom prst="rect">
              <a:avLst/>
            </a:prstGeom>
            <a:noFill/>
            <a:ln w="38100">
              <a:solidFill>
                <a:schemeClr val="tx1"/>
              </a:solidFill>
            </a:ln>
          </p:spPr>
          <p:txBody>
            <a:bodyPr wrap="square" rtlCol="0">
              <a:spAutoFit/>
            </a:bodyPr>
            <a:lstStyle/>
            <a:p>
              <a:pPr>
                <a:spcAft>
                  <a:spcPts val="1200"/>
                </a:spcAft>
              </a:pPr>
              <a:r>
                <a:rPr lang="en-US" sz="2400" dirty="0" smtClean="0"/>
                <a:t>How were the elements such as gold, platinum, uranium  (or anything heavier than iron) created ?</a:t>
              </a:r>
            </a:p>
            <a:p>
              <a:pPr>
                <a:spcAft>
                  <a:spcPts val="1200"/>
                </a:spcAft>
              </a:pPr>
              <a:r>
                <a:rPr lang="en-US" sz="2400" dirty="0" smtClean="0"/>
                <a:t>Why are certain elements stable and others unstable?</a:t>
              </a:r>
              <a:endParaRPr lang="en-US" sz="2400" dirty="0"/>
            </a:p>
          </p:txBody>
        </p:sp>
        <p:cxnSp>
          <p:nvCxnSpPr>
            <p:cNvPr id="17" name="Straight Arrow Connector 16"/>
            <p:cNvCxnSpPr/>
            <p:nvPr/>
          </p:nvCxnSpPr>
          <p:spPr>
            <a:xfrm>
              <a:off x="6629400" y="2971800"/>
              <a:ext cx="0" cy="60960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grpSp>
      <p:pic>
        <p:nvPicPr>
          <p:cNvPr id="1026" name="Picture 2"/>
          <p:cNvPicPr>
            <a:picLocks noChangeAspect="1" noChangeArrowheads="1"/>
          </p:cNvPicPr>
          <p:nvPr/>
        </p:nvPicPr>
        <p:blipFill>
          <a:blip r:embed="rId3" cstate="screen"/>
          <a:srcRect/>
          <a:stretch>
            <a:fillRect/>
          </a:stretch>
        </p:blipFill>
        <p:spPr bwMode="auto">
          <a:xfrm>
            <a:off x="0" y="4680858"/>
            <a:ext cx="9144000" cy="21771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5029200" y="6324600"/>
            <a:ext cx="3364126" cy="338554"/>
          </a:xfrm>
          <a:prstGeom prst="rect">
            <a:avLst/>
          </a:prstGeom>
          <a:noFill/>
          <a:ln w="9525">
            <a:noFill/>
            <a:miter lim="800000"/>
            <a:headEnd/>
            <a:tailEnd/>
          </a:ln>
        </p:spPr>
        <p:txBody>
          <a:bodyPr wrap="none">
            <a:spAutoFit/>
          </a:bodyPr>
          <a:lstStyle/>
          <a:p>
            <a:r>
              <a:rPr lang="en-US" sz="1600" dirty="0"/>
              <a:t>http://education.jlab.org/itselemental</a:t>
            </a:r>
          </a:p>
        </p:txBody>
      </p:sp>
      <p:sp>
        <p:nvSpPr>
          <p:cNvPr id="97281" name="Rectangle 1"/>
          <p:cNvSpPr>
            <a:spLocks noChangeArrowheads="1"/>
          </p:cNvSpPr>
          <p:nvPr/>
        </p:nvSpPr>
        <p:spPr bwMode="auto">
          <a:xfrm>
            <a:off x="1905000" y="152400"/>
            <a:ext cx="5388270"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mj-lt"/>
              </a:rPr>
              <a:t>The Periodic Table of Elements</a:t>
            </a:r>
            <a:endParaRPr kumimoji="0" lang="en-US" sz="3200" b="0" i="0" u="none" strike="noStrike" cap="none" normalizeH="0" baseline="0" dirty="0" smtClean="0">
              <a:ln>
                <a:noFill/>
              </a:ln>
              <a:solidFill>
                <a:schemeClr val="tx1"/>
              </a:solidFill>
              <a:effectLst/>
              <a:latin typeface="+mj-lt"/>
            </a:endParaRPr>
          </a:p>
        </p:txBody>
      </p:sp>
      <p:pic>
        <p:nvPicPr>
          <p:cNvPr id="97282" name="Picture 2" descr="Table of Elements"/>
          <p:cNvPicPr>
            <a:picLocks noChangeAspect="1" noChangeArrowheads="1"/>
          </p:cNvPicPr>
          <p:nvPr/>
        </p:nvPicPr>
        <p:blipFill>
          <a:blip r:embed="rId3" cstate="screen"/>
          <a:srcRect/>
          <a:stretch>
            <a:fillRect/>
          </a:stretch>
        </p:blipFill>
        <p:spPr bwMode="auto">
          <a:xfrm>
            <a:off x="533400" y="838200"/>
            <a:ext cx="8086725" cy="5524500"/>
          </a:xfrm>
          <a:prstGeom prst="rect">
            <a:avLst/>
          </a:prstGeom>
          <a:noFill/>
        </p:spPr>
      </p:pic>
      <p:sp>
        <p:nvSpPr>
          <p:cNvPr id="6" name="Left Brace 5"/>
          <p:cNvSpPr/>
          <p:nvPr/>
        </p:nvSpPr>
        <p:spPr>
          <a:xfrm>
            <a:off x="1447800" y="5181600"/>
            <a:ext cx="304800" cy="1143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Curved Connector 7"/>
          <p:cNvCxnSpPr/>
          <p:nvPr/>
        </p:nvCxnSpPr>
        <p:spPr>
          <a:xfrm rot="5400000" flipH="1" flipV="1">
            <a:off x="876300" y="4838700"/>
            <a:ext cx="1295400" cy="304800"/>
          </a:xfrm>
          <a:prstGeom prst="curvedConnector3">
            <a:avLst>
              <a:gd name="adj1" fmla="val 50000"/>
            </a:avLst>
          </a:prstGeom>
          <a:ln w="12700">
            <a:tailEnd type="triangle" w="lg" len="lg"/>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724400" y="990600"/>
            <a:ext cx="990600" cy="1415772"/>
          </a:xfrm>
          <a:prstGeom prst="rect">
            <a:avLst/>
          </a:prstGeom>
          <a:solidFill>
            <a:srgbClr val="FFFF99"/>
          </a:solidFill>
          <a:ln w="19050">
            <a:solidFill>
              <a:schemeClr val="accent6">
                <a:lumMod val="75000"/>
              </a:schemeClr>
            </a:solidFill>
          </a:ln>
        </p:spPr>
        <p:txBody>
          <a:bodyPr wrap="square">
            <a:spAutoFit/>
          </a:bodyPr>
          <a:lstStyle/>
          <a:p>
            <a:r>
              <a:rPr lang="en-US" dirty="0" smtClean="0">
                <a:solidFill>
                  <a:schemeClr val="bg1"/>
                </a:solidFill>
              </a:rPr>
              <a:t>8</a:t>
            </a:r>
          </a:p>
          <a:p>
            <a:pPr algn="ctr"/>
            <a:r>
              <a:rPr lang="en-US" sz="3200" dirty="0" smtClean="0">
                <a:solidFill>
                  <a:schemeClr val="bg1"/>
                </a:solidFill>
              </a:rPr>
              <a:t>O</a:t>
            </a:r>
          </a:p>
          <a:p>
            <a:r>
              <a:rPr lang="en-US" dirty="0" smtClean="0">
                <a:solidFill>
                  <a:schemeClr val="bg1"/>
                </a:solidFill>
              </a:rPr>
              <a:t>Oxygen</a:t>
            </a:r>
          </a:p>
          <a:p>
            <a:pPr algn="ctr"/>
            <a:r>
              <a:rPr lang="en-US" dirty="0" smtClean="0">
                <a:solidFill>
                  <a:schemeClr val="bg1"/>
                </a:solidFill>
              </a:rPr>
              <a:t>16</a:t>
            </a:r>
            <a:endParaRPr lang="en-US" dirty="0">
              <a:solidFill>
                <a:schemeClr val="bg1"/>
              </a:solidFill>
            </a:endParaRPr>
          </a:p>
        </p:txBody>
      </p:sp>
      <p:cxnSp>
        <p:nvCxnSpPr>
          <p:cNvPr id="13" name="Elbow Connector 12"/>
          <p:cNvCxnSpPr/>
          <p:nvPr/>
        </p:nvCxnSpPr>
        <p:spPr>
          <a:xfrm rot="10800000">
            <a:off x="5943600" y="1066800"/>
            <a:ext cx="1447800" cy="228600"/>
          </a:xfrm>
          <a:prstGeom prst="bentConnector3">
            <a:avLst>
              <a:gd name="adj1" fmla="val -526"/>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943600" y="4267200"/>
            <a:ext cx="2667000" cy="609600"/>
          </a:xfrm>
          <a:prstGeom prst="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26"/>
          <p:cNvSpPr>
            <a:spLocks noGrp="1"/>
          </p:cNvSpPr>
          <p:nvPr>
            <p:ph type="dt" sz="half" idx="10"/>
          </p:nvPr>
        </p:nvSpPr>
        <p:spPr/>
        <p:txBody>
          <a:bodyPr/>
          <a:lstStyle/>
          <a:p>
            <a:r>
              <a:rPr lang="en-US" smtClean="0"/>
              <a:t>Nov 2012</a:t>
            </a:r>
            <a:endParaRPr lang="en-US"/>
          </a:p>
        </p:txBody>
      </p:sp>
      <p:sp>
        <p:nvSpPr>
          <p:cNvPr id="31" name="Footer Placeholder 30"/>
          <p:cNvSpPr>
            <a:spLocks noGrp="1"/>
          </p:cNvSpPr>
          <p:nvPr>
            <p:ph type="ftr" sz="quarter" idx="11"/>
          </p:nvPr>
        </p:nvSpPr>
        <p:spPr/>
        <p:txBody>
          <a:bodyPr/>
          <a:lstStyle/>
          <a:p>
            <a:r>
              <a:rPr lang="en-US" smtClean="0"/>
              <a:t>E. Beise UMD</a:t>
            </a:r>
            <a:endParaRPr lang="en-US"/>
          </a:p>
        </p:txBody>
      </p:sp>
      <p:sp>
        <p:nvSpPr>
          <p:cNvPr id="29" name="Slide Number Placeholder 28"/>
          <p:cNvSpPr>
            <a:spLocks noGrp="1"/>
          </p:cNvSpPr>
          <p:nvPr>
            <p:ph type="sldNum" sz="quarter" idx="12"/>
          </p:nvPr>
        </p:nvSpPr>
        <p:spPr/>
        <p:txBody>
          <a:bodyPr/>
          <a:lstStyle/>
          <a:p>
            <a:fld id="{DBFD58A9-75B3-4C4B-8871-EB8FA97EDBB7}" type="slidenum">
              <a:rPr lang="en-US" smtClean="0"/>
              <a:pPr/>
              <a:t>6</a:t>
            </a:fld>
            <a:endParaRPr lang="en-US"/>
          </a:p>
        </p:txBody>
      </p:sp>
      <p:grpSp>
        <p:nvGrpSpPr>
          <p:cNvPr id="33" name="Group 32"/>
          <p:cNvGrpSpPr/>
          <p:nvPr/>
        </p:nvGrpSpPr>
        <p:grpSpPr>
          <a:xfrm>
            <a:off x="990600" y="838200"/>
            <a:ext cx="7620000" cy="3429000"/>
            <a:chOff x="990600" y="838200"/>
            <a:chExt cx="7620000" cy="3429000"/>
          </a:xfrm>
        </p:grpSpPr>
        <p:grpSp>
          <p:nvGrpSpPr>
            <p:cNvPr id="30" name="Group 29"/>
            <p:cNvGrpSpPr/>
            <p:nvPr/>
          </p:nvGrpSpPr>
          <p:grpSpPr>
            <a:xfrm>
              <a:off x="990600" y="838200"/>
              <a:ext cx="7620000" cy="3429000"/>
              <a:chOff x="990600" y="838200"/>
              <a:chExt cx="7620000" cy="3429000"/>
            </a:xfrm>
          </p:grpSpPr>
          <p:grpSp>
            <p:nvGrpSpPr>
              <p:cNvPr id="28" name="Group 27"/>
              <p:cNvGrpSpPr/>
              <p:nvPr/>
            </p:nvGrpSpPr>
            <p:grpSpPr>
              <a:xfrm>
                <a:off x="990600" y="838200"/>
                <a:ext cx="7620000" cy="3429000"/>
                <a:chOff x="990600" y="838200"/>
                <a:chExt cx="7620000" cy="3429000"/>
              </a:xfrm>
            </p:grpSpPr>
            <p:grpSp>
              <p:nvGrpSpPr>
                <p:cNvPr id="25" name="Group 24"/>
                <p:cNvGrpSpPr/>
                <p:nvPr/>
              </p:nvGrpSpPr>
              <p:grpSpPr>
                <a:xfrm>
                  <a:off x="990600" y="838200"/>
                  <a:ext cx="7620000" cy="3429000"/>
                  <a:chOff x="990600" y="838200"/>
                  <a:chExt cx="7620000" cy="3429000"/>
                </a:xfrm>
              </p:grpSpPr>
              <p:sp>
                <p:nvSpPr>
                  <p:cNvPr id="17" name="Rectangle 16"/>
                  <p:cNvSpPr/>
                  <p:nvPr/>
                </p:nvSpPr>
                <p:spPr>
                  <a:xfrm>
                    <a:off x="8153400" y="838200"/>
                    <a:ext cx="457200" cy="609600"/>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39000" y="1447800"/>
                    <a:ext cx="457200" cy="533400"/>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90600" y="2590800"/>
                    <a:ext cx="457200" cy="533400"/>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572000" y="2590800"/>
                    <a:ext cx="457200" cy="533400"/>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400800" y="3124200"/>
                    <a:ext cx="381000" cy="609600"/>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00800" y="3733800"/>
                    <a:ext cx="381000" cy="533400"/>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6"/>
                  <p:cNvPicPr>
                    <a:picLocks noChangeAspect="1" noChangeArrowheads="1"/>
                  </p:cNvPicPr>
                  <p:nvPr/>
                </p:nvPicPr>
                <p:blipFill>
                  <a:blip r:embed="rId4" cstate="screen"/>
                  <a:srcRect l="2329" t="6053" r="53570" b="18158"/>
                  <a:stretch>
                    <a:fillRect/>
                  </a:stretch>
                </p:blipFill>
                <p:spPr bwMode="auto">
                  <a:xfrm>
                    <a:off x="1524000" y="838200"/>
                    <a:ext cx="1390749" cy="1905794"/>
                  </a:xfrm>
                  <a:prstGeom prst="rect">
                    <a:avLst/>
                  </a:prstGeom>
                  <a:noFill/>
                  <a:ln w="9525">
                    <a:solidFill>
                      <a:schemeClr val="accent6">
                        <a:lumMod val="50000"/>
                      </a:schemeClr>
                    </a:solidFill>
                    <a:miter lim="800000"/>
                    <a:headEnd/>
                    <a:tailEnd/>
                  </a:ln>
                </p:spPr>
              </p:pic>
            </p:grpSp>
            <p:sp>
              <p:nvSpPr>
                <p:cNvPr id="26" name="TextBox 25"/>
                <p:cNvSpPr txBox="1"/>
                <p:nvPr/>
              </p:nvSpPr>
              <p:spPr>
                <a:xfrm>
                  <a:off x="2893296" y="1563469"/>
                  <a:ext cx="1754904" cy="646331"/>
                </a:xfrm>
                <a:prstGeom prst="rect">
                  <a:avLst/>
                </a:prstGeom>
                <a:noFill/>
                <a:ln>
                  <a:noFill/>
                </a:ln>
              </p:spPr>
              <p:txBody>
                <a:bodyPr wrap="none" rtlCol="0">
                  <a:spAutoFit/>
                </a:bodyPr>
                <a:lstStyle/>
                <a:p>
                  <a:r>
                    <a:rPr lang="en-US" dirty="0" smtClean="0">
                      <a:solidFill>
                        <a:schemeClr val="bg1"/>
                      </a:solidFill>
                    </a:rPr>
                    <a:t>Maria</a:t>
                  </a:r>
                </a:p>
                <a:p>
                  <a:r>
                    <a:rPr lang="en-US" dirty="0" smtClean="0">
                      <a:solidFill>
                        <a:schemeClr val="bg1"/>
                      </a:solidFill>
                    </a:rPr>
                    <a:t>Goeppert-Mayer</a:t>
                  </a:r>
                  <a:endParaRPr lang="en-US" dirty="0">
                    <a:solidFill>
                      <a:schemeClr val="bg1"/>
                    </a:solidFill>
                  </a:endParaRPr>
                </a:p>
              </p:txBody>
            </p:sp>
          </p:grpSp>
          <p:pic>
            <p:nvPicPr>
              <p:cNvPr id="50178" name="Picture 2" descr="http://upload.wikimedia.org/wikipedia/en/e/ed/Nobel_Prize.png"/>
              <p:cNvPicPr>
                <a:picLocks noChangeAspect="1" noChangeArrowheads="1"/>
              </p:cNvPicPr>
              <p:nvPr/>
            </p:nvPicPr>
            <p:blipFill>
              <a:blip r:embed="rId5" cstate="screen"/>
              <a:srcRect/>
              <a:stretch>
                <a:fillRect/>
              </a:stretch>
            </p:blipFill>
            <p:spPr bwMode="auto">
              <a:xfrm>
                <a:off x="3048000" y="926592"/>
                <a:ext cx="762000" cy="749808"/>
              </a:xfrm>
              <a:prstGeom prst="rect">
                <a:avLst/>
              </a:prstGeom>
              <a:noFill/>
              <a:ln>
                <a:noFill/>
              </a:ln>
            </p:spPr>
          </p:pic>
        </p:grpSp>
        <p:sp>
          <p:nvSpPr>
            <p:cNvPr id="32" name="TextBox 31"/>
            <p:cNvSpPr txBox="1"/>
            <p:nvPr/>
          </p:nvSpPr>
          <p:spPr>
            <a:xfrm>
              <a:off x="3810000" y="990600"/>
              <a:ext cx="652743" cy="369332"/>
            </a:xfrm>
            <a:prstGeom prst="rect">
              <a:avLst/>
            </a:prstGeom>
            <a:noFill/>
            <a:ln>
              <a:noFill/>
            </a:ln>
          </p:spPr>
          <p:txBody>
            <a:bodyPr wrap="none" rtlCol="0">
              <a:spAutoFit/>
            </a:bodyPr>
            <a:lstStyle/>
            <a:p>
              <a:r>
                <a:rPr lang="en-US" dirty="0" smtClean="0">
                  <a:solidFill>
                    <a:schemeClr val="bg1"/>
                  </a:solidFill>
                </a:rPr>
                <a:t>1963</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rguerite Perey"/>
          <p:cNvPicPr>
            <a:picLocks noChangeAspect="1" noChangeArrowheads="1"/>
          </p:cNvPicPr>
          <p:nvPr/>
        </p:nvPicPr>
        <p:blipFill>
          <a:blip r:embed="rId2" cstate="screen"/>
          <a:srcRect/>
          <a:stretch>
            <a:fillRect/>
          </a:stretch>
        </p:blipFill>
        <p:spPr bwMode="auto">
          <a:xfrm>
            <a:off x="6629400" y="762000"/>
            <a:ext cx="1983652" cy="2722563"/>
          </a:xfrm>
          <a:prstGeom prst="rect">
            <a:avLst/>
          </a:prstGeom>
          <a:noFill/>
        </p:spPr>
      </p:pic>
      <p:sp>
        <p:nvSpPr>
          <p:cNvPr id="3" name="TextBox 2"/>
          <p:cNvSpPr txBox="1"/>
          <p:nvPr/>
        </p:nvSpPr>
        <p:spPr>
          <a:xfrm>
            <a:off x="6629400" y="3505200"/>
            <a:ext cx="2514600" cy="707886"/>
          </a:xfrm>
          <a:prstGeom prst="rect">
            <a:avLst/>
          </a:prstGeom>
          <a:noFill/>
        </p:spPr>
        <p:txBody>
          <a:bodyPr wrap="square" rtlCol="0">
            <a:spAutoFit/>
          </a:bodyPr>
          <a:lstStyle/>
          <a:p>
            <a:r>
              <a:rPr lang="en-US" sz="2000" dirty="0" smtClean="0"/>
              <a:t>Marguerite </a:t>
            </a:r>
            <a:r>
              <a:rPr lang="en-US" sz="2000" dirty="0" err="1" smtClean="0"/>
              <a:t>Perey</a:t>
            </a:r>
            <a:endParaRPr lang="en-US" sz="2000" dirty="0" smtClean="0"/>
          </a:p>
          <a:p>
            <a:r>
              <a:rPr lang="en-US" sz="2000" dirty="0" smtClean="0"/>
              <a:t>1909 – 1975</a:t>
            </a:r>
          </a:p>
        </p:txBody>
      </p:sp>
      <p:sp>
        <p:nvSpPr>
          <p:cNvPr id="4" name="Rectangle 3"/>
          <p:cNvSpPr/>
          <p:nvPr/>
        </p:nvSpPr>
        <p:spPr>
          <a:xfrm>
            <a:off x="5181600" y="838200"/>
            <a:ext cx="1143000" cy="1354217"/>
          </a:xfrm>
          <a:prstGeom prst="rect">
            <a:avLst/>
          </a:prstGeom>
          <a:solidFill>
            <a:srgbClr val="99FF99"/>
          </a:solidFill>
          <a:ln w="19050">
            <a:solidFill>
              <a:schemeClr val="accent6">
                <a:lumMod val="75000"/>
              </a:schemeClr>
            </a:solidFill>
          </a:ln>
        </p:spPr>
        <p:txBody>
          <a:bodyPr wrap="square">
            <a:spAutoFit/>
          </a:bodyPr>
          <a:lstStyle/>
          <a:p>
            <a:r>
              <a:rPr lang="en-US" dirty="0" smtClean="0">
                <a:solidFill>
                  <a:schemeClr val="bg1"/>
                </a:solidFill>
              </a:rPr>
              <a:t>87</a:t>
            </a:r>
          </a:p>
          <a:p>
            <a:pPr algn="ctr"/>
            <a:r>
              <a:rPr lang="en-US" sz="2800" dirty="0" smtClean="0">
                <a:solidFill>
                  <a:schemeClr val="bg1"/>
                </a:solidFill>
              </a:rPr>
              <a:t>Fr</a:t>
            </a:r>
          </a:p>
          <a:p>
            <a:r>
              <a:rPr lang="en-US" dirty="0" smtClean="0">
                <a:solidFill>
                  <a:schemeClr val="bg1"/>
                </a:solidFill>
              </a:rPr>
              <a:t>Francium</a:t>
            </a:r>
          </a:p>
          <a:p>
            <a:pPr algn="ctr"/>
            <a:r>
              <a:rPr lang="en-US" dirty="0" smtClean="0">
                <a:solidFill>
                  <a:schemeClr val="bg1"/>
                </a:solidFill>
              </a:rPr>
              <a:t>223</a:t>
            </a:r>
            <a:endParaRPr lang="en-US" dirty="0">
              <a:solidFill>
                <a:schemeClr val="bg1"/>
              </a:solidFill>
            </a:endParaRPr>
          </a:p>
        </p:txBody>
      </p:sp>
      <p:pic>
        <p:nvPicPr>
          <p:cNvPr id="134152" name="Picture 8" descr="http://www.nndb.com/people/360/000099063/lise-meitner-1-sized.jpg"/>
          <p:cNvPicPr>
            <a:picLocks noChangeAspect="1" noChangeArrowheads="1"/>
          </p:cNvPicPr>
          <p:nvPr/>
        </p:nvPicPr>
        <p:blipFill>
          <a:blip r:embed="rId3" cstate="screen"/>
          <a:srcRect b="26471"/>
          <a:stretch>
            <a:fillRect/>
          </a:stretch>
        </p:blipFill>
        <p:spPr bwMode="auto">
          <a:xfrm>
            <a:off x="533400" y="2514600"/>
            <a:ext cx="2582865" cy="2895600"/>
          </a:xfrm>
          <a:prstGeom prst="rect">
            <a:avLst/>
          </a:prstGeom>
          <a:noFill/>
        </p:spPr>
      </p:pic>
      <p:sp>
        <p:nvSpPr>
          <p:cNvPr id="9" name="TextBox 8"/>
          <p:cNvSpPr txBox="1"/>
          <p:nvPr/>
        </p:nvSpPr>
        <p:spPr>
          <a:xfrm>
            <a:off x="609600" y="5410200"/>
            <a:ext cx="1484702" cy="707886"/>
          </a:xfrm>
          <a:prstGeom prst="rect">
            <a:avLst/>
          </a:prstGeom>
          <a:noFill/>
        </p:spPr>
        <p:txBody>
          <a:bodyPr wrap="none" rtlCol="0">
            <a:spAutoFit/>
          </a:bodyPr>
          <a:lstStyle/>
          <a:p>
            <a:r>
              <a:rPr lang="en-US" sz="2000" dirty="0" err="1" smtClean="0"/>
              <a:t>Lise</a:t>
            </a:r>
            <a:r>
              <a:rPr lang="en-US" sz="2000" dirty="0" smtClean="0"/>
              <a:t> Meitner</a:t>
            </a:r>
          </a:p>
          <a:p>
            <a:r>
              <a:rPr lang="en-US" sz="2000" dirty="0" smtClean="0"/>
              <a:t>1878 - 1968</a:t>
            </a:r>
            <a:endParaRPr lang="en-US" sz="2000" dirty="0"/>
          </a:p>
        </p:txBody>
      </p:sp>
      <p:sp>
        <p:nvSpPr>
          <p:cNvPr id="10" name="Rectangle 9"/>
          <p:cNvSpPr/>
          <p:nvPr/>
        </p:nvSpPr>
        <p:spPr>
          <a:xfrm>
            <a:off x="533400" y="914400"/>
            <a:ext cx="1447800" cy="1354217"/>
          </a:xfrm>
          <a:prstGeom prst="rect">
            <a:avLst/>
          </a:prstGeom>
          <a:solidFill>
            <a:srgbClr val="99FF99"/>
          </a:solidFill>
          <a:ln w="19050">
            <a:solidFill>
              <a:schemeClr val="accent6">
                <a:lumMod val="75000"/>
              </a:schemeClr>
            </a:solidFill>
          </a:ln>
        </p:spPr>
        <p:txBody>
          <a:bodyPr wrap="square">
            <a:spAutoFit/>
          </a:bodyPr>
          <a:lstStyle/>
          <a:p>
            <a:r>
              <a:rPr lang="en-US" dirty="0" smtClean="0">
                <a:solidFill>
                  <a:schemeClr val="bg1"/>
                </a:solidFill>
              </a:rPr>
              <a:t>91</a:t>
            </a:r>
          </a:p>
          <a:p>
            <a:pPr algn="ctr"/>
            <a:r>
              <a:rPr lang="en-US" sz="2800" dirty="0" smtClean="0">
                <a:solidFill>
                  <a:schemeClr val="bg1"/>
                </a:solidFill>
              </a:rPr>
              <a:t>Pa</a:t>
            </a:r>
          </a:p>
          <a:p>
            <a:r>
              <a:rPr lang="en-US" dirty="0" smtClean="0">
                <a:solidFill>
                  <a:schemeClr val="bg1"/>
                </a:solidFill>
              </a:rPr>
              <a:t>Protactinium</a:t>
            </a:r>
          </a:p>
          <a:p>
            <a:pPr algn="ctr"/>
            <a:r>
              <a:rPr lang="en-US" dirty="0" smtClean="0">
                <a:solidFill>
                  <a:schemeClr val="bg1"/>
                </a:solidFill>
              </a:rPr>
              <a:t>231</a:t>
            </a:r>
            <a:endParaRPr lang="en-US" dirty="0">
              <a:solidFill>
                <a:schemeClr val="bg1"/>
              </a:solidFill>
            </a:endParaRPr>
          </a:p>
        </p:txBody>
      </p:sp>
      <p:pic>
        <p:nvPicPr>
          <p:cNvPr id="11" name="Picture 10" descr="NuclearReaction.png"/>
          <p:cNvPicPr>
            <a:picLocks noChangeAspect="1"/>
          </p:cNvPicPr>
          <p:nvPr/>
        </p:nvPicPr>
        <p:blipFill>
          <a:blip r:embed="rId4" cstate="screen"/>
          <a:stretch>
            <a:fillRect/>
          </a:stretch>
        </p:blipFill>
        <p:spPr>
          <a:xfrm>
            <a:off x="3352800" y="3733800"/>
            <a:ext cx="2335984" cy="1403213"/>
          </a:xfrm>
          <a:prstGeom prst="rect">
            <a:avLst/>
          </a:prstGeom>
        </p:spPr>
      </p:pic>
      <p:sp>
        <p:nvSpPr>
          <p:cNvPr id="12" name="TextBox 11"/>
          <p:cNvSpPr txBox="1"/>
          <p:nvPr/>
        </p:nvSpPr>
        <p:spPr>
          <a:xfrm>
            <a:off x="304800" y="6019800"/>
            <a:ext cx="4907562" cy="461665"/>
          </a:xfrm>
          <a:prstGeom prst="rect">
            <a:avLst/>
          </a:prstGeom>
          <a:noFill/>
        </p:spPr>
        <p:txBody>
          <a:bodyPr wrap="none" rtlCol="0">
            <a:spAutoFit/>
          </a:bodyPr>
          <a:lstStyle/>
          <a:p>
            <a:r>
              <a:rPr lang="en-US" sz="2400" dirty="0" smtClean="0"/>
              <a:t>1939 </a:t>
            </a:r>
            <a:r>
              <a:rPr lang="en-US" sz="2400" dirty="0" smtClean="0">
                <a:sym typeface="Wingdings" pitchFamily="2" charset="2"/>
              </a:rPr>
              <a:t> explanation of nuclear fission</a:t>
            </a:r>
            <a:endParaRPr lang="en-US" sz="2400" dirty="0"/>
          </a:p>
        </p:txBody>
      </p:sp>
      <p:sp>
        <p:nvSpPr>
          <p:cNvPr id="14" name="Title 13"/>
          <p:cNvSpPr>
            <a:spLocks noGrp="1"/>
          </p:cNvSpPr>
          <p:nvPr>
            <p:ph type="title"/>
          </p:nvPr>
        </p:nvSpPr>
        <p:spPr>
          <a:xfrm>
            <a:off x="609600" y="152400"/>
            <a:ext cx="7620000" cy="639762"/>
          </a:xfrm>
        </p:spPr>
        <p:txBody>
          <a:bodyPr>
            <a:normAutofit fontScale="90000"/>
          </a:bodyPr>
          <a:lstStyle/>
          <a:p>
            <a:r>
              <a:rPr lang="en-US" dirty="0" smtClean="0"/>
              <a:t>Tales of heavy nuclei</a:t>
            </a:r>
            <a:endParaRPr lang="en-US" dirty="0"/>
          </a:p>
        </p:txBody>
      </p:sp>
      <p:sp>
        <p:nvSpPr>
          <p:cNvPr id="16" name="Date Placeholder 15"/>
          <p:cNvSpPr>
            <a:spLocks noGrp="1"/>
          </p:cNvSpPr>
          <p:nvPr>
            <p:ph type="dt" sz="half" idx="10"/>
          </p:nvPr>
        </p:nvSpPr>
        <p:spPr/>
        <p:txBody>
          <a:bodyPr/>
          <a:lstStyle/>
          <a:p>
            <a:r>
              <a:rPr lang="en-US" smtClean="0"/>
              <a:t>Nov 2012</a:t>
            </a:r>
            <a:endParaRPr lang="en-US" dirty="0"/>
          </a:p>
        </p:txBody>
      </p:sp>
      <p:sp>
        <p:nvSpPr>
          <p:cNvPr id="17" name="Slide Number Placeholder 16"/>
          <p:cNvSpPr>
            <a:spLocks noGrp="1"/>
          </p:cNvSpPr>
          <p:nvPr>
            <p:ph type="sldNum" sz="quarter" idx="11"/>
          </p:nvPr>
        </p:nvSpPr>
        <p:spPr/>
        <p:txBody>
          <a:bodyPr/>
          <a:lstStyle/>
          <a:p>
            <a:fld id="{DBFD58A9-75B3-4C4B-8871-EB8FA97EDBB7}" type="slidenum">
              <a:rPr lang="en-US" smtClean="0"/>
              <a:pPr/>
              <a:t>7</a:t>
            </a:fld>
            <a:endParaRPr lang="en-US"/>
          </a:p>
        </p:txBody>
      </p:sp>
      <p:sp>
        <p:nvSpPr>
          <p:cNvPr id="18" name="Footer Placeholder 17"/>
          <p:cNvSpPr>
            <a:spLocks noGrp="1"/>
          </p:cNvSpPr>
          <p:nvPr>
            <p:ph type="ftr" sz="quarter" idx="12"/>
          </p:nvPr>
        </p:nvSpPr>
        <p:spPr/>
        <p:txBody>
          <a:bodyPr/>
          <a:lstStyle/>
          <a:p>
            <a:r>
              <a:rPr lang="en-US" smtClean="0"/>
              <a:t>E. Beise UMD</a:t>
            </a:r>
            <a:endParaRPr lang="en-US" dirty="0"/>
          </a:p>
        </p:txBody>
      </p:sp>
      <p:sp>
        <p:nvSpPr>
          <p:cNvPr id="15" name="TextBox 14"/>
          <p:cNvSpPr txBox="1"/>
          <p:nvPr/>
        </p:nvSpPr>
        <p:spPr>
          <a:xfrm>
            <a:off x="5029200" y="2438400"/>
            <a:ext cx="1524000" cy="1015663"/>
          </a:xfrm>
          <a:prstGeom prst="rect">
            <a:avLst/>
          </a:prstGeom>
          <a:noFill/>
        </p:spPr>
        <p:txBody>
          <a:bodyPr wrap="square" rtlCol="0">
            <a:spAutoFit/>
          </a:bodyPr>
          <a:lstStyle/>
          <a:p>
            <a:r>
              <a:rPr lang="en-US" sz="2000" dirty="0" smtClean="0"/>
              <a:t>1939 </a:t>
            </a:r>
            <a:r>
              <a:rPr lang="en-US" sz="2000" dirty="0" smtClean="0">
                <a:sym typeface="Wingdings" pitchFamily="2" charset="2"/>
              </a:rPr>
              <a:t> </a:t>
            </a:r>
            <a:r>
              <a:rPr lang="en-US" sz="2000" dirty="0" smtClean="0"/>
              <a:t>discovered Francium</a:t>
            </a:r>
            <a:endParaRPr lang="en-US" sz="2000" dirty="0"/>
          </a:p>
        </p:txBody>
      </p:sp>
      <p:sp>
        <p:nvSpPr>
          <p:cNvPr id="13" name="TextBox 12"/>
          <p:cNvSpPr txBox="1"/>
          <p:nvPr/>
        </p:nvSpPr>
        <p:spPr>
          <a:xfrm>
            <a:off x="2133600" y="1295400"/>
            <a:ext cx="2209800" cy="707886"/>
          </a:xfrm>
          <a:prstGeom prst="rect">
            <a:avLst/>
          </a:prstGeom>
          <a:noFill/>
        </p:spPr>
        <p:txBody>
          <a:bodyPr wrap="square" rtlCol="0">
            <a:spAutoFit/>
          </a:bodyPr>
          <a:lstStyle/>
          <a:p>
            <a:r>
              <a:rPr lang="en-US" sz="2000" dirty="0" smtClean="0"/>
              <a:t>1921</a:t>
            </a:r>
            <a:r>
              <a:rPr lang="en-US" sz="2000" dirty="0" smtClean="0">
                <a:sym typeface="Wingdings" pitchFamily="2" charset="2"/>
              </a:rPr>
              <a:t></a:t>
            </a:r>
            <a:r>
              <a:rPr lang="en-US" sz="2000" dirty="0" smtClean="0"/>
              <a:t>discovered Protactinium</a:t>
            </a:r>
            <a:endParaRPr lang="en-US" sz="2000" dirty="0"/>
          </a:p>
        </p:txBody>
      </p:sp>
      <p:sp>
        <p:nvSpPr>
          <p:cNvPr id="19" name="Rectangle 18"/>
          <p:cNvSpPr/>
          <p:nvPr/>
        </p:nvSpPr>
        <p:spPr>
          <a:xfrm>
            <a:off x="6019800" y="4894183"/>
            <a:ext cx="1447800" cy="1354217"/>
          </a:xfrm>
          <a:prstGeom prst="rect">
            <a:avLst/>
          </a:prstGeom>
          <a:solidFill>
            <a:srgbClr val="99FF99"/>
          </a:solidFill>
          <a:ln w="19050">
            <a:solidFill>
              <a:schemeClr val="accent6">
                <a:lumMod val="75000"/>
              </a:schemeClr>
            </a:solidFill>
          </a:ln>
        </p:spPr>
        <p:txBody>
          <a:bodyPr wrap="square">
            <a:spAutoFit/>
          </a:bodyPr>
          <a:lstStyle/>
          <a:p>
            <a:r>
              <a:rPr lang="en-US" dirty="0" smtClean="0">
                <a:solidFill>
                  <a:schemeClr val="bg1"/>
                </a:solidFill>
              </a:rPr>
              <a:t>109</a:t>
            </a:r>
          </a:p>
          <a:p>
            <a:pPr algn="ctr"/>
            <a:r>
              <a:rPr lang="en-US" sz="2800" dirty="0" smtClean="0">
                <a:solidFill>
                  <a:schemeClr val="bg1"/>
                </a:solidFill>
              </a:rPr>
              <a:t>Mt</a:t>
            </a:r>
          </a:p>
          <a:p>
            <a:r>
              <a:rPr lang="en-US" dirty="0" err="1" smtClean="0">
                <a:solidFill>
                  <a:schemeClr val="bg1"/>
                </a:solidFill>
              </a:rPr>
              <a:t>Meitnerium</a:t>
            </a:r>
            <a:endParaRPr lang="en-US" dirty="0" smtClean="0">
              <a:solidFill>
                <a:schemeClr val="bg1"/>
              </a:solidFill>
            </a:endParaRPr>
          </a:p>
          <a:p>
            <a:pPr algn="ctr"/>
            <a:r>
              <a:rPr lang="en-US" dirty="0" smtClean="0">
                <a:solidFill>
                  <a:schemeClr val="bg1"/>
                </a:solidFill>
              </a:rPr>
              <a:t>278</a:t>
            </a:r>
            <a:endParaRPr lang="en-US" dirty="0">
              <a:solidFill>
                <a:schemeClr val="bg1"/>
              </a:solidFill>
            </a:endParaRPr>
          </a:p>
        </p:txBody>
      </p:sp>
      <p:sp>
        <p:nvSpPr>
          <p:cNvPr id="20" name="TextBox 19"/>
          <p:cNvSpPr txBox="1"/>
          <p:nvPr/>
        </p:nvSpPr>
        <p:spPr>
          <a:xfrm>
            <a:off x="7620000" y="5334000"/>
            <a:ext cx="1524000" cy="1015663"/>
          </a:xfrm>
          <a:prstGeom prst="rect">
            <a:avLst/>
          </a:prstGeom>
          <a:noFill/>
        </p:spPr>
        <p:txBody>
          <a:bodyPr wrap="square" rtlCol="0">
            <a:spAutoFit/>
          </a:bodyPr>
          <a:lstStyle/>
          <a:p>
            <a:r>
              <a:rPr lang="en-US" sz="2000" dirty="0" smtClean="0"/>
              <a:t>first produced in 1982</a:t>
            </a:r>
            <a:endParaRPr lang="en-US" sz="20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6781800" y="1219200"/>
            <a:ext cx="457200" cy="4572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0"/>
          </p:nvPr>
        </p:nvSpPr>
        <p:spPr/>
        <p:txBody>
          <a:bodyPr/>
          <a:lstStyle/>
          <a:p>
            <a:r>
              <a:rPr lang="en-US" smtClean="0"/>
              <a:t>Nov 2012</a:t>
            </a:r>
            <a:endParaRPr lang="en-US"/>
          </a:p>
        </p:txBody>
      </p:sp>
      <p:sp>
        <p:nvSpPr>
          <p:cNvPr id="9" name="Footer Placeholder 8"/>
          <p:cNvSpPr>
            <a:spLocks noGrp="1"/>
          </p:cNvSpPr>
          <p:nvPr>
            <p:ph type="ftr" sz="quarter" idx="11"/>
          </p:nvPr>
        </p:nvSpPr>
        <p:spPr/>
        <p:txBody>
          <a:bodyPr/>
          <a:lstStyle/>
          <a:p>
            <a:r>
              <a:rPr lang="en-US" smtClean="0"/>
              <a:t>E. Beise UMD</a:t>
            </a:r>
            <a:endParaRPr lang="en-US"/>
          </a:p>
        </p:txBody>
      </p:sp>
      <p:sp>
        <p:nvSpPr>
          <p:cNvPr id="8" name="Slide Number Placeholder 7"/>
          <p:cNvSpPr>
            <a:spLocks noGrp="1"/>
          </p:cNvSpPr>
          <p:nvPr>
            <p:ph type="sldNum" sz="quarter" idx="12"/>
          </p:nvPr>
        </p:nvSpPr>
        <p:spPr/>
        <p:txBody>
          <a:bodyPr/>
          <a:lstStyle/>
          <a:p>
            <a:fld id="{DBFD58A9-75B3-4C4B-8871-EB8FA97EDBB7}" type="slidenum">
              <a:rPr lang="en-US" smtClean="0"/>
              <a:pPr/>
              <a:t>8</a:t>
            </a:fld>
            <a:endParaRPr lang="en-US"/>
          </a:p>
        </p:txBody>
      </p:sp>
      <p:pic>
        <p:nvPicPr>
          <p:cNvPr id="3" name="Picture 2" descr="landscape.JPG"/>
          <p:cNvPicPr>
            <a:picLocks noChangeAspect="1"/>
          </p:cNvPicPr>
          <p:nvPr/>
        </p:nvPicPr>
        <p:blipFill>
          <a:blip r:embed="rId3" cstate="screen"/>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proc_2b_decay_selfcontained.avi">
            <a:hlinkClick r:id="" action="ppaction://media"/>
          </p:cNvPr>
          <p:cNvPicPr/>
          <p:nvPr>
            <a:videoFile r:link="rId1"/>
            <p:extLst>
              <p:ext uri="{DAA4B4D4-6D71-4841-9C94-3DE7FCFB9230}">
                <p14:media xmlns="" xmlns:p14="http://schemas.microsoft.com/office/powerpoint/2010/main" r:link="rId4"/>
              </p:ext>
            </p:extLst>
          </p:nvPr>
        </p:nvPicPr>
        <p:blipFill>
          <a:blip r:embed="rId5" cstate="screen"/>
          <a:srcRect/>
          <a:stretch>
            <a:fillRect/>
          </a:stretch>
        </p:blipFill>
        <p:spPr bwMode="auto">
          <a:xfrm>
            <a:off x="609600" y="1447800"/>
            <a:ext cx="7924800" cy="3505200"/>
          </a:xfrm>
          <a:prstGeom prst="rect">
            <a:avLst/>
          </a:prstGeom>
          <a:noFill/>
        </p:spPr>
      </p:pic>
      <p:sp>
        <p:nvSpPr>
          <p:cNvPr id="44037" name="Line 5"/>
          <p:cNvSpPr>
            <a:spLocks noChangeShapeType="1"/>
          </p:cNvSpPr>
          <p:nvPr/>
        </p:nvSpPr>
        <p:spPr bwMode="auto">
          <a:xfrm flipH="1" flipV="1">
            <a:off x="611188" y="3916363"/>
            <a:ext cx="3092450" cy="0"/>
          </a:xfrm>
          <a:prstGeom prst="line">
            <a:avLst/>
          </a:prstGeom>
          <a:noFill/>
          <a:ln w="28575">
            <a:solidFill>
              <a:schemeClr val="accent2"/>
            </a:solidFill>
            <a:round/>
            <a:headEnd/>
            <a:tailEnd/>
          </a:ln>
          <a:effectLst/>
        </p:spPr>
        <p:txBody>
          <a:bodyPr/>
          <a:lstStyle/>
          <a:p>
            <a:endParaRPr lang="en-US"/>
          </a:p>
        </p:txBody>
      </p:sp>
      <p:sp>
        <p:nvSpPr>
          <p:cNvPr id="14" name="Text Box 3"/>
          <p:cNvSpPr txBox="1">
            <a:spLocks noChangeArrowheads="1"/>
          </p:cNvSpPr>
          <p:nvPr/>
        </p:nvSpPr>
        <p:spPr bwMode="auto">
          <a:xfrm>
            <a:off x="5029200" y="5029200"/>
            <a:ext cx="3810000" cy="1477328"/>
          </a:xfrm>
          <a:prstGeom prst="rect">
            <a:avLst/>
          </a:prstGeom>
          <a:solidFill>
            <a:schemeClr val="accent6">
              <a:lumMod val="20000"/>
              <a:lumOff val="80000"/>
              <a:alpha val="81000"/>
            </a:schemeClr>
          </a:solidFill>
          <a:ln w="9525">
            <a:noFill/>
            <a:miter lim="800000"/>
            <a:headEnd/>
            <a:tailEnd/>
          </a:ln>
          <a:effectLst/>
        </p:spPr>
        <p:txBody>
          <a:bodyPr wrap="square">
            <a:spAutoFit/>
          </a:bodyPr>
          <a:lstStyle/>
          <a:p>
            <a:r>
              <a:rPr lang="en-US" sz="2400" dirty="0" smtClean="0">
                <a:solidFill>
                  <a:srgbClr val="333399"/>
                </a:solidFill>
                <a:latin typeface="Calibri" pitchFamily="34" charset="0"/>
              </a:rPr>
              <a:t>simulation based on measured nuclear m</a:t>
            </a:r>
            <a:r>
              <a:rPr lang="en-US" sz="2400" b="0" dirty="0" smtClean="0">
                <a:solidFill>
                  <a:srgbClr val="333399"/>
                </a:solidFill>
                <a:effectLst/>
                <a:latin typeface="Calibri" pitchFamily="34" charset="0"/>
              </a:rPr>
              <a:t>asses and </a:t>
            </a:r>
            <a:r>
              <a:rPr lang="en-US" sz="2400" dirty="0" smtClean="0">
                <a:solidFill>
                  <a:srgbClr val="333399"/>
                </a:solidFill>
                <a:latin typeface="Calibri" pitchFamily="34" charset="0"/>
              </a:rPr>
              <a:t>b</a:t>
            </a:r>
            <a:r>
              <a:rPr lang="en-US" sz="2400" b="0" dirty="0" smtClean="0">
                <a:solidFill>
                  <a:srgbClr val="333399"/>
                </a:solidFill>
                <a:effectLst/>
                <a:latin typeface="Calibri" pitchFamily="34" charset="0"/>
              </a:rPr>
              <a:t>eta-decay rates</a:t>
            </a:r>
          </a:p>
          <a:p>
            <a:r>
              <a:rPr lang="en-US" dirty="0" smtClean="0">
                <a:solidFill>
                  <a:srgbClr val="333399"/>
                </a:solidFill>
                <a:latin typeface="Calibri" pitchFamily="34" charset="0"/>
              </a:rPr>
              <a:t>(courtesy A. </a:t>
            </a:r>
            <a:r>
              <a:rPr lang="en-US" dirty="0" err="1" smtClean="0">
                <a:solidFill>
                  <a:srgbClr val="333399"/>
                </a:solidFill>
                <a:latin typeface="Calibri" pitchFamily="34" charset="0"/>
              </a:rPr>
              <a:t>Aprahamian</a:t>
            </a:r>
            <a:r>
              <a:rPr lang="en-US" dirty="0" smtClean="0">
                <a:solidFill>
                  <a:srgbClr val="333399"/>
                </a:solidFill>
                <a:latin typeface="Calibri" pitchFamily="34" charset="0"/>
              </a:rPr>
              <a:t>, Notre Dame)</a:t>
            </a:r>
            <a:endParaRPr lang="en-US" sz="2400" b="0" dirty="0">
              <a:solidFill>
                <a:srgbClr val="333399"/>
              </a:solidFill>
              <a:effectLst/>
              <a:latin typeface="Calibri" pitchFamily="34" charset="0"/>
            </a:endParaRPr>
          </a:p>
        </p:txBody>
      </p:sp>
      <p:sp>
        <p:nvSpPr>
          <p:cNvPr id="10" name="Title 9"/>
          <p:cNvSpPr>
            <a:spLocks noGrp="1"/>
          </p:cNvSpPr>
          <p:nvPr>
            <p:ph type="title"/>
          </p:nvPr>
        </p:nvSpPr>
        <p:spPr/>
        <p:txBody>
          <a:bodyPr>
            <a:normAutofit fontScale="90000"/>
          </a:bodyPr>
          <a:lstStyle/>
          <a:p>
            <a:r>
              <a:rPr lang="en-US" dirty="0" smtClean="0"/>
              <a:t>Creation of heavy elements: </a:t>
            </a:r>
            <a:br>
              <a:rPr lang="en-US" dirty="0" smtClean="0"/>
            </a:br>
            <a:r>
              <a:rPr lang="en-US" dirty="0" smtClean="0"/>
              <a:t>rapid capture of neutrons</a:t>
            </a:r>
            <a:endParaRPr lang="en-US" dirty="0"/>
          </a:p>
        </p:txBody>
      </p:sp>
      <p:sp>
        <p:nvSpPr>
          <p:cNvPr id="11" name="Date Placeholder 10"/>
          <p:cNvSpPr>
            <a:spLocks noGrp="1"/>
          </p:cNvSpPr>
          <p:nvPr>
            <p:ph type="dt" sz="half" idx="10"/>
          </p:nvPr>
        </p:nvSpPr>
        <p:spPr/>
        <p:txBody>
          <a:bodyPr/>
          <a:lstStyle/>
          <a:p>
            <a:r>
              <a:rPr lang="en-US" smtClean="0"/>
              <a:t>Nov 2012</a:t>
            </a:r>
            <a:endParaRPr lang="en-US" dirty="0"/>
          </a:p>
        </p:txBody>
      </p:sp>
      <p:sp>
        <p:nvSpPr>
          <p:cNvPr id="15" name="Slide Number Placeholder 14"/>
          <p:cNvSpPr>
            <a:spLocks noGrp="1"/>
          </p:cNvSpPr>
          <p:nvPr>
            <p:ph type="sldNum" sz="quarter" idx="11"/>
          </p:nvPr>
        </p:nvSpPr>
        <p:spPr/>
        <p:txBody>
          <a:bodyPr/>
          <a:lstStyle/>
          <a:p>
            <a:fld id="{DBFD58A9-75B3-4C4B-8871-EB8FA97EDBB7}" type="slidenum">
              <a:rPr lang="en-US" smtClean="0"/>
              <a:pPr/>
              <a:t>9</a:t>
            </a:fld>
            <a:endParaRPr lang="en-US"/>
          </a:p>
        </p:txBody>
      </p:sp>
      <p:sp>
        <p:nvSpPr>
          <p:cNvPr id="16" name="Footer Placeholder 15"/>
          <p:cNvSpPr>
            <a:spLocks noGrp="1"/>
          </p:cNvSpPr>
          <p:nvPr>
            <p:ph type="ftr" sz="quarter" idx="12"/>
          </p:nvPr>
        </p:nvSpPr>
        <p:spPr/>
        <p:txBody>
          <a:bodyPr/>
          <a:lstStyle/>
          <a:p>
            <a:r>
              <a:rPr lang="en-US" smtClean="0"/>
              <a:t>E. Beise UMD</a:t>
            </a:r>
            <a:endParaRPr lang="en-US" dirty="0"/>
          </a:p>
        </p:txBody>
      </p:sp>
      <p:sp>
        <p:nvSpPr>
          <p:cNvPr id="13" name="Text Box 11"/>
          <p:cNvSpPr txBox="1">
            <a:spLocks noChangeArrowheads="1"/>
          </p:cNvSpPr>
          <p:nvPr/>
        </p:nvSpPr>
        <p:spPr bwMode="auto">
          <a:xfrm>
            <a:off x="228600" y="5029200"/>
            <a:ext cx="4724400" cy="1200329"/>
          </a:xfrm>
          <a:prstGeom prst="rect">
            <a:avLst/>
          </a:prstGeom>
          <a:noFill/>
          <a:ln w="9525">
            <a:noFill/>
            <a:miter lim="800000"/>
            <a:headEnd/>
            <a:tailEnd/>
          </a:ln>
          <a:effectLst/>
        </p:spPr>
        <p:txBody>
          <a:bodyPr wrap="square">
            <a:spAutoFit/>
          </a:bodyPr>
          <a:lstStyle/>
          <a:p>
            <a:pPr>
              <a:buFontTx/>
              <a:buChar char="•"/>
              <a:defRPr/>
            </a:pPr>
            <a:r>
              <a:rPr lang="en-US" i="1" dirty="0">
                <a:solidFill>
                  <a:schemeClr val="accent2">
                    <a:lumMod val="20000"/>
                    <a:lumOff val="80000"/>
                  </a:schemeClr>
                </a:solidFill>
                <a:latin typeface="+mn-lt"/>
              </a:rPr>
              <a:t> </a:t>
            </a:r>
            <a:r>
              <a:rPr lang="en-US" i="1" dirty="0">
                <a:solidFill>
                  <a:schemeClr val="accent2">
                    <a:lumMod val="20000"/>
                    <a:lumOff val="80000"/>
                  </a:schemeClr>
                </a:solidFill>
              </a:rPr>
              <a:t>many elements made from beta decay</a:t>
            </a:r>
          </a:p>
          <a:p>
            <a:pPr>
              <a:buFontTx/>
              <a:buChar char="•"/>
              <a:defRPr/>
            </a:pPr>
            <a:r>
              <a:rPr lang="en-US" i="1" dirty="0" smtClean="0">
                <a:solidFill>
                  <a:schemeClr val="accent2">
                    <a:lumMod val="20000"/>
                    <a:lumOff val="80000"/>
                  </a:schemeClr>
                </a:solidFill>
                <a:latin typeface="+mn-lt"/>
              </a:rPr>
              <a:t> Heaviest </a:t>
            </a:r>
            <a:r>
              <a:rPr lang="en-US" i="1" dirty="0">
                <a:solidFill>
                  <a:schemeClr val="accent2">
                    <a:lumMod val="20000"/>
                    <a:lumOff val="80000"/>
                  </a:schemeClr>
                </a:solidFill>
                <a:latin typeface="+mn-lt"/>
              </a:rPr>
              <a:t>elements thought to be </a:t>
            </a:r>
          </a:p>
          <a:p>
            <a:pPr>
              <a:defRPr/>
            </a:pPr>
            <a:r>
              <a:rPr lang="en-US" i="1" dirty="0">
                <a:solidFill>
                  <a:schemeClr val="accent2">
                    <a:lumMod val="20000"/>
                    <a:lumOff val="80000"/>
                  </a:schemeClr>
                </a:solidFill>
                <a:latin typeface="+mn-lt"/>
              </a:rPr>
              <a:t>made from rapid neutron capture (r-process)</a:t>
            </a:r>
          </a:p>
          <a:p>
            <a:pPr>
              <a:defRPr/>
            </a:pPr>
            <a:r>
              <a:rPr lang="en-US" i="1" dirty="0">
                <a:solidFill>
                  <a:schemeClr val="accent2">
                    <a:lumMod val="20000"/>
                    <a:lumOff val="80000"/>
                  </a:schemeClr>
                </a:solidFill>
                <a:latin typeface="+mn-lt"/>
              </a:rPr>
              <a:t>Where are they made? How? </a:t>
            </a:r>
          </a:p>
        </p:txBody>
      </p:sp>
      <p:sp>
        <p:nvSpPr>
          <p:cNvPr id="8" name="TextBox 7"/>
          <p:cNvSpPr txBox="1"/>
          <p:nvPr/>
        </p:nvSpPr>
        <p:spPr>
          <a:xfrm>
            <a:off x="228600" y="4507468"/>
            <a:ext cx="838200" cy="369332"/>
          </a:xfrm>
          <a:prstGeom prst="rect">
            <a:avLst/>
          </a:prstGeom>
          <a:noFill/>
        </p:spPr>
        <p:txBody>
          <a:bodyPr wrap="square" rtlCol="0">
            <a:spAutoFit/>
          </a:bodyPr>
          <a:lstStyle/>
          <a:p>
            <a:r>
              <a:rPr lang="en-US" dirty="0" smtClean="0"/>
              <a:t>Ni</a:t>
            </a:r>
            <a:endParaRPr lang="en-US" dirty="0"/>
          </a:p>
        </p:txBody>
      </p:sp>
      <p:sp>
        <p:nvSpPr>
          <p:cNvPr id="9" name="TextBox 8"/>
          <p:cNvSpPr txBox="1"/>
          <p:nvPr/>
        </p:nvSpPr>
        <p:spPr>
          <a:xfrm>
            <a:off x="152400" y="3581400"/>
            <a:ext cx="685800" cy="369332"/>
          </a:xfrm>
          <a:prstGeom prst="rect">
            <a:avLst/>
          </a:prstGeom>
          <a:noFill/>
        </p:spPr>
        <p:txBody>
          <a:bodyPr wrap="square" rtlCol="0">
            <a:spAutoFit/>
          </a:bodyPr>
          <a:lstStyle/>
          <a:p>
            <a:r>
              <a:rPr lang="en-US" dirty="0" err="1" smtClean="0"/>
              <a:t>Sn</a:t>
            </a:r>
            <a:endParaRPr lang="en-US" dirty="0"/>
          </a:p>
        </p:txBody>
      </p:sp>
      <p:sp>
        <p:nvSpPr>
          <p:cNvPr id="19" name="Line 5"/>
          <p:cNvSpPr>
            <a:spLocks noChangeShapeType="1"/>
          </p:cNvSpPr>
          <p:nvPr/>
        </p:nvSpPr>
        <p:spPr bwMode="auto">
          <a:xfrm flipH="1" flipV="1">
            <a:off x="685800" y="4800600"/>
            <a:ext cx="2133600" cy="0"/>
          </a:xfrm>
          <a:prstGeom prst="line">
            <a:avLst/>
          </a:prstGeom>
          <a:noFill/>
          <a:ln w="28575">
            <a:solidFill>
              <a:schemeClr val="accent2"/>
            </a:solidFill>
            <a:round/>
            <a:headEnd/>
            <a:tailEnd/>
          </a:ln>
          <a:effectLst/>
        </p:spPr>
        <p:txBody>
          <a:bodyPr/>
          <a:lstStyle/>
          <a:p>
            <a:endParaRPr lang="en-US"/>
          </a:p>
        </p:txBody>
      </p:sp>
    </p:spTree>
    <p:extLst>
      <p:ext uri="{BB962C8B-B14F-4D97-AF65-F5344CB8AC3E}">
        <p14:creationId xmlns="" xmlns:p14="http://schemas.microsoft.com/office/powerpoint/2010/main" val="209692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p:cTn id="12"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theme/theme1.xml><?xml version="1.0" encoding="utf-8"?>
<a:theme xmlns:a="http://schemas.openxmlformats.org/drawingml/2006/main" name="Techn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3033</TotalTime>
  <Words>2132</Words>
  <Application>Microsoft Office PowerPoint</Application>
  <PresentationFormat>On-screen Show (4:3)</PresentationFormat>
  <Paragraphs>342</Paragraphs>
  <Slides>31</Slides>
  <Notes>14</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4" baseType="lpstr">
      <vt:lpstr>Technic</vt:lpstr>
      <vt:lpstr>Photo Editor Photo</vt:lpstr>
      <vt:lpstr>Equation</vt:lpstr>
      <vt:lpstr>The Matter of Our Matter:  Tales from Nuclear Science</vt:lpstr>
      <vt:lpstr>Identifying the big questions and the tools to answer them</vt:lpstr>
      <vt:lpstr>100 years of nuclear science</vt:lpstr>
      <vt:lpstr>Slide 4</vt:lpstr>
      <vt:lpstr>The tale of visible matter</vt:lpstr>
      <vt:lpstr>Slide 6</vt:lpstr>
      <vt:lpstr>Tales of heavy nuclei</vt:lpstr>
      <vt:lpstr>Slide 8</vt:lpstr>
      <vt:lpstr>Creation of heavy elements:  rapid capture of neutrons</vt:lpstr>
      <vt:lpstr>The National Superconducting Cyclotron Laboratory (NSCL) at Michigan State University</vt:lpstr>
      <vt:lpstr>Facility for Rare Isotope Beams (FRIB)</vt:lpstr>
      <vt:lpstr>Tales of creation</vt:lpstr>
      <vt:lpstr>The Relativistic Heavy Ion Collider Brookhaven National Laboratory, (Long Island, NY)</vt:lpstr>
      <vt:lpstr>Colliding Gold nuclei at RHIC</vt:lpstr>
      <vt:lpstr>Slide 15</vt:lpstr>
      <vt:lpstr>the tale of formation</vt:lpstr>
      <vt:lpstr>quarks and gluons in  protons and neutrons</vt:lpstr>
      <vt:lpstr>Looking inside through scattering  (a la Rutherford)</vt:lpstr>
      <vt:lpstr>Slide 19</vt:lpstr>
      <vt:lpstr>Slide 20</vt:lpstr>
      <vt:lpstr>Cryogenic Targets</vt:lpstr>
      <vt:lpstr>Slide 22</vt:lpstr>
      <vt:lpstr>Slide 23</vt:lpstr>
      <vt:lpstr>Proton charge and magnetism</vt:lpstr>
      <vt:lpstr>Societal Applications</vt:lpstr>
      <vt:lpstr>Positron Emission Tomography</vt:lpstr>
      <vt:lpstr>Magnetic Resonance Imaging with polarized gas</vt:lpstr>
      <vt:lpstr>Detecting very low levels of radioactivity</vt:lpstr>
      <vt:lpstr>Slide 29</vt:lpstr>
      <vt:lpstr>Slide 30</vt:lpstr>
      <vt:lpstr>Slide 31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Betsy Beise</dc:creator>
  <cp:lastModifiedBy>Betsy Beise</cp:lastModifiedBy>
  <cp:revision>198</cp:revision>
  <dcterms:created xsi:type="dcterms:W3CDTF">2012-10-20T16:50:09Z</dcterms:created>
  <dcterms:modified xsi:type="dcterms:W3CDTF">2012-11-18T13:19:07Z</dcterms:modified>
</cp:coreProperties>
</file>