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6"/>
  </p:notesMasterIdLst>
  <p:handoutMasterIdLst>
    <p:handoutMasterId r:id="rId47"/>
  </p:handoutMasterIdLst>
  <p:sldIdLst>
    <p:sldId id="336" r:id="rId2"/>
    <p:sldId id="394" r:id="rId3"/>
    <p:sldId id="548" r:id="rId4"/>
    <p:sldId id="524" r:id="rId5"/>
    <p:sldId id="568" r:id="rId6"/>
    <p:sldId id="567" r:id="rId7"/>
    <p:sldId id="528" r:id="rId8"/>
    <p:sldId id="558" r:id="rId9"/>
    <p:sldId id="559" r:id="rId10"/>
    <p:sldId id="561" r:id="rId11"/>
    <p:sldId id="257" r:id="rId12"/>
    <p:sldId id="535" r:id="rId13"/>
    <p:sldId id="517" r:id="rId14"/>
    <p:sldId id="400" r:id="rId15"/>
    <p:sldId id="580" r:id="rId16"/>
    <p:sldId id="581" r:id="rId17"/>
    <p:sldId id="573" r:id="rId18"/>
    <p:sldId id="569" r:id="rId19"/>
    <p:sldId id="576" r:id="rId20"/>
    <p:sldId id="577" r:id="rId21"/>
    <p:sldId id="575" r:id="rId22"/>
    <p:sldId id="585" r:id="rId23"/>
    <p:sldId id="553" r:id="rId24"/>
    <p:sldId id="547" r:id="rId25"/>
    <p:sldId id="583" r:id="rId26"/>
    <p:sldId id="554" r:id="rId27"/>
    <p:sldId id="521" r:id="rId28"/>
    <p:sldId id="538" r:id="rId29"/>
    <p:sldId id="584" r:id="rId30"/>
    <p:sldId id="534" r:id="rId31"/>
    <p:sldId id="563" r:id="rId32"/>
    <p:sldId id="408" r:id="rId33"/>
    <p:sldId id="578" r:id="rId34"/>
    <p:sldId id="579" r:id="rId35"/>
    <p:sldId id="560" r:id="rId36"/>
    <p:sldId id="582" r:id="rId37"/>
    <p:sldId id="566" r:id="rId38"/>
    <p:sldId id="571" r:id="rId39"/>
    <p:sldId id="572" r:id="rId40"/>
    <p:sldId id="586" r:id="rId41"/>
    <p:sldId id="587" r:id="rId42"/>
    <p:sldId id="588" r:id="rId43"/>
    <p:sldId id="589" r:id="rId44"/>
    <p:sldId id="590" r:id="rId4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5pPr>
    <a:lvl6pPr marL="2286000" algn="l" defTabSz="914400" rtl="0" eaLnBrk="1" latinLnBrk="0" hangingPunct="1"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6pPr>
    <a:lvl7pPr marL="2743200" algn="l" defTabSz="914400" rtl="0" eaLnBrk="1" latinLnBrk="0" hangingPunct="1"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7pPr>
    <a:lvl8pPr marL="3200400" algn="l" defTabSz="914400" rtl="0" eaLnBrk="1" latinLnBrk="0" hangingPunct="1"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8pPr>
    <a:lvl9pPr marL="3657600" algn="l" defTabSz="914400" rtl="0" eaLnBrk="1" latinLnBrk="0" hangingPunct="1">
      <a:defRPr sz="2000" kern="1200">
        <a:solidFill>
          <a:srgbClr val="800000"/>
        </a:solidFill>
        <a:latin typeface="Comic Sans MS" pitchFamily="66" charset="0"/>
        <a:ea typeface="+mn-ea"/>
        <a:cs typeface="+mn-cs"/>
        <a:sym typeface="Symbol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6600"/>
    <a:srgbClr val="FFFF66"/>
    <a:srgbClr val="0033CC"/>
    <a:srgbClr val="FFFF99"/>
    <a:srgbClr val="4D4D4D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91" autoAdjust="0"/>
    <p:restoredTop sz="89071" autoAdjust="0"/>
  </p:normalViewPr>
  <p:slideViewPr>
    <p:cSldViewPr>
      <p:cViewPr varScale="1">
        <p:scale>
          <a:sx n="56" d="100"/>
          <a:sy n="56" d="100"/>
        </p:scale>
        <p:origin x="-10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notesViewPr>
    <p:cSldViewPr>
      <p:cViewPr varScale="1">
        <p:scale>
          <a:sx n="60" d="100"/>
          <a:sy n="60" d="100"/>
        </p:scale>
        <p:origin x="-1698" y="-66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0D0FC5-8442-40ED-B408-0A06054C5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5" tIns="46457" rIns="92915" bIns="4645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2A6C89-EDB7-4C6C-A517-F86175D0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86448-8201-474E-9761-401291AF22B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673600" cy="35052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9600"/>
            <a:ext cx="5113338" cy="4191000"/>
          </a:xfrm>
          <a:noFill/>
          <a:ln/>
        </p:spPr>
        <p:txBody>
          <a:bodyPr lIns="91455" tIns="45728" rIns="91455" bIns="4572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488B3-6A1D-4D8D-B863-8738567A62E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76775" cy="35067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9600"/>
            <a:ext cx="5113338" cy="4191000"/>
          </a:xfrm>
          <a:noFill/>
          <a:ln/>
        </p:spPr>
        <p:txBody>
          <a:bodyPr lIns="92939" tIns="46469" rIns="92939" bIns="46469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563BE-1D02-4A64-9286-38C92522C31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4213"/>
            <a:ext cx="4676775" cy="3506787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9600"/>
            <a:ext cx="5113338" cy="4191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fix the </a:t>
            </a:r>
            <a:r>
              <a:rPr lang="en-US" dirty="0" err="1" smtClean="0"/>
              <a:t>GAe</a:t>
            </a:r>
            <a:r>
              <a:rPr lang="en-US" baseline="0" dirty="0" smtClean="0"/>
              <a:t> values to match most recent extraction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2A6C89-EDB7-4C6C-A517-F86175D08E9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18991-618D-44B9-91A0-87A33C2E2AB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84213"/>
            <a:ext cx="4675187" cy="350678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4925" cy="4191000"/>
          </a:xfrm>
          <a:noFill/>
          <a:ln/>
        </p:spPr>
        <p:txBody>
          <a:bodyPr lIns="92842" tIns="46420" rIns="92842" bIns="4642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727BC-0594-4B92-82F0-06F345ADCD4E}" type="slidenum">
              <a:rPr lang="en-US"/>
              <a:pPr/>
              <a:t>35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362 Pass2 – pass3 yields varied by 1 to 14%--pass3 were a</a:t>
            </a:r>
            <a:r>
              <a:rPr lang="en-US" baseline="0" dirty="0" smtClean="0"/>
              <a:t> net gain in yield </a:t>
            </a:r>
          </a:p>
          <a:p>
            <a:r>
              <a:rPr lang="en-US" baseline="0" dirty="0" smtClean="0"/>
              <a:t>	          Each pass had ~7% </a:t>
            </a:r>
            <a:r>
              <a:rPr lang="en-US" baseline="0" dirty="0" err="1" smtClean="0"/>
              <a:t>uncert</a:t>
            </a:r>
            <a:r>
              <a:rPr lang="en-US" baseline="0" dirty="0" smtClean="0"/>
              <a:t> in each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F40D-53D9-9649-84D1-DC9B2A549E6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Added RC 20090517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29180-85CE-4202-8967-E94446E88FF9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Added RC 20090517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61EAE-2C2A-4290-A697-D5F839371F31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2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3E0B-8AA4-4864-8695-70D0FD4ED33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8DCD5-E62B-43E5-BE97-5ED783A2B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7BC7B-D825-4289-AE3C-A0F80A705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A125-0DD9-4602-88FD-029F2E8F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DBAB-3F37-43F9-ABA6-E5A11B9A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E400-D07D-4CB5-8A9D-2903892A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17D3-8351-430F-B814-8CBDCD38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47AF-E077-429D-9D22-EF3815DA6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2000" y="6324600"/>
            <a:ext cx="609600" cy="457200"/>
          </a:xfrm>
        </p:spPr>
        <p:txBody>
          <a:bodyPr/>
          <a:lstStyle>
            <a:lvl1pPr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D076A0-22CF-46D1-8E14-341962CCB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52400" y="6305550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C71A-E263-4CF0-8338-749E743B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00C05-96B9-4219-8179-E2765710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Beise, U Maryland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B7AD-D10B-41A7-89CD-057276D3CC8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E. Beise, U Maryland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24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CAFEDE-ACAA-4F7D-B94A-35C273D9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25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12" r:id="rId3"/>
    <p:sldLayoutId id="2147483713" r:id="rId4"/>
    <p:sldLayoutId id="2147483714" r:id="rId5"/>
    <p:sldLayoutId id="2147483720" r:id="rId6"/>
    <p:sldLayoutId id="2147483715" r:id="rId7"/>
    <p:sldLayoutId id="2147483716" r:id="rId8"/>
    <p:sldLayoutId id="2147483721" r:id="rId9"/>
    <p:sldLayoutId id="2147483717" r:id="rId10"/>
    <p:sldLayoutId id="2147483718" r:id="rId11"/>
    <p:sldLayoutId id="214748372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oleObject" Target="../embeddings/Microsoft_Office_Word_97_-_2003_Document1.doc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http://www.umaryland.ed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95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New Results from the G0 Experiment</a:t>
            </a:r>
          </a:p>
        </p:txBody>
      </p:sp>
      <p:pic>
        <p:nvPicPr>
          <p:cNvPr id="1030" name="Picture 2058" descr="ns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066"/>
          <p:cNvGraphicFramePr>
            <a:graphicFrameLocks noChangeAspect="1"/>
          </p:cNvGraphicFramePr>
          <p:nvPr/>
        </p:nvGraphicFramePr>
        <p:xfrm>
          <a:off x="6096000" y="4648200"/>
          <a:ext cx="2743200" cy="1634490"/>
        </p:xfrm>
        <a:graphic>
          <a:graphicData uri="http://schemas.openxmlformats.org/presentationml/2006/ole">
            <p:oleObj spid="_x0000_s1026" name="VISIO" r:id="rId4" imgW="3548880" imgH="2368080" progId="Visio.Drawing.6">
              <p:embed/>
            </p:oleObj>
          </a:graphicData>
        </a:graphic>
      </p:graphicFrame>
      <p:sp>
        <p:nvSpPr>
          <p:cNvPr id="1031" name="Text Box 2067"/>
          <p:cNvSpPr txBox="1">
            <a:spLocks noChangeArrowheads="1"/>
          </p:cNvSpPr>
          <p:nvPr/>
        </p:nvSpPr>
        <p:spPr bwMode="auto">
          <a:xfrm>
            <a:off x="914400" y="144780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Elizabeth Beise, University of Maryland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35" name="Picture 2073" descr="logo"/>
          <p:cNvPicPr>
            <a:picLocks noChangeAspect="1" noChangeArrowheads="1"/>
          </p:cNvPicPr>
          <p:nvPr/>
        </p:nvPicPr>
        <p:blipFill>
          <a:blip r:embed="rId5"/>
          <a:srcRect b="32001"/>
          <a:stretch>
            <a:fillRect/>
          </a:stretch>
        </p:blipFill>
        <p:spPr bwMode="auto">
          <a:xfrm>
            <a:off x="838200" y="5791200"/>
            <a:ext cx="990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The image “http://www.umd.edu/images/site/banner.jpg” cannot be displayed, because it contains errors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76200"/>
            <a:ext cx="2209800" cy="52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Slide Number Placeholder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383B22-93F0-45F9-8AB7-2915BC42CDDC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Beise, U Maryland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04800" y="1981200"/>
            <a:ext cx="8229600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Parity-violating electron scattering from the nucleon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2400" kern="0" dirty="0" smtClean="0">
                <a:solidFill>
                  <a:schemeClr val="tx1"/>
                </a:solidFill>
                <a:latin typeface="+mn-lt"/>
              </a:rPr>
              <a:t>Hydrogen and deuterium targets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kumimoji="0" lang="en-US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Strange quark contributions to electromagnetic form factors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Axial-vector N-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transition</a:t>
            </a:r>
          </a:p>
          <a:p>
            <a:pPr marL="685800" lvl="1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Weak interaction contribution to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pion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photoproduction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685800" lvl="1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US" altLang="en-US" sz="2400" kern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Transverse beam spin asymmetries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6096000"/>
            <a:ext cx="1524000" cy="434431"/>
          </a:xfrm>
          <a:prstGeom prst="rect">
            <a:avLst/>
          </a:prstGeom>
          <a:noFill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5715000"/>
            <a:ext cx="1447800" cy="392113"/>
          </a:xfrm>
          <a:prstGeom prst="rect">
            <a:avLst/>
          </a:prstGeom>
          <a:noFill/>
        </p:spPr>
      </p:pic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3429000" y="5867400"/>
            <a:ext cx="1447800" cy="577850"/>
            <a:chOff x="4320" y="48"/>
            <a:chExt cx="1154" cy="474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4320" y="57"/>
            <a:ext cx="370" cy="218"/>
          </p:xfrm>
          <a:graphic>
            <a:graphicData uri="http://schemas.openxmlformats.org/presentationml/2006/ole">
              <p:oleObj spid="_x0000_s1027" name="Photo Editor Photo" r:id="rId9" imgW="4200000" imgH="2142857" progId="MSPhotoEd.3">
                <p:embed/>
              </p:oleObj>
            </a:graphicData>
          </a:graphic>
        </p:graphicFrame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4731" y="48"/>
            <a:ext cx="354" cy="228"/>
          </p:xfrm>
          <a:graphic>
            <a:graphicData uri="http://schemas.openxmlformats.org/presentationml/2006/ole">
              <p:oleObj spid="_x0000_s1028" name="Photo Editor Photo" r:id="rId10" imgW="4258269" imgH="2847619" progId="MSPhotoEd.3">
                <p:embed/>
              </p:oleObj>
            </a:graphicData>
          </a:graphic>
        </p:graphicFrame>
        <p:graphicFrame>
          <p:nvGraphicFramePr>
            <p:cNvPr id="19" name="Object 9"/>
            <p:cNvGraphicFramePr>
              <a:graphicFrameLocks noChangeAspect="1"/>
            </p:cNvGraphicFramePr>
            <p:nvPr/>
          </p:nvGraphicFramePr>
          <p:xfrm>
            <a:off x="4324" y="303"/>
            <a:ext cx="356" cy="219"/>
          </p:xfrm>
          <a:graphic>
            <a:graphicData uri="http://schemas.openxmlformats.org/presentationml/2006/ole">
              <p:oleObj spid="_x0000_s1029" name="Photo Editor Photo" r:id="rId11" imgW="4600000" imgH="2828571" progId="MSPhotoEd.3">
                <p:embed/>
              </p:oleObj>
            </a:graphicData>
          </a:graphic>
        </p:graphicFrame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12"/>
            <a:srcRect r="22917"/>
            <a:stretch>
              <a:fillRect/>
            </a:stretch>
          </p:blipFill>
          <p:spPr bwMode="auto">
            <a:xfrm>
              <a:off x="4730" y="303"/>
              <a:ext cx="35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126" y="168"/>
              <a:ext cx="348" cy="23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med"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0" name="Picture 14" descr="schematic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67125"/>
            <a:ext cx="4419600" cy="3190875"/>
          </a:xfrm>
          <a:prstGeom prst="rect">
            <a:avLst/>
          </a:prstGeom>
          <a:noFill/>
        </p:spPr>
      </p:pic>
      <p:sp>
        <p:nvSpPr>
          <p:cNvPr id="11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E. Beise, U Maryland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chemeClr val="tx1"/>
                </a:solidFill>
                <a:latin typeface="+mj-lt"/>
              </a:rPr>
              <a:t>Jefferson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Laboratory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1860" name="Picture 4" descr="nnews"/>
          <p:cNvPicPr>
            <a:picLocks noChangeAspect="1" noChangeArrowheads="1"/>
          </p:cNvPicPr>
          <p:nvPr/>
        </p:nvPicPr>
        <p:blipFill>
          <a:blip r:embed="rId3"/>
          <a:srcRect l="10974" t="13103" r="27435" b="17470"/>
          <a:stretch>
            <a:fillRect/>
          </a:stretch>
        </p:blipFill>
        <p:spPr bwMode="auto">
          <a:xfrm>
            <a:off x="6248400" y="838200"/>
            <a:ext cx="2514600" cy="18986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00600" y="4495800"/>
            <a:ext cx="4343400" cy="2362200"/>
            <a:chOff x="864" y="820"/>
            <a:chExt cx="4224" cy="2955"/>
          </a:xfrm>
        </p:grpSpPr>
        <p:pic>
          <p:nvPicPr>
            <p:cNvPr id="121865" name="Picture 9" descr="6_GeV_Racetra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820"/>
              <a:ext cx="4224" cy="2955"/>
            </a:xfrm>
            <a:prstGeom prst="rect">
              <a:avLst/>
            </a:prstGeom>
            <a:noFill/>
          </p:spPr>
        </p:pic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 rot="5400000">
              <a:off x="3120" y="1746"/>
              <a:ext cx="336" cy="240"/>
            </a:xfrm>
            <a:prstGeom prst="parallelogram">
              <a:avLst>
                <a:gd name="adj" fmla="val 47911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228600" y="48006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>
                <a:solidFill>
                  <a:srgbClr val="006666"/>
                </a:solidFill>
              </a:rPr>
              <a:t>	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</a:rPr>
              <a:t>E 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  <a:sym typeface="Wingdings" pitchFamily="2" charset="2"/>
              </a:rPr>
              <a:t>~</a:t>
            </a:r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sym typeface="Wingdings" pitchFamily="2" charset="2"/>
              </a:rPr>
              <a:t> 6 </a:t>
            </a:r>
            <a:r>
              <a:rPr lang="en-US" dirty="0" err="1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sym typeface="Wingdings" pitchFamily="2" charset="2"/>
              </a:rPr>
              <a:t>GeV</a:t>
            </a:r>
            <a:endParaRPr lang="en-US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</a:endParaRPr>
          </a:p>
          <a:p>
            <a:pPr algn="l" eaLnBrk="0" hangingPunct="0"/>
            <a:r>
              <a:rPr lang="en-US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</a:rPr>
              <a:t>Continuous Polarized Electron Beam</a:t>
            </a:r>
          </a:p>
          <a:p>
            <a:pPr algn="l" eaLnBrk="0" hangingPunct="0"/>
            <a:r>
              <a:rPr lang="en-US" dirty="0">
                <a:latin typeface="+mn-lt"/>
              </a:rPr>
              <a:t>	</a:t>
            </a:r>
            <a:r>
              <a:rPr lang="en-US" dirty="0">
                <a:solidFill>
                  <a:srgbClr val="993300"/>
                </a:solidFill>
                <a:latin typeface="+mn-lt"/>
              </a:rPr>
              <a:t>&gt; 100 </a:t>
            </a:r>
            <a:r>
              <a:rPr lang="en-US" sz="2400" dirty="0" err="1">
                <a:solidFill>
                  <a:srgbClr val="993300"/>
                </a:solidFill>
                <a:latin typeface="Symbol" pitchFamily="18" charset="2"/>
              </a:rPr>
              <a:t>m</a:t>
            </a:r>
            <a:r>
              <a:rPr lang="en-US" dirty="0" err="1">
                <a:solidFill>
                  <a:srgbClr val="993300"/>
                </a:solidFill>
                <a:latin typeface="+mn-lt"/>
              </a:rPr>
              <a:t>A</a:t>
            </a:r>
            <a:endParaRPr lang="en-US" dirty="0">
              <a:solidFill>
                <a:srgbClr val="993300"/>
              </a:solidFill>
              <a:latin typeface="+mn-lt"/>
            </a:endParaRPr>
          </a:p>
          <a:p>
            <a:pPr algn="l" eaLnBrk="0" hangingPunct="0"/>
            <a:r>
              <a:rPr lang="en-US" dirty="0">
                <a:solidFill>
                  <a:srgbClr val="993300"/>
                </a:solidFill>
                <a:latin typeface="+mn-lt"/>
              </a:rPr>
              <a:t>	up to </a:t>
            </a:r>
            <a:r>
              <a:rPr lang="en-US" dirty="0" smtClean="0">
                <a:solidFill>
                  <a:srgbClr val="993300"/>
                </a:solidFill>
                <a:latin typeface="+mn-lt"/>
              </a:rPr>
              <a:t>85% </a:t>
            </a:r>
            <a:r>
              <a:rPr lang="en-US" dirty="0">
                <a:solidFill>
                  <a:srgbClr val="993300"/>
                </a:solidFill>
                <a:latin typeface="+mn-lt"/>
              </a:rPr>
              <a:t>polarization</a:t>
            </a:r>
          </a:p>
          <a:p>
            <a:pPr algn="l" eaLnBrk="0" hangingPunct="0"/>
            <a:r>
              <a:rPr lang="en-US" dirty="0">
                <a:solidFill>
                  <a:srgbClr val="993300"/>
                </a:solidFill>
                <a:latin typeface="+mn-lt"/>
              </a:rPr>
              <a:t>	concurrent to 3 Halls</a:t>
            </a:r>
          </a:p>
        </p:txBody>
      </p:sp>
      <p:pic>
        <p:nvPicPr>
          <p:cNvPr id="121858" name="Picture 2" descr="acc1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28687"/>
            <a:ext cx="5029200" cy="3795713"/>
          </a:xfrm>
          <a:prstGeom prst="rect">
            <a:avLst/>
          </a:prstGeom>
          <a:noFill/>
        </p:spPr>
      </p:pic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221690" y="3048000"/>
            <a:ext cx="2520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  <a:latin typeface="+mn-lt"/>
              </a:rPr>
              <a:t>upgrade to 12 </a:t>
            </a:r>
            <a:r>
              <a:rPr lang="en-US" b="1" i="1" dirty="0" err="1" smtClean="0">
                <a:solidFill>
                  <a:schemeClr val="tx1"/>
                </a:solidFill>
                <a:latin typeface="+mn-lt"/>
              </a:rPr>
              <a:t>GeV</a:t>
            </a:r>
            <a:endParaRPr lang="en-US" b="1" i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b="1" i="1" dirty="0" smtClean="0">
                <a:solidFill>
                  <a:schemeClr val="tx1"/>
                </a:solidFill>
                <a:latin typeface="+mn-lt"/>
              </a:rPr>
              <a:t>now underway</a:t>
            </a:r>
            <a:endParaRPr lang="en-US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90800" y="3505200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A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86200" y="350520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267200" y="2743200"/>
            <a:ext cx="526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G0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4191000" y="3200400"/>
            <a:ext cx="228600" cy="45720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lg" len="lg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>
          <a:xfrm>
            <a:off x="0" y="6324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54C71A-E263-4CF0-8338-749E743BEE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09613" y="381000"/>
            <a:ext cx="7775575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The G0 experiment at JLAB</a:t>
            </a:r>
          </a:p>
        </p:txBody>
      </p:sp>
      <p:sp>
        <p:nvSpPr>
          <p:cNvPr id="1024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E. Beise, U Maryland</a:t>
            </a:r>
          </a:p>
        </p:txBody>
      </p:sp>
      <p:pic>
        <p:nvPicPr>
          <p:cNvPr id="10245" name="Picture 2" descr="schematic_g0"/>
          <p:cNvPicPr>
            <a:picLocks noChangeAspect="1" noChangeArrowheads="1"/>
          </p:cNvPicPr>
          <p:nvPr/>
        </p:nvPicPr>
        <p:blipFill>
          <a:blip r:embed="rId4"/>
          <a:srcRect l="10588" t="7843" r="15294" b="10588"/>
          <a:stretch>
            <a:fillRect/>
          </a:stretch>
        </p:blipFill>
        <p:spPr bwMode="auto">
          <a:xfrm>
            <a:off x="3803650" y="1828800"/>
            <a:ext cx="53403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900113"/>
            <a:ext cx="7772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Forward and backward angle PV e-p elastic and e-d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quasielastic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) in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JLab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Hall C</a:t>
            </a:r>
          </a:p>
          <a:p>
            <a:pPr eaLnBrk="0" hangingPunct="0">
              <a:lnSpc>
                <a:spcPct val="110000"/>
              </a:lnSpc>
              <a:buClr>
                <a:schemeClr val="tx1"/>
              </a:buClr>
              <a:buFontTx/>
              <a:buChar char="•"/>
              <a:defRPr/>
            </a:pPr>
            <a:endParaRPr lang="en-US" dirty="0">
              <a:solidFill>
                <a:srgbClr val="006600"/>
              </a:solidFill>
              <a:latin typeface="+mn-lt"/>
            </a:endParaRPr>
          </a:p>
          <a:p>
            <a:pPr eaLnBrk="0" hangingPunct="0">
              <a:lnSpc>
                <a:spcPct val="11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superconducting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toroidal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magnet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eaLnBrk="0" hangingPunct="0">
              <a:lnSpc>
                <a:spcPct val="110000"/>
              </a:lnSpc>
              <a:buClr>
                <a:schemeClr val="tx1"/>
              </a:buClr>
              <a:defRPr/>
            </a:pPr>
            <a:endParaRPr lang="en-US" dirty="0">
              <a:solidFill>
                <a:srgbClr val="006666"/>
              </a:solidFill>
              <a:latin typeface="+mn-lt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4296897" y="1371600"/>
          <a:ext cx="4313703" cy="838200"/>
        </p:xfrm>
        <a:graphic>
          <a:graphicData uri="http://schemas.openxmlformats.org/presentationml/2006/ole">
            <p:oleObj spid="_x0000_s10242" name="Equation" r:id="rId5" imgW="2197080" imgH="482400" progId="Equation.3">
              <p:embed/>
            </p:oleObj>
          </a:graphicData>
        </a:graphic>
      </p:graphicFrame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228600" y="2590800"/>
            <a:ext cx="4343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8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scattered particles detected in segmented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scintillator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arrays in spectrometer focal plane 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8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custom electronics count and process scattered particles at &gt; 1 MHz</a:t>
            </a: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forward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angle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data published 2005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backward angle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  <a:latin typeface="+mn-lt"/>
                <a:sym typeface="Wingdings" pitchFamily="2" charset="2"/>
              </a:rPr>
              <a:t>data: 2006-2007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8" name="Date Placeholder 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10249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64BA17-F87C-4DA1-A12A-41D3CEB17ABD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35052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G0 Apparatus</a:t>
            </a:r>
          </a:p>
        </p:txBody>
      </p:sp>
      <p:pic>
        <p:nvPicPr>
          <p:cNvPr id="11268" name="Picture 3" descr="G0Assemb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9589" r="13699"/>
          <a:stretch>
            <a:fillRect/>
          </a:stretch>
        </p:blipFill>
        <p:spPr>
          <a:xfrm>
            <a:off x="152400" y="1071563"/>
            <a:ext cx="5105400" cy="4992687"/>
          </a:xfrm>
          <a:noFill/>
        </p:spPr>
      </p:pic>
      <p:pic>
        <p:nvPicPr>
          <p:cNvPr id="11269" name="Picture 4" descr="sc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6802" t="8163" r="11565" b="2040"/>
          <a:stretch>
            <a:fillRect/>
          </a:stretch>
        </p:blipFill>
        <p:spPr>
          <a:xfrm>
            <a:off x="5943600" y="609600"/>
            <a:ext cx="2181225" cy="3200400"/>
          </a:xfrm>
          <a:noFill/>
        </p:spPr>
      </p:pic>
      <p:sp>
        <p:nvSpPr>
          <p:cNvPr id="112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876800" y="2286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One octant’s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scintillator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array</a:t>
            </a:r>
          </a:p>
        </p:txBody>
      </p:sp>
      <p:sp>
        <p:nvSpPr>
          <p:cNvPr id="11272" name="Line 6"/>
          <p:cNvSpPr>
            <a:spLocks noChangeShapeType="1"/>
          </p:cNvSpPr>
          <p:nvPr/>
        </p:nvSpPr>
        <p:spPr bwMode="auto">
          <a:xfrm flipV="1">
            <a:off x="1828800" y="990600"/>
            <a:ext cx="4419600" cy="1905000"/>
          </a:xfrm>
          <a:prstGeom prst="line">
            <a:avLst/>
          </a:prstGeom>
          <a:noFill/>
          <a:ln w="38100">
            <a:solidFill>
              <a:srgbClr val="81562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1828800" y="3352800"/>
            <a:ext cx="4800600" cy="152400"/>
          </a:xfrm>
          <a:prstGeom prst="line">
            <a:avLst/>
          </a:prstGeom>
          <a:noFill/>
          <a:ln w="38100">
            <a:solidFill>
              <a:srgbClr val="81562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5334000" y="4343400"/>
          <a:ext cx="3633788" cy="2179638"/>
        </p:xfrm>
        <a:graphic>
          <a:graphicData uri="http://schemas.openxmlformats.org/presentationml/2006/ole">
            <p:oleObj spid="_x0000_s11266" name="Photo Editor Photo" r:id="rId5" imgW="6095238" imgH="4571429" progId="MSPhotoEd.3">
              <p:embed/>
            </p:oleObj>
          </a:graphicData>
        </a:graphic>
      </p:graphicFrame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4114800" y="4191000"/>
            <a:ext cx="18288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4191000" y="3810000"/>
            <a:ext cx="22098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562600" y="39624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20 cm LH</a:t>
            </a:r>
            <a:r>
              <a:rPr lang="en-US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Target</a:t>
            </a:r>
          </a:p>
        </p:txBody>
      </p:sp>
      <p:sp>
        <p:nvSpPr>
          <p:cNvPr id="11277" name="Date Placeholder 12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11278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3C63BF-70E1-487D-84BF-1DEFDAB24173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EsGMs_withHAPII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15292" y="1905000"/>
            <a:ext cx="732870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G0 Forward angle Results</a:t>
            </a:r>
          </a:p>
        </p:txBody>
      </p:sp>
      <p:sp>
        <p:nvSpPr>
          <p:cNvPr id="1331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23090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D.S. Armstrong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et al.,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PRL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95 (2005) 092001 </a:t>
            </a:r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/>
        </p:nvGraphicFramePr>
        <p:xfrm>
          <a:off x="457200" y="1092200"/>
          <a:ext cx="5410200" cy="889000"/>
        </p:xfrm>
        <a:graphic>
          <a:graphicData uri="http://schemas.openxmlformats.org/presentationml/2006/ole">
            <p:oleObj spid="_x0000_s13314" name="Equation" r:id="rId4" imgW="2933640" imgH="482400" progId="Equation.3">
              <p:embed/>
            </p:oleObj>
          </a:graphicData>
        </a:graphic>
      </p:graphicFrame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6629400" y="1143000"/>
            <a:ext cx="187981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EM form factors: 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J.J.Kelly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PRC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70,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068202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(2004)</a:t>
            </a:r>
          </a:p>
        </p:txBody>
      </p:sp>
      <p:sp>
        <p:nvSpPr>
          <p:cNvPr id="13321" name="Date Placeholder 10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322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C358FE-2AB0-443B-B7A7-93552517AC56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3314700" y="2856706"/>
            <a:ext cx="1295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5334794" y="2895600"/>
            <a:ext cx="1218406" cy="7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3" name="Oval 22"/>
          <p:cNvSpPr/>
          <p:nvPr/>
        </p:nvSpPr>
        <p:spPr bwMode="auto">
          <a:xfrm flipH="1">
            <a:off x="5943600" y="4114800"/>
            <a:ext cx="228600" cy="3810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5486400"/>
            <a:ext cx="18288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5791200" y="4495800"/>
            <a:ext cx="152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724400" y="464820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HAPPEX-3</a:t>
            </a:r>
            <a:endParaRPr lang="en-US" sz="16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25908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G0 Backward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G0 Backward Angle</a:t>
            </a: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2588" y="901005"/>
            <a:ext cx="8305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Electron detection: 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= 108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°,  H and D targets 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Add Cryostat Exit Detectors (CED) to define electron trajectory</a:t>
            </a:r>
          </a:p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Aerogel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Cerenkov detector 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/e separation (p</a:t>
            </a:r>
            <a:r>
              <a:rPr lang="en-US" baseline="-25000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&lt; 380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MeV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/c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1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scaler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per channel FPD/CED pair  (w/ and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wo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/ CER)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20174" name="Group 14"/>
          <p:cNvGraphicFramePr>
            <a:graphicFrameLocks noGrp="1"/>
          </p:cNvGraphicFramePr>
          <p:nvPr/>
        </p:nvGraphicFramePr>
        <p:xfrm>
          <a:off x="457200" y="2895600"/>
          <a:ext cx="2895600" cy="1752600"/>
        </p:xfrm>
        <a:graphic>
          <a:graphicData uri="http://schemas.openxmlformats.org/drawingml/2006/table">
            <a:tbl>
              <a:tblPr/>
              <a:tblGrid>
                <a:gridCol w="1477963"/>
                <a:gridCol w="1417637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(GeV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F99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F99"/>
                    </a:solidFill>
                  </a:tcPr>
                </a:tc>
              </a:tr>
            </a:tbl>
          </a:graphicData>
        </a:graphic>
      </p:graphicFrame>
      <p:sp>
        <p:nvSpPr>
          <p:cNvPr id="31763" name="Text Box 29"/>
          <p:cNvSpPr txBox="1">
            <a:spLocks noChangeArrowheads="1"/>
          </p:cNvSpPr>
          <p:nvPr/>
        </p:nvSpPr>
        <p:spPr bwMode="auto">
          <a:xfrm>
            <a:off x="288925" y="4992688"/>
            <a:ext cx="4130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dist" eaLnBrk="0" fontAlgn="ctr" hangingPunct="0">
              <a:lnSpc>
                <a:spcPct val="7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None/>
            </a:pPr>
            <a:endParaRPr lang="en-US"/>
          </a:p>
        </p:txBody>
      </p:sp>
      <p:sp>
        <p:nvSpPr>
          <p:cNvPr id="31764" name="Text Box 30"/>
          <p:cNvSpPr txBox="1">
            <a:spLocks noChangeArrowheads="1"/>
          </p:cNvSpPr>
          <p:nvPr/>
        </p:nvSpPr>
        <p:spPr bwMode="auto">
          <a:xfrm>
            <a:off x="381000" y="48768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Common Q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with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HAPPEX-III and PVA4</a:t>
            </a:r>
          </a:p>
        </p:txBody>
      </p:sp>
      <p:pic>
        <p:nvPicPr>
          <p:cNvPr id="31765" name="Picture 44" descr="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362200"/>
            <a:ext cx="53340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Date Placeholder 2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1767" name="Slide Number Placeholder 2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AE4F7F-07CF-491C-A7DD-401E69E240D1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H687-matrix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4038600"/>
            <a:ext cx="40116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5" descr="H687-asym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48125"/>
            <a:ext cx="5505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3" descr="H362-asym3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2550"/>
            <a:ext cx="55800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6172200" y="1101725"/>
            <a:ext cx="15890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7" tIns="41464" rIns="82927" bIns="41464">
            <a:spAutoFit/>
          </a:bodyPr>
          <a:lstStyle/>
          <a:p>
            <a:pPr defTabSz="828675" eaLnBrk="0" hangingPunct="0">
              <a:buClr>
                <a:srgbClr val="CC0000"/>
              </a:buClr>
              <a:buSzPct val="100000"/>
              <a:buFont typeface="Arial" pitchFamily="34" charset="0"/>
              <a:buNone/>
            </a:pPr>
            <a:r>
              <a:rPr lang="en-GB" sz="2200">
                <a:solidFill>
                  <a:srgbClr val="002060"/>
                </a:solidFill>
                <a:cs typeface="Arial" pitchFamily="34" charset="0"/>
              </a:rPr>
              <a:t>362 MeV</a:t>
            </a:r>
          </a:p>
        </p:txBody>
      </p:sp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533400" y="381000"/>
            <a:ext cx="4222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defTabSz="828675"/>
            <a:r>
              <a:rPr lang="en-US" sz="280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Hydrogen raw electron data</a:t>
            </a:r>
            <a:endParaRPr lang="en-US">
              <a:solidFill>
                <a:srgbClr val="1F497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391" name="TextBox 17"/>
          <p:cNvSpPr txBox="1">
            <a:spLocks noChangeArrowheads="1"/>
          </p:cNvSpPr>
          <p:nvPr/>
        </p:nvSpPr>
        <p:spPr bwMode="auto">
          <a:xfrm>
            <a:off x="8324850" y="1143000"/>
            <a:ext cx="742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Hz/uA</a:t>
            </a:r>
          </a:p>
        </p:txBody>
      </p:sp>
      <p:sp>
        <p:nvSpPr>
          <p:cNvPr id="16392" name="TextBox 25"/>
          <p:cNvSpPr txBox="1">
            <a:spLocks noChangeArrowheads="1"/>
          </p:cNvSpPr>
          <p:nvPr/>
        </p:nvSpPr>
        <p:spPr bwMode="auto">
          <a:xfrm flipV="1">
            <a:off x="0" y="1077913"/>
            <a:ext cx="4572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6393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mtClean="0"/>
              <a:t>CIPANP 2009</a:t>
            </a:r>
            <a:endParaRPr lang="en-US"/>
          </a:p>
        </p:txBody>
      </p:sp>
      <p:sp>
        <p:nvSpPr>
          <p:cNvPr id="16394" name="Slide Number Placeholder 29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C36EBC5-11B0-4E96-A43F-9E4CD648F486}" type="slidenum">
              <a:rPr lang="en-US"/>
              <a:pPr algn="ctr"/>
              <a:t>15</a:t>
            </a:fld>
            <a:endParaRPr lang="en-US"/>
          </a:p>
        </p:txBody>
      </p:sp>
      <p:sp>
        <p:nvSpPr>
          <p:cNvPr id="16395" name="Footer Placeholder 30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E. Beise, U Maryland</a:t>
            </a:r>
          </a:p>
        </p:txBody>
      </p:sp>
      <p:sp>
        <p:nvSpPr>
          <p:cNvPr id="16396" name="TextBox 18"/>
          <p:cNvSpPr txBox="1">
            <a:spLocks noChangeArrowheads="1"/>
          </p:cNvSpPr>
          <p:nvPr/>
        </p:nvSpPr>
        <p:spPr bwMode="auto">
          <a:xfrm>
            <a:off x="990600" y="3657600"/>
            <a:ext cx="3094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octant # (azimuthal distribution) </a:t>
            </a:r>
          </a:p>
        </p:txBody>
      </p:sp>
      <p:cxnSp>
        <p:nvCxnSpPr>
          <p:cNvPr id="16397" name="Straight Arrow Connector 21"/>
          <p:cNvCxnSpPr>
            <a:cxnSpLocks noChangeShapeType="1"/>
          </p:cNvCxnSpPr>
          <p:nvPr/>
        </p:nvCxnSpPr>
        <p:spPr bwMode="auto">
          <a:xfrm>
            <a:off x="3962400" y="38100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6398" name="Picture 20" descr="H362-matrix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417638"/>
            <a:ext cx="3810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09600" y="1123890"/>
            <a:ext cx="5105400" cy="4001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blinded  raw asymmetries (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ppm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)</a:t>
            </a:r>
          </a:p>
        </p:txBody>
      </p:sp>
      <p:sp>
        <p:nvSpPr>
          <p:cNvPr id="16400" name="Rectangle 6"/>
          <p:cNvSpPr>
            <a:spLocks noChangeArrowheads="1"/>
          </p:cNvSpPr>
          <p:nvPr/>
        </p:nvSpPr>
        <p:spPr bwMode="auto">
          <a:xfrm>
            <a:off x="6172200" y="3733800"/>
            <a:ext cx="1447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7" tIns="41464" rIns="82927" bIns="41464">
            <a:spAutoFit/>
          </a:bodyPr>
          <a:lstStyle/>
          <a:p>
            <a:pPr defTabSz="828675" eaLnBrk="0" hangingPunct="0">
              <a:buClr>
                <a:srgbClr val="CC0000"/>
              </a:buClr>
              <a:buSzPct val="100000"/>
              <a:buFont typeface="Arial" pitchFamily="34" charset="0"/>
              <a:buNone/>
            </a:pPr>
            <a:r>
              <a:rPr lang="en-GB" sz="2200">
                <a:solidFill>
                  <a:srgbClr val="002060"/>
                </a:solidFill>
                <a:cs typeface="Arial" pitchFamily="34" charset="0"/>
              </a:rPr>
              <a:t>687 MeV</a:t>
            </a:r>
            <a:endParaRPr lang="en-GB" sz="36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401" name="TextBox 26"/>
          <p:cNvSpPr txBox="1">
            <a:spLocks noChangeArrowheads="1"/>
          </p:cNvSpPr>
          <p:nvPr/>
        </p:nvSpPr>
        <p:spPr bwMode="auto">
          <a:xfrm>
            <a:off x="8229600" y="3810000"/>
            <a:ext cx="742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Hz/uA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D362-asym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5750"/>
            <a:ext cx="54102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4" descr="D362-matrix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6096000" y="1066800"/>
            <a:ext cx="15890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7" tIns="41464" rIns="82927" bIns="41464">
            <a:spAutoFit/>
          </a:bodyPr>
          <a:lstStyle/>
          <a:p>
            <a:pPr defTabSz="828675" eaLnBrk="0" hangingPunct="0">
              <a:buClr>
                <a:srgbClr val="CC0000"/>
              </a:buClr>
              <a:buSzPct val="100000"/>
            </a:pPr>
            <a:r>
              <a:rPr lang="en-GB" sz="2200">
                <a:solidFill>
                  <a:srgbClr val="002060"/>
                </a:solidFill>
                <a:cs typeface="Arial" pitchFamily="34" charset="0"/>
              </a:rPr>
              <a:t>362 MeV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172200" y="3733800"/>
            <a:ext cx="1447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27" tIns="41464" rIns="82927" bIns="41464">
            <a:spAutoFit/>
          </a:bodyPr>
          <a:lstStyle/>
          <a:p>
            <a:pPr defTabSz="828675" eaLnBrk="0" hangingPunct="0">
              <a:buClr>
                <a:srgbClr val="CC0000"/>
              </a:buClr>
              <a:buSzPct val="100000"/>
              <a:buFont typeface="Arial" pitchFamily="34" charset="0"/>
              <a:buNone/>
            </a:pPr>
            <a:r>
              <a:rPr lang="en-GB" sz="2200">
                <a:solidFill>
                  <a:srgbClr val="002060"/>
                </a:solidFill>
                <a:cs typeface="Arial" pitchFamily="34" charset="0"/>
              </a:rPr>
              <a:t>687 MeV</a:t>
            </a:r>
            <a:endParaRPr lang="en-GB" sz="36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533400" y="381000"/>
            <a:ext cx="46878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defTabSz="828675"/>
            <a:r>
              <a:rPr lang="en-US" sz="2800">
                <a:solidFill>
                  <a:srgbClr val="1F497D"/>
                </a:solidFill>
                <a:latin typeface="Calibri" pitchFamily="34" charset="0"/>
                <a:cs typeface="Arial" pitchFamily="34" charset="0"/>
              </a:rPr>
              <a:t>Deuterium raw electron data</a:t>
            </a:r>
            <a:endParaRPr lang="en-US">
              <a:solidFill>
                <a:srgbClr val="1F497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990600"/>
            <a:ext cx="5105400" cy="4001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blinded  raw asymmetries (</a:t>
            </a:r>
            <a:r>
              <a:rPr lang="en-US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ppm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)</a:t>
            </a: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8153400" y="1066800"/>
            <a:ext cx="742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Hz/uA</a:t>
            </a:r>
          </a:p>
        </p:txBody>
      </p:sp>
      <p:sp>
        <p:nvSpPr>
          <p:cNvPr id="15369" name="TextBox 23"/>
          <p:cNvSpPr txBox="1">
            <a:spLocks noChangeArrowheads="1"/>
          </p:cNvSpPr>
          <p:nvPr/>
        </p:nvSpPr>
        <p:spPr bwMode="auto">
          <a:xfrm>
            <a:off x="-1588" y="3810000"/>
            <a:ext cx="306388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5370" name="TextBox 25"/>
          <p:cNvSpPr txBox="1">
            <a:spLocks noChangeArrowheads="1"/>
          </p:cNvSpPr>
          <p:nvPr/>
        </p:nvSpPr>
        <p:spPr bwMode="auto">
          <a:xfrm flipV="1">
            <a:off x="0" y="1077913"/>
            <a:ext cx="4572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5371" name="TextBox 26"/>
          <p:cNvSpPr txBox="1">
            <a:spLocks noChangeArrowheads="1"/>
          </p:cNvSpPr>
          <p:nvPr/>
        </p:nvSpPr>
        <p:spPr bwMode="auto">
          <a:xfrm>
            <a:off x="8229600" y="3852863"/>
            <a:ext cx="742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Hz/uA</a:t>
            </a:r>
          </a:p>
        </p:txBody>
      </p:sp>
      <p:sp>
        <p:nvSpPr>
          <p:cNvPr id="15372" name="Date Placeholder 22"/>
          <p:cNvSpPr>
            <a:spLocks noGrp="1"/>
          </p:cNvSpPr>
          <p:nvPr>
            <p:ph type="dt" sz="quarter" idx="10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mtClean="0"/>
              <a:t>CIPANP 2009</a:t>
            </a:r>
            <a:endParaRPr lang="en-US"/>
          </a:p>
        </p:txBody>
      </p:sp>
      <p:sp>
        <p:nvSpPr>
          <p:cNvPr id="15373" name="Slide Number Placeholder 29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66E232F-A658-40AF-8F91-0BD4C5FDBFD5}" type="slidenum">
              <a:rPr lang="en-US"/>
              <a:pPr algn="ctr"/>
              <a:t>16</a:t>
            </a:fld>
            <a:endParaRPr lang="en-US"/>
          </a:p>
        </p:txBody>
      </p:sp>
      <p:sp>
        <p:nvSpPr>
          <p:cNvPr id="15374" name="Footer Placeholder 30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/>
              <a:t>E. Beise, U Maryland</a:t>
            </a:r>
          </a:p>
        </p:txBody>
      </p:sp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990600" y="3657600"/>
            <a:ext cx="3094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octant # (azimuthal distribution) </a:t>
            </a:r>
          </a:p>
        </p:txBody>
      </p:sp>
      <p:cxnSp>
        <p:nvCxnSpPr>
          <p:cNvPr id="15376" name="Straight Arrow Connector 21"/>
          <p:cNvCxnSpPr>
            <a:cxnSpLocks noChangeShapeType="1"/>
          </p:cNvCxnSpPr>
          <p:nvPr/>
        </p:nvCxnSpPr>
        <p:spPr bwMode="auto">
          <a:xfrm>
            <a:off x="3962400" y="38100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5377" name="Picture 21" descr="D687-asym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92575"/>
            <a:ext cx="53292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0" descr="D687-matrix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0013" y="4114800"/>
            <a:ext cx="39639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57200" y="1143000"/>
            <a:ext cx="1905000" cy="957726"/>
            <a:chOff x="723093" y="754443"/>
            <a:chExt cx="1469278" cy="854009"/>
          </a:xfrm>
        </p:grpSpPr>
        <p:sp>
          <p:nvSpPr>
            <p:cNvPr id="8214" name="Oval 5"/>
            <p:cNvSpPr>
              <a:spLocks noChangeArrowheads="1"/>
            </p:cNvSpPr>
            <p:nvPr/>
          </p:nvSpPr>
          <p:spPr bwMode="auto">
            <a:xfrm>
              <a:off x="736800" y="754443"/>
              <a:ext cx="1396800" cy="854009"/>
            </a:xfrm>
            <a:prstGeom prst="ellipse">
              <a:avLst/>
            </a:prstGeom>
            <a:noFill/>
            <a:ln w="2730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 sz="18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9219" name="Text Box 6"/>
            <p:cNvSpPr txBox="1">
              <a:spLocks noChangeArrowheads="1"/>
            </p:cNvSpPr>
            <p:nvPr/>
          </p:nvSpPr>
          <p:spPr bwMode="auto">
            <a:xfrm>
              <a:off x="723093" y="754443"/>
              <a:ext cx="1469278" cy="790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1631" tIns="42448" rIns="81631" bIns="42448" anchor="ctr" anchorCtr="1">
              <a:spAutoFit/>
            </a:bodyPr>
            <a:lstStyle/>
            <a:p>
              <a:pPr algn="ctr" defTabSz="828013" eaLnBrk="1">
                <a:buClr>
                  <a:srgbClr val="000000"/>
                </a:buClr>
                <a:buSzPct val="100000"/>
                <a:tabLst>
                  <a:tab pos="0" algn="l"/>
                  <a:tab pos="414726" algn="l"/>
                  <a:tab pos="828013" algn="l"/>
                  <a:tab pos="1244178" algn="l"/>
                  <a:tab pos="1658904" algn="l"/>
                  <a:tab pos="2073631" algn="l"/>
                  <a:tab pos="2486917" algn="l"/>
                  <a:tab pos="2903083" algn="l"/>
                  <a:tab pos="3317809" algn="l"/>
                  <a:tab pos="3732535" algn="l"/>
                  <a:tab pos="4145822" algn="l"/>
                  <a:tab pos="4561987" algn="l"/>
                  <a:tab pos="4976713" algn="l"/>
                  <a:tab pos="5390000" algn="l"/>
                  <a:tab pos="5804726" algn="l"/>
                  <a:tab pos="6220892" algn="l"/>
                  <a:tab pos="6635618" algn="l"/>
                  <a:tab pos="7048904" algn="l"/>
                  <a:tab pos="7463631" algn="l"/>
                  <a:tab pos="7879796" algn="l"/>
                  <a:tab pos="8294522" algn="l"/>
                </a:tabLst>
                <a:defRPr/>
              </a:pPr>
              <a:r>
                <a:rPr lang="en-GB" sz="1800" dirty="0">
                  <a:solidFill>
                    <a:schemeClr val="accent5">
                      <a:lumMod val="25000"/>
                    </a:schemeClr>
                  </a:solidFill>
                  <a:latin typeface="+mn-lt"/>
                </a:rPr>
                <a:t>Blinding </a:t>
              </a:r>
            </a:p>
            <a:p>
              <a:pPr algn="ctr" defTabSz="828013" eaLnBrk="1">
                <a:buClr>
                  <a:srgbClr val="000000"/>
                </a:buClr>
                <a:buSzPct val="100000"/>
                <a:tabLst>
                  <a:tab pos="0" algn="l"/>
                  <a:tab pos="414726" algn="l"/>
                  <a:tab pos="828013" algn="l"/>
                  <a:tab pos="1244178" algn="l"/>
                  <a:tab pos="1658904" algn="l"/>
                  <a:tab pos="2073631" algn="l"/>
                  <a:tab pos="2486917" algn="l"/>
                  <a:tab pos="2903083" algn="l"/>
                  <a:tab pos="3317809" algn="l"/>
                  <a:tab pos="3732535" algn="l"/>
                  <a:tab pos="4145822" algn="l"/>
                  <a:tab pos="4561987" algn="l"/>
                  <a:tab pos="4976713" algn="l"/>
                  <a:tab pos="5390000" algn="l"/>
                  <a:tab pos="5804726" algn="l"/>
                  <a:tab pos="6220892" algn="l"/>
                  <a:tab pos="6635618" algn="l"/>
                  <a:tab pos="7048904" algn="l"/>
                  <a:tab pos="7463631" algn="l"/>
                  <a:tab pos="7879796" algn="l"/>
                  <a:tab pos="8294522" algn="l"/>
                </a:tabLst>
                <a:defRPr/>
              </a:pPr>
              <a:r>
                <a:rPr lang="en-GB" sz="1800" dirty="0">
                  <a:solidFill>
                    <a:schemeClr val="accent5">
                      <a:lumMod val="25000"/>
                    </a:schemeClr>
                  </a:solidFill>
                  <a:latin typeface="+mn-lt"/>
                </a:rPr>
                <a:t>Factors</a:t>
              </a:r>
            </a:p>
            <a:p>
              <a:pPr algn="ctr" defTabSz="828013" eaLnBrk="1">
                <a:buClr>
                  <a:srgbClr val="000000"/>
                </a:buClr>
                <a:buSzPct val="100000"/>
                <a:tabLst>
                  <a:tab pos="0" algn="l"/>
                  <a:tab pos="414726" algn="l"/>
                  <a:tab pos="828013" algn="l"/>
                  <a:tab pos="1244178" algn="l"/>
                  <a:tab pos="1658904" algn="l"/>
                  <a:tab pos="2073631" algn="l"/>
                  <a:tab pos="2486917" algn="l"/>
                  <a:tab pos="2903083" algn="l"/>
                  <a:tab pos="3317809" algn="l"/>
                  <a:tab pos="3732535" algn="l"/>
                  <a:tab pos="4145822" algn="l"/>
                  <a:tab pos="4561987" algn="l"/>
                  <a:tab pos="4976713" algn="l"/>
                  <a:tab pos="5390000" algn="l"/>
                  <a:tab pos="5804726" algn="l"/>
                  <a:tab pos="6220892" algn="l"/>
                  <a:tab pos="6635618" algn="l"/>
                  <a:tab pos="7048904" algn="l"/>
                  <a:tab pos="7463631" algn="l"/>
                  <a:tab pos="7879796" algn="l"/>
                  <a:tab pos="8294522" algn="l"/>
                </a:tabLst>
                <a:defRPr/>
              </a:pPr>
              <a:r>
                <a:rPr lang="en-GB" sz="1600" dirty="0" smtClean="0">
                  <a:solidFill>
                    <a:schemeClr val="accent5">
                      <a:lumMod val="25000"/>
                    </a:schemeClr>
                  </a:solidFill>
                  <a:latin typeface="+mn-lt"/>
                </a:rPr>
                <a:t>× 0.75-1.25</a:t>
              </a:r>
              <a:endParaRPr lang="en-GB" sz="1600" dirty="0">
                <a:solidFill>
                  <a:schemeClr val="accent5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9282" name="AutoShape 11"/>
          <p:cNvSpPr>
            <a:spLocks noChangeArrowheads="1"/>
          </p:cNvSpPr>
          <p:nvPr/>
        </p:nvSpPr>
        <p:spPr bwMode="auto">
          <a:xfrm>
            <a:off x="2895600" y="1371600"/>
            <a:ext cx="3198719" cy="371503"/>
          </a:xfrm>
          <a:prstGeom prst="roundRect">
            <a:avLst>
              <a:gd name="adj" fmla="val 375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ctr" defTabSz="828013" eaLnBrk="1"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H, D Raw Asymmetries, </a:t>
            </a:r>
            <a:r>
              <a:rPr lang="en-GB" sz="180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GB" sz="1800" baseline="-25000" dirty="0" err="1">
                <a:solidFill>
                  <a:srgbClr val="000000"/>
                </a:solidFill>
                <a:latin typeface="+mn-lt"/>
              </a:rPr>
              <a:t>meas</a:t>
            </a:r>
            <a:endParaRPr lang="en-GB" sz="180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278" name="Text Box 14"/>
          <p:cNvSpPr txBox="1">
            <a:spLocks noChangeArrowheads="1"/>
          </p:cNvSpPr>
          <p:nvPr/>
        </p:nvSpPr>
        <p:spPr bwMode="auto">
          <a:xfrm>
            <a:off x="2438400" y="2133600"/>
            <a:ext cx="4240213" cy="17529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89991" tIns="46795" rIns="89991" bIns="46795">
            <a:spAutoFit/>
          </a:bodyPr>
          <a:lstStyle/>
          <a:p>
            <a:pPr algn="ctr" defTabSz="828013" eaLnBrk="1">
              <a:lnSpc>
                <a:spcPts val="1678"/>
              </a:lnSpc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u="sng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Corrections</a:t>
            </a:r>
            <a:endParaRPr lang="en-GB" sz="1800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algn="ctr" defTabSz="828013" eaLnBrk="1">
              <a:lnSpc>
                <a:spcPct val="104000"/>
              </a:lnSpc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 err="1" smtClean="0">
                <a:solidFill>
                  <a:srgbClr val="000000"/>
                </a:solidFill>
                <a:latin typeface="+mn-lt"/>
              </a:rPr>
              <a:t>Scaler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counting correction</a:t>
            </a:r>
          </a:p>
          <a:p>
            <a:pPr algn="ctr" defTabSz="828013" eaLnBrk="1">
              <a:lnSpc>
                <a:spcPct val="104000"/>
              </a:lnSpc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Rate corrections from electronics</a:t>
            </a:r>
          </a:p>
          <a:p>
            <a:pPr algn="ctr" defTabSz="828013" eaLnBrk="1">
              <a:lnSpc>
                <a:spcPct val="104000"/>
              </a:lnSpc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 err="1">
                <a:solidFill>
                  <a:srgbClr val="000000"/>
                </a:solidFill>
                <a:latin typeface="+mn-lt"/>
              </a:rPr>
              <a:t>Helicity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-correlated corrections</a:t>
            </a:r>
          </a:p>
          <a:p>
            <a:pPr algn="ctr" defTabSz="828013" eaLnBrk="1">
              <a:lnSpc>
                <a:spcPct val="104000"/>
              </a:lnSpc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Background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corrections</a:t>
            </a:r>
            <a:endParaRPr lang="en-GB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defTabSz="828013" eaLnBrk="1">
              <a:lnSpc>
                <a:spcPct val="104000"/>
              </a:lnSpc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Beam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polarization</a:t>
            </a:r>
            <a:endParaRPr lang="en-GB" sz="18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400800" y="5791200"/>
            <a:ext cx="2493963" cy="648611"/>
            <a:chOff x="1145" y="1246"/>
            <a:chExt cx="2396" cy="1186"/>
          </a:xfrm>
        </p:grpSpPr>
        <p:sp>
          <p:nvSpPr>
            <p:cNvPr id="8212" name="AutoShape 44"/>
            <p:cNvSpPr>
              <a:spLocks noChangeArrowheads="1"/>
            </p:cNvSpPr>
            <p:nvPr/>
          </p:nvSpPr>
          <p:spPr bwMode="auto">
            <a:xfrm>
              <a:off x="1145" y="1246"/>
              <a:ext cx="2396" cy="749"/>
            </a:xfrm>
            <a:prstGeom prst="roundRect">
              <a:avLst>
                <a:gd name="adj" fmla="val 130"/>
              </a:avLst>
            </a:prstGeom>
            <a:solidFill>
              <a:srgbClr val="FFFF99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260" name="Text Box 45"/>
            <p:cNvSpPr txBox="1">
              <a:spLocks noChangeArrowheads="1"/>
            </p:cNvSpPr>
            <p:nvPr/>
          </p:nvSpPr>
          <p:spPr bwMode="auto">
            <a:xfrm>
              <a:off x="1145" y="1246"/>
              <a:ext cx="2396" cy="118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991" tIns="46795" rIns="89991" bIns="46795">
              <a:spAutoFit/>
            </a:bodyPr>
            <a:lstStyle/>
            <a:p>
              <a:pPr algn="ctr" defTabSz="828013">
                <a:tabLst>
                  <a:tab pos="0" algn="l"/>
                  <a:tab pos="414726" algn="l"/>
                  <a:tab pos="828013" algn="l"/>
                  <a:tab pos="1244178" algn="l"/>
                  <a:tab pos="1658904" algn="l"/>
                  <a:tab pos="2073631" algn="l"/>
                  <a:tab pos="2486917" algn="l"/>
                  <a:tab pos="2903083" algn="l"/>
                  <a:tab pos="3317809" algn="l"/>
                  <a:tab pos="3732535" algn="l"/>
                  <a:tab pos="4145822" algn="l"/>
                  <a:tab pos="4561987" algn="l"/>
                  <a:tab pos="4976713" algn="l"/>
                  <a:tab pos="5390000" algn="l"/>
                  <a:tab pos="5804726" algn="l"/>
                  <a:tab pos="6220892" algn="l"/>
                  <a:tab pos="6635618" algn="l"/>
                  <a:tab pos="7048904" algn="l"/>
                  <a:tab pos="7463631" algn="l"/>
                  <a:tab pos="7879796" algn="l"/>
                  <a:tab pos="8294522" algn="l"/>
                </a:tabLst>
                <a:defRPr/>
              </a:pPr>
              <a:r>
                <a:rPr lang="en-GB" sz="1800" dirty="0">
                  <a:solidFill>
                    <a:schemeClr val="bg2">
                      <a:lumMod val="75000"/>
                    </a:schemeClr>
                  </a:solidFill>
                  <a:latin typeface="+mn-lt"/>
                </a:rPr>
                <a:t> Other measurements</a:t>
              </a:r>
            </a:p>
            <a:p>
              <a:pPr algn="ctr" defTabSz="828013">
                <a:tabLst>
                  <a:tab pos="0" algn="l"/>
                  <a:tab pos="414726" algn="l"/>
                  <a:tab pos="828013" algn="l"/>
                  <a:tab pos="1244178" algn="l"/>
                  <a:tab pos="1658904" algn="l"/>
                  <a:tab pos="2073631" algn="l"/>
                  <a:tab pos="2486917" algn="l"/>
                  <a:tab pos="2903083" algn="l"/>
                  <a:tab pos="3317809" algn="l"/>
                  <a:tab pos="3732535" algn="l"/>
                  <a:tab pos="4145822" algn="l"/>
                  <a:tab pos="4561987" algn="l"/>
                  <a:tab pos="4976713" algn="l"/>
                  <a:tab pos="5390000" algn="l"/>
                  <a:tab pos="5804726" algn="l"/>
                  <a:tab pos="6220892" algn="l"/>
                  <a:tab pos="6635618" algn="l"/>
                  <a:tab pos="7048904" algn="l"/>
                  <a:tab pos="7463631" algn="l"/>
                  <a:tab pos="7879796" algn="l"/>
                  <a:tab pos="8294522" algn="l"/>
                </a:tabLst>
                <a:defRPr/>
              </a:pPr>
              <a:r>
                <a:rPr lang="en-GB" sz="1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A(</a:t>
              </a:r>
              <a:r>
                <a:rPr lang="en-GB" sz="1800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sz="1800" i="1" baseline="-250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GB" sz="1800" i="1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GB" sz="18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GB" sz="1800" i="1" baseline="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18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9258" name="Text Box 48"/>
          <p:cNvSpPr txBox="1">
            <a:spLocks noChangeArrowheads="1"/>
          </p:cNvSpPr>
          <p:nvPr/>
        </p:nvSpPr>
        <p:spPr bwMode="auto">
          <a:xfrm>
            <a:off x="303212" y="5191125"/>
            <a:ext cx="2211388" cy="64850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89991" tIns="46795" rIns="89991" bIns="46795">
            <a:spAutoFit/>
          </a:bodyPr>
          <a:lstStyle/>
          <a:p>
            <a:pPr algn="ctr" defTabSz="828013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Q</a:t>
            </a:r>
            <a:r>
              <a:rPr lang="en-GB" sz="1800" baseline="30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 </a:t>
            </a: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Determination</a:t>
            </a:r>
          </a:p>
          <a:p>
            <a:pPr algn="ctr" defTabSz="828013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(from simulation)</a:t>
            </a:r>
            <a:endParaRPr lang="en-GB" sz="1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200" name="Rectangle 71"/>
          <p:cNvSpPr>
            <a:spLocks noGrp="1" noChangeArrowheads="1"/>
          </p:cNvSpPr>
          <p:nvPr>
            <p:ph type="title"/>
          </p:nvPr>
        </p:nvSpPr>
        <p:spPr>
          <a:xfrm>
            <a:off x="701675" y="228600"/>
            <a:ext cx="7805738" cy="801688"/>
          </a:xfrm>
        </p:spPr>
        <p:txBody>
          <a:bodyPr/>
          <a:lstStyle/>
          <a:p>
            <a:pPr eaLnBrk="1"/>
            <a:r>
              <a:rPr lang="en-US" sz="2800" dirty="0" smtClean="0"/>
              <a:t>Analysis Strategy</a:t>
            </a:r>
          </a:p>
        </p:txBody>
      </p:sp>
      <p:cxnSp>
        <p:nvCxnSpPr>
          <p:cNvPr id="8201" name="Straight Arrow Connector 77"/>
          <p:cNvCxnSpPr>
            <a:cxnSpLocks noChangeShapeType="1"/>
          </p:cNvCxnSpPr>
          <p:nvPr/>
        </p:nvCxnSpPr>
        <p:spPr bwMode="auto">
          <a:xfrm>
            <a:off x="2286000" y="1600200"/>
            <a:ext cx="62865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79" name="AutoShape 11"/>
          <p:cNvSpPr>
            <a:spLocks noChangeArrowheads="1"/>
          </p:cNvSpPr>
          <p:nvPr/>
        </p:nvSpPr>
        <p:spPr bwMode="auto">
          <a:xfrm>
            <a:off x="2843752" y="5191125"/>
            <a:ext cx="3480848" cy="371503"/>
          </a:xfrm>
          <a:prstGeom prst="roundRect">
            <a:avLst>
              <a:gd name="adj" fmla="val 375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lIns="89991" tIns="46795" rIns="89991" bIns="46795">
            <a:spAutoFit/>
          </a:bodyPr>
          <a:lstStyle/>
          <a:p>
            <a:pPr algn="ctr" defTabSz="828013" eaLnBrk="1">
              <a:buClr>
                <a:srgbClr val="000000"/>
              </a:buClr>
              <a:buSzPct val="100000"/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H, D Physics Asymmetries, </a:t>
            </a:r>
            <a:r>
              <a:rPr lang="en-GB" sz="180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GB" sz="1800" baseline="-25000" dirty="0" err="1">
                <a:solidFill>
                  <a:srgbClr val="000000"/>
                </a:solidFill>
                <a:latin typeface="+mn-lt"/>
              </a:rPr>
              <a:t>phys</a:t>
            </a:r>
            <a:endParaRPr lang="en-GB" sz="1800" baseline="-25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3581400" y="4191000"/>
            <a:ext cx="1828800" cy="609600"/>
            <a:chOff x="664322" y="822391"/>
            <a:chExt cx="1469278" cy="854009"/>
          </a:xfrm>
        </p:grpSpPr>
        <p:sp>
          <p:nvSpPr>
            <p:cNvPr id="8210" name="Oval 5"/>
            <p:cNvSpPr>
              <a:spLocks noChangeArrowheads="1"/>
            </p:cNvSpPr>
            <p:nvPr/>
          </p:nvSpPr>
          <p:spPr bwMode="auto">
            <a:xfrm>
              <a:off x="725542" y="822391"/>
              <a:ext cx="1396800" cy="854009"/>
            </a:xfrm>
            <a:prstGeom prst="ellipse">
              <a:avLst/>
            </a:prstGeom>
            <a:noFill/>
            <a:ln w="27305">
              <a:solidFill>
                <a:srgbClr val="009900"/>
              </a:solidFill>
              <a:round/>
              <a:headEnd/>
              <a:tailEnd/>
            </a:ln>
          </p:spPr>
          <p:txBody>
            <a:bodyPr wrap="none" lIns="82945" tIns="41473" rIns="82945" bIns="41473" anchor="ctr"/>
            <a:lstStyle/>
            <a:p>
              <a:endParaRPr lang="en-US" sz="1800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664322" y="1068435"/>
              <a:ext cx="1469278" cy="40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1631" tIns="42448" rIns="81631" bIns="42448" anchor="ctr" anchorCtr="1">
              <a:spAutoFit/>
            </a:bodyPr>
            <a:lstStyle/>
            <a:p>
              <a:pPr algn="ctr" defTabSz="828013" eaLnBrk="1">
                <a:buClr>
                  <a:srgbClr val="000000"/>
                </a:buClr>
                <a:buSzPct val="100000"/>
                <a:tabLst>
                  <a:tab pos="0" algn="l"/>
                  <a:tab pos="414726" algn="l"/>
                  <a:tab pos="828013" algn="l"/>
                  <a:tab pos="1244178" algn="l"/>
                  <a:tab pos="1658904" algn="l"/>
                  <a:tab pos="2073631" algn="l"/>
                  <a:tab pos="2486917" algn="l"/>
                  <a:tab pos="2903083" algn="l"/>
                  <a:tab pos="3317809" algn="l"/>
                  <a:tab pos="3732535" algn="l"/>
                  <a:tab pos="4145822" algn="l"/>
                  <a:tab pos="4561987" algn="l"/>
                  <a:tab pos="4976713" algn="l"/>
                  <a:tab pos="5390000" algn="l"/>
                  <a:tab pos="5804726" algn="l"/>
                  <a:tab pos="6220892" algn="l"/>
                  <a:tab pos="6635618" algn="l"/>
                  <a:tab pos="7048904" algn="l"/>
                  <a:tab pos="7463631" algn="l"/>
                  <a:tab pos="7879796" algn="l"/>
                  <a:tab pos="8294522" algn="l"/>
                </a:tabLst>
                <a:defRPr/>
              </a:pPr>
              <a:r>
                <a:rPr lang="en-GB" sz="1800" dirty="0" err="1" smtClean="0">
                  <a:solidFill>
                    <a:schemeClr val="accent5">
                      <a:lumMod val="25000"/>
                    </a:schemeClr>
                  </a:solidFill>
                  <a:latin typeface="+mn-lt"/>
                </a:rPr>
                <a:t>Unblind</a:t>
              </a:r>
              <a:endParaRPr lang="en-GB" sz="1800" dirty="0">
                <a:solidFill>
                  <a:schemeClr val="accent5">
                    <a:lumMod val="2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8204" name="Straight Arrow Connector 87"/>
          <p:cNvCxnSpPr>
            <a:cxnSpLocks noChangeShapeType="1"/>
          </p:cNvCxnSpPr>
          <p:nvPr/>
        </p:nvCxnSpPr>
        <p:spPr bwMode="auto">
          <a:xfrm rot="5400000">
            <a:off x="4424362" y="1976438"/>
            <a:ext cx="29845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8205" name="Straight Arrow Connector 88"/>
          <p:cNvCxnSpPr>
            <a:cxnSpLocks noChangeShapeType="1"/>
          </p:cNvCxnSpPr>
          <p:nvPr/>
        </p:nvCxnSpPr>
        <p:spPr bwMode="auto">
          <a:xfrm rot="5400000">
            <a:off x="4410076" y="4044487"/>
            <a:ext cx="2714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8206" name="Straight Arrow Connector 89"/>
          <p:cNvCxnSpPr>
            <a:cxnSpLocks noChangeShapeType="1"/>
            <a:stCxn id="8210" idx="4"/>
          </p:cNvCxnSpPr>
          <p:nvPr/>
        </p:nvCxnSpPr>
        <p:spPr bwMode="auto">
          <a:xfrm rot="16200000" flipH="1">
            <a:off x="4351010" y="4976484"/>
            <a:ext cx="395288" cy="435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8207" name="Straight Arrow Connector 90"/>
          <p:cNvCxnSpPr>
            <a:cxnSpLocks noChangeShapeType="1"/>
          </p:cNvCxnSpPr>
          <p:nvPr/>
        </p:nvCxnSpPr>
        <p:spPr bwMode="auto">
          <a:xfrm rot="5400000">
            <a:off x="4419600" y="5715001"/>
            <a:ext cx="304802" cy="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8208" name="Straight Arrow Connector 92"/>
          <p:cNvCxnSpPr>
            <a:cxnSpLocks noChangeShapeType="1"/>
          </p:cNvCxnSpPr>
          <p:nvPr/>
        </p:nvCxnSpPr>
        <p:spPr bwMode="auto">
          <a:xfrm>
            <a:off x="2514600" y="5378450"/>
            <a:ext cx="342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8209" name="Straight Arrow Connector 94"/>
          <p:cNvCxnSpPr>
            <a:cxnSpLocks noChangeShapeType="1"/>
          </p:cNvCxnSpPr>
          <p:nvPr/>
        </p:nvCxnSpPr>
        <p:spPr bwMode="auto">
          <a:xfrm rot="10800000">
            <a:off x="5410201" y="6096000"/>
            <a:ext cx="1008063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304800" y="4038600"/>
            <a:ext cx="2514600" cy="95627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 lIns="89991" tIns="46795" rIns="89991" bIns="46795">
            <a:spAutoFit/>
          </a:bodyPr>
          <a:lstStyle/>
          <a:p>
            <a:pPr algn="ctr" defTabSz="828013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Electromagnetic </a:t>
            </a:r>
          </a:p>
          <a:p>
            <a:pPr algn="ctr" defTabSz="828013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 err="1" smtClean="0">
                <a:solidFill>
                  <a:schemeClr val="tx1"/>
                </a:solidFill>
                <a:latin typeface="+mn-lt"/>
              </a:rPr>
              <a:t>radiative</a:t>
            </a: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 corrections</a:t>
            </a:r>
          </a:p>
          <a:p>
            <a:pPr algn="ctr" defTabSz="828013"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(from simulation)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Straight Arrow Connector 92"/>
          <p:cNvCxnSpPr>
            <a:cxnSpLocks noChangeShapeType="1"/>
          </p:cNvCxnSpPr>
          <p:nvPr/>
        </p:nvCxnSpPr>
        <p:spPr bwMode="auto">
          <a:xfrm rot="16200000" flipH="1">
            <a:off x="2743200" y="4876800"/>
            <a:ext cx="3810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9" name="TextBox 28"/>
          <p:cNvSpPr txBox="1"/>
          <p:nvPr/>
        </p:nvSpPr>
        <p:spPr>
          <a:xfrm>
            <a:off x="6172200" y="3886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P= 0.8578 </a:t>
            </a:r>
          </a:p>
          <a:p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   ±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0.0007 (stat) </a:t>
            </a:r>
          </a:p>
          <a:p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   ±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.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014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(sys)</a:t>
            </a:r>
          </a:p>
        </p:txBody>
      </p:sp>
      <p:cxnSp>
        <p:nvCxnSpPr>
          <p:cNvPr id="30" name="Straight Arrow Connector 94"/>
          <p:cNvCxnSpPr>
            <a:cxnSpLocks noChangeShapeType="1"/>
          </p:cNvCxnSpPr>
          <p:nvPr/>
        </p:nvCxnSpPr>
        <p:spPr bwMode="auto">
          <a:xfrm rot="10800000">
            <a:off x="5562600" y="3733800"/>
            <a:ext cx="627064" cy="3095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2" name="Straight Arrow Connector 94"/>
          <p:cNvCxnSpPr>
            <a:cxnSpLocks noChangeShapeType="1"/>
          </p:cNvCxnSpPr>
          <p:nvPr/>
        </p:nvCxnSpPr>
        <p:spPr bwMode="auto">
          <a:xfrm rot="10800000">
            <a:off x="6172200" y="3119437"/>
            <a:ext cx="1008063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33" name="Rectangle 32"/>
          <p:cNvSpPr/>
          <p:nvPr/>
        </p:nvSpPr>
        <p:spPr>
          <a:xfrm>
            <a:off x="7239000" y="293804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&lt; 0.1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ppm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D076A0-22CF-46D1-8E14-341962CCBB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733800" y="5867400"/>
          <a:ext cx="1689100" cy="533400"/>
        </p:xfrm>
        <a:graphic>
          <a:graphicData uri="http://schemas.openxmlformats.org/presentationml/2006/ole">
            <p:oleObj spid="_x0000_s126979" name="Equation" r:id="rId3" imgW="723600" imgH="228600" progId="Equation.3">
              <p:embed/>
            </p:oleObj>
          </a:graphicData>
        </a:graphic>
      </p:graphicFrame>
      <p:sp>
        <p:nvSpPr>
          <p:cNvPr id="39" name="Rectangle 38"/>
          <p:cNvSpPr/>
          <p:nvPr/>
        </p:nvSpPr>
        <p:spPr>
          <a:xfrm>
            <a:off x="228600" y="3657600"/>
            <a:ext cx="1829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4% on asymmetry</a:t>
            </a:r>
            <a:endParaRPr lang="en-US" sz="160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24600" y="13716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~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10-50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ppm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1976" y="5867400"/>
            <a:ext cx="1443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±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0.003 GeV</a:t>
            </a:r>
            <a:r>
              <a:rPr lang="en-US" sz="1600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endParaRPr lang="en-US" sz="1600" baseline="30000" dirty="0">
              <a:latin typeface="+mn-lt"/>
            </a:endParaRPr>
          </a:p>
        </p:txBody>
      </p:sp>
      <p:cxnSp>
        <p:nvCxnSpPr>
          <p:cNvPr id="40" name="Straight Arrow Connector 94"/>
          <p:cNvCxnSpPr>
            <a:cxnSpLocks noChangeShapeType="1"/>
          </p:cNvCxnSpPr>
          <p:nvPr/>
        </p:nvCxnSpPr>
        <p:spPr bwMode="auto">
          <a:xfrm rot="10800000">
            <a:off x="6154737" y="2514600"/>
            <a:ext cx="1008063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41" name="Rectangle 40"/>
          <p:cNvSpPr/>
          <p:nvPr/>
        </p:nvSpPr>
        <p:spPr>
          <a:xfrm>
            <a:off x="7239000" y="2362200"/>
            <a:ext cx="150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&lt; 1% of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</a:t>
            </a:r>
            <a:r>
              <a:rPr lang="en-US" sz="1800" baseline="-25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phys</a:t>
            </a:r>
            <a:endParaRPr lang="en-US" sz="18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9600" y="414401"/>
            <a:ext cx="7800975" cy="57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en-GB" sz="3200" b="1" dirty="0">
                <a:solidFill>
                  <a:schemeClr val="tx1"/>
                </a:solidFill>
                <a:latin typeface="Helvetica" pitchFamily="32" charset="0"/>
              </a:rPr>
              <a:t>Rate Corrections</a:t>
            </a:r>
          </a:p>
        </p:txBody>
      </p:sp>
      <p:pic>
        <p:nvPicPr>
          <p:cNvPr id="27653" name="Picture 5" descr="DTmes_locus_LH2_360MeV_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297" y="3505200"/>
            <a:ext cx="37823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Tmes_locus_LH2_687MeV_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097" y="838200"/>
            <a:ext cx="38155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562600" y="1219200"/>
            <a:ext cx="1193432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 defTabSz="828675"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en-GB" sz="1600" dirty="0" smtClean="0">
                <a:latin typeface="Helvetica" pitchFamily="32" charset="0"/>
              </a:rPr>
              <a:t>H </a:t>
            </a:r>
            <a:r>
              <a:rPr lang="en-GB" sz="1600" dirty="0">
                <a:latin typeface="Helvetica" pitchFamily="32" charset="0"/>
              </a:rPr>
              <a:t>687 </a:t>
            </a:r>
            <a:r>
              <a:rPr lang="en-GB" sz="1600" dirty="0" err="1">
                <a:latin typeface="Helvetica" pitchFamily="32" charset="0"/>
              </a:rPr>
              <a:t>MeV</a:t>
            </a:r>
            <a:endParaRPr lang="en-GB" sz="1600" dirty="0">
              <a:latin typeface="Helvetica" pitchFamily="32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638800" y="3962400"/>
            <a:ext cx="1193432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 defTabSz="828675"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r>
              <a:rPr lang="en-GB" sz="1600" dirty="0" smtClean="0">
                <a:latin typeface="Helvetica" pitchFamily="32" charset="0"/>
              </a:rPr>
              <a:t>H </a:t>
            </a:r>
            <a:r>
              <a:rPr lang="en-GB" sz="1600" dirty="0">
                <a:latin typeface="Helvetica" pitchFamily="32" charset="0"/>
              </a:rPr>
              <a:t>362 </a:t>
            </a:r>
            <a:r>
              <a:rPr lang="en-GB" sz="1600" dirty="0" err="1">
                <a:latin typeface="Helvetica" pitchFamily="32" charset="0"/>
              </a:rPr>
              <a:t>MeV</a:t>
            </a:r>
            <a:endParaRPr lang="en-GB" sz="1600" dirty="0">
              <a:latin typeface="Helvetica" pitchFamily="32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01675" y="4603750"/>
            <a:ext cx="166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defTabSz="828675" eaLnBrk="1" hangingPunct="1">
              <a:buClr>
                <a:srgbClr val="000000"/>
              </a:buClr>
              <a:buSzPct val="100000"/>
              <a:buFont typeface="Comic Sans MS" pitchFamily="66" charset="0"/>
              <a:buNone/>
            </a:pPr>
            <a:endParaRPr lang="en-US" sz="1600">
              <a:latin typeface="Helvetica" pitchFamily="32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400800" y="457200"/>
            <a:ext cx="1862138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Arial" charset="0"/>
              </a:rPr>
              <a:t>Deadtimes</a:t>
            </a:r>
            <a:r>
              <a:rPr lang="en-US" sz="2000" dirty="0">
                <a:latin typeface="Arial" charset="0"/>
              </a:rPr>
              <a:t> (%)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52400" y="990600"/>
            <a:ext cx="502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Correct the yields for random coincidences  and electronic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deadtime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prior to asymmetry calculation</a:t>
            </a:r>
          </a:p>
          <a:p>
            <a:pPr marL="342900" indent="-342900">
              <a:spcBef>
                <a:spcPct val="20000"/>
              </a:spcBef>
            </a:pPr>
            <a:r>
              <a:rPr lang="en-GB" sz="1800" dirty="0" err="1" smtClean="0">
                <a:latin typeface="Arial" charset="0"/>
              </a:rPr>
              <a:t>randoms</a:t>
            </a:r>
            <a:r>
              <a:rPr lang="en-GB" sz="1800" dirty="0" smtClean="0">
                <a:latin typeface="Arial" charset="0"/>
              </a:rPr>
              <a:t> small except for D-687</a:t>
            </a:r>
          </a:p>
          <a:p>
            <a:pPr marL="342900" indent="-342900">
              <a:spcBef>
                <a:spcPct val="20000"/>
              </a:spcBef>
            </a:pPr>
            <a:r>
              <a:rPr lang="en-GB" sz="1800" dirty="0" smtClean="0">
                <a:latin typeface="Arial" charset="0"/>
              </a:rPr>
              <a:t>(due to higher </a:t>
            </a:r>
            <a:r>
              <a:rPr lang="en-GB" sz="1800" dirty="0" err="1" smtClean="0">
                <a:latin typeface="Arial" charset="0"/>
              </a:rPr>
              <a:t>pion</a:t>
            </a:r>
            <a:r>
              <a:rPr lang="en-GB" sz="1800" dirty="0" smtClean="0">
                <a:latin typeface="Arial" charset="0"/>
              </a:rPr>
              <a:t> rate). Direct </a:t>
            </a:r>
          </a:p>
          <a:p>
            <a:pPr marL="342900" indent="-342900">
              <a:spcBef>
                <a:spcPct val="20000"/>
              </a:spcBef>
            </a:pPr>
            <a:r>
              <a:rPr lang="en-GB" sz="1800" dirty="0" smtClean="0">
                <a:latin typeface="Arial" charset="0"/>
              </a:rPr>
              <a:t>(</a:t>
            </a:r>
            <a:r>
              <a:rPr lang="en-GB" sz="1800" dirty="0">
                <a:latin typeface="Arial" charset="0"/>
              </a:rPr>
              <a:t>out-of-time) </a:t>
            </a:r>
            <a:r>
              <a:rPr lang="en-GB" sz="1800" dirty="0" smtClean="0">
                <a:latin typeface="Arial" charset="0"/>
              </a:rPr>
              <a:t>measurements made for D-687</a:t>
            </a:r>
          </a:p>
          <a:p>
            <a:pPr marL="285750" indent="-285750">
              <a:spcBef>
                <a:spcPct val="20000"/>
              </a:spcBef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Validated with simulation of the complete electronics chain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</a:pPr>
            <a:endParaRPr lang="en-GB" sz="1800" dirty="0">
              <a:latin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04800" y="3886200"/>
          <a:ext cx="4800600" cy="230632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800100"/>
                <a:gridCol w="13335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Correction to Yield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AsymmetryCorrection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ppm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systematic error (</a:t>
                      </a:r>
                      <a:r>
                        <a:rPr lang="en-US" sz="1600" dirty="0" err="1" smtClean="0"/>
                        <a:t>ppm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6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0.3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/>
                        </a:rPr>
                        <a:t>0.06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+mn-lt"/>
                          <a:cs typeface="Times New Roman"/>
                        </a:rPr>
                        <a:t>0.17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0.7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  <a:cs typeface="Times New Roman"/>
                        </a:rPr>
                        <a:t>0.2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9</a:t>
                      </a:r>
                      <a:r>
                        <a:rPr lang="en-US" baseline="0" dirty="0" smtClean="0">
                          <a:latin typeface="+mn-lt"/>
                        </a:rPr>
                        <a:t> 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/>
                        </a:rPr>
                        <a:t>1.8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6" descr="LD2_687_CED7_FPD13 dhb.bmp"/>
          <p:cNvPicPr>
            <a:picLocks noChangeAspect="1"/>
          </p:cNvPicPr>
          <p:nvPr/>
        </p:nvPicPr>
        <p:blipFill>
          <a:blip r:embed="rId2"/>
          <a:srcRect t="13959"/>
          <a:stretch>
            <a:fillRect/>
          </a:stretch>
        </p:blipFill>
        <p:spPr bwMode="auto">
          <a:xfrm>
            <a:off x="3298282" y="914400"/>
            <a:ext cx="584571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 smtClean="0"/>
              <a:t>Backgrounds: Field Scans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3352800" cy="23622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Use simulation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</a:rPr>
              <a:t>shapes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to help determine dilution factors </a:t>
            </a:r>
          </a:p>
          <a:p>
            <a:pPr>
              <a:buNone/>
            </a:pPr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Main contributions are Aluminum  windows for H runs, </a:t>
            </a:r>
            <a:r>
              <a:rPr lang="en-US" sz="2000" dirty="0" err="1" smtClean="0">
                <a:solidFill>
                  <a:schemeClr val="bg2">
                    <a:lumMod val="75000"/>
                  </a:schemeClr>
                </a:solidFill>
              </a:rPr>
              <a:t>pions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for D runs.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0668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D-687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CED 7, FPD 13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4343400"/>
          <a:ext cx="7315200" cy="206248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1219200"/>
                <a:gridCol w="2032000"/>
                <a:gridCol w="1973943"/>
                <a:gridCol w="20900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set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Correction to Yield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Asymmetry Correction (</a:t>
                      </a:r>
                      <a:r>
                        <a:rPr lang="en-US" sz="1600" dirty="0" err="1" smtClean="0"/>
                        <a:t>ppm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systematic error (</a:t>
                      </a:r>
                      <a:r>
                        <a:rPr lang="en-US" sz="1600" dirty="0" err="1" smtClean="0"/>
                        <a:t>ppm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13.2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/>
                        </a:rPr>
                        <a:t>0.37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13.3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/>
                        </a:rPr>
                        <a:t>0.78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0.06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+mn-lt"/>
                          <a:cs typeface="Times New Roman"/>
                        </a:rPr>
                        <a:t>0.02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2.03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/>
                        </a:rPr>
                        <a:t>0.37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086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Spatial distribution of </a:t>
            </a:r>
            <a:r>
              <a:rPr lang="en-US" sz="2400" dirty="0" smtClean="0"/>
              <a:t>s-quarks in the nucleon</a:t>
            </a:r>
            <a:endParaRPr lang="en-US" sz="2400" dirty="0"/>
          </a:p>
        </p:txBody>
      </p:sp>
      <p:sp>
        <p:nvSpPr>
          <p:cNvPr id="3082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066800"/>
            <a:ext cx="50292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Access via form factors: contribution to nucleon charge and magnetism</a:t>
            </a:r>
          </a:p>
        </p:txBody>
      </p:sp>
      <p:sp>
        <p:nvSpPr>
          <p:cNvPr id="30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4867275" y="2819400"/>
          <a:ext cx="4276725" cy="2225675"/>
        </p:xfrm>
        <a:graphic>
          <a:graphicData uri="http://schemas.openxmlformats.org/presentationml/2006/ole">
            <p:oleObj spid="_x0000_s3074" name="Document" r:id="rId3" imgW="4963645" imgH="2454261" progId="Word.Document.8">
              <p:embed/>
            </p:oleObj>
          </a:graphicData>
        </a:graphic>
      </p:graphicFrame>
      <p:sp>
        <p:nvSpPr>
          <p:cNvPr id="3086" name="Text Box 21"/>
          <p:cNvSpPr txBox="1">
            <a:spLocks noChangeArrowheads="1"/>
          </p:cNvSpPr>
          <p:nvPr/>
        </p:nvSpPr>
        <p:spPr bwMode="auto">
          <a:xfrm>
            <a:off x="6553200" y="5257800"/>
            <a:ext cx="1905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216" tIns="42108" rIns="84216" bIns="42108">
            <a:spAutoFit/>
          </a:bodyPr>
          <a:lstStyle/>
          <a:p>
            <a:pPr defTabSz="841375" eaLnBrk="0" hangingPunct="0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sin</a:t>
            </a:r>
            <a:r>
              <a:rPr lang="en-US" baseline="30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q</a:t>
            </a:r>
            <a:r>
              <a:rPr lang="en-US" baseline="-25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W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=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.2312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87" name="Rectangle 41"/>
          <p:cNvSpPr>
            <a:spLocks noChangeArrowheads="1"/>
          </p:cNvSpPr>
          <p:nvPr/>
        </p:nvSpPr>
        <p:spPr bwMode="auto">
          <a:xfrm>
            <a:off x="152400" y="2057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Electromagnetic:</a:t>
            </a:r>
          </a:p>
        </p:txBody>
      </p:sp>
      <p:graphicFrame>
        <p:nvGraphicFramePr>
          <p:cNvPr id="3075" name="Object 46"/>
          <p:cNvGraphicFramePr>
            <a:graphicFrameLocks noChangeAspect="1"/>
          </p:cNvGraphicFramePr>
          <p:nvPr/>
        </p:nvGraphicFramePr>
        <p:xfrm>
          <a:off x="4953000" y="2057400"/>
          <a:ext cx="2973388" cy="531813"/>
        </p:xfrm>
        <a:graphic>
          <a:graphicData uri="http://schemas.openxmlformats.org/presentationml/2006/ole">
            <p:oleObj spid="_x0000_s3075" name="Equation" r:id="rId4" imgW="1422360" imgH="253800" progId="Equation.3">
              <p:embed/>
            </p:oleObj>
          </a:graphicData>
        </a:graphic>
      </p:graphicFrame>
      <p:graphicFrame>
        <p:nvGraphicFramePr>
          <p:cNvPr id="3076" name="Object 47"/>
          <p:cNvGraphicFramePr>
            <a:graphicFrameLocks noChangeAspect="1"/>
          </p:cNvGraphicFramePr>
          <p:nvPr/>
        </p:nvGraphicFramePr>
        <p:xfrm>
          <a:off x="228600" y="2514600"/>
          <a:ext cx="3605213" cy="795338"/>
        </p:xfrm>
        <a:graphic>
          <a:graphicData uri="http://schemas.openxmlformats.org/presentationml/2006/ole">
            <p:oleObj spid="_x0000_s3076" name="Equation" r:id="rId5" imgW="1854000" imgH="393480" progId="Equation.3">
              <p:embed/>
            </p:oleObj>
          </a:graphicData>
        </a:graphic>
      </p:graphicFrame>
      <p:sp>
        <p:nvSpPr>
          <p:cNvPr id="3088" name="Rectangle 54"/>
          <p:cNvSpPr>
            <a:spLocks noChangeArrowheads="1"/>
          </p:cNvSpPr>
          <p:nvPr/>
        </p:nvSpPr>
        <p:spPr bwMode="auto">
          <a:xfrm>
            <a:off x="152400" y="3733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 use</a:t>
            </a:r>
          </a:p>
        </p:txBody>
      </p:sp>
      <p:graphicFrame>
        <p:nvGraphicFramePr>
          <p:cNvPr id="3077" name="Object 55"/>
          <p:cNvGraphicFramePr>
            <a:graphicFrameLocks noChangeAspect="1"/>
          </p:cNvGraphicFramePr>
          <p:nvPr/>
        </p:nvGraphicFramePr>
        <p:xfrm>
          <a:off x="1371600" y="3352800"/>
          <a:ext cx="1352550" cy="1282700"/>
        </p:xfrm>
        <a:graphic>
          <a:graphicData uri="http://schemas.openxmlformats.org/presentationml/2006/ole">
            <p:oleObj spid="_x0000_s3077" name="Equation" r:id="rId6" imgW="736560" imgH="698400" progId="Equation.3">
              <p:embed/>
            </p:oleObj>
          </a:graphicData>
        </a:graphic>
      </p:graphicFrame>
      <p:sp>
        <p:nvSpPr>
          <p:cNvPr id="3089" name="AutoShape 57"/>
          <p:cNvSpPr>
            <a:spLocks/>
          </p:cNvSpPr>
          <p:nvPr/>
        </p:nvSpPr>
        <p:spPr bwMode="auto">
          <a:xfrm>
            <a:off x="2819400" y="35052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090" name="Rectangle 58"/>
          <p:cNvSpPr>
            <a:spLocks noChangeArrowheads="1"/>
          </p:cNvSpPr>
          <p:nvPr/>
        </p:nvSpPr>
        <p:spPr bwMode="auto">
          <a:xfrm>
            <a:off x="3124200" y="3505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charge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symmetry</a:t>
            </a:r>
          </a:p>
        </p:txBody>
      </p:sp>
      <p:graphicFrame>
        <p:nvGraphicFramePr>
          <p:cNvPr id="3078" name="Object 64"/>
          <p:cNvGraphicFramePr>
            <a:graphicFrameLocks noChangeAspect="1"/>
          </p:cNvGraphicFramePr>
          <p:nvPr/>
        </p:nvGraphicFramePr>
        <p:xfrm>
          <a:off x="381000" y="4876800"/>
          <a:ext cx="4406900" cy="1468438"/>
        </p:xfrm>
        <a:graphic>
          <a:graphicData uri="http://schemas.openxmlformats.org/presentationml/2006/ole">
            <p:oleObj spid="_x0000_s3078" name="Equation" r:id="rId7" imgW="2400120" imgH="799920" progId="Equation.3">
              <p:embed/>
            </p:oleObj>
          </a:graphicData>
        </a:graphic>
      </p:graphicFrame>
      <p:sp>
        <p:nvSpPr>
          <p:cNvPr id="3091" name="Date Placeholder 2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3092" name="Slide Number Placeholder 2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170A4E-0A22-4505-BDB2-B9747E2A6737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9" name="Picture 2068" descr="gzero_anim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85800"/>
            <a:ext cx="12517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069"/>
          <p:cNvSpPr txBox="1">
            <a:spLocks noChangeArrowheads="1"/>
          </p:cNvSpPr>
          <p:nvPr/>
        </p:nvSpPr>
        <p:spPr bwMode="auto">
          <a:xfrm>
            <a:off x="1752601" y="1295400"/>
            <a:ext cx="1066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courtesy 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of </a:t>
            </a:r>
            <a:r>
              <a:rPr lang="en-US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JLab</a:t>
            </a:r>
            <a:endParaRPr 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“Physics” Asymmetries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D076A0-22CF-46D1-8E14-341962CCBB2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905000"/>
          <a:ext cx="71628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634"/>
                <a:gridCol w="1712486"/>
                <a:gridCol w="1432560"/>
                <a:gridCol w="1432560"/>
                <a:gridCol w="1432560"/>
              </a:tblGrid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Data</a:t>
                      </a:r>
                      <a:r>
                        <a:rPr lang="en-US" b="1" baseline="0" dirty="0" smtClean="0"/>
                        <a:t> Set</a:t>
                      </a:r>
                      <a:endParaRPr lang="en-US" b="1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Asymmetry</a:t>
                      </a:r>
                      <a:endParaRPr lang="en-US" b="1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Stat</a:t>
                      </a:r>
                      <a:endParaRPr lang="en-US" b="1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</a:t>
                      </a:r>
                      <a:r>
                        <a:rPr lang="en-US" b="1" baseline="0" dirty="0" smtClean="0"/>
                        <a:t> pt</a:t>
                      </a:r>
                      <a:endParaRPr lang="en-US" b="1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Global</a:t>
                      </a:r>
                      <a:endParaRPr lang="en-US" b="1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H 362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-11.01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0" dirty="0" smtClean="0"/>
                        <a:t> 362</a:t>
                      </a:r>
                      <a:endParaRPr lang="en-US" dirty="0" smtClean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-16.50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H 687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-44.76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2.36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dirty="0" smtClean="0"/>
                        <a:t>D 687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-54.03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3.22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1.91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>
                    <a:solidFill>
                      <a:schemeClr val="dk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572000"/>
            <a:ext cx="7021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H:  systematic uncertainties dominated by beam polarization</a:t>
            </a:r>
          </a:p>
          <a:p>
            <a:r>
              <a:rPr lang="en-US" dirty="0" smtClean="0">
                <a:latin typeface="+mn-lt"/>
              </a:rPr>
              <a:t>D:  rate corrections also contribute to uncertainty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37160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all entries in </a:t>
            </a:r>
            <a:r>
              <a:rPr lang="en-US" dirty="0" err="1" smtClean="0">
                <a:latin typeface="+mn-lt"/>
              </a:rPr>
              <a:t>ppm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 smtClean="0"/>
              <a:t>Asymmetries to Form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graphicFrame>
        <p:nvGraphicFramePr>
          <p:cNvPr id="154626" name="Object 4"/>
          <p:cNvGraphicFramePr>
            <a:graphicFrameLocks noChangeAspect="1"/>
          </p:cNvGraphicFramePr>
          <p:nvPr/>
        </p:nvGraphicFramePr>
        <p:xfrm>
          <a:off x="1905000" y="1066800"/>
          <a:ext cx="4572000" cy="568325"/>
        </p:xfrm>
        <a:graphic>
          <a:graphicData uri="http://schemas.openxmlformats.org/presentationml/2006/ole">
            <p:oleObj spid="_x0000_s154626" name="Equation" r:id="rId3" imgW="2044440" imgH="2538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574" y="1890117"/>
            <a:ext cx="845622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Electromagnetic form factors: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Kelly (PRC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70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(2004))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also used in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Schiavilla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calculation for D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does not include new low Q</a:t>
            </a:r>
            <a:r>
              <a:rPr lang="en-US" sz="1800" baseline="30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data from BLAST or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JLab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eventually use new fits (Arrington &amp;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Melnitchouk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for p, Arrington &amp; Sick for n)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differences in fits become 0.5 – 1 % in the asymmetry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94093"/>
            <a:ext cx="6874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Two-boson exchange corrections to Asymmetry:  0.5 -1.2%</a:t>
            </a:r>
          </a:p>
          <a:p>
            <a:pPr lvl="1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(see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Tjon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Blunden &amp;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Melnitchouk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arXiv:0903.2759v1)</a:t>
            </a:r>
          </a:p>
          <a:p>
            <a:pPr lvl="1"/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includes D contributions, calculation for n in progress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54627" name="Object 4"/>
          <p:cNvGraphicFramePr>
            <a:graphicFrameLocks noChangeAspect="1"/>
          </p:cNvGraphicFramePr>
          <p:nvPr/>
        </p:nvGraphicFramePr>
        <p:xfrm>
          <a:off x="1905000" y="4724400"/>
          <a:ext cx="4465638" cy="906462"/>
        </p:xfrm>
        <a:graphic>
          <a:graphicData uri="http://schemas.openxmlformats.org/presentationml/2006/ole">
            <p:oleObj spid="_x0000_s154627" name="Equation" r:id="rId4" imgW="2755800" imgH="558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GMs withThe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5400"/>
            <a:ext cx="4511040" cy="2819400"/>
          </a:xfrm>
          <a:prstGeom prst="rect">
            <a:avLst/>
          </a:prstGeom>
        </p:spPr>
      </p:pic>
      <p:pic>
        <p:nvPicPr>
          <p:cNvPr id="36" name="Picture 35" descr="GEs withThe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4454769" cy="2895600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sz="2800" dirty="0" smtClean="0"/>
              <a:t>Form Factor Results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9100"/>
          </a:xfrm>
        </p:spPr>
        <p:txBody>
          <a:bodyPr/>
          <a:lstStyle/>
          <a:p>
            <a:r>
              <a:rPr lang="en-US" sz="1800" dirty="0" smtClean="0"/>
              <a:t>Using interpolation of G0 forward measurements</a:t>
            </a:r>
          </a:p>
        </p:txBody>
      </p:sp>
      <p:pic>
        <p:nvPicPr>
          <p:cNvPr id="13317" name="Picture 3" descr="GAe 2009051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038600"/>
            <a:ext cx="4343400" cy="286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477000" y="1447800"/>
            <a:ext cx="2303886" cy="757040"/>
            <a:chOff x="5404448" y="4317522"/>
            <a:chExt cx="2304181" cy="75696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410200" y="4317522"/>
              <a:ext cx="2038714" cy="307748"/>
              <a:chOff x="5410200" y="4317522"/>
              <a:chExt cx="2038714" cy="307748"/>
            </a:xfrm>
          </p:grpSpPr>
          <p:sp>
            <p:nvSpPr>
              <p:cNvPr id="13340" name="Rectangle 6"/>
              <p:cNvSpPr>
                <a:spLocks noChangeArrowheads="1"/>
              </p:cNvSpPr>
              <p:nvPr/>
            </p:nvSpPr>
            <p:spPr bwMode="auto">
              <a:xfrm>
                <a:off x="5410200" y="4419600"/>
                <a:ext cx="76200" cy="76200"/>
              </a:xfrm>
              <a:prstGeom prst="rect">
                <a:avLst/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3219" y="4317522"/>
                <a:ext cx="1885695" cy="3077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G0 forward/backward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5404448" y="4542926"/>
              <a:ext cx="2195998" cy="307748"/>
              <a:chOff x="5404448" y="4663213"/>
              <a:chExt cx="2195998" cy="307748"/>
            </a:xfrm>
          </p:grpSpPr>
          <p:sp>
            <p:nvSpPr>
              <p:cNvPr id="13338" name="Oval 8"/>
              <p:cNvSpPr>
                <a:spLocks noChangeAspect="1"/>
              </p:cNvSpPr>
              <p:nvPr/>
            </p:nvSpPr>
            <p:spPr bwMode="auto">
              <a:xfrm>
                <a:off x="5404448" y="4750281"/>
                <a:ext cx="90578" cy="9057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63217" y="4663213"/>
                <a:ext cx="2037229" cy="3077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PVA4: PRL  </a:t>
                </a:r>
                <a:r>
                  <a:rPr lang="en-US" sz="1400" b="1" dirty="0">
                    <a:latin typeface="+mn-lt"/>
                  </a:rPr>
                  <a:t>102</a:t>
                </a:r>
                <a:r>
                  <a:rPr lang="en-US" sz="1400" dirty="0">
                    <a:latin typeface="+mn-lt"/>
                  </a:rPr>
                  <a:t> (2009)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404448" y="4766743"/>
              <a:ext cx="2304181" cy="307748"/>
              <a:chOff x="5404448" y="5024101"/>
              <a:chExt cx="2304181" cy="307748"/>
            </a:xfrm>
          </p:grpSpPr>
          <p:sp>
            <p:nvSpPr>
              <p:cNvPr id="13336" name="Oval 10"/>
              <p:cNvSpPr>
                <a:spLocks noChangeAspect="1"/>
              </p:cNvSpPr>
              <p:nvPr/>
            </p:nvSpPr>
            <p:spPr bwMode="auto">
              <a:xfrm>
                <a:off x="5404448" y="5112591"/>
                <a:ext cx="90578" cy="90578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63216" y="5024101"/>
                <a:ext cx="2145413" cy="3077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Q</a:t>
                </a:r>
                <a:r>
                  <a:rPr lang="en-US" sz="1400" baseline="30000" dirty="0">
                    <a:latin typeface="+mn-lt"/>
                  </a:rPr>
                  <a:t>2</a:t>
                </a:r>
                <a:r>
                  <a:rPr lang="en-US" sz="1400" dirty="0">
                    <a:latin typeface="+mn-lt"/>
                  </a:rPr>
                  <a:t> = 0.1 GeV</a:t>
                </a:r>
                <a:r>
                  <a:rPr lang="en-US" sz="1400" baseline="30000" dirty="0">
                    <a:latin typeface="+mn-lt"/>
                  </a:rPr>
                  <a:t>2</a:t>
                </a:r>
                <a:r>
                  <a:rPr lang="en-US" sz="1400" dirty="0">
                    <a:latin typeface="+mn-lt"/>
                  </a:rPr>
                  <a:t> combined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81600" y="4267200"/>
            <a:ext cx="2223072" cy="338554"/>
            <a:chOff x="5334000" y="4419600"/>
            <a:chExt cx="2223072" cy="338554"/>
          </a:xfrm>
        </p:grpSpPr>
        <p:sp>
          <p:nvSpPr>
            <p:cNvPr id="13321" name="Rectangle 16"/>
            <p:cNvSpPr>
              <a:spLocks noChangeArrowheads="1"/>
            </p:cNvSpPr>
            <p:nvPr/>
          </p:nvSpPr>
          <p:spPr bwMode="auto">
            <a:xfrm>
              <a:off x="5334000" y="4495800"/>
              <a:ext cx="152400" cy="152400"/>
            </a:xfrm>
            <a:prstGeom prst="rect">
              <a:avLst/>
            </a:prstGeom>
            <a:solidFill>
              <a:srgbClr val="D5D5D5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1013" y="4419600"/>
              <a:ext cx="199605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</a:rPr>
                <a:t>Global uncertainties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255838" y="5410197"/>
            <a:ext cx="1795798" cy="276999"/>
            <a:chOff x="5410200" y="4317516"/>
            <a:chExt cx="1796135" cy="277775"/>
          </a:xfrm>
        </p:grpSpPr>
        <p:sp>
          <p:nvSpPr>
            <p:cNvPr id="13331" name="Rectangle 26"/>
            <p:cNvSpPr>
              <a:spLocks noChangeArrowheads="1"/>
            </p:cNvSpPr>
            <p:nvPr/>
          </p:nvSpPr>
          <p:spPr bwMode="auto">
            <a:xfrm>
              <a:off x="5410200" y="4419600"/>
              <a:ext cx="76200" cy="76200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2628" y="4317516"/>
              <a:ext cx="1643707" cy="277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G0 forward/backward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249488" y="5635625"/>
            <a:ext cx="966985" cy="276999"/>
            <a:chOff x="2209800" y="5788025"/>
            <a:chExt cx="966986" cy="276999"/>
          </a:xfrm>
        </p:grpSpPr>
        <p:sp>
          <p:nvSpPr>
            <p:cNvPr id="13329" name="Oval 24"/>
            <p:cNvSpPr>
              <a:spLocks noChangeAspect="1"/>
            </p:cNvSpPr>
            <p:nvPr/>
          </p:nvSpPr>
          <p:spPr bwMode="auto">
            <a:xfrm>
              <a:off x="2209800" y="5875338"/>
              <a:ext cx="90488" cy="90487"/>
            </a:xfrm>
            <a:prstGeom prst="ellipse">
              <a:avLst/>
            </a:prstGeom>
            <a:solidFill>
              <a:srgbClr val="FF33CC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8550" y="5788025"/>
              <a:ext cx="80823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SAMPLE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249488" y="5859463"/>
            <a:ext cx="2093895" cy="276999"/>
            <a:chOff x="2209800" y="6011863"/>
            <a:chExt cx="2093896" cy="276999"/>
          </a:xfrm>
        </p:grpSpPr>
        <p:sp>
          <p:nvSpPr>
            <p:cNvPr id="13327" name="Oval 22"/>
            <p:cNvSpPr>
              <a:spLocks noChangeAspect="1"/>
            </p:cNvSpPr>
            <p:nvPr/>
          </p:nvSpPr>
          <p:spPr bwMode="auto">
            <a:xfrm>
              <a:off x="2209800" y="6100763"/>
              <a:ext cx="90488" cy="90487"/>
            </a:xfrm>
            <a:prstGeom prst="ellipse">
              <a:avLst/>
            </a:prstGeom>
            <a:noFill/>
            <a:ln w="9525" algn="ctr">
              <a:solidFill>
                <a:srgbClr val="A8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8550" y="6011863"/>
              <a:ext cx="1935146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Zhu, et al. PRD </a:t>
              </a:r>
              <a:r>
                <a:rPr lang="en-US" sz="1200" b="1" dirty="0">
                  <a:latin typeface="+mn-lt"/>
                </a:rPr>
                <a:t>62</a:t>
              </a:r>
              <a:r>
                <a:rPr lang="en-US" sz="1200" dirty="0">
                  <a:latin typeface="+mn-lt"/>
                </a:rPr>
                <a:t> (2000)</a:t>
              </a:r>
            </a:p>
          </p:txBody>
        </p:sp>
      </p:grp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5105400" y="601980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00600" y="4926449"/>
            <a:ext cx="434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Calculations: </a:t>
            </a:r>
          </a:p>
          <a:p>
            <a:pPr lvl="0" eaLnBrk="0" hangingPunct="0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Leinweber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et al. PRL 97 (2006) 022001</a:t>
            </a:r>
          </a:p>
          <a:p>
            <a:pPr lvl="0" eaLnBrk="0" hangingPunct="0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Leinweber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et al. PRL 94 (2005) 152001</a:t>
            </a:r>
          </a:p>
          <a:p>
            <a:pPr lvl="0" eaLnBrk="0" hangingPunct="0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Wang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, et al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arXiv:0807.0944  (Q</a:t>
            </a:r>
            <a:r>
              <a:rPr lang="en-US" sz="1400" baseline="30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= 0.23 GeV</a:t>
            </a:r>
            <a:r>
              <a:rPr lang="en-US" sz="1400" baseline="30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eaLnBrk="0" hangingPunct="0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  Liu, et al,  arXiv:0903.3232v1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3" descr="anapole-zhu-noG0.png"/>
          <p:cNvPicPr>
            <a:picLocks noChangeAspect="1"/>
          </p:cNvPicPr>
          <p:nvPr/>
        </p:nvPicPr>
        <p:blipFill>
          <a:blip r:embed="rId3"/>
          <a:srcRect l="1881" t="9091" r="15294" b="31818"/>
          <a:stretch>
            <a:fillRect/>
          </a:stretch>
        </p:blipFill>
        <p:spPr bwMode="auto">
          <a:xfrm>
            <a:off x="4022725" y="1279525"/>
            <a:ext cx="50958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napole-riska-noG0.png"/>
          <p:cNvPicPr>
            <a:picLocks noChangeAspect="1"/>
          </p:cNvPicPr>
          <p:nvPr/>
        </p:nvPicPr>
        <p:blipFill>
          <a:blip r:embed="rId4"/>
          <a:srcRect l="1881" t="9091" r="15294" b="31818"/>
          <a:stretch>
            <a:fillRect/>
          </a:stretch>
        </p:blipFill>
        <p:spPr bwMode="auto">
          <a:xfrm>
            <a:off x="4022725" y="1279525"/>
            <a:ext cx="50863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anapole-bira-noG0.png"/>
          <p:cNvPicPr>
            <a:picLocks noChangeAspect="1"/>
          </p:cNvPicPr>
          <p:nvPr/>
        </p:nvPicPr>
        <p:blipFill>
          <a:blip r:embed="rId5"/>
          <a:srcRect l="1881" t="9091" r="15294" b="31818"/>
          <a:stretch>
            <a:fillRect/>
          </a:stretch>
        </p:blipFill>
        <p:spPr bwMode="auto">
          <a:xfrm>
            <a:off x="4022725" y="1279525"/>
            <a:ext cx="5084064" cy="46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609600"/>
          </a:xfrm>
        </p:spPr>
        <p:txBody>
          <a:bodyPr/>
          <a:lstStyle/>
          <a:p>
            <a:pPr eaLnBrk="1" hangingPunct="1"/>
            <a:r>
              <a:rPr lang="en-US" sz="2800" b="0" dirty="0" err="1" smtClean="0"/>
              <a:t>Anapole</a:t>
            </a:r>
            <a:r>
              <a:rPr lang="en-US" sz="2800" b="0" dirty="0" smtClean="0"/>
              <a:t> form factor </a:t>
            </a:r>
            <a:r>
              <a:rPr lang="en-US" b="0" i="1" dirty="0" err="1" smtClean="0">
                <a:latin typeface="Times New Roman" pitchFamily="18" charset="0"/>
              </a:rPr>
              <a:t>F</a:t>
            </a:r>
            <a:r>
              <a:rPr lang="en-US" b="0" i="1" baseline="30000" dirty="0" err="1" smtClean="0">
                <a:latin typeface="Symbol" pitchFamily="18" charset="2"/>
              </a:rPr>
              <a:t>g</a:t>
            </a:r>
            <a:r>
              <a:rPr lang="en-US" b="0" i="1" baseline="-25000" dirty="0" err="1" smtClean="0">
                <a:latin typeface="Times New Roman" pitchFamily="18" charset="0"/>
              </a:rPr>
              <a:t>A</a:t>
            </a:r>
            <a:r>
              <a:rPr lang="en-US" b="0" i="1" dirty="0" smtClean="0">
                <a:latin typeface="Times New Roman" pitchFamily="18" charset="0"/>
              </a:rPr>
              <a:t>(Q</a:t>
            </a:r>
            <a:r>
              <a:rPr lang="en-US" b="0" i="1" baseline="30000" dirty="0" smtClean="0">
                <a:latin typeface="Times New Roman" pitchFamily="18" charset="0"/>
              </a:rPr>
              <a:t>2</a:t>
            </a:r>
            <a:r>
              <a:rPr lang="en-US" b="0" i="1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5325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5325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848600" y="6381750"/>
            <a:ext cx="1219200" cy="400050"/>
          </a:xfrm>
          <a:noFill/>
        </p:spPr>
        <p:txBody>
          <a:bodyPr/>
          <a:lstStyle/>
          <a:p>
            <a:fld id="{70E639F6-3191-4243-8958-EA0DE912D5DE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7" name="Text Box 3"/>
          <p:cNvSpPr txBox="1">
            <a:spLocks noChangeArrowheads="1"/>
          </p:cNvSpPr>
          <p:nvPr/>
        </p:nvSpPr>
        <p:spPr bwMode="auto">
          <a:xfrm>
            <a:off x="5165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66CCFF"/>
              </a:solidFill>
              <a:latin typeface="Times New Roman" pitchFamily="18" charset="0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A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(Q</a:t>
            </a:r>
            <a:r>
              <a:rPr lang="en-US" sz="2400" i="1" baseline="30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)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is flat</a:t>
            </a:r>
          </a:p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Riska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NPA 678 (2000) 79)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152400" y="18288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1. 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A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(Q</a:t>
            </a:r>
            <a:r>
              <a:rPr lang="en-US" sz="2400" i="1" baseline="30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)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is like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G</a:t>
            </a:r>
            <a:r>
              <a:rPr lang="en-US" sz="2400" i="1" baseline="-25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A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(Q</a:t>
            </a:r>
            <a:r>
              <a:rPr lang="en-US" sz="2400" i="1" baseline="30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152400" y="4191000"/>
            <a:ext cx="3886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F</a:t>
            </a:r>
            <a:r>
              <a:rPr lang="en-US" sz="2400" i="1" baseline="-25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A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(Q</a:t>
            </a:r>
            <a:r>
              <a:rPr lang="en-US" sz="2400" i="1" baseline="30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~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1 + Q</a:t>
            </a:r>
            <a:r>
              <a:rPr lang="en-US" i="1" baseline="30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2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Maekawa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Viega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van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Kolck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PLB 488 (2000) 167) 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–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(shown here are  the most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extreme set  of model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parameters)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209" name="Rectangle 7"/>
          <p:cNvSpPr>
            <a:spLocks noChangeArrowheads="1"/>
          </p:cNvSpPr>
          <p:nvPr/>
        </p:nvSpPr>
        <p:spPr bwMode="auto">
          <a:xfrm>
            <a:off x="304800" y="1143000"/>
            <a:ext cx="30083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Three scenarios</a:t>
            </a:r>
          </a:p>
        </p:txBody>
      </p:sp>
      <p:sp>
        <p:nvSpPr>
          <p:cNvPr id="53262" name="Date Placeholder 12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pic>
        <p:nvPicPr>
          <p:cNvPr id="18" name="Picture 17" descr="anapole-zhu.png"/>
          <p:cNvPicPr>
            <a:picLocks noChangeAspect="1"/>
          </p:cNvPicPr>
          <p:nvPr/>
        </p:nvPicPr>
        <p:blipFill>
          <a:blip r:embed="rId6"/>
          <a:srcRect l="1882" t="9091" r="15294" b="31818"/>
          <a:stretch>
            <a:fillRect/>
          </a:stretch>
        </p:blipFill>
        <p:spPr>
          <a:xfrm>
            <a:off x="4023360" y="1280160"/>
            <a:ext cx="5084064" cy="469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Summary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534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  <a:buFontTx/>
              <a:buChar char="•"/>
            </a:pP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first look at Q</a:t>
            </a:r>
            <a:r>
              <a:rPr lang="en-US" baseline="30000" dirty="0" smtClean="0">
                <a:latin typeface="Arial" charset="0"/>
                <a:cs typeface="Arial" charset="0"/>
              </a:rPr>
              <a:t>2</a:t>
            </a:r>
            <a:r>
              <a:rPr lang="en-US" dirty="0" smtClean="0">
                <a:latin typeface="Arial" charset="0"/>
                <a:cs typeface="Arial" charset="0"/>
              </a:rPr>
              <a:t> behavior of strangeness contribution to proton’s charge and magnetism: continue to be small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first results for the Q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behavior of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anapole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contributions to the axial form factor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 other results to come soon from G0: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transverse beam spin asymmetries (2-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exchange)  in H and D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PV in the N-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transition: axial transition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f.f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PV asymmetry in inclusive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p-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production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50182" name="Picture 7" descr="ns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8" descr="DOE-logo-2005"/>
          <p:cNvPicPr>
            <a:picLocks noChangeAspect="1" noChangeArrowheads="1"/>
          </p:cNvPicPr>
          <p:nvPr/>
        </p:nvPicPr>
        <p:blipFill>
          <a:blip r:embed="rId3"/>
          <a:srcRect b="32001"/>
          <a:stretch>
            <a:fillRect/>
          </a:stretch>
        </p:blipFill>
        <p:spPr bwMode="auto">
          <a:xfrm>
            <a:off x="762000" y="5791200"/>
            <a:ext cx="10668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9" descr="UMB Sea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5799137"/>
            <a:ext cx="685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0488" y="974725"/>
            <a:ext cx="89773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California Institute of Technology,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Carnegie Mellon University,</a:t>
            </a:r>
            <a:br>
              <a:rPr lang="en-US" sz="2000" dirty="0">
                <a:solidFill>
                  <a:srgbClr val="800080"/>
                </a:solidFill>
                <a:latin typeface="Arial" pitchFamily="34" charset="0"/>
              </a:rPr>
            </a:b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College of William and Mary, Grinnell College, </a:t>
            </a:r>
            <a:br>
              <a:rPr lang="en-US" sz="2000" dirty="0">
                <a:solidFill>
                  <a:srgbClr val="800080"/>
                </a:solidFill>
                <a:latin typeface="Arial" pitchFamily="34" charset="0"/>
              </a:rPr>
            </a:br>
            <a:r>
              <a:rPr lang="en-US" sz="2000" dirty="0" err="1">
                <a:solidFill>
                  <a:srgbClr val="800080"/>
                </a:solidFill>
                <a:latin typeface="Arial" pitchFamily="34" charset="0"/>
              </a:rPr>
              <a:t>Institut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 de Physique </a:t>
            </a:r>
            <a:r>
              <a:rPr lang="en-US" sz="2000" dirty="0" err="1">
                <a:solidFill>
                  <a:srgbClr val="800080"/>
                </a:solidFill>
                <a:latin typeface="Arial" pitchFamily="34" charset="0"/>
              </a:rPr>
              <a:t>Nucl</a:t>
            </a:r>
            <a:r>
              <a:rPr lang="en-US" sz="2000" dirty="0" err="1">
                <a:solidFill>
                  <a:srgbClr val="800080"/>
                </a:solidFill>
                <a:latin typeface="Arial" pitchFamily="34" charset="0"/>
                <a:cs typeface="Courier New" pitchFamily="49" charset="0"/>
              </a:rPr>
              <a:t>é</a:t>
            </a:r>
            <a:r>
              <a:rPr lang="en-US" sz="2000" dirty="0" err="1">
                <a:solidFill>
                  <a:srgbClr val="800080"/>
                </a:solidFill>
                <a:latin typeface="Arial" pitchFamily="34" charset="0"/>
              </a:rPr>
              <a:t>aire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 d'Orsay, </a:t>
            </a:r>
            <a:br>
              <a:rPr lang="en-US" sz="2000" dirty="0">
                <a:solidFill>
                  <a:srgbClr val="800080"/>
                </a:solidFill>
                <a:latin typeface="Arial" pitchFamily="34" charset="0"/>
              </a:rPr>
            </a:br>
            <a:r>
              <a:rPr lang="en-US" sz="2000" dirty="0" err="1">
                <a:solidFill>
                  <a:srgbClr val="800080"/>
                </a:solidFill>
                <a:latin typeface="Arial" pitchFamily="34" charset="0"/>
              </a:rPr>
              <a:t>Laboratoire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 de Physique </a:t>
            </a:r>
            <a:r>
              <a:rPr lang="en-US" sz="2000" dirty="0" err="1">
                <a:solidFill>
                  <a:srgbClr val="800080"/>
                </a:solidFill>
                <a:latin typeface="Arial" pitchFamily="34" charset="0"/>
              </a:rPr>
              <a:t>Subatomique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 et de </a:t>
            </a:r>
            <a:r>
              <a:rPr lang="en-US" sz="2000" dirty="0" err="1">
                <a:solidFill>
                  <a:srgbClr val="800080"/>
                </a:solidFill>
                <a:latin typeface="Arial" pitchFamily="34" charset="0"/>
              </a:rPr>
              <a:t>Cosmologie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-Grenoble,</a:t>
            </a:r>
            <a:r>
              <a:rPr lang="en-US" sz="2000" dirty="0">
                <a:latin typeface="Arial" pitchFamily="34" charset="0"/>
              </a:rPr>
              <a:t>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Louisiana Tech University,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New Mexico State University, Ohio University, Thomas Jefferson National Accelerator Facility, TRIUMF,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University of Illinois, University of Kentucky, University of Manitoba,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University of Maryland,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University of Winnipeg,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University of Zagreb,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Virginia Tech,</a:t>
            </a:r>
            <a:r>
              <a:rPr lang="en-US" sz="2000" dirty="0">
                <a:latin typeface="Arial" pitchFamily="34" charset="0"/>
              </a:rPr>
              <a:t>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solidFill>
                  <a:srgbClr val="800080"/>
                </a:solidFill>
                <a:latin typeface="Arial" pitchFamily="34" charset="0"/>
              </a:rPr>
              <a:t>Yerevan Physics Institute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z="2800" dirty="0" smtClean="0"/>
              <a:t>The G0 Collaboration (backward angle run)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0488" y="4037013"/>
            <a:ext cx="89773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914400" eaLnBrk="1" hangingPunct="1"/>
            <a:r>
              <a:rPr lang="en-US" sz="2000" dirty="0">
                <a:latin typeface="Arial" pitchFamily="34" charset="0"/>
              </a:rPr>
              <a:t>Graduate Students:</a:t>
            </a:r>
          </a:p>
          <a:p>
            <a:pPr marL="914400" indent="-914400" eaLnBrk="1" hangingPunct="1"/>
            <a:r>
              <a:rPr lang="en-US" sz="2000" dirty="0">
                <a:latin typeface="Arial" pitchFamily="34" charset="0"/>
              </a:rPr>
              <a:t>	C. Capuano (W&amp;M), A. </a:t>
            </a:r>
            <a:r>
              <a:rPr lang="en-US" sz="2000" dirty="0" err="1">
                <a:latin typeface="Arial" pitchFamily="34" charset="0"/>
              </a:rPr>
              <a:t>Coppens</a:t>
            </a:r>
            <a:r>
              <a:rPr lang="en-US" sz="2000" dirty="0">
                <a:latin typeface="Arial" pitchFamily="34" charset="0"/>
              </a:rPr>
              <a:t> (Manitoba), C. Ellis (Maryland),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J. </a:t>
            </a:r>
            <a:r>
              <a:rPr lang="en-US" sz="2000" dirty="0" err="1">
                <a:latin typeface="Arial" pitchFamily="34" charset="0"/>
              </a:rPr>
              <a:t>Mammei</a:t>
            </a:r>
            <a:r>
              <a:rPr lang="en-US" sz="2000" dirty="0">
                <a:latin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</a:rPr>
              <a:t>VaTech</a:t>
            </a:r>
            <a:r>
              <a:rPr lang="en-US" sz="2000" dirty="0">
                <a:latin typeface="Arial" pitchFamily="34" charset="0"/>
              </a:rPr>
              <a:t>), M. </a:t>
            </a:r>
            <a:r>
              <a:rPr lang="en-US" sz="2000" dirty="0" err="1">
                <a:latin typeface="Arial" pitchFamily="34" charset="0"/>
              </a:rPr>
              <a:t>Muether</a:t>
            </a:r>
            <a:r>
              <a:rPr lang="en-US" sz="2000" dirty="0">
                <a:latin typeface="Arial" pitchFamily="34" charset="0"/>
              </a:rPr>
              <a:t> (Illinois), J. </a:t>
            </a:r>
            <a:r>
              <a:rPr lang="en-US" sz="2000" dirty="0" err="1">
                <a:latin typeface="Arial" pitchFamily="34" charset="0"/>
              </a:rPr>
              <a:t>Schaub</a:t>
            </a:r>
            <a:r>
              <a:rPr lang="en-US" sz="2000" dirty="0">
                <a:latin typeface="Arial" pitchFamily="34" charset="0"/>
              </a:rPr>
              <a:t> (New Mexico State), M. </a:t>
            </a:r>
            <a:r>
              <a:rPr lang="en-US" sz="2000" dirty="0" err="1">
                <a:latin typeface="Arial" pitchFamily="34" charset="0"/>
              </a:rPr>
              <a:t>Versteegen</a:t>
            </a:r>
            <a:r>
              <a:rPr lang="en-US" sz="2000" dirty="0">
                <a:latin typeface="Arial" pitchFamily="34" charset="0"/>
              </a:rPr>
              <a:t> (Grenoble); S. Bailey (Ph.D. Jan. 07 W&amp;M)</a:t>
            </a:r>
          </a:p>
          <a:p>
            <a:pPr marL="914400" indent="-914400" eaLnBrk="1" hangingPunct="1"/>
            <a:endParaRPr lang="en-US" sz="2000" dirty="0">
              <a:latin typeface="Arial" pitchFamily="34" charset="0"/>
            </a:endParaRPr>
          </a:p>
          <a:p>
            <a:pPr marL="914400" indent="-914400" eaLnBrk="1" hangingPunct="1"/>
            <a:r>
              <a:rPr lang="en-US" sz="2000" dirty="0">
                <a:latin typeface="Arial" pitchFamily="34" charset="0"/>
              </a:rPr>
              <a:t>Analysis Coordinator:</a:t>
            </a:r>
          </a:p>
          <a:p>
            <a:pPr marL="914400" indent="-914400" eaLnBrk="1" hangingPunct="1"/>
            <a:r>
              <a:rPr lang="en-US" sz="2000" dirty="0">
                <a:latin typeface="Arial" pitchFamily="34" charset="0"/>
              </a:rPr>
              <a:t>	F. </a:t>
            </a:r>
            <a:r>
              <a:rPr lang="en-US" sz="2000" dirty="0" err="1">
                <a:latin typeface="Arial" pitchFamily="34" charset="0"/>
              </a:rPr>
              <a:t>Benmokhtar</a:t>
            </a:r>
            <a:r>
              <a:rPr lang="en-US" sz="2000" dirty="0">
                <a:latin typeface="Arial" pitchFamily="34" charset="0"/>
              </a:rPr>
              <a:t> - Carnegie Mellon (Maryland)</a:t>
            </a:r>
          </a:p>
        </p:txBody>
      </p:sp>
      <p:pic>
        <p:nvPicPr>
          <p:cNvPr id="204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133600"/>
            <a:ext cx="5181600" cy="3017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762000" cy="457200"/>
          </a:xfrm>
        </p:spPr>
        <p:txBody>
          <a:bodyPr/>
          <a:lstStyle/>
          <a:p>
            <a:fld id="{63A658BD-05E7-4624-8E24-EED916A5EC3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863" y="228600"/>
            <a:ext cx="8593137" cy="774700"/>
          </a:xfrm>
          <a:noFill/>
          <a:ln/>
        </p:spPr>
        <p:txBody>
          <a:bodyPr lIns="0" tIns="0" rIns="0" bIns="0"/>
          <a:lstStyle/>
          <a:p>
            <a:pPr defTabSz="457200">
              <a:lnSpc>
                <a:spcPts val="44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0" dirty="0" smtClean="0"/>
              <a:t>The G</a:t>
            </a:r>
            <a:r>
              <a:rPr lang="en-GB" sz="2800" b="0" baseline="30000" dirty="0" smtClean="0"/>
              <a:t>0</a:t>
            </a:r>
            <a:r>
              <a:rPr lang="en-GB" sz="2800" b="0" dirty="0" smtClean="0"/>
              <a:t> Collaboration (backward angle run)</a:t>
            </a:r>
            <a:endParaRPr lang="en-GB" sz="2800" b="0" dirty="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038" y="5791200"/>
            <a:ext cx="1731962" cy="493713"/>
          </a:xfrm>
          <a:prstGeom prst="rect">
            <a:avLst/>
          </a:prstGeom>
          <a:noFill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791200"/>
            <a:ext cx="1676400" cy="454025"/>
          </a:xfrm>
          <a:prstGeom prst="rect">
            <a:avLst/>
          </a:prstGeom>
          <a:noFill/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28600" y="4572001"/>
            <a:ext cx="8915400" cy="1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>
              <a:lnSpc>
                <a:spcPct val="90000"/>
              </a:lnSpc>
              <a:buClr>
                <a:srgbClr val="0000FF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ctr" eaLnBrk="1">
              <a:buClr>
                <a:srgbClr val="0000FF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>
              <a:latin typeface="+mn-lt"/>
              <a:cs typeface="Times New Roman" pitchFamily="18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latin typeface="+mn-lt"/>
              </a:rPr>
              <a:t>Caltech, Carnegie Mellon, William and Mary, Hendricks College, </a:t>
            </a:r>
            <a:r>
              <a:rPr lang="en-GB" sz="1600" dirty="0" err="1">
                <a:latin typeface="+mn-lt"/>
              </a:rPr>
              <a:t>Orsay</a:t>
            </a:r>
            <a:r>
              <a:rPr lang="en-GB" sz="1600" dirty="0">
                <a:latin typeface="+mn-lt"/>
              </a:rPr>
              <a:t>, Grenoble, LA Tech, NMSU, Ohio, </a:t>
            </a:r>
            <a:r>
              <a:rPr lang="en-GB" sz="1600" dirty="0" err="1">
                <a:latin typeface="+mn-lt"/>
              </a:rPr>
              <a:t>JLab</a:t>
            </a:r>
            <a:r>
              <a:rPr lang="en-GB" sz="1600" dirty="0">
                <a:latin typeface="+mn-lt"/>
              </a:rPr>
              <a:t>, TRIUMF, Illinois, Kentucky, Manitoba, Maryland, Winnipeg, Zagreb, </a:t>
            </a:r>
            <a:r>
              <a:rPr lang="en-GB" sz="1600" dirty="0" smtClean="0">
                <a:latin typeface="+mn-lt"/>
              </a:rPr>
              <a:t>Virginia </a:t>
            </a:r>
            <a:r>
              <a:rPr lang="en-GB" sz="1600" dirty="0">
                <a:latin typeface="+mn-lt"/>
              </a:rPr>
              <a:t>Tech, Yerevan Physics Institute</a:t>
            </a:r>
          </a:p>
          <a:p>
            <a:pPr algn="ctr" eaLnBrk="1" hangingPunct="1">
              <a:buClr>
                <a:srgbClr val="80008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>
              <a:latin typeface="+mn-lt"/>
            </a:endParaRPr>
          </a:p>
          <a:p>
            <a:pPr algn="ctr" eaLnBrk="1" hangingPunct="1">
              <a:buClr>
                <a:srgbClr val="80008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dirty="0">
              <a:latin typeface="+mn-lt"/>
            </a:endParaRPr>
          </a:p>
        </p:txBody>
      </p:sp>
      <p:pic>
        <p:nvPicPr>
          <p:cNvPr id="43029" name="Picture 21" descr="G-zero-TRIUMF-2008_small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" y="898936"/>
            <a:ext cx="8305800" cy="396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058" descr="ns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73" descr="logo"/>
          <p:cNvPicPr>
            <a:picLocks noChangeAspect="1" noChangeArrowheads="1"/>
          </p:cNvPicPr>
          <p:nvPr/>
        </p:nvPicPr>
        <p:blipFill>
          <a:blip r:embed="rId6"/>
          <a:srcRect b="32001"/>
          <a:stretch>
            <a:fillRect/>
          </a:stretch>
        </p:blipFill>
        <p:spPr bwMode="auto">
          <a:xfrm>
            <a:off x="838200" y="5638800"/>
            <a:ext cx="1143000" cy="77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  <p:pic>
        <p:nvPicPr>
          <p:cNvPr id="12" name="Picture 2" descr="The image “http://www.umd.edu/images/site/banner.jpg” cannot be displayed, because it contains errors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0"/>
            <a:ext cx="1905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0574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mtClean="0"/>
              <a:t>backups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B7D83A0-C3FE-4E65-B182-CEF05179D7A2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</a:t>
            </a:r>
            <a:r>
              <a:rPr lang="en-US" sz="2800" dirty="0" smtClean="0">
                <a:latin typeface="Symbol" pitchFamily="18" charset="2"/>
              </a:rPr>
              <a:t>g</a:t>
            </a:r>
            <a:r>
              <a:rPr lang="en-US" sz="2800" dirty="0" smtClean="0"/>
              <a:t> exchange and Beam spin asymmetries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400800"/>
            <a:ext cx="2133600" cy="247650"/>
          </a:xfrm>
          <a:noFill/>
        </p:spPr>
        <p:txBody>
          <a:bodyPr/>
          <a:lstStyle/>
          <a:p>
            <a:fld id="{F7E155B8-1D20-4916-8830-30E1E4AED933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/>
          <a:srcRect l="10641"/>
          <a:stretch>
            <a:fillRect/>
          </a:stretch>
        </p:blipFill>
        <p:spPr bwMode="auto">
          <a:xfrm>
            <a:off x="304800" y="1646237"/>
            <a:ext cx="4038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10" name="Group 4"/>
          <p:cNvGrpSpPr>
            <a:grpSpLocks/>
          </p:cNvGrpSpPr>
          <p:nvPr/>
        </p:nvGrpSpPr>
        <p:grpSpPr bwMode="auto">
          <a:xfrm>
            <a:off x="4876800" y="990600"/>
            <a:ext cx="3848100" cy="2362200"/>
            <a:chOff x="3264" y="2352"/>
            <a:chExt cx="2184" cy="1288"/>
          </a:xfrm>
        </p:grpSpPr>
        <p:sp>
          <p:nvSpPr>
            <p:cNvPr id="47122" name="Rectangle 5"/>
            <p:cNvSpPr>
              <a:spLocks noChangeArrowheads="1"/>
            </p:cNvSpPr>
            <p:nvPr/>
          </p:nvSpPr>
          <p:spPr bwMode="auto">
            <a:xfrm>
              <a:off x="3537" y="2352"/>
              <a:ext cx="1911" cy="11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6"/>
            <p:cNvSpPr>
              <a:spLocks noChangeShapeType="1"/>
            </p:cNvSpPr>
            <p:nvPr/>
          </p:nvSpPr>
          <p:spPr bwMode="auto">
            <a:xfrm flipV="1">
              <a:off x="3537" y="2352"/>
              <a:ext cx="1" cy="11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Line 7"/>
            <p:cNvSpPr>
              <a:spLocks noChangeShapeType="1"/>
            </p:cNvSpPr>
            <p:nvPr/>
          </p:nvSpPr>
          <p:spPr bwMode="auto">
            <a:xfrm flipH="1">
              <a:off x="3537" y="3495"/>
              <a:ext cx="51" cy="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8"/>
            <p:cNvSpPr>
              <a:spLocks noChangeShapeType="1"/>
            </p:cNvSpPr>
            <p:nvPr/>
          </p:nvSpPr>
          <p:spPr bwMode="auto">
            <a:xfrm flipH="1">
              <a:off x="3537" y="3424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9"/>
            <p:cNvSpPr>
              <a:spLocks noChangeShapeType="1"/>
            </p:cNvSpPr>
            <p:nvPr/>
          </p:nvSpPr>
          <p:spPr bwMode="auto">
            <a:xfrm flipH="1">
              <a:off x="3537" y="3351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0"/>
            <p:cNvSpPr>
              <a:spLocks noChangeShapeType="1"/>
            </p:cNvSpPr>
            <p:nvPr/>
          </p:nvSpPr>
          <p:spPr bwMode="auto">
            <a:xfrm flipH="1">
              <a:off x="3537" y="3280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11"/>
            <p:cNvSpPr>
              <a:spLocks noChangeShapeType="1"/>
            </p:cNvSpPr>
            <p:nvPr/>
          </p:nvSpPr>
          <p:spPr bwMode="auto">
            <a:xfrm flipH="1">
              <a:off x="3537" y="3208"/>
              <a:ext cx="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2"/>
            <p:cNvSpPr>
              <a:spLocks noChangeShapeType="1"/>
            </p:cNvSpPr>
            <p:nvPr/>
          </p:nvSpPr>
          <p:spPr bwMode="auto">
            <a:xfrm flipH="1">
              <a:off x="3537" y="3138"/>
              <a:ext cx="5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3"/>
            <p:cNvSpPr>
              <a:spLocks noChangeShapeType="1"/>
            </p:cNvSpPr>
            <p:nvPr/>
          </p:nvSpPr>
          <p:spPr bwMode="auto">
            <a:xfrm flipH="1">
              <a:off x="3537" y="3066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4"/>
            <p:cNvSpPr>
              <a:spLocks noChangeShapeType="1"/>
            </p:cNvSpPr>
            <p:nvPr/>
          </p:nvSpPr>
          <p:spPr bwMode="auto">
            <a:xfrm flipH="1">
              <a:off x="3537" y="2996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15"/>
            <p:cNvSpPr>
              <a:spLocks noChangeShapeType="1"/>
            </p:cNvSpPr>
            <p:nvPr/>
          </p:nvSpPr>
          <p:spPr bwMode="auto">
            <a:xfrm flipH="1">
              <a:off x="3537" y="2922"/>
              <a:ext cx="25" cy="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16"/>
            <p:cNvSpPr>
              <a:spLocks noChangeShapeType="1"/>
            </p:cNvSpPr>
            <p:nvPr/>
          </p:nvSpPr>
          <p:spPr bwMode="auto">
            <a:xfrm flipH="1">
              <a:off x="3537" y="2852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17"/>
            <p:cNvSpPr>
              <a:spLocks noChangeShapeType="1"/>
            </p:cNvSpPr>
            <p:nvPr/>
          </p:nvSpPr>
          <p:spPr bwMode="auto">
            <a:xfrm flipH="1">
              <a:off x="3537" y="2779"/>
              <a:ext cx="5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Line 18"/>
            <p:cNvSpPr>
              <a:spLocks noChangeShapeType="1"/>
            </p:cNvSpPr>
            <p:nvPr/>
          </p:nvSpPr>
          <p:spPr bwMode="auto">
            <a:xfrm flipH="1">
              <a:off x="3537" y="2707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Line 19"/>
            <p:cNvSpPr>
              <a:spLocks noChangeShapeType="1"/>
            </p:cNvSpPr>
            <p:nvPr/>
          </p:nvSpPr>
          <p:spPr bwMode="auto">
            <a:xfrm flipH="1">
              <a:off x="3537" y="2637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20"/>
            <p:cNvSpPr>
              <a:spLocks noChangeShapeType="1"/>
            </p:cNvSpPr>
            <p:nvPr/>
          </p:nvSpPr>
          <p:spPr bwMode="auto">
            <a:xfrm flipH="1">
              <a:off x="3537" y="2564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21"/>
            <p:cNvSpPr>
              <a:spLocks noChangeShapeType="1"/>
            </p:cNvSpPr>
            <p:nvPr/>
          </p:nvSpPr>
          <p:spPr bwMode="auto">
            <a:xfrm flipH="1">
              <a:off x="3537" y="2493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22"/>
            <p:cNvSpPr>
              <a:spLocks noChangeShapeType="1"/>
            </p:cNvSpPr>
            <p:nvPr/>
          </p:nvSpPr>
          <p:spPr bwMode="auto">
            <a:xfrm flipH="1">
              <a:off x="3537" y="2423"/>
              <a:ext cx="5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Line 23"/>
            <p:cNvSpPr>
              <a:spLocks noChangeShapeType="1"/>
            </p:cNvSpPr>
            <p:nvPr/>
          </p:nvSpPr>
          <p:spPr bwMode="auto">
            <a:xfrm flipH="1">
              <a:off x="3537" y="2423"/>
              <a:ext cx="5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24"/>
            <p:cNvSpPr>
              <a:spLocks noChangeShapeType="1"/>
            </p:cNvSpPr>
            <p:nvPr/>
          </p:nvSpPr>
          <p:spPr bwMode="auto">
            <a:xfrm flipH="1">
              <a:off x="3537" y="2352"/>
              <a:ext cx="2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Rectangle 25"/>
            <p:cNvSpPr>
              <a:spLocks noChangeArrowheads="1"/>
            </p:cNvSpPr>
            <p:nvPr/>
          </p:nvSpPr>
          <p:spPr bwMode="auto">
            <a:xfrm>
              <a:off x="3264" y="3504"/>
              <a:ext cx="40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26"/>
            <p:cNvSpPr>
              <a:spLocks/>
            </p:cNvSpPr>
            <p:nvPr/>
          </p:nvSpPr>
          <p:spPr bwMode="auto">
            <a:xfrm>
              <a:off x="3312" y="3452"/>
              <a:ext cx="68" cy="88"/>
            </a:xfrm>
            <a:custGeom>
              <a:avLst/>
              <a:gdLst>
                <a:gd name="T0" fmla="*/ 19 w 47"/>
                <a:gd name="T1" fmla="*/ 40 h 75"/>
                <a:gd name="T2" fmla="*/ 30 w 47"/>
                <a:gd name="T3" fmla="*/ 34 h 75"/>
                <a:gd name="T4" fmla="*/ 38 w 47"/>
                <a:gd name="T5" fmla="*/ 28 h 75"/>
                <a:gd name="T6" fmla="*/ 41 w 47"/>
                <a:gd name="T7" fmla="*/ 21 h 75"/>
                <a:gd name="T8" fmla="*/ 36 w 47"/>
                <a:gd name="T9" fmla="*/ 13 h 75"/>
                <a:gd name="T10" fmla="*/ 25 w 47"/>
                <a:gd name="T11" fmla="*/ 9 h 75"/>
                <a:gd name="T12" fmla="*/ 10 w 47"/>
                <a:gd name="T13" fmla="*/ 13 h 75"/>
                <a:gd name="T14" fmla="*/ 3 w 47"/>
                <a:gd name="T15" fmla="*/ 18 h 75"/>
                <a:gd name="T16" fmla="*/ 17 w 47"/>
                <a:gd name="T17" fmla="*/ 4 h 75"/>
                <a:gd name="T18" fmla="*/ 38 w 47"/>
                <a:gd name="T19" fmla="*/ 0 h 75"/>
                <a:gd name="T20" fmla="*/ 52 w 47"/>
                <a:gd name="T21" fmla="*/ 2 h 75"/>
                <a:gd name="T22" fmla="*/ 61 w 47"/>
                <a:gd name="T23" fmla="*/ 9 h 75"/>
                <a:gd name="T24" fmla="*/ 61 w 47"/>
                <a:gd name="T25" fmla="*/ 19 h 75"/>
                <a:gd name="T26" fmla="*/ 55 w 47"/>
                <a:gd name="T27" fmla="*/ 28 h 75"/>
                <a:gd name="T28" fmla="*/ 56 w 47"/>
                <a:gd name="T29" fmla="*/ 34 h 75"/>
                <a:gd name="T30" fmla="*/ 67 w 47"/>
                <a:gd name="T31" fmla="*/ 46 h 75"/>
                <a:gd name="T32" fmla="*/ 67 w 47"/>
                <a:gd name="T33" fmla="*/ 62 h 75"/>
                <a:gd name="T34" fmla="*/ 56 w 47"/>
                <a:gd name="T35" fmla="*/ 77 h 75"/>
                <a:gd name="T36" fmla="*/ 36 w 47"/>
                <a:gd name="T37" fmla="*/ 86 h 75"/>
                <a:gd name="T38" fmla="*/ 17 w 47"/>
                <a:gd name="T39" fmla="*/ 86 h 75"/>
                <a:gd name="T40" fmla="*/ 6 w 47"/>
                <a:gd name="T41" fmla="*/ 82 h 75"/>
                <a:gd name="T42" fmla="*/ 0 w 47"/>
                <a:gd name="T43" fmla="*/ 76 h 75"/>
                <a:gd name="T44" fmla="*/ 3 w 47"/>
                <a:gd name="T45" fmla="*/ 68 h 75"/>
                <a:gd name="T46" fmla="*/ 7 w 47"/>
                <a:gd name="T47" fmla="*/ 67 h 75"/>
                <a:gd name="T48" fmla="*/ 12 w 47"/>
                <a:gd name="T49" fmla="*/ 68 h 75"/>
                <a:gd name="T50" fmla="*/ 17 w 47"/>
                <a:gd name="T51" fmla="*/ 70 h 75"/>
                <a:gd name="T52" fmla="*/ 29 w 47"/>
                <a:gd name="T53" fmla="*/ 76 h 75"/>
                <a:gd name="T54" fmla="*/ 42 w 47"/>
                <a:gd name="T55" fmla="*/ 76 h 75"/>
                <a:gd name="T56" fmla="*/ 49 w 47"/>
                <a:gd name="T57" fmla="*/ 70 h 75"/>
                <a:gd name="T58" fmla="*/ 49 w 47"/>
                <a:gd name="T59" fmla="*/ 59 h 75"/>
                <a:gd name="T60" fmla="*/ 42 w 47"/>
                <a:gd name="T61" fmla="*/ 49 h 75"/>
                <a:gd name="T62" fmla="*/ 29 w 47"/>
                <a:gd name="T63" fmla="*/ 42 h 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"/>
                <a:gd name="T97" fmla="*/ 0 h 75"/>
                <a:gd name="T98" fmla="*/ 47 w 47"/>
                <a:gd name="T99" fmla="*/ 75 h 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" h="75">
                  <a:moveTo>
                    <a:pt x="13" y="34"/>
                  </a:moveTo>
                  <a:lnTo>
                    <a:pt x="13" y="34"/>
                  </a:lnTo>
                  <a:lnTo>
                    <a:pt x="18" y="31"/>
                  </a:lnTo>
                  <a:lnTo>
                    <a:pt x="21" y="29"/>
                  </a:lnTo>
                  <a:lnTo>
                    <a:pt x="25" y="28"/>
                  </a:lnTo>
                  <a:lnTo>
                    <a:pt x="26" y="24"/>
                  </a:lnTo>
                  <a:lnTo>
                    <a:pt x="28" y="21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5" y="11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3" y="26"/>
                  </a:lnTo>
                  <a:lnTo>
                    <a:pt x="39" y="29"/>
                  </a:lnTo>
                  <a:lnTo>
                    <a:pt x="44" y="34"/>
                  </a:lnTo>
                  <a:lnTo>
                    <a:pt x="46" y="39"/>
                  </a:lnTo>
                  <a:lnTo>
                    <a:pt x="47" y="45"/>
                  </a:lnTo>
                  <a:lnTo>
                    <a:pt x="46" y="53"/>
                  </a:lnTo>
                  <a:lnTo>
                    <a:pt x="44" y="60"/>
                  </a:lnTo>
                  <a:lnTo>
                    <a:pt x="39" y="66"/>
                  </a:lnTo>
                  <a:lnTo>
                    <a:pt x="33" y="70"/>
                  </a:lnTo>
                  <a:lnTo>
                    <a:pt x="25" y="73"/>
                  </a:lnTo>
                  <a:lnTo>
                    <a:pt x="17" y="75"/>
                  </a:lnTo>
                  <a:lnTo>
                    <a:pt x="12" y="73"/>
                  </a:lnTo>
                  <a:lnTo>
                    <a:pt x="7" y="73"/>
                  </a:lnTo>
                  <a:lnTo>
                    <a:pt x="4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2"/>
                  </a:lnTo>
                  <a:lnTo>
                    <a:pt x="20" y="65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3" y="63"/>
                  </a:lnTo>
                  <a:lnTo>
                    <a:pt x="34" y="60"/>
                  </a:lnTo>
                  <a:lnTo>
                    <a:pt x="34" y="55"/>
                  </a:lnTo>
                  <a:lnTo>
                    <a:pt x="34" y="50"/>
                  </a:lnTo>
                  <a:lnTo>
                    <a:pt x="33" y="47"/>
                  </a:lnTo>
                  <a:lnTo>
                    <a:pt x="29" y="42"/>
                  </a:lnTo>
                  <a:lnTo>
                    <a:pt x="25" y="39"/>
                  </a:lnTo>
                  <a:lnTo>
                    <a:pt x="20" y="3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27"/>
            <p:cNvSpPr>
              <a:spLocks noEditPoints="1"/>
            </p:cNvSpPr>
            <p:nvPr/>
          </p:nvSpPr>
          <p:spPr bwMode="auto">
            <a:xfrm>
              <a:off x="3394" y="3452"/>
              <a:ext cx="64" cy="88"/>
            </a:xfrm>
            <a:custGeom>
              <a:avLst/>
              <a:gdLst>
                <a:gd name="T0" fmla="*/ 64 w 45"/>
                <a:gd name="T1" fmla="*/ 43 h 75"/>
                <a:gd name="T2" fmla="*/ 64 w 45"/>
                <a:gd name="T3" fmla="*/ 55 h 75"/>
                <a:gd name="T4" fmla="*/ 60 w 45"/>
                <a:gd name="T5" fmla="*/ 67 h 75"/>
                <a:gd name="T6" fmla="*/ 58 w 45"/>
                <a:gd name="T7" fmla="*/ 73 h 75"/>
                <a:gd name="T8" fmla="*/ 53 w 45"/>
                <a:gd name="T9" fmla="*/ 77 h 75"/>
                <a:gd name="T10" fmla="*/ 48 w 45"/>
                <a:gd name="T11" fmla="*/ 82 h 75"/>
                <a:gd name="T12" fmla="*/ 44 w 45"/>
                <a:gd name="T13" fmla="*/ 83 h 75"/>
                <a:gd name="T14" fmla="*/ 40 w 45"/>
                <a:gd name="T15" fmla="*/ 86 h 75"/>
                <a:gd name="T16" fmla="*/ 33 w 45"/>
                <a:gd name="T17" fmla="*/ 88 h 75"/>
                <a:gd name="T18" fmla="*/ 26 w 45"/>
                <a:gd name="T19" fmla="*/ 86 h 75"/>
                <a:gd name="T20" fmla="*/ 18 w 45"/>
                <a:gd name="T21" fmla="*/ 83 h 75"/>
                <a:gd name="T22" fmla="*/ 14 w 45"/>
                <a:gd name="T23" fmla="*/ 80 h 75"/>
                <a:gd name="T24" fmla="*/ 10 w 45"/>
                <a:gd name="T25" fmla="*/ 74 h 75"/>
                <a:gd name="T26" fmla="*/ 4 w 45"/>
                <a:gd name="T27" fmla="*/ 70 h 75"/>
                <a:gd name="T28" fmla="*/ 3 w 45"/>
                <a:gd name="T29" fmla="*/ 62 h 75"/>
                <a:gd name="T30" fmla="*/ 0 w 45"/>
                <a:gd name="T31" fmla="*/ 53 h 75"/>
                <a:gd name="T32" fmla="*/ 0 w 45"/>
                <a:gd name="T33" fmla="*/ 43 h 75"/>
                <a:gd name="T34" fmla="*/ 0 w 45"/>
                <a:gd name="T35" fmla="*/ 31 h 75"/>
                <a:gd name="T36" fmla="*/ 4 w 45"/>
                <a:gd name="T37" fmla="*/ 19 h 75"/>
                <a:gd name="T38" fmla="*/ 7 w 45"/>
                <a:gd name="T39" fmla="*/ 13 h 75"/>
                <a:gd name="T40" fmla="*/ 11 w 45"/>
                <a:gd name="T41" fmla="*/ 7 h 75"/>
                <a:gd name="T42" fmla="*/ 16 w 45"/>
                <a:gd name="T43" fmla="*/ 4 h 75"/>
                <a:gd name="T44" fmla="*/ 23 w 45"/>
                <a:gd name="T45" fmla="*/ 0 h 75"/>
                <a:gd name="T46" fmla="*/ 33 w 45"/>
                <a:gd name="T47" fmla="*/ 0 h 75"/>
                <a:gd name="T48" fmla="*/ 41 w 45"/>
                <a:gd name="T49" fmla="*/ 0 h 75"/>
                <a:gd name="T50" fmla="*/ 48 w 45"/>
                <a:gd name="T51" fmla="*/ 4 h 75"/>
                <a:gd name="T52" fmla="*/ 55 w 45"/>
                <a:gd name="T53" fmla="*/ 9 h 75"/>
                <a:gd name="T54" fmla="*/ 60 w 45"/>
                <a:gd name="T55" fmla="*/ 18 h 75"/>
                <a:gd name="T56" fmla="*/ 64 w 45"/>
                <a:gd name="T57" fmla="*/ 31 h 75"/>
                <a:gd name="T58" fmla="*/ 64 w 45"/>
                <a:gd name="T59" fmla="*/ 43 h 75"/>
                <a:gd name="T60" fmla="*/ 41 w 45"/>
                <a:gd name="T61" fmla="*/ 43 h 75"/>
                <a:gd name="T62" fmla="*/ 41 w 45"/>
                <a:gd name="T63" fmla="*/ 33 h 75"/>
                <a:gd name="T64" fmla="*/ 41 w 45"/>
                <a:gd name="T65" fmla="*/ 25 h 75"/>
                <a:gd name="T66" fmla="*/ 41 w 45"/>
                <a:gd name="T67" fmla="*/ 21 h 75"/>
                <a:gd name="T68" fmla="*/ 41 w 45"/>
                <a:gd name="T69" fmla="*/ 18 h 75"/>
                <a:gd name="T70" fmla="*/ 41 w 45"/>
                <a:gd name="T71" fmla="*/ 9 h 75"/>
                <a:gd name="T72" fmla="*/ 40 w 45"/>
                <a:gd name="T73" fmla="*/ 6 h 75"/>
                <a:gd name="T74" fmla="*/ 37 w 45"/>
                <a:gd name="T75" fmla="*/ 4 h 75"/>
                <a:gd name="T76" fmla="*/ 33 w 45"/>
                <a:gd name="T77" fmla="*/ 4 h 75"/>
                <a:gd name="T78" fmla="*/ 30 w 45"/>
                <a:gd name="T79" fmla="*/ 4 h 75"/>
                <a:gd name="T80" fmla="*/ 28 w 45"/>
                <a:gd name="T81" fmla="*/ 6 h 75"/>
                <a:gd name="T82" fmla="*/ 23 w 45"/>
                <a:gd name="T83" fmla="*/ 7 h 75"/>
                <a:gd name="T84" fmla="*/ 23 w 45"/>
                <a:gd name="T85" fmla="*/ 13 h 75"/>
                <a:gd name="T86" fmla="*/ 21 w 45"/>
                <a:gd name="T87" fmla="*/ 25 h 75"/>
                <a:gd name="T88" fmla="*/ 21 w 45"/>
                <a:gd name="T89" fmla="*/ 52 h 75"/>
                <a:gd name="T90" fmla="*/ 21 w 45"/>
                <a:gd name="T91" fmla="*/ 62 h 75"/>
                <a:gd name="T92" fmla="*/ 23 w 45"/>
                <a:gd name="T93" fmla="*/ 70 h 75"/>
                <a:gd name="T94" fmla="*/ 23 w 45"/>
                <a:gd name="T95" fmla="*/ 76 h 75"/>
                <a:gd name="T96" fmla="*/ 26 w 45"/>
                <a:gd name="T97" fmla="*/ 80 h 75"/>
                <a:gd name="T98" fmla="*/ 28 w 45"/>
                <a:gd name="T99" fmla="*/ 82 h 75"/>
                <a:gd name="T100" fmla="*/ 30 w 45"/>
                <a:gd name="T101" fmla="*/ 82 h 75"/>
                <a:gd name="T102" fmla="*/ 33 w 45"/>
                <a:gd name="T103" fmla="*/ 83 h 75"/>
                <a:gd name="T104" fmla="*/ 37 w 45"/>
                <a:gd name="T105" fmla="*/ 82 h 75"/>
                <a:gd name="T106" fmla="*/ 40 w 45"/>
                <a:gd name="T107" fmla="*/ 82 h 75"/>
                <a:gd name="T108" fmla="*/ 41 w 45"/>
                <a:gd name="T109" fmla="*/ 76 h 75"/>
                <a:gd name="T110" fmla="*/ 41 w 45"/>
                <a:gd name="T111" fmla="*/ 70 h 75"/>
                <a:gd name="T112" fmla="*/ 41 w 45"/>
                <a:gd name="T113" fmla="*/ 43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75"/>
                <a:gd name="T173" fmla="*/ 45 w 45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75">
                  <a:moveTo>
                    <a:pt x="45" y="37"/>
                  </a:moveTo>
                  <a:lnTo>
                    <a:pt x="45" y="47"/>
                  </a:lnTo>
                  <a:lnTo>
                    <a:pt x="42" y="57"/>
                  </a:lnTo>
                  <a:lnTo>
                    <a:pt x="41" y="62"/>
                  </a:lnTo>
                  <a:lnTo>
                    <a:pt x="37" y="66"/>
                  </a:lnTo>
                  <a:lnTo>
                    <a:pt x="34" y="70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3" y="75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3"/>
                  </a:lnTo>
                  <a:lnTo>
                    <a:pt x="3" y="60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2" y="15"/>
                  </a:lnTo>
                  <a:lnTo>
                    <a:pt x="45" y="26"/>
                  </a:lnTo>
                  <a:lnTo>
                    <a:pt x="45" y="37"/>
                  </a:lnTo>
                  <a:close/>
                  <a:moveTo>
                    <a:pt x="29" y="37"/>
                  </a:moveTo>
                  <a:lnTo>
                    <a:pt x="29" y="28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5" y="21"/>
                  </a:lnTo>
                  <a:lnTo>
                    <a:pt x="15" y="44"/>
                  </a:lnTo>
                  <a:lnTo>
                    <a:pt x="15" y="53"/>
                  </a:lnTo>
                  <a:lnTo>
                    <a:pt x="16" y="60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29" y="65"/>
                  </a:lnTo>
                  <a:lnTo>
                    <a:pt x="29" y="60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Rectangle 28"/>
            <p:cNvSpPr>
              <a:spLocks noChangeArrowheads="1"/>
            </p:cNvSpPr>
            <p:nvPr/>
          </p:nvSpPr>
          <p:spPr bwMode="auto">
            <a:xfrm>
              <a:off x="3264" y="3145"/>
              <a:ext cx="40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29"/>
            <p:cNvSpPr>
              <a:spLocks/>
            </p:cNvSpPr>
            <p:nvPr/>
          </p:nvSpPr>
          <p:spPr bwMode="auto">
            <a:xfrm>
              <a:off x="3312" y="3093"/>
              <a:ext cx="68" cy="87"/>
            </a:xfrm>
            <a:custGeom>
              <a:avLst/>
              <a:gdLst>
                <a:gd name="T0" fmla="*/ 64 w 47"/>
                <a:gd name="T1" fmla="*/ 87 h 73"/>
                <a:gd name="T2" fmla="*/ 0 w 47"/>
                <a:gd name="T3" fmla="*/ 87 h 73"/>
                <a:gd name="T4" fmla="*/ 0 w 47"/>
                <a:gd name="T5" fmla="*/ 85 h 73"/>
                <a:gd name="T6" fmla="*/ 17 w 47"/>
                <a:gd name="T7" fmla="*/ 69 h 73"/>
                <a:gd name="T8" fmla="*/ 30 w 47"/>
                <a:gd name="T9" fmla="*/ 56 h 73"/>
                <a:gd name="T10" fmla="*/ 36 w 47"/>
                <a:gd name="T11" fmla="*/ 49 h 73"/>
                <a:gd name="T12" fmla="*/ 41 w 47"/>
                <a:gd name="T13" fmla="*/ 39 h 73"/>
                <a:gd name="T14" fmla="*/ 42 w 47"/>
                <a:gd name="T15" fmla="*/ 29 h 73"/>
                <a:gd name="T16" fmla="*/ 41 w 47"/>
                <a:gd name="T17" fmla="*/ 24 h 73"/>
                <a:gd name="T18" fmla="*/ 38 w 47"/>
                <a:gd name="T19" fmla="*/ 19 h 73"/>
                <a:gd name="T20" fmla="*/ 30 w 47"/>
                <a:gd name="T21" fmla="*/ 15 h 73"/>
                <a:gd name="T22" fmla="*/ 25 w 47"/>
                <a:gd name="T23" fmla="*/ 13 h 73"/>
                <a:gd name="T24" fmla="*/ 17 w 47"/>
                <a:gd name="T25" fmla="*/ 15 h 73"/>
                <a:gd name="T26" fmla="*/ 10 w 47"/>
                <a:gd name="T27" fmla="*/ 19 h 73"/>
                <a:gd name="T28" fmla="*/ 6 w 47"/>
                <a:gd name="T29" fmla="*/ 24 h 73"/>
                <a:gd name="T30" fmla="*/ 3 w 47"/>
                <a:gd name="T31" fmla="*/ 24 h 73"/>
                <a:gd name="T32" fmla="*/ 6 w 47"/>
                <a:gd name="T33" fmla="*/ 15 h 73"/>
                <a:gd name="T34" fmla="*/ 10 w 47"/>
                <a:gd name="T35" fmla="*/ 10 h 73"/>
                <a:gd name="T36" fmla="*/ 14 w 47"/>
                <a:gd name="T37" fmla="*/ 6 h 73"/>
                <a:gd name="T38" fmla="*/ 22 w 47"/>
                <a:gd name="T39" fmla="*/ 2 h 73"/>
                <a:gd name="T40" fmla="*/ 26 w 47"/>
                <a:gd name="T41" fmla="*/ 0 h 73"/>
                <a:gd name="T42" fmla="*/ 36 w 47"/>
                <a:gd name="T43" fmla="*/ 0 h 73"/>
                <a:gd name="T44" fmla="*/ 42 w 47"/>
                <a:gd name="T45" fmla="*/ 0 h 73"/>
                <a:gd name="T46" fmla="*/ 49 w 47"/>
                <a:gd name="T47" fmla="*/ 2 h 73"/>
                <a:gd name="T48" fmla="*/ 55 w 47"/>
                <a:gd name="T49" fmla="*/ 6 h 73"/>
                <a:gd name="T50" fmla="*/ 59 w 47"/>
                <a:gd name="T51" fmla="*/ 12 h 73"/>
                <a:gd name="T52" fmla="*/ 64 w 47"/>
                <a:gd name="T53" fmla="*/ 15 h 73"/>
                <a:gd name="T54" fmla="*/ 64 w 47"/>
                <a:gd name="T55" fmla="*/ 21 h 73"/>
                <a:gd name="T56" fmla="*/ 61 w 47"/>
                <a:gd name="T57" fmla="*/ 29 h 73"/>
                <a:gd name="T58" fmla="*/ 59 w 47"/>
                <a:gd name="T59" fmla="*/ 39 h 73"/>
                <a:gd name="T60" fmla="*/ 45 w 47"/>
                <a:gd name="T61" fmla="*/ 52 h 73"/>
                <a:gd name="T62" fmla="*/ 25 w 47"/>
                <a:gd name="T63" fmla="*/ 72 h 73"/>
                <a:gd name="T64" fmla="*/ 48 w 47"/>
                <a:gd name="T65" fmla="*/ 72 h 73"/>
                <a:gd name="T66" fmla="*/ 55 w 47"/>
                <a:gd name="T67" fmla="*/ 72 h 73"/>
                <a:gd name="T68" fmla="*/ 56 w 47"/>
                <a:gd name="T69" fmla="*/ 69 h 73"/>
                <a:gd name="T70" fmla="*/ 59 w 47"/>
                <a:gd name="T71" fmla="*/ 69 h 73"/>
                <a:gd name="T72" fmla="*/ 61 w 47"/>
                <a:gd name="T73" fmla="*/ 68 h 73"/>
                <a:gd name="T74" fmla="*/ 64 w 47"/>
                <a:gd name="T75" fmla="*/ 66 h 73"/>
                <a:gd name="T76" fmla="*/ 67 w 47"/>
                <a:gd name="T77" fmla="*/ 62 h 73"/>
                <a:gd name="T78" fmla="*/ 68 w 47"/>
                <a:gd name="T79" fmla="*/ 62 h 73"/>
                <a:gd name="T80" fmla="*/ 64 w 47"/>
                <a:gd name="T81" fmla="*/ 87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"/>
                <a:gd name="T124" fmla="*/ 0 h 73"/>
                <a:gd name="T125" fmla="*/ 47 w 47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" h="73">
                  <a:moveTo>
                    <a:pt x="44" y="73"/>
                  </a:moveTo>
                  <a:lnTo>
                    <a:pt x="0" y="73"/>
                  </a:lnTo>
                  <a:lnTo>
                    <a:pt x="0" y="71"/>
                  </a:lnTo>
                  <a:lnTo>
                    <a:pt x="12" y="58"/>
                  </a:lnTo>
                  <a:lnTo>
                    <a:pt x="21" y="47"/>
                  </a:lnTo>
                  <a:lnTo>
                    <a:pt x="25" y="41"/>
                  </a:lnTo>
                  <a:lnTo>
                    <a:pt x="28" y="33"/>
                  </a:lnTo>
                  <a:lnTo>
                    <a:pt x="29" y="24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1" y="13"/>
                  </a:lnTo>
                  <a:lnTo>
                    <a:pt x="17" y="11"/>
                  </a:lnTo>
                  <a:lnTo>
                    <a:pt x="12" y="13"/>
                  </a:lnTo>
                  <a:lnTo>
                    <a:pt x="7" y="16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10"/>
                  </a:lnTo>
                  <a:lnTo>
                    <a:pt x="44" y="13"/>
                  </a:lnTo>
                  <a:lnTo>
                    <a:pt x="44" y="18"/>
                  </a:lnTo>
                  <a:lnTo>
                    <a:pt x="42" y="24"/>
                  </a:lnTo>
                  <a:lnTo>
                    <a:pt x="41" y="33"/>
                  </a:lnTo>
                  <a:lnTo>
                    <a:pt x="31" y="44"/>
                  </a:lnTo>
                  <a:lnTo>
                    <a:pt x="17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2" y="57"/>
                  </a:lnTo>
                  <a:lnTo>
                    <a:pt x="44" y="55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4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30"/>
            <p:cNvSpPr>
              <a:spLocks noEditPoints="1"/>
            </p:cNvSpPr>
            <p:nvPr/>
          </p:nvSpPr>
          <p:spPr bwMode="auto">
            <a:xfrm>
              <a:off x="3394" y="3093"/>
              <a:ext cx="64" cy="89"/>
            </a:xfrm>
            <a:custGeom>
              <a:avLst/>
              <a:gdLst>
                <a:gd name="T0" fmla="*/ 64 w 45"/>
                <a:gd name="T1" fmla="*/ 44 h 75"/>
                <a:gd name="T2" fmla="*/ 64 w 45"/>
                <a:gd name="T3" fmla="*/ 56 h 75"/>
                <a:gd name="T4" fmla="*/ 60 w 45"/>
                <a:gd name="T5" fmla="*/ 68 h 75"/>
                <a:gd name="T6" fmla="*/ 58 w 45"/>
                <a:gd name="T7" fmla="*/ 74 h 75"/>
                <a:gd name="T8" fmla="*/ 53 w 45"/>
                <a:gd name="T9" fmla="*/ 80 h 75"/>
                <a:gd name="T10" fmla="*/ 48 w 45"/>
                <a:gd name="T11" fmla="*/ 83 h 75"/>
                <a:gd name="T12" fmla="*/ 44 w 45"/>
                <a:gd name="T13" fmla="*/ 84 h 75"/>
                <a:gd name="T14" fmla="*/ 40 w 45"/>
                <a:gd name="T15" fmla="*/ 87 h 75"/>
                <a:gd name="T16" fmla="*/ 33 w 45"/>
                <a:gd name="T17" fmla="*/ 89 h 75"/>
                <a:gd name="T18" fmla="*/ 26 w 45"/>
                <a:gd name="T19" fmla="*/ 87 h 75"/>
                <a:gd name="T20" fmla="*/ 18 w 45"/>
                <a:gd name="T21" fmla="*/ 84 h 75"/>
                <a:gd name="T22" fmla="*/ 14 w 45"/>
                <a:gd name="T23" fmla="*/ 81 h 75"/>
                <a:gd name="T24" fmla="*/ 10 w 45"/>
                <a:gd name="T25" fmla="*/ 75 h 75"/>
                <a:gd name="T26" fmla="*/ 4 w 45"/>
                <a:gd name="T27" fmla="*/ 71 h 75"/>
                <a:gd name="T28" fmla="*/ 3 w 45"/>
                <a:gd name="T29" fmla="*/ 64 h 75"/>
                <a:gd name="T30" fmla="*/ 0 w 45"/>
                <a:gd name="T31" fmla="*/ 53 h 75"/>
                <a:gd name="T32" fmla="*/ 0 w 45"/>
                <a:gd name="T33" fmla="*/ 44 h 75"/>
                <a:gd name="T34" fmla="*/ 0 w 45"/>
                <a:gd name="T35" fmla="*/ 31 h 75"/>
                <a:gd name="T36" fmla="*/ 4 w 45"/>
                <a:gd name="T37" fmla="*/ 19 h 75"/>
                <a:gd name="T38" fmla="*/ 7 w 45"/>
                <a:gd name="T39" fmla="*/ 13 h 75"/>
                <a:gd name="T40" fmla="*/ 11 w 45"/>
                <a:gd name="T41" fmla="*/ 8 h 75"/>
                <a:gd name="T42" fmla="*/ 16 w 45"/>
                <a:gd name="T43" fmla="*/ 4 h 75"/>
                <a:gd name="T44" fmla="*/ 23 w 45"/>
                <a:gd name="T45" fmla="*/ 0 h 75"/>
                <a:gd name="T46" fmla="*/ 33 w 45"/>
                <a:gd name="T47" fmla="*/ 0 h 75"/>
                <a:gd name="T48" fmla="*/ 41 w 45"/>
                <a:gd name="T49" fmla="*/ 0 h 75"/>
                <a:gd name="T50" fmla="*/ 48 w 45"/>
                <a:gd name="T51" fmla="*/ 4 h 75"/>
                <a:gd name="T52" fmla="*/ 55 w 45"/>
                <a:gd name="T53" fmla="*/ 9 h 75"/>
                <a:gd name="T54" fmla="*/ 60 w 45"/>
                <a:gd name="T55" fmla="*/ 18 h 75"/>
                <a:gd name="T56" fmla="*/ 64 w 45"/>
                <a:gd name="T57" fmla="*/ 31 h 75"/>
                <a:gd name="T58" fmla="*/ 64 w 45"/>
                <a:gd name="T59" fmla="*/ 44 h 75"/>
                <a:gd name="T60" fmla="*/ 41 w 45"/>
                <a:gd name="T61" fmla="*/ 44 h 75"/>
                <a:gd name="T62" fmla="*/ 41 w 45"/>
                <a:gd name="T63" fmla="*/ 33 h 75"/>
                <a:gd name="T64" fmla="*/ 41 w 45"/>
                <a:gd name="T65" fmla="*/ 25 h 75"/>
                <a:gd name="T66" fmla="*/ 41 w 45"/>
                <a:gd name="T67" fmla="*/ 21 h 75"/>
                <a:gd name="T68" fmla="*/ 41 w 45"/>
                <a:gd name="T69" fmla="*/ 18 h 75"/>
                <a:gd name="T70" fmla="*/ 41 w 45"/>
                <a:gd name="T71" fmla="*/ 9 h 75"/>
                <a:gd name="T72" fmla="*/ 40 w 45"/>
                <a:gd name="T73" fmla="*/ 6 h 75"/>
                <a:gd name="T74" fmla="*/ 37 w 45"/>
                <a:gd name="T75" fmla="*/ 4 h 75"/>
                <a:gd name="T76" fmla="*/ 33 w 45"/>
                <a:gd name="T77" fmla="*/ 4 h 75"/>
                <a:gd name="T78" fmla="*/ 30 w 45"/>
                <a:gd name="T79" fmla="*/ 4 h 75"/>
                <a:gd name="T80" fmla="*/ 28 w 45"/>
                <a:gd name="T81" fmla="*/ 6 h 75"/>
                <a:gd name="T82" fmla="*/ 23 w 45"/>
                <a:gd name="T83" fmla="*/ 8 h 75"/>
                <a:gd name="T84" fmla="*/ 23 w 45"/>
                <a:gd name="T85" fmla="*/ 13 h 75"/>
                <a:gd name="T86" fmla="*/ 21 w 45"/>
                <a:gd name="T87" fmla="*/ 25 h 75"/>
                <a:gd name="T88" fmla="*/ 21 w 45"/>
                <a:gd name="T89" fmla="*/ 52 h 75"/>
                <a:gd name="T90" fmla="*/ 21 w 45"/>
                <a:gd name="T91" fmla="*/ 64 h 75"/>
                <a:gd name="T92" fmla="*/ 23 w 45"/>
                <a:gd name="T93" fmla="*/ 71 h 75"/>
                <a:gd name="T94" fmla="*/ 23 w 45"/>
                <a:gd name="T95" fmla="*/ 77 h 75"/>
                <a:gd name="T96" fmla="*/ 26 w 45"/>
                <a:gd name="T97" fmla="*/ 81 h 75"/>
                <a:gd name="T98" fmla="*/ 28 w 45"/>
                <a:gd name="T99" fmla="*/ 83 h 75"/>
                <a:gd name="T100" fmla="*/ 30 w 45"/>
                <a:gd name="T101" fmla="*/ 83 h 75"/>
                <a:gd name="T102" fmla="*/ 33 w 45"/>
                <a:gd name="T103" fmla="*/ 84 h 75"/>
                <a:gd name="T104" fmla="*/ 37 w 45"/>
                <a:gd name="T105" fmla="*/ 83 h 75"/>
                <a:gd name="T106" fmla="*/ 40 w 45"/>
                <a:gd name="T107" fmla="*/ 83 h 75"/>
                <a:gd name="T108" fmla="*/ 41 w 45"/>
                <a:gd name="T109" fmla="*/ 77 h 75"/>
                <a:gd name="T110" fmla="*/ 41 w 45"/>
                <a:gd name="T111" fmla="*/ 71 h 75"/>
                <a:gd name="T112" fmla="*/ 41 w 45"/>
                <a:gd name="T113" fmla="*/ 44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75"/>
                <a:gd name="T173" fmla="*/ 45 w 45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75">
                  <a:moveTo>
                    <a:pt x="45" y="37"/>
                  </a:moveTo>
                  <a:lnTo>
                    <a:pt x="45" y="47"/>
                  </a:lnTo>
                  <a:lnTo>
                    <a:pt x="42" y="57"/>
                  </a:lnTo>
                  <a:lnTo>
                    <a:pt x="41" y="62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3" y="75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3"/>
                  </a:lnTo>
                  <a:lnTo>
                    <a:pt x="3" y="60"/>
                  </a:lnTo>
                  <a:lnTo>
                    <a:pt x="2" y="54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2" y="15"/>
                  </a:lnTo>
                  <a:lnTo>
                    <a:pt x="45" y="26"/>
                  </a:lnTo>
                  <a:lnTo>
                    <a:pt x="45" y="37"/>
                  </a:lnTo>
                  <a:close/>
                  <a:moveTo>
                    <a:pt x="29" y="37"/>
                  </a:moveTo>
                  <a:lnTo>
                    <a:pt x="29" y="28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5" y="21"/>
                  </a:lnTo>
                  <a:lnTo>
                    <a:pt x="15" y="44"/>
                  </a:lnTo>
                  <a:lnTo>
                    <a:pt x="15" y="54"/>
                  </a:lnTo>
                  <a:lnTo>
                    <a:pt x="16" y="60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29" y="65"/>
                  </a:lnTo>
                  <a:lnTo>
                    <a:pt x="29" y="60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Rectangle 31"/>
            <p:cNvSpPr>
              <a:spLocks noChangeArrowheads="1"/>
            </p:cNvSpPr>
            <p:nvPr/>
          </p:nvSpPr>
          <p:spPr bwMode="auto">
            <a:xfrm>
              <a:off x="3264" y="2790"/>
              <a:ext cx="40" cy="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32"/>
            <p:cNvSpPr>
              <a:spLocks/>
            </p:cNvSpPr>
            <p:nvPr/>
          </p:nvSpPr>
          <p:spPr bwMode="auto">
            <a:xfrm>
              <a:off x="3322" y="2738"/>
              <a:ext cx="53" cy="85"/>
            </a:xfrm>
            <a:custGeom>
              <a:avLst/>
              <a:gdLst>
                <a:gd name="T0" fmla="*/ 39 w 37"/>
                <a:gd name="T1" fmla="*/ 0 h 73"/>
                <a:gd name="T2" fmla="*/ 39 w 37"/>
                <a:gd name="T3" fmla="*/ 68 h 73"/>
                <a:gd name="T4" fmla="*/ 39 w 37"/>
                <a:gd name="T5" fmla="*/ 73 h 73"/>
                <a:gd name="T6" fmla="*/ 39 w 37"/>
                <a:gd name="T7" fmla="*/ 77 h 73"/>
                <a:gd name="T8" fmla="*/ 42 w 37"/>
                <a:gd name="T9" fmla="*/ 79 h 73"/>
                <a:gd name="T10" fmla="*/ 42 w 37"/>
                <a:gd name="T11" fmla="*/ 82 h 73"/>
                <a:gd name="T12" fmla="*/ 46 w 37"/>
                <a:gd name="T13" fmla="*/ 82 h 73"/>
                <a:gd name="T14" fmla="*/ 50 w 37"/>
                <a:gd name="T15" fmla="*/ 83 h 73"/>
                <a:gd name="T16" fmla="*/ 53 w 37"/>
                <a:gd name="T17" fmla="*/ 83 h 73"/>
                <a:gd name="T18" fmla="*/ 53 w 37"/>
                <a:gd name="T19" fmla="*/ 85 h 73"/>
                <a:gd name="T20" fmla="*/ 0 w 37"/>
                <a:gd name="T21" fmla="*/ 85 h 73"/>
                <a:gd name="T22" fmla="*/ 0 w 37"/>
                <a:gd name="T23" fmla="*/ 83 h 73"/>
                <a:gd name="T24" fmla="*/ 1 w 37"/>
                <a:gd name="T25" fmla="*/ 83 h 73"/>
                <a:gd name="T26" fmla="*/ 7 w 37"/>
                <a:gd name="T27" fmla="*/ 82 h 73"/>
                <a:gd name="T28" fmla="*/ 11 w 37"/>
                <a:gd name="T29" fmla="*/ 82 h 73"/>
                <a:gd name="T30" fmla="*/ 14 w 37"/>
                <a:gd name="T31" fmla="*/ 79 h 73"/>
                <a:gd name="T32" fmla="*/ 14 w 37"/>
                <a:gd name="T33" fmla="*/ 77 h 73"/>
                <a:gd name="T34" fmla="*/ 16 w 37"/>
                <a:gd name="T35" fmla="*/ 73 h 73"/>
                <a:gd name="T36" fmla="*/ 16 w 37"/>
                <a:gd name="T37" fmla="*/ 68 h 73"/>
                <a:gd name="T38" fmla="*/ 16 w 37"/>
                <a:gd name="T39" fmla="*/ 24 h 73"/>
                <a:gd name="T40" fmla="*/ 16 w 37"/>
                <a:gd name="T41" fmla="*/ 21 h 73"/>
                <a:gd name="T42" fmla="*/ 16 w 37"/>
                <a:gd name="T43" fmla="*/ 16 h 73"/>
                <a:gd name="T44" fmla="*/ 14 w 37"/>
                <a:gd name="T45" fmla="*/ 16 h 73"/>
                <a:gd name="T46" fmla="*/ 14 w 37"/>
                <a:gd name="T47" fmla="*/ 15 h 73"/>
                <a:gd name="T48" fmla="*/ 11 w 37"/>
                <a:gd name="T49" fmla="*/ 15 h 73"/>
                <a:gd name="T50" fmla="*/ 9 w 37"/>
                <a:gd name="T51" fmla="*/ 15 h 73"/>
                <a:gd name="T52" fmla="*/ 4 w 37"/>
                <a:gd name="T53" fmla="*/ 15 h 73"/>
                <a:gd name="T54" fmla="*/ 0 w 37"/>
                <a:gd name="T55" fmla="*/ 16 h 73"/>
                <a:gd name="T56" fmla="*/ 0 w 37"/>
                <a:gd name="T57" fmla="*/ 13 h 73"/>
                <a:gd name="T58" fmla="*/ 37 w 37"/>
                <a:gd name="T59" fmla="*/ 0 h 73"/>
                <a:gd name="T60" fmla="*/ 39 w 37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3"/>
                <a:gd name="T95" fmla="*/ 37 w 37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3">
                  <a:moveTo>
                    <a:pt x="27" y="0"/>
                  </a:moveTo>
                  <a:lnTo>
                    <a:pt x="27" y="58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1" y="63"/>
                  </a:lnTo>
                  <a:lnTo>
                    <a:pt x="11" y="58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33"/>
            <p:cNvSpPr>
              <a:spLocks noEditPoints="1"/>
            </p:cNvSpPr>
            <p:nvPr/>
          </p:nvSpPr>
          <p:spPr bwMode="auto">
            <a:xfrm>
              <a:off x="3394" y="2738"/>
              <a:ext cx="64" cy="87"/>
            </a:xfrm>
            <a:custGeom>
              <a:avLst/>
              <a:gdLst>
                <a:gd name="T0" fmla="*/ 64 w 45"/>
                <a:gd name="T1" fmla="*/ 44 h 74"/>
                <a:gd name="T2" fmla="*/ 64 w 45"/>
                <a:gd name="T3" fmla="*/ 55 h 74"/>
                <a:gd name="T4" fmla="*/ 60 w 45"/>
                <a:gd name="T5" fmla="*/ 67 h 74"/>
                <a:gd name="T6" fmla="*/ 58 w 45"/>
                <a:gd name="T7" fmla="*/ 72 h 74"/>
                <a:gd name="T8" fmla="*/ 53 w 45"/>
                <a:gd name="T9" fmla="*/ 78 h 74"/>
                <a:gd name="T10" fmla="*/ 48 w 45"/>
                <a:gd name="T11" fmla="*/ 82 h 74"/>
                <a:gd name="T12" fmla="*/ 44 w 45"/>
                <a:gd name="T13" fmla="*/ 83 h 74"/>
                <a:gd name="T14" fmla="*/ 40 w 45"/>
                <a:gd name="T15" fmla="*/ 86 h 74"/>
                <a:gd name="T16" fmla="*/ 33 w 45"/>
                <a:gd name="T17" fmla="*/ 87 h 74"/>
                <a:gd name="T18" fmla="*/ 26 w 45"/>
                <a:gd name="T19" fmla="*/ 86 h 74"/>
                <a:gd name="T20" fmla="*/ 18 w 45"/>
                <a:gd name="T21" fmla="*/ 83 h 74"/>
                <a:gd name="T22" fmla="*/ 14 w 45"/>
                <a:gd name="T23" fmla="*/ 80 h 74"/>
                <a:gd name="T24" fmla="*/ 10 w 45"/>
                <a:gd name="T25" fmla="*/ 74 h 74"/>
                <a:gd name="T26" fmla="*/ 4 w 45"/>
                <a:gd name="T27" fmla="*/ 71 h 74"/>
                <a:gd name="T28" fmla="*/ 3 w 45"/>
                <a:gd name="T29" fmla="*/ 62 h 74"/>
                <a:gd name="T30" fmla="*/ 0 w 45"/>
                <a:gd name="T31" fmla="*/ 53 h 74"/>
                <a:gd name="T32" fmla="*/ 0 w 45"/>
                <a:gd name="T33" fmla="*/ 44 h 74"/>
                <a:gd name="T34" fmla="*/ 0 w 45"/>
                <a:gd name="T35" fmla="*/ 31 h 74"/>
                <a:gd name="T36" fmla="*/ 4 w 45"/>
                <a:gd name="T37" fmla="*/ 19 h 74"/>
                <a:gd name="T38" fmla="*/ 7 w 45"/>
                <a:gd name="T39" fmla="*/ 13 h 74"/>
                <a:gd name="T40" fmla="*/ 11 w 45"/>
                <a:gd name="T41" fmla="*/ 7 h 74"/>
                <a:gd name="T42" fmla="*/ 16 w 45"/>
                <a:gd name="T43" fmla="*/ 4 h 74"/>
                <a:gd name="T44" fmla="*/ 23 w 45"/>
                <a:gd name="T45" fmla="*/ 0 h 74"/>
                <a:gd name="T46" fmla="*/ 33 w 45"/>
                <a:gd name="T47" fmla="*/ 0 h 74"/>
                <a:gd name="T48" fmla="*/ 41 w 45"/>
                <a:gd name="T49" fmla="*/ 0 h 74"/>
                <a:gd name="T50" fmla="*/ 48 w 45"/>
                <a:gd name="T51" fmla="*/ 4 h 74"/>
                <a:gd name="T52" fmla="*/ 55 w 45"/>
                <a:gd name="T53" fmla="*/ 9 h 74"/>
                <a:gd name="T54" fmla="*/ 60 w 45"/>
                <a:gd name="T55" fmla="*/ 16 h 74"/>
                <a:gd name="T56" fmla="*/ 64 w 45"/>
                <a:gd name="T57" fmla="*/ 31 h 74"/>
                <a:gd name="T58" fmla="*/ 64 w 45"/>
                <a:gd name="T59" fmla="*/ 44 h 74"/>
                <a:gd name="T60" fmla="*/ 41 w 45"/>
                <a:gd name="T61" fmla="*/ 44 h 74"/>
                <a:gd name="T62" fmla="*/ 41 w 45"/>
                <a:gd name="T63" fmla="*/ 32 h 74"/>
                <a:gd name="T64" fmla="*/ 41 w 45"/>
                <a:gd name="T65" fmla="*/ 25 h 74"/>
                <a:gd name="T66" fmla="*/ 41 w 45"/>
                <a:gd name="T67" fmla="*/ 21 h 74"/>
                <a:gd name="T68" fmla="*/ 41 w 45"/>
                <a:gd name="T69" fmla="*/ 16 h 74"/>
                <a:gd name="T70" fmla="*/ 41 w 45"/>
                <a:gd name="T71" fmla="*/ 9 h 74"/>
                <a:gd name="T72" fmla="*/ 40 w 45"/>
                <a:gd name="T73" fmla="*/ 6 h 74"/>
                <a:gd name="T74" fmla="*/ 37 w 45"/>
                <a:gd name="T75" fmla="*/ 4 h 74"/>
                <a:gd name="T76" fmla="*/ 33 w 45"/>
                <a:gd name="T77" fmla="*/ 4 h 74"/>
                <a:gd name="T78" fmla="*/ 30 w 45"/>
                <a:gd name="T79" fmla="*/ 4 h 74"/>
                <a:gd name="T80" fmla="*/ 28 w 45"/>
                <a:gd name="T81" fmla="*/ 6 h 74"/>
                <a:gd name="T82" fmla="*/ 23 w 45"/>
                <a:gd name="T83" fmla="*/ 7 h 74"/>
                <a:gd name="T84" fmla="*/ 23 w 45"/>
                <a:gd name="T85" fmla="*/ 13 h 74"/>
                <a:gd name="T86" fmla="*/ 21 w 45"/>
                <a:gd name="T87" fmla="*/ 25 h 74"/>
                <a:gd name="T88" fmla="*/ 21 w 45"/>
                <a:gd name="T89" fmla="*/ 52 h 74"/>
                <a:gd name="T90" fmla="*/ 21 w 45"/>
                <a:gd name="T91" fmla="*/ 62 h 74"/>
                <a:gd name="T92" fmla="*/ 23 w 45"/>
                <a:gd name="T93" fmla="*/ 71 h 74"/>
                <a:gd name="T94" fmla="*/ 23 w 45"/>
                <a:gd name="T95" fmla="*/ 76 h 74"/>
                <a:gd name="T96" fmla="*/ 26 w 45"/>
                <a:gd name="T97" fmla="*/ 80 h 74"/>
                <a:gd name="T98" fmla="*/ 28 w 45"/>
                <a:gd name="T99" fmla="*/ 82 h 74"/>
                <a:gd name="T100" fmla="*/ 30 w 45"/>
                <a:gd name="T101" fmla="*/ 82 h 74"/>
                <a:gd name="T102" fmla="*/ 33 w 45"/>
                <a:gd name="T103" fmla="*/ 83 h 74"/>
                <a:gd name="T104" fmla="*/ 37 w 45"/>
                <a:gd name="T105" fmla="*/ 82 h 74"/>
                <a:gd name="T106" fmla="*/ 40 w 45"/>
                <a:gd name="T107" fmla="*/ 82 h 74"/>
                <a:gd name="T108" fmla="*/ 41 w 45"/>
                <a:gd name="T109" fmla="*/ 76 h 74"/>
                <a:gd name="T110" fmla="*/ 41 w 45"/>
                <a:gd name="T111" fmla="*/ 71 h 74"/>
                <a:gd name="T112" fmla="*/ 41 w 45"/>
                <a:gd name="T113" fmla="*/ 44 h 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74"/>
                <a:gd name="T173" fmla="*/ 45 w 45"/>
                <a:gd name="T174" fmla="*/ 74 h 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74">
                  <a:moveTo>
                    <a:pt x="45" y="37"/>
                  </a:moveTo>
                  <a:lnTo>
                    <a:pt x="45" y="47"/>
                  </a:lnTo>
                  <a:lnTo>
                    <a:pt x="42" y="57"/>
                  </a:lnTo>
                  <a:lnTo>
                    <a:pt x="41" y="61"/>
                  </a:lnTo>
                  <a:lnTo>
                    <a:pt x="37" y="66"/>
                  </a:lnTo>
                  <a:lnTo>
                    <a:pt x="34" y="70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3" y="74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3"/>
                  </a:lnTo>
                  <a:lnTo>
                    <a:pt x="3" y="60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2" y="14"/>
                  </a:lnTo>
                  <a:lnTo>
                    <a:pt x="45" y="26"/>
                  </a:lnTo>
                  <a:lnTo>
                    <a:pt x="45" y="37"/>
                  </a:lnTo>
                  <a:close/>
                  <a:moveTo>
                    <a:pt x="29" y="37"/>
                  </a:moveTo>
                  <a:lnTo>
                    <a:pt x="29" y="27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4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5" y="21"/>
                  </a:lnTo>
                  <a:lnTo>
                    <a:pt x="15" y="44"/>
                  </a:lnTo>
                  <a:lnTo>
                    <a:pt x="15" y="53"/>
                  </a:lnTo>
                  <a:lnTo>
                    <a:pt x="16" y="60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29" y="65"/>
                  </a:lnTo>
                  <a:lnTo>
                    <a:pt x="29" y="60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34"/>
            <p:cNvSpPr>
              <a:spLocks noEditPoints="1"/>
            </p:cNvSpPr>
            <p:nvPr/>
          </p:nvSpPr>
          <p:spPr bwMode="auto">
            <a:xfrm>
              <a:off x="3394" y="2379"/>
              <a:ext cx="64" cy="89"/>
            </a:xfrm>
            <a:custGeom>
              <a:avLst/>
              <a:gdLst>
                <a:gd name="T0" fmla="*/ 64 w 45"/>
                <a:gd name="T1" fmla="*/ 44 h 75"/>
                <a:gd name="T2" fmla="*/ 64 w 45"/>
                <a:gd name="T3" fmla="*/ 56 h 75"/>
                <a:gd name="T4" fmla="*/ 60 w 45"/>
                <a:gd name="T5" fmla="*/ 68 h 75"/>
                <a:gd name="T6" fmla="*/ 58 w 45"/>
                <a:gd name="T7" fmla="*/ 74 h 75"/>
                <a:gd name="T8" fmla="*/ 53 w 45"/>
                <a:gd name="T9" fmla="*/ 78 h 75"/>
                <a:gd name="T10" fmla="*/ 48 w 45"/>
                <a:gd name="T11" fmla="*/ 83 h 75"/>
                <a:gd name="T12" fmla="*/ 44 w 45"/>
                <a:gd name="T13" fmla="*/ 84 h 75"/>
                <a:gd name="T14" fmla="*/ 40 w 45"/>
                <a:gd name="T15" fmla="*/ 87 h 75"/>
                <a:gd name="T16" fmla="*/ 33 w 45"/>
                <a:gd name="T17" fmla="*/ 89 h 75"/>
                <a:gd name="T18" fmla="*/ 26 w 45"/>
                <a:gd name="T19" fmla="*/ 87 h 75"/>
                <a:gd name="T20" fmla="*/ 18 w 45"/>
                <a:gd name="T21" fmla="*/ 84 h 75"/>
                <a:gd name="T22" fmla="*/ 14 w 45"/>
                <a:gd name="T23" fmla="*/ 81 h 75"/>
                <a:gd name="T24" fmla="*/ 10 w 45"/>
                <a:gd name="T25" fmla="*/ 75 h 75"/>
                <a:gd name="T26" fmla="*/ 4 w 45"/>
                <a:gd name="T27" fmla="*/ 71 h 75"/>
                <a:gd name="T28" fmla="*/ 3 w 45"/>
                <a:gd name="T29" fmla="*/ 63 h 75"/>
                <a:gd name="T30" fmla="*/ 0 w 45"/>
                <a:gd name="T31" fmla="*/ 53 h 75"/>
                <a:gd name="T32" fmla="*/ 0 w 45"/>
                <a:gd name="T33" fmla="*/ 44 h 75"/>
                <a:gd name="T34" fmla="*/ 0 w 45"/>
                <a:gd name="T35" fmla="*/ 31 h 75"/>
                <a:gd name="T36" fmla="*/ 4 w 45"/>
                <a:gd name="T37" fmla="*/ 19 h 75"/>
                <a:gd name="T38" fmla="*/ 7 w 45"/>
                <a:gd name="T39" fmla="*/ 13 h 75"/>
                <a:gd name="T40" fmla="*/ 11 w 45"/>
                <a:gd name="T41" fmla="*/ 7 h 75"/>
                <a:gd name="T42" fmla="*/ 16 w 45"/>
                <a:gd name="T43" fmla="*/ 4 h 75"/>
                <a:gd name="T44" fmla="*/ 23 w 45"/>
                <a:gd name="T45" fmla="*/ 0 h 75"/>
                <a:gd name="T46" fmla="*/ 33 w 45"/>
                <a:gd name="T47" fmla="*/ 0 h 75"/>
                <a:gd name="T48" fmla="*/ 41 w 45"/>
                <a:gd name="T49" fmla="*/ 0 h 75"/>
                <a:gd name="T50" fmla="*/ 48 w 45"/>
                <a:gd name="T51" fmla="*/ 4 h 75"/>
                <a:gd name="T52" fmla="*/ 55 w 45"/>
                <a:gd name="T53" fmla="*/ 9 h 75"/>
                <a:gd name="T54" fmla="*/ 60 w 45"/>
                <a:gd name="T55" fmla="*/ 18 h 75"/>
                <a:gd name="T56" fmla="*/ 64 w 45"/>
                <a:gd name="T57" fmla="*/ 31 h 75"/>
                <a:gd name="T58" fmla="*/ 64 w 45"/>
                <a:gd name="T59" fmla="*/ 44 h 75"/>
                <a:gd name="T60" fmla="*/ 41 w 45"/>
                <a:gd name="T61" fmla="*/ 44 h 75"/>
                <a:gd name="T62" fmla="*/ 41 w 45"/>
                <a:gd name="T63" fmla="*/ 33 h 75"/>
                <a:gd name="T64" fmla="*/ 41 w 45"/>
                <a:gd name="T65" fmla="*/ 25 h 75"/>
                <a:gd name="T66" fmla="*/ 41 w 45"/>
                <a:gd name="T67" fmla="*/ 21 h 75"/>
                <a:gd name="T68" fmla="*/ 41 w 45"/>
                <a:gd name="T69" fmla="*/ 18 h 75"/>
                <a:gd name="T70" fmla="*/ 41 w 45"/>
                <a:gd name="T71" fmla="*/ 9 h 75"/>
                <a:gd name="T72" fmla="*/ 40 w 45"/>
                <a:gd name="T73" fmla="*/ 6 h 75"/>
                <a:gd name="T74" fmla="*/ 37 w 45"/>
                <a:gd name="T75" fmla="*/ 4 h 75"/>
                <a:gd name="T76" fmla="*/ 33 w 45"/>
                <a:gd name="T77" fmla="*/ 4 h 75"/>
                <a:gd name="T78" fmla="*/ 30 w 45"/>
                <a:gd name="T79" fmla="*/ 4 h 75"/>
                <a:gd name="T80" fmla="*/ 28 w 45"/>
                <a:gd name="T81" fmla="*/ 6 h 75"/>
                <a:gd name="T82" fmla="*/ 23 w 45"/>
                <a:gd name="T83" fmla="*/ 7 h 75"/>
                <a:gd name="T84" fmla="*/ 23 w 45"/>
                <a:gd name="T85" fmla="*/ 13 h 75"/>
                <a:gd name="T86" fmla="*/ 21 w 45"/>
                <a:gd name="T87" fmla="*/ 25 h 75"/>
                <a:gd name="T88" fmla="*/ 21 w 45"/>
                <a:gd name="T89" fmla="*/ 52 h 75"/>
                <a:gd name="T90" fmla="*/ 21 w 45"/>
                <a:gd name="T91" fmla="*/ 63 h 75"/>
                <a:gd name="T92" fmla="*/ 23 w 45"/>
                <a:gd name="T93" fmla="*/ 71 h 75"/>
                <a:gd name="T94" fmla="*/ 23 w 45"/>
                <a:gd name="T95" fmla="*/ 77 h 75"/>
                <a:gd name="T96" fmla="*/ 26 w 45"/>
                <a:gd name="T97" fmla="*/ 81 h 75"/>
                <a:gd name="T98" fmla="*/ 28 w 45"/>
                <a:gd name="T99" fmla="*/ 83 h 75"/>
                <a:gd name="T100" fmla="*/ 30 w 45"/>
                <a:gd name="T101" fmla="*/ 83 h 75"/>
                <a:gd name="T102" fmla="*/ 33 w 45"/>
                <a:gd name="T103" fmla="*/ 84 h 75"/>
                <a:gd name="T104" fmla="*/ 37 w 45"/>
                <a:gd name="T105" fmla="*/ 83 h 75"/>
                <a:gd name="T106" fmla="*/ 40 w 45"/>
                <a:gd name="T107" fmla="*/ 83 h 75"/>
                <a:gd name="T108" fmla="*/ 41 w 45"/>
                <a:gd name="T109" fmla="*/ 77 h 75"/>
                <a:gd name="T110" fmla="*/ 41 w 45"/>
                <a:gd name="T111" fmla="*/ 71 h 75"/>
                <a:gd name="T112" fmla="*/ 41 w 45"/>
                <a:gd name="T113" fmla="*/ 44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75"/>
                <a:gd name="T173" fmla="*/ 45 w 45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75">
                  <a:moveTo>
                    <a:pt x="45" y="37"/>
                  </a:moveTo>
                  <a:lnTo>
                    <a:pt x="45" y="47"/>
                  </a:lnTo>
                  <a:lnTo>
                    <a:pt x="42" y="57"/>
                  </a:lnTo>
                  <a:lnTo>
                    <a:pt x="41" y="62"/>
                  </a:lnTo>
                  <a:lnTo>
                    <a:pt x="37" y="66"/>
                  </a:lnTo>
                  <a:lnTo>
                    <a:pt x="34" y="70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3" y="75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3"/>
                  </a:lnTo>
                  <a:lnTo>
                    <a:pt x="3" y="60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2" y="15"/>
                  </a:lnTo>
                  <a:lnTo>
                    <a:pt x="45" y="26"/>
                  </a:lnTo>
                  <a:lnTo>
                    <a:pt x="45" y="37"/>
                  </a:lnTo>
                  <a:close/>
                  <a:moveTo>
                    <a:pt x="29" y="37"/>
                  </a:moveTo>
                  <a:lnTo>
                    <a:pt x="29" y="28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9" y="15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15" y="21"/>
                  </a:lnTo>
                  <a:lnTo>
                    <a:pt x="15" y="44"/>
                  </a:lnTo>
                  <a:lnTo>
                    <a:pt x="15" y="53"/>
                  </a:lnTo>
                  <a:lnTo>
                    <a:pt x="16" y="60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29" y="65"/>
                  </a:lnTo>
                  <a:lnTo>
                    <a:pt x="29" y="60"/>
                  </a:lnTo>
                  <a:lnTo>
                    <a:pt x="29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Line 35"/>
            <p:cNvSpPr>
              <a:spLocks noChangeShapeType="1"/>
            </p:cNvSpPr>
            <p:nvPr/>
          </p:nvSpPr>
          <p:spPr bwMode="auto">
            <a:xfrm>
              <a:off x="3537" y="3495"/>
              <a:ext cx="1911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Line 36"/>
            <p:cNvSpPr>
              <a:spLocks noChangeShapeType="1"/>
            </p:cNvSpPr>
            <p:nvPr/>
          </p:nvSpPr>
          <p:spPr bwMode="auto">
            <a:xfrm>
              <a:off x="3537" y="3452"/>
              <a:ext cx="1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Line 37"/>
            <p:cNvSpPr>
              <a:spLocks noChangeShapeType="1"/>
            </p:cNvSpPr>
            <p:nvPr/>
          </p:nvSpPr>
          <p:spPr bwMode="auto">
            <a:xfrm>
              <a:off x="3803" y="3473"/>
              <a:ext cx="1" cy="2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Line 38"/>
            <p:cNvSpPr>
              <a:spLocks noChangeShapeType="1"/>
            </p:cNvSpPr>
            <p:nvPr/>
          </p:nvSpPr>
          <p:spPr bwMode="auto">
            <a:xfrm>
              <a:off x="4069" y="3452"/>
              <a:ext cx="1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Line 39"/>
            <p:cNvSpPr>
              <a:spLocks noChangeShapeType="1"/>
            </p:cNvSpPr>
            <p:nvPr/>
          </p:nvSpPr>
          <p:spPr bwMode="auto">
            <a:xfrm>
              <a:off x="4334" y="3473"/>
              <a:ext cx="2" cy="2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Line 40"/>
            <p:cNvSpPr>
              <a:spLocks noChangeShapeType="1"/>
            </p:cNvSpPr>
            <p:nvPr/>
          </p:nvSpPr>
          <p:spPr bwMode="auto">
            <a:xfrm>
              <a:off x="4597" y="3452"/>
              <a:ext cx="2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Line 41"/>
            <p:cNvSpPr>
              <a:spLocks noChangeShapeType="1"/>
            </p:cNvSpPr>
            <p:nvPr/>
          </p:nvSpPr>
          <p:spPr bwMode="auto">
            <a:xfrm>
              <a:off x="4863" y="3473"/>
              <a:ext cx="1" cy="2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Line 42"/>
            <p:cNvSpPr>
              <a:spLocks noChangeShapeType="1"/>
            </p:cNvSpPr>
            <p:nvPr/>
          </p:nvSpPr>
          <p:spPr bwMode="auto">
            <a:xfrm>
              <a:off x="5129" y="3452"/>
              <a:ext cx="1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43"/>
            <p:cNvSpPr>
              <a:spLocks noChangeShapeType="1"/>
            </p:cNvSpPr>
            <p:nvPr/>
          </p:nvSpPr>
          <p:spPr bwMode="auto">
            <a:xfrm>
              <a:off x="5129" y="3452"/>
              <a:ext cx="1" cy="4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Line 44"/>
            <p:cNvSpPr>
              <a:spLocks noChangeShapeType="1"/>
            </p:cNvSpPr>
            <p:nvPr/>
          </p:nvSpPr>
          <p:spPr bwMode="auto">
            <a:xfrm>
              <a:off x="5395" y="3473"/>
              <a:ext cx="1" cy="2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45"/>
            <p:cNvSpPr>
              <a:spLocks noEditPoints="1"/>
            </p:cNvSpPr>
            <p:nvPr/>
          </p:nvSpPr>
          <p:spPr bwMode="auto">
            <a:xfrm>
              <a:off x="3502" y="3554"/>
              <a:ext cx="67" cy="86"/>
            </a:xfrm>
            <a:custGeom>
              <a:avLst/>
              <a:gdLst>
                <a:gd name="T0" fmla="*/ 67 w 47"/>
                <a:gd name="T1" fmla="*/ 43 h 74"/>
                <a:gd name="T2" fmla="*/ 66 w 47"/>
                <a:gd name="T3" fmla="*/ 55 h 74"/>
                <a:gd name="T4" fmla="*/ 63 w 47"/>
                <a:gd name="T5" fmla="*/ 66 h 74"/>
                <a:gd name="T6" fmla="*/ 60 w 47"/>
                <a:gd name="T7" fmla="*/ 72 h 74"/>
                <a:gd name="T8" fmla="*/ 56 w 47"/>
                <a:gd name="T9" fmla="*/ 77 h 74"/>
                <a:gd name="T10" fmla="*/ 51 w 47"/>
                <a:gd name="T11" fmla="*/ 81 h 74"/>
                <a:gd name="T12" fmla="*/ 47 w 47"/>
                <a:gd name="T13" fmla="*/ 83 h 74"/>
                <a:gd name="T14" fmla="*/ 40 w 47"/>
                <a:gd name="T15" fmla="*/ 85 h 74"/>
                <a:gd name="T16" fmla="*/ 36 w 47"/>
                <a:gd name="T17" fmla="*/ 86 h 74"/>
                <a:gd name="T18" fmla="*/ 29 w 47"/>
                <a:gd name="T19" fmla="*/ 85 h 74"/>
                <a:gd name="T20" fmla="*/ 21 w 47"/>
                <a:gd name="T21" fmla="*/ 83 h 74"/>
                <a:gd name="T22" fmla="*/ 14 w 47"/>
                <a:gd name="T23" fmla="*/ 79 h 74"/>
                <a:gd name="T24" fmla="*/ 10 w 47"/>
                <a:gd name="T25" fmla="*/ 73 h 74"/>
                <a:gd name="T26" fmla="*/ 7 w 47"/>
                <a:gd name="T27" fmla="*/ 70 h 74"/>
                <a:gd name="T28" fmla="*/ 6 w 47"/>
                <a:gd name="T29" fmla="*/ 62 h 74"/>
                <a:gd name="T30" fmla="*/ 3 w 47"/>
                <a:gd name="T31" fmla="*/ 52 h 74"/>
                <a:gd name="T32" fmla="*/ 0 w 47"/>
                <a:gd name="T33" fmla="*/ 43 h 74"/>
                <a:gd name="T34" fmla="*/ 3 w 47"/>
                <a:gd name="T35" fmla="*/ 30 h 74"/>
                <a:gd name="T36" fmla="*/ 6 w 47"/>
                <a:gd name="T37" fmla="*/ 19 h 74"/>
                <a:gd name="T38" fmla="*/ 10 w 47"/>
                <a:gd name="T39" fmla="*/ 13 h 74"/>
                <a:gd name="T40" fmla="*/ 11 w 47"/>
                <a:gd name="T41" fmla="*/ 7 h 74"/>
                <a:gd name="T42" fmla="*/ 17 w 47"/>
                <a:gd name="T43" fmla="*/ 3 h 74"/>
                <a:gd name="T44" fmla="*/ 26 w 47"/>
                <a:gd name="T45" fmla="*/ 0 h 74"/>
                <a:gd name="T46" fmla="*/ 36 w 47"/>
                <a:gd name="T47" fmla="*/ 0 h 74"/>
                <a:gd name="T48" fmla="*/ 41 w 47"/>
                <a:gd name="T49" fmla="*/ 0 h 74"/>
                <a:gd name="T50" fmla="*/ 51 w 47"/>
                <a:gd name="T51" fmla="*/ 3 h 74"/>
                <a:gd name="T52" fmla="*/ 58 w 47"/>
                <a:gd name="T53" fmla="*/ 9 h 74"/>
                <a:gd name="T54" fmla="*/ 63 w 47"/>
                <a:gd name="T55" fmla="*/ 16 h 74"/>
                <a:gd name="T56" fmla="*/ 66 w 47"/>
                <a:gd name="T57" fmla="*/ 30 h 74"/>
                <a:gd name="T58" fmla="*/ 67 w 47"/>
                <a:gd name="T59" fmla="*/ 43 h 74"/>
                <a:gd name="T60" fmla="*/ 44 w 47"/>
                <a:gd name="T61" fmla="*/ 43 h 74"/>
                <a:gd name="T62" fmla="*/ 44 w 47"/>
                <a:gd name="T63" fmla="*/ 31 h 74"/>
                <a:gd name="T64" fmla="*/ 44 w 47"/>
                <a:gd name="T65" fmla="*/ 24 h 74"/>
                <a:gd name="T66" fmla="*/ 44 w 47"/>
                <a:gd name="T67" fmla="*/ 21 h 74"/>
                <a:gd name="T68" fmla="*/ 44 w 47"/>
                <a:gd name="T69" fmla="*/ 16 h 74"/>
                <a:gd name="T70" fmla="*/ 41 w 47"/>
                <a:gd name="T71" fmla="*/ 9 h 74"/>
                <a:gd name="T72" fmla="*/ 40 w 47"/>
                <a:gd name="T73" fmla="*/ 6 h 74"/>
                <a:gd name="T74" fmla="*/ 37 w 47"/>
                <a:gd name="T75" fmla="*/ 3 h 74"/>
                <a:gd name="T76" fmla="*/ 36 w 47"/>
                <a:gd name="T77" fmla="*/ 3 h 74"/>
                <a:gd name="T78" fmla="*/ 30 w 47"/>
                <a:gd name="T79" fmla="*/ 3 h 74"/>
                <a:gd name="T80" fmla="*/ 29 w 47"/>
                <a:gd name="T81" fmla="*/ 6 h 74"/>
                <a:gd name="T82" fmla="*/ 26 w 47"/>
                <a:gd name="T83" fmla="*/ 7 h 74"/>
                <a:gd name="T84" fmla="*/ 26 w 47"/>
                <a:gd name="T85" fmla="*/ 13 h 74"/>
                <a:gd name="T86" fmla="*/ 24 w 47"/>
                <a:gd name="T87" fmla="*/ 24 h 74"/>
                <a:gd name="T88" fmla="*/ 24 w 47"/>
                <a:gd name="T89" fmla="*/ 51 h 74"/>
                <a:gd name="T90" fmla="*/ 24 w 47"/>
                <a:gd name="T91" fmla="*/ 62 h 74"/>
                <a:gd name="T92" fmla="*/ 24 w 47"/>
                <a:gd name="T93" fmla="*/ 70 h 74"/>
                <a:gd name="T94" fmla="*/ 26 w 47"/>
                <a:gd name="T95" fmla="*/ 76 h 74"/>
                <a:gd name="T96" fmla="*/ 26 w 47"/>
                <a:gd name="T97" fmla="*/ 79 h 74"/>
                <a:gd name="T98" fmla="*/ 29 w 47"/>
                <a:gd name="T99" fmla="*/ 81 h 74"/>
                <a:gd name="T100" fmla="*/ 30 w 47"/>
                <a:gd name="T101" fmla="*/ 81 h 74"/>
                <a:gd name="T102" fmla="*/ 36 w 47"/>
                <a:gd name="T103" fmla="*/ 83 h 74"/>
                <a:gd name="T104" fmla="*/ 37 w 47"/>
                <a:gd name="T105" fmla="*/ 81 h 74"/>
                <a:gd name="T106" fmla="*/ 40 w 47"/>
                <a:gd name="T107" fmla="*/ 81 h 74"/>
                <a:gd name="T108" fmla="*/ 44 w 47"/>
                <a:gd name="T109" fmla="*/ 76 h 74"/>
                <a:gd name="T110" fmla="*/ 44 w 47"/>
                <a:gd name="T111" fmla="*/ 70 h 74"/>
                <a:gd name="T112" fmla="*/ 44 w 47"/>
                <a:gd name="T113" fmla="*/ 43 h 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"/>
                <a:gd name="T172" fmla="*/ 0 h 74"/>
                <a:gd name="T173" fmla="*/ 47 w 47"/>
                <a:gd name="T174" fmla="*/ 74 h 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" h="74">
                  <a:moveTo>
                    <a:pt x="47" y="37"/>
                  </a:move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5" y="71"/>
                  </a:lnTo>
                  <a:lnTo>
                    <a:pt x="10" y="68"/>
                  </a:lnTo>
                  <a:lnTo>
                    <a:pt x="7" y="63"/>
                  </a:lnTo>
                  <a:lnTo>
                    <a:pt x="5" y="60"/>
                  </a:lnTo>
                  <a:lnTo>
                    <a:pt x="4" y="53"/>
                  </a:lnTo>
                  <a:lnTo>
                    <a:pt x="2" y="45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6" y="3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6"/>
                  </a:lnTo>
                  <a:lnTo>
                    <a:pt x="47" y="37"/>
                  </a:lnTo>
                  <a:close/>
                  <a:moveTo>
                    <a:pt x="31" y="37"/>
                  </a:moveTo>
                  <a:lnTo>
                    <a:pt x="31" y="27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29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7" y="21"/>
                  </a:lnTo>
                  <a:lnTo>
                    <a:pt x="17" y="44"/>
                  </a:lnTo>
                  <a:lnTo>
                    <a:pt x="17" y="53"/>
                  </a:lnTo>
                  <a:lnTo>
                    <a:pt x="17" y="60"/>
                  </a:lnTo>
                  <a:lnTo>
                    <a:pt x="18" y="65"/>
                  </a:lnTo>
                  <a:lnTo>
                    <a:pt x="18" y="68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5" y="71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31" y="65"/>
                  </a:lnTo>
                  <a:lnTo>
                    <a:pt x="31" y="60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46"/>
            <p:cNvSpPr>
              <a:spLocks/>
            </p:cNvSpPr>
            <p:nvPr/>
          </p:nvSpPr>
          <p:spPr bwMode="auto">
            <a:xfrm>
              <a:off x="3996" y="3554"/>
              <a:ext cx="65" cy="86"/>
            </a:xfrm>
            <a:custGeom>
              <a:avLst/>
              <a:gdLst>
                <a:gd name="T0" fmla="*/ 18 w 46"/>
                <a:gd name="T1" fmla="*/ 0 h 74"/>
                <a:gd name="T2" fmla="*/ 65 w 46"/>
                <a:gd name="T3" fmla="*/ 0 h 74"/>
                <a:gd name="T4" fmla="*/ 58 w 46"/>
                <a:gd name="T5" fmla="*/ 16 h 74"/>
                <a:gd name="T6" fmla="*/ 17 w 46"/>
                <a:gd name="T7" fmla="*/ 16 h 74"/>
                <a:gd name="T8" fmla="*/ 11 w 46"/>
                <a:gd name="T9" fmla="*/ 24 h 74"/>
                <a:gd name="T10" fmla="*/ 37 w 46"/>
                <a:gd name="T11" fmla="*/ 28 h 74"/>
                <a:gd name="T12" fmla="*/ 54 w 46"/>
                <a:gd name="T13" fmla="*/ 36 h 74"/>
                <a:gd name="T14" fmla="*/ 59 w 46"/>
                <a:gd name="T15" fmla="*/ 42 h 74"/>
                <a:gd name="T16" fmla="*/ 65 w 46"/>
                <a:gd name="T17" fmla="*/ 49 h 74"/>
                <a:gd name="T18" fmla="*/ 65 w 46"/>
                <a:gd name="T19" fmla="*/ 57 h 74"/>
                <a:gd name="T20" fmla="*/ 65 w 46"/>
                <a:gd name="T21" fmla="*/ 64 h 74"/>
                <a:gd name="T22" fmla="*/ 59 w 46"/>
                <a:gd name="T23" fmla="*/ 72 h 74"/>
                <a:gd name="T24" fmla="*/ 55 w 46"/>
                <a:gd name="T25" fmla="*/ 76 h 74"/>
                <a:gd name="T26" fmla="*/ 51 w 46"/>
                <a:gd name="T27" fmla="*/ 79 h 74"/>
                <a:gd name="T28" fmla="*/ 44 w 46"/>
                <a:gd name="T29" fmla="*/ 83 h 74"/>
                <a:gd name="T30" fmla="*/ 35 w 46"/>
                <a:gd name="T31" fmla="*/ 85 h 74"/>
                <a:gd name="T32" fmla="*/ 24 w 46"/>
                <a:gd name="T33" fmla="*/ 86 h 74"/>
                <a:gd name="T34" fmla="*/ 17 w 46"/>
                <a:gd name="T35" fmla="*/ 85 h 74"/>
                <a:gd name="T36" fmla="*/ 10 w 46"/>
                <a:gd name="T37" fmla="*/ 85 h 74"/>
                <a:gd name="T38" fmla="*/ 6 w 46"/>
                <a:gd name="T39" fmla="*/ 83 h 74"/>
                <a:gd name="T40" fmla="*/ 0 w 46"/>
                <a:gd name="T41" fmla="*/ 79 h 74"/>
                <a:gd name="T42" fmla="*/ 0 w 46"/>
                <a:gd name="T43" fmla="*/ 76 h 74"/>
                <a:gd name="T44" fmla="*/ 0 w 46"/>
                <a:gd name="T45" fmla="*/ 73 h 74"/>
                <a:gd name="T46" fmla="*/ 3 w 46"/>
                <a:gd name="T47" fmla="*/ 72 h 74"/>
                <a:gd name="T48" fmla="*/ 6 w 46"/>
                <a:gd name="T49" fmla="*/ 70 h 74"/>
                <a:gd name="T50" fmla="*/ 7 w 46"/>
                <a:gd name="T51" fmla="*/ 70 h 74"/>
                <a:gd name="T52" fmla="*/ 10 w 46"/>
                <a:gd name="T53" fmla="*/ 70 h 74"/>
                <a:gd name="T54" fmla="*/ 14 w 46"/>
                <a:gd name="T55" fmla="*/ 70 h 74"/>
                <a:gd name="T56" fmla="*/ 18 w 46"/>
                <a:gd name="T57" fmla="*/ 72 h 74"/>
                <a:gd name="T58" fmla="*/ 24 w 46"/>
                <a:gd name="T59" fmla="*/ 76 h 74"/>
                <a:gd name="T60" fmla="*/ 28 w 46"/>
                <a:gd name="T61" fmla="*/ 79 h 74"/>
                <a:gd name="T62" fmla="*/ 33 w 46"/>
                <a:gd name="T63" fmla="*/ 79 h 74"/>
                <a:gd name="T64" fmla="*/ 35 w 46"/>
                <a:gd name="T65" fmla="*/ 81 h 74"/>
                <a:gd name="T66" fmla="*/ 37 w 46"/>
                <a:gd name="T67" fmla="*/ 81 h 74"/>
                <a:gd name="T68" fmla="*/ 44 w 46"/>
                <a:gd name="T69" fmla="*/ 79 h 74"/>
                <a:gd name="T70" fmla="*/ 48 w 46"/>
                <a:gd name="T71" fmla="*/ 77 h 74"/>
                <a:gd name="T72" fmla="*/ 51 w 46"/>
                <a:gd name="T73" fmla="*/ 73 h 74"/>
                <a:gd name="T74" fmla="*/ 54 w 46"/>
                <a:gd name="T75" fmla="*/ 67 h 74"/>
                <a:gd name="T76" fmla="*/ 51 w 46"/>
                <a:gd name="T77" fmla="*/ 60 h 74"/>
                <a:gd name="T78" fmla="*/ 47 w 46"/>
                <a:gd name="T79" fmla="*/ 55 h 74"/>
                <a:gd name="T80" fmla="*/ 40 w 46"/>
                <a:gd name="T81" fmla="*/ 49 h 74"/>
                <a:gd name="T82" fmla="*/ 30 w 46"/>
                <a:gd name="T83" fmla="*/ 45 h 74"/>
                <a:gd name="T84" fmla="*/ 18 w 46"/>
                <a:gd name="T85" fmla="*/ 43 h 74"/>
                <a:gd name="T86" fmla="*/ 6 w 46"/>
                <a:gd name="T87" fmla="*/ 43 h 74"/>
                <a:gd name="T88" fmla="*/ 3 w 46"/>
                <a:gd name="T89" fmla="*/ 43 h 74"/>
                <a:gd name="T90" fmla="*/ 0 w 46"/>
                <a:gd name="T91" fmla="*/ 43 h 74"/>
                <a:gd name="T92" fmla="*/ 18 w 46"/>
                <a:gd name="T93" fmla="*/ 0 h 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"/>
                <a:gd name="T142" fmla="*/ 0 h 74"/>
                <a:gd name="T143" fmla="*/ 46 w 46"/>
                <a:gd name="T144" fmla="*/ 74 h 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" h="74">
                  <a:moveTo>
                    <a:pt x="13" y="0"/>
                  </a:moveTo>
                  <a:lnTo>
                    <a:pt x="46" y="0"/>
                  </a:lnTo>
                  <a:lnTo>
                    <a:pt x="41" y="14"/>
                  </a:lnTo>
                  <a:lnTo>
                    <a:pt x="12" y="14"/>
                  </a:lnTo>
                  <a:lnTo>
                    <a:pt x="8" y="21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42" y="36"/>
                  </a:lnTo>
                  <a:lnTo>
                    <a:pt x="46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8"/>
                  </a:lnTo>
                  <a:lnTo>
                    <a:pt x="31" y="71"/>
                  </a:lnTo>
                  <a:lnTo>
                    <a:pt x="25" y="73"/>
                  </a:lnTo>
                  <a:lnTo>
                    <a:pt x="17" y="74"/>
                  </a:lnTo>
                  <a:lnTo>
                    <a:pt x="12" y="73"/>
                  </a:lnTo>
                  <a:lnTo>
                    <a:pt x="7" y="73"/>
                  </a:lnTo>
                  <a:lnTo>
                    <a:pt x="4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3" y="62"/>
                  </a:lnTo>
                  <a:lnTo>
                    <a:pt x="17" y="65"/>
                  </a:lnTo>
                  <a:lnTo>
                    <a:pt x="20" y="68"/>
                  </a:lnTo>
                  <a:lnTo>
                    <a:pt x="23" y="68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31" y="68"/>
                  </a:lnTo>
                  <a:lnTo>
                    <a:pt x="34" y="66"/>
                  </a:lnTo>
                  <a:lnTo>
                    <a:pt x="36" y="63"/>
                  </a:lnTo>
                  <a:lnTo>
                    <a:pt x="38" y="58"/>
                  </a:lnTo>
                  <a:lnTo>
                    <a:pt x="36" y="52"/>
                  </a:lnTo>
                  <a:lnTo>
                    <a:pt x="33" y="47"/>
                  </a:lnTo>
                  <a:lnTo>
                    <a:pt x="28" y="42"/>
                  </a:lnTo>
                  <a:lnTo>
                    <a:pt x="21" y="39"/>
                  </a:lnTo>
                  <a:lnTo>
                    <a:pt x="13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47"/>
            <p:cNvSpPr>
              <a:spLocks noEditPoints="1"/>
            </p:cNvSpPr>
            <p:nvPr/>
          </p:nvSpPr>
          <p:spPr bwMode="auto">
            <a:xfrm>
              <a:off x="4073" y="3554"/>
              <a:ext cx="66" cy="86"/>
            </a:xfrm>
            <a:custGeom>
              <a:avLst/>
              <a:gdLst>
                <a:gd name="T0" fmla="*/ 66 w 47"/>
                <a:gd name="T1" fmla="*/ 43 h 74"/>
                <a:gd name="T2" fmla="*/ 63 w 47"/>
                <a:gd name="T3" fmla="*/ 55 h 74"/>
                <a:gd name="T4" fmla="*/ 62 w 47"/>
                <a:gd name="T5" fmla="*/ 66 h 74"/>
                <a:gd name="T6" fmla="*/ 59 w 47"/>
                <a:gd name="T7" fmla="*/ 72 h 74"/>
                <a:gd name="T8" fmla="*/ 55 w 47"/>
                <a:gd name="T9" fmla="*/ 77 h 74"/>
                <a:gd name="T10" fmla="*/ 51 w 47"/>
                <a:gd name="T11" fmla="*/ 81 h 74"/>
                <a:gd name="T12" fmla="*/ 45 w 47"/>
                <a:gd name="T13" fmla="*/ 83 h 74"/>
                <a:gd name="T14" fmla="*/ 38 w 47"/>
                <a:gd name="T15" fmla="*/ 85 h 74"/>
                <a:gd name="T16" fmla="*/ 32 w 47"/>
                <a:gd name="T17" fmla="*/ 86 h 74"/>
                <a:gd name="T18" fmla="*/ 25 w 47"/>
                <a:gd name="T19" fmla="*/ 85 h 74"/>
                <a:gd name="T20" fmla="*/ 20 w 47"/>
                <a:gd name="T21" fmla="*/ 83 h 74"/>
                <a:gd name="T22" fmla="*/ 14 w 47"/>
                <a:gd name="T23" fmla="*/ 79 h 74"/>
                <a:gd name="T24" fmla="*/ 8 w 47"/>
                <a:gd name="T25" fmla="*/ 73 h 74"/>
                <a:gd name="T26" fmla="*/ 7 w 47"/>
                <a:gd name="T27" fmla="*/ 70 h 74"/>
                <a:gd name="T28" fmla="*/ 4 w 47"/>
                <a:gd name="T29" fmla="*/ 62 h 74"/>
                <a:gd name="T30" fmla="*/ 0 w 47"/>
                <a:gd name="T31" fmla="*/ 52 h 74"/>
                <a:gd name="T32" fmla="*/ 0 w 47"/>
                <a:gd name="T33" fmla="*/ 43 h 74"/>
                <a:gd name="T34" fmla="*/ 1 w 47"/>
                <a:gd name="T35" fmla="*/ 30 h 74"/>
                <a:gd name="T36" fmla="*/ 4 w 47"/>
                <a:gd name="T37" fmla="*/ 19 h 74"/>
                <a:gd name="T38" fmla="*/ 7 w 47"/>
                <a:gd name="T39" fmla="*/ 13 h 74"/>
                <a:gd name="T40" fmla="*/ 11 w 47"/>
                <a:gd name="T41" fmla="*/ 7 h 74"/>
                <a:gd name="T42" fmla="*/ 15 w 47"/>
                <a:gd name="T43" fmla="*/ 3 h 74"/>
                <a:gd name="T44" fmla="*/ 25 w 47"/>
                <a:gd name="T45" fmla="*/ 0 h 74"/>
                <a:gd name="T46" fmla="*/ 32 w 47"/>
                <a:gd name="T47" fmla="*/ 0 h 74"/>
                <a:gd name="T48" fmla="*/ 41 w 47"/>
                <a:gd name="T49" fmla="*/ 0 h 74"/>
                <a:gd name="T50" fmla="*/ 51 w 47"/>
                <a:gd name="T51" fmla="*/ 3 h 74"/>
                <a:gd name="T52" fmla="*/ 56 w 47"/>
                <a:gd name="T53" fmla="*/ 9 h 74"/>
                <a:gd name="T54" fmla="*/ 62 w 47"/>
                <a:gd name="T55" fmla="*/ 16 h 74"/>
                <a:gd name="T56" fmla="*/ 63 w 47"/>
                <a:gd name="T57" fmla="*/ 30 h 74"/>
                <a:gd name="T58" fmla="*/ 66 w 47"/>
                <a:gd name="T59" fmla="*/ 43 h 74"/>
                <a:gd name="T60" fmla="*/ 44 w 47"/>
                <a:gd name="T61" fmla="*/ 43 h 74"/>
                <a:gd name="T62" fmla="*/ 44 w 47"/>
                <a:gd name="T63" fmla="*/ 31 h 74"/>
                <a:gd name="T64" fmla="*/ 44 w 47"/>
                <a:gd name="T65" fmla="*/ 24 h 74"/>
                <a:gd name="T66" fmla="*/ 44 w 47"/>
                <a:gd name="T67" fmla="*/ 21 h 74"/>
                <a:gd name="T68" fmla="*/ 44 w 47"/>
                <a:gd name="T69" fmla="*/ 16 h 74"/>
                <a:gd name="T70" fmla="*/ 41 w 47"/>
                <a:gd name="T71" fmla="*/ 9 h 74"/>
                <a:gd name="T72" fmla="*/ 38 w 47"/>
                <a:gd name="T73" fmla="*/ 6 h 74"/>
                <a:gd name="T74" fmla="*/ 37 w 47"/>
                <a:gd name="T75" fmla="*/ 3 h 74"/>
                <a:gd name="T76" fmla="*/ 32 w 47"/>
                <a:gd name="T77" fmla="*/ 3 h 74"/>
                <a:gd name="T78" fmla="*/ 29 w 47"/>
                <a:gd name="T79" fmla="*/ 3 h 74"/>
                <a:gd name="T80" fmla="*/ 27 w 47"/>
                <a:gd name="T81" fmla="*/ 6 h 74"/>
                <a:gd name="T82" fmla="*/ 25 w 47"/>
                <a:gd name="T83" fmla="*/ 7 h 74"/>
                <a:gd name="T84" fmla="*/ 22 w 47"/>
                <a:gd name="T85" fmla="*/ 13 h 74"/>
                <a:gd name="T86" fmla="*/ 22 w 47"/>
                <a:gd name="T87" fmla="*/ 24 h 74"/>
                <a:gd name="T88" fmla="*/ 22 w 47"/>
                <a:gd name="T89" fmla="*/ 51 h 74"/>
                <a:gd name="T90" fmla="*/ 22 w 47"/>
                <a:gd name="T91" fmla="*/ 62 h 74"/>
                <a:gd name="T92" fmla="*/ 22 w 47"/>
                <a:gd name="T93" fmla="*/ 70 h 74"/>
                <a:gd name="T94" fmla="*/ 25 w 47"/>
                <a:gd name="T95" fmla="*/ 76 h 74"/>
                <a:gd name="T96" fmla="*/ 25 w 47"/>
                <a:gd name="T97" fmla="*/ 79 h 74"/>
                <a:gd name="T98" fmla="*/ 27 w 47"/>
                <a:gd name="T99" fmla="*/ 81 h 74"/>
                <a:gd name="T100" fmla="*/ 29 w 47"/>
                <a:gd name="T101" fmla="*/ 81 h 74"/>
                <a:gd name="T102" fmla="*/ 34 w 47"/>
                <a:gd name="T103" fmla="*/ 83 h 74"/>
                <a:gd name="T104" fmla="*/ 37 w 47"/>
                <a:gd name="T105" fmla="*/ 81 h 74"/>
                <a:gd name="T106" fmla="*/ 38 w 47"/>
                <a:gd name="T107" fmla="*/ 81 h 74"/>
                <a:gd name="T108" fmla="*/ 41 w 47"/>
                <a:gd name="T109" fmla="*/ 76 h 74"/>
                <a:gd name="T110" fmla="*/ 44 w 47"/>
                <a:gd name="T111" fmla="*/ 70 h 74"/>
                <a:gd name="T112" fmla="*/ 44 w 47"/>
                <a:gd name="T113" fmla="*/ 43 h 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"/>
                <a:gd name="T172" fmla="*/ 0 h 74"/>
                <a:gd name="T173" fmla="*/ 47 w 47"/>
                <a:gd name="T174" fmla="*/ 74 h 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" h="74">
                  <a:moveTo>
                    <a:pt x="47" y="37"/>
                  </a:moveTo>
                  <a:lnTo>
                    <a:pt x="45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6" y="70"/>
                  </a:lnTo>
                  <a:lnTo>
                    <a:pt x="32" y="71"/>
                  </a:lnTo>
                  <a:lnTo>
                    <a:pt x="27" y="73"/>
                  </a:lnTo>
                  <a:lnTo>
                    <a:pt x="23" y="74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1" y="26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4" y="14"/>
                  </a:lnTo>
                  <a:lnTo>
                    <a:pt x="45" y="26"/>
                  </a:lnTo>
                  <a:lnTo>
                    <a:pt x="47" y="37"/>
                  </a:lnTo>
                  <a:close/>
                  <a:moveTo>
                    <a:pt x="31" y="37"/>
                  </a:moveTo>
                  <a:lnTo>
                    <a:pt x="31" y="27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11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8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1" y="70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1" y="60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Freeform 48"/>
            <p:cNvSpPr>
              <a:spLocks/>
            </p:cNvSpPr>
            <p:nvPr/>
          </p:nvSpPr>
          <p:spPr bwMode="auto">
            <a:xfrm>
              <a:off x="4493" y="3554"/>
              <a:ext cx="54" cy="85"/>
            </a:xfrm>
            <a:custGeom>
              <a:avLst/>
              <a:gdLst>
                <a:gd name="T0" fmla="*/ 38 w 37"/>
                <a:gd name="T1" fmla="*/ 0 h 73"/>
                <a:gd name="T2" fmla="*/ 38 w 37"/>
                <a:gd name="T3" fmla="*/ 68 h 73"/>
                <a:gd name="T4" fmla="*/ 38 w 37"/>
                <a:gd name="T5" fmla="*/ 73 h 73"/>
                <a:gd name="T6" fmla="*/ 41 w 37"/>
                <a:gd name="T7" fmla="*/ 77 h 73"/>
                <a:gd name="T8" fmla="*/ 41 w 37"/>
                <a:gd name="T9" fmla="*/ 79 h 73"/>
                <a:gd name="T10" fmla="*/ 42 w 37"/>
                <a:gd name="T11" fmla="*/ 82 h 73"/>
                <a:gd name="T12" fmla="*/ 47 w 37"/>
                <a:gd name="T13" fmla="*/ 82 h 73"/>
                <a:gd name="T14" fmla="*/ 53 w 37"/>
                <a:gd name="T15" fmla="*/ 83 h 73"/>
                <a:gd name="T16" fmla="*/ 54 w 37"/>
                <a:gd name="T17" fmla="*/ 83 h 73"/>
                <a:gd name="T18" fmla="*/ 54 w 37"/>
                <a:gd name="T19" fmla="*/ 85 h 73"/>
                <a:gd name="T20" fmla="*/ 0 w 37"/>
                <a:gd name="T21" fmla="*/ 85 h 73"/>
                <a:gd name="T22" fmla="*/ 0 w 37"/>
                <a:gd name="T23" fmla="*/ 83 h 73"/>
                <a:gd name="T24" fmla="*/ 3 w 37"/>
                <a:gd name="T25" fmla="*/ 83 h 73"/>
                <a:gd name="T26" fmla="*/ 7 w 37"/>
                <a:gd name="T27" fmla="*/ 82 h 73"/>
                <a:gd name="T28" fmla="*/ 12 w 37"/>
                <a:gd name="T29" fmla="*/ 82 h 73"/>
                <a:gd name="T30" fmla="*/ 15 w 37"/>
                <a:gd name="T31" fmla="*/ 79 h 73"/>
                <a:gd name="T32" fmla="*/ 15 w 37"/>
                <a:gd name="T33" fmla="*/ 77 h 73"/>
                <a:gd name="T34" fmla="*/ 16 w 37"/>
                <a:gd name="T35" fmla="*/ 73 h 73"/>
                <a:gd name="T36" fmla="*/ 16 w 37"/>
                <a:gd name="T37" fmla="*/ 68 h 73"/>
                <a:gd name="T38" fmla="*/ 16 w 37"/>
                <a:gd name="T39" fmla="*/ 24 h 73"/>
                <a:gd name="T40" fmla="*/ 16 w 37"/>
                <a:gd name="T41" fmla="*/ 21 h 73"/>
                <a:gd name="T42" fmla="*/ 15 w 37"/>
                <a:gd name="T43" fmla="*/ 16 h 73"/>
                <a:gd name="T44" fmla="*/ 15 w 37"/>
                <a:gd name="T45" fmla="*/ 16 h 73"/>
                <a:gd name="T46" fmla="*/ 12 w 37"/>
                <a:gd name="T47" fmla="*/ 15 h 73"/>
                <a:gd name="T48" fmla="*/ 12 w 37"/>
                <a:gd name="T49" fmla="*/ 15 h 73"/>
                <a:gd name="T50" fmla="*/ 9 w 37"/>
                <a:gd name="T51" fmla="*/ 15 h 73"/>
                <a:gd name="T52" fmla="*/ 4 w 37"/>
                <a:gd name="T53" fmla="*/ 15 h 73"/>
                <a:gd name="T54" fmla="*/ 0 w 37"/>
                <a:gd name="T55" fmla="*/ 16 h 73"/>
                <a:gd name="T56" fmla="*/ 0 w 37"/>
                <a:gd name="T57" fmla="*/ 13 h 73"/>
                <a:gd name="T58" fmla="*/ 35 w 37"/>
                <a:gd name="T59" fmla="*/ 0 h 73"/>
                <a:gd name="T60" fmla="*/ 38 w 37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3"/>
                <a:gd name="T95" fmla="*/ 37 w 37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3">
                  <a:moveTo>
                    <a:pt x="26" y="0"/>
                  </a:moveTo>
                  <a:lnTo>
                    <a:pt x="26" y="58"/>
                  </a:lnTo>
                  <a:lnTo>
                    <a:pt x="26" y="63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1" y="63"/>
                  </a:lnTo>
                  <a:lnTo>
                    <a:pt x="11" y="58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49"/>
            <p:cNvSpPr>
              <a:spLocks noEditPoints="1"/>
            </p:cNvSpPr>
            <p:nvPr/>
          </p:nvSpPr>
          <p:spPr bwMode="auto">
            <a:xfrm>
              <a:off x="4563" y="3554"/>
              <a:ext cx="67" cy="86"/>
            </a:xfrm>
            <a:custGeom>
              <a:avLst/>
              <a:gdLst>
                <a:gd name="T0" fmla="*/ 67 w 47"/>
                <a:gd name="T1" fmla="*/ 43 h 74"/>
                <a:gd name="T2" fmla="*/ 64 w 47"/>
                <a:gd name="T3" fmla="*/ 55 h 74"/>
                <a:gd name="T4" fmla="*/ 61 w 47"/>
                <a:gd name="T5" fmla="*/ 66 h 74"/>
                <a:gd name="T6" fmla="*/ 60 w 47"/>
                <a:gd name="T7" fmla="*/ 72 h 74"/>
                <a:gd name="T8" fmla="*/ 56 w 47"/>
                <a:gd name="T9" fmla="*/ 77 h 74"/>
                <a:gd name="T10" fmla="*/ 50 w 47"/>
                <a:gd name="T11" fmla="*/ 81 h 74"/>
                <a:gd name="T12" fmla="*/ 46 w 47"/>
                <a:gd name="T13" fmla="*/ 83 h 74"/>
                <a:gd name="T14" fmla="*/ 38 w 47"/>
                <a:gd name="T15" fmla="*/ 85 h 74"/>
                <a:gd name="T16" fmla="*/ 34 w 47"/>
                <a:gd name="T17" fmla="*/ 86 h 74"/>
                <a:gd name="T18" fmla="*/ 27 w 47"/>
                <a:gd name="T19" fmla="*/ 85 h 74"/>
                <a:gd name="T20" fmla="*/ 20 w 47"/>
                <a:gd name="T21" fmla="*/ 83 h 74"/>
                <a:gd name="T22" fmla="*/ 13 w 47"/>
                <a:gd name="T23" fmla="*/ 79 h 74"/>
                <a:gd name="T24" fmla="*/ 9 w 47"/>
                <a:gd name="T25" fmla="*/ 73 h 74"/>
                <a:gd name="T26" fmla="*/ 7 w 47"/>
                <a:gd name="T27" fmla="*/ 70 h 74"/>
                <a:gd name="T28" fmla="*/ 4 w 47"/>
                <a:gd name="T29" fmla="*/ 62 h 74"/>
                <a:gd name="T30" fmla="*/ 1 w 47"/>
                <a:gd name="T31" fmla="*/ 52 h 74"/>
                <a:gd name="T32" fmla="*/ 0 w 47"/>
                <a:gd name="T33" fmla="*/ 43 h 74"/>
                <a:gd name="T34" fmla="*/ 1 w 47"/>
                <a:gd name="T35" fmla="*/ 30 h 74"/>
                <a:gd name="T36" fmla="*/ 4 w 47"/>
                <a:gd name="T37" fmla="*/ 19 h 74"/>
                <a:gd name="T38" fmla="*/ 9 w 47"/>
                <a:gd name="T39" fmla="*/ 13 h 74"/>
                <a:gd name="T40" fmla="*/ 11 w 47"/>
                <a:gd name="T41" fmla="*/ 7 h 74"/>
                <a:gd name="T42" fmla="*/ 16 w 47"/>
                <a:gd name="T43" fmla="*/ 3 h 74"/>
                <a:gd name="T44" fmla="*/ 24 w 47"/>
                <a:gd name="T45" fmla="*/ 0 h 74"/>
                <a:gd name="T46" fmla="*/ 34 w 47"/>
                <a:gd name="T47" fmla="*/ 0 h 74"/>
                <a:gd name="T48" fmla="*/ 41 w 47"/>
                <a:gd name="T49" fmla="*/ 0 h 74"/>
                <a:gd name="T50" fmla="*/ 50 w 47"/>
                <a:gd name="T51" fmla="*/ 3 h 74"/>
                <a:gd name="T52" fmla="*/ 57 w 47"/>
                <a:gd name="T53" fmla="*/ 9 h 74"/>
                <a:gd name="T54" fmla="*/ 61 w 47"/>
                <a:gd name="T55" fmla="*/ 16 h 74"/>
                <a:gd name="T56" fmla="*/ 64 w 47"/>
                <a:gd name="T57" fmla="*/ 30 h 74"/>
                <a:gd name="T58" fmla="*/ 67 w 47"/>
                <a:gd name="T59" fmla="*/ 43 h 74"/>
                <a:gd name="T60" fmla="*/ 43 w 47"/>
                <a:gd name="T61" fmla="*/ 43 h 74"/>
                <a:gd name="T62" fmla="*/ 43 w 47"/>
                <a:gd name="T63" fmla="*/ 31 h 74"/>
                <a:gd name="T64" fmla="*/ 43 w 47"/>
                <a:gd name="T65" fmla="*/ 24 h 74"/>
                <a:gd name="T66" fmla="*/ 43 w 47"/>
                <a:gd name="T67" fmla="*/ 21 h 74"/>
                <a:gd name="T68" fmla="*/ 43 w 47"/>
                <a:gd name="T69" fmla="*/ 16 h 74"/>
                <a:gd name="T70" fmla="*/ 41 w 47"/>
                <a:gd name="T71" fmla="*/ 9 h 74"/>
                <a:gd name="T72" fmla="*/ 38 w 47"/>
                <a:gd name="T73" fmla="*/ 6 h 74"/>
                <a:gd name="T74" fmla="*/ 37 w 47"/>
                <a:gd name="T75" fmla="*/ 3 h 74"/>
                <a:gd name="T76" fmla="*/ 34 w 47"/>
                <a:gd name="T77" fmla="*/ 3 h 74"/>
                <a:gd name="T78" fmla="*/ 30 w 47"/>
                <a:gd name="T79" fmla="*/ 3 h 74"/>
                <a:gd name="T80" fmla="*/ 27 w 47"/>
                <a:gd name="T81" fmla="*/ 6 h 74"/>
                <a:gd name="T82" fmla="*/ 24 w 47"/>
                <a:gd name="T83" fmla="*/ 7 h 74"/>
                <a:gd name="T84" fmla="*/ 24 w 47"/>
                <a:gd name="T85" fmla="*/ 13 h 74"/>
                <a:gd name="T86" fmla="*/ 23 w 47"/>
                <a:gd name="T87" fmla="*/ 24 h 74"/>
                <a:gd name="T88" fmla="*/ 23 w 47"/>
                <a:gd name="T89" fmla="*/ 51 h 74"/>
                <a:gd name="T90" fmla="*/ 23 w 47"/>
                <a:gd name="T91" fmla="*/ 62 h 74"/>
                <a:gd name="T92" fmla="*/ 23 w 47"/>
                <a:gd name="T93" fmla="*/ 70 h 74"/>
                <a:gd name="T94" fmla="*/ 24 w 47"/>
                <a:gd name="T95" fmla="*/ 76 h 74"/>
                <a:gd name="T96" fmla="*/ 24 w 47"/>
                <a:gd name="T97" fmla="*/ 79 h 74"/>
                <a:gd name="T98" fmla="*/ 27 w 47"/>
                <a:gd name="T99" fmla="*/ 81 h 74"/>
                <a:gd name="T100" fmla="*/ 30 w 47"/>
                <a:gd name="T101" fmla="*/ 81 h 74"/>
                <a:gd name="T102" fmla="*/ 34 w 47"/>
                <a:gd name="T103" fmla="*/ 83 h 74"/>
                <a:gd name="T104" fmla="*/ 37 w 47"/>
                <a:gd name="T105" fmla="*/ 81 h 74"/>
                <a:gd name="T106" fmla="*/ 38 w 47"/>
                <a:gd name="T107" fmla="*/ 81 h 74"/>
                <a:gd name="T108" fmla="*/ 43 w 47"/>
                <a:gd name="T109" fmla="*/ 76 h 74"/>
                <a:gd name="T110" fmla="*/ 43 w 47"/>
                <a:gd name="T111" fmla="*/ 70 h 74"/>
                <a:gd name="T112" fmla="*/ 43 w 47"/>
                <a:gd name="T113" fmla="*/ 43 h 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"/>
                <a:gd name="T172" fmla="*/ 0 h 74"/>
                <a:gd name="T173" fmla="*/ 47 w 47"/>
                <a:gd name="T174" fmla="*/ 74 h 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" h="74">
                  <a:moveTo>
                    <a:pt x="47" y="37"/>
                  </a:moveTo>
                  <a:lnTo>
                    <a:pt x="45" y="47"/>
                  </a:lnTo>
                  <a:lnTo>
                    <a:pt x="43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5" y="70"/>
                  </a:lnTo>
                  <a:lnTo>
                    <a:pt x="32" y="71"/>
                  </a:lnTo>
                  <a:lnTo>
                    <a:pt x="27" y="73"/>
                  </a:lnTo>
                  <a:lnTo>
                    <a:pt x="24" y="74"/>
                  </a:lnTo>
                  <a:lnTo>
                    <a:pt x="19" y="73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1" y="26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40" y="8"/>
                  </a:lnTo>
                  <a:lnTo>
                    <a:pt x="43" y="14"/>
                  </a:lnTo>
                  <a:lnTo>
                    <a:pt x="45" y="26"/>
                  </a:lnTo>
                  <a:lnTo>
                    <a:pt x="47" y="37"/>
                  </a:lnTo>
                  <a:close/>
                  <a:moveTo>
                    <a:pt x="30" y="37"/>
                  </a:moveTo>
                  <a:lnTo>
                    <a:pt x="30" y="27"/>
                  </a:lnTo>
                  <a:lnTo>
                    <a:pt x="30" y="21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11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7" y="65"/>
                  </a:lnTo>
                  <a:lnTo>
                    <a:pt x="17" y="68"/>
                  </a:lnTo>
                  <a:lnTo>
                    <a:pt x="19" y="70"/>
                  </a:lnTo>
                  <a:lnTo>
                    <a:pt x="21" y="70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30" y="65"/>
                  </a:lnTo>
                  <a:lnTo>
                    <a:pt x="30" y="60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50"/>
            <p:cNvSpPr>
              <a:spLocks noEditPoints="1"/>
            </p:cNvSpPr>
            <p:nvPr/>
          </p:nvSpPr>
          <p:spPr bwMode="auto">
            <a:xfrm>
              <a:off x="4642" y="3554"/>
              <a:ext cx="64" cy="86"/>
            </a:xfrm>
            <a:custGeom>
              <a:avLst/>
              <a:gdLst>
                <a:gd name="T0" fmla="*/ 64 w 45"/>
                <a:gd name="T1" fmla="*/ 43 h 74"/>
                <a:gd name="T2" fmla="*/ 64 w 45"/>
                <a:gd name="T3" fmla="*/ 55 h 74"/>
                <a:gd name="T4" fmla="*/ 63 w 45"/>
                <a:gd name="T5" fmla="*/ 66 h 74"/>
                <a:gd name="T6" fmla="*/ 57 w 45"/>
                <a:gd name="T7" fmla="*/ 72 h 74"/>
                <a:gd name="T8" fmla="*/ 55 w 45"/>
                <a:gd name="T9" fmla="*/ 77 h 74"/>
                <a:gd name="T10" fmla="*/ 50 w 45"/>
                <a:gd name="T11" fmla="*/ 81 h 74"/>
                <a:gd name="T12" fmla="*/ 44 w 45"/>
                <a:gd name="T13" fmla="*/ 83 h 74"/>
                <a:gd name="T14" fmla="*/ 38 w 45"/>
                <a:gd name="T15" fmla="*/ 85 h 74"/>
                <a:gd name="T16" fmla="*/ 31 w 45"/>
                <a:gd name="T17" fmla="*/ 86 h 74"/>
                <a:gd name="T18" fmla="*/ 26 w 45"/>
                <a:gd name="T19" fmla="*/ 85 h 74"/>
                <a:gd name="T20" fmla="*/ 18 w 45"/>
                <a:gd name="T21" fmla="*/ 83 h 74"/>
                <a:gd name="T22" fmla="*/ 14 w 45"/>
                <a:gd name="T23" fmla="*/ 79 h 74"/>
                <a:gd name="T24" fmla="*/ 9 w 45"/>
                <a:gd name="T25" fmla="*/ 73 h 74"/>
                <a:gd name="T26" fmla="*/ 4 w 45"/>
                <a:gd name="T27" fmla="*/ 70 h 74"/>
                <a:gd name="T28" fmla="*/ 1 w 45"/>
                <a:gd name="T29" fmla="*/ 62 h 74"/>
                <a:gd name="T30" fmla="*/ 0 w 45"/>
                <a:gd name="T31" fmla="*/ 52 h 74"/>
                <a:gd name="T32" fmla="*/ 0 w 45"/>
                <a:gd name="T33" fmla="*/ 43 h 74"/>
                <a:gd name="T34" fmla="*/ 0 w 45"/>
                <a:gd name="T35" fmla="*/ 30 h 74"/>
                <a:gd name="T36" fmla="*/ 4 w 45"/>
                <a:gd name="T37" fmla="*/ 19 h 74"/>
                <a:gd name="T38" fmla="*/ 7 w 45"/>
                <a:gd name="T39" fmla="*/ 13 h 74"/>
                <a:gd name="T40" fmla="*/ 11 w 45"/>
                <a:gd name="T41" fmla="*/ 7 h 74"/>
                <a:gd name="T42" fmla="*/ 16 w 45"/>
                <a:gd name="T43" fmla="*/ 3 h 74"/>
                <a:gd name="T44" fmla="*/ 23 w 45"/>
                <a:gd name="T45" fmla="*/ 0 h 74"/>
                <a:gd name="T46" fmla="*/ 31 w 45"/>
                <a:gd name="T47" fmla="*/ 0 h 74"/>
                <a:gd name="T48" fmla="*/ 41 w 45"/>
                <a:gd name="T49" fmla="*/ 0 h 74"/>
                <a:gd name="T50" fmla="*/ 48 w 45"/>
                <a:gd name="T51" fmla="*/ 3 h 74"/>
                <a:gd name="T52" fmla="*/ 55 w 45"/>
                <a:gd name="T53" fmla="*/ 9 h 74"/>
                <a:gd name="T54" fmla="*/ 60 w 45"/>
                <a:gd name="T55" fmla="*/ 16 h 74"/>
                <a:gd name="T56" fmla="*/ 64 w 45"/>
                <a:gd name="T57" fmla="*/ 30 h 74"/>
                <a:gd name="T58" fmla="*/ 64 w 45"/>
                <a:gd name="T59" fmla="*/ 43 h 74"/>
                <a:gd name="T60" fmla="*/ 44 w 45"/>
                <a:gd name="T61" fmla="*/ 43 h 74"/>
                <a:gd name="T62" fmla="*/ 44 w 45"/>
                <a:gd name="T63" fmla="*/ 31 h 74"/>
                <a:gd name="T64" fmla="*/ 44 w 45"/>
                <a:gd name="T65" fmla="*/ 24 h 74"/>
                <a:gd name="T66" fmla="*/ 44 w 45"/>
                <a:gd name="T67" fmla="*/ 21 h 74"/>
                <a:gd name="T68" fmla="*/ 44 w 45"/>
                <a:gd name="T69" fmla="*/ 16 h 74"/>
                <a:gd name="T70" fmla="*/ 41 w 45"/>
                <a:gd name="T71" fmla="*/ 9 h 74"/>
                <a:gd name="T72" fmla="*/ 38 w 45"/>
                <a:gd name="T73" fmla="*/ 6 h 74"/>
                <a:gd name="T74" fmla="*/ 37 w 45"/>
                <a:gd name="T75" fmla="*/ 3 h 74"/>
                <a:gd name="T76" fmla="*/ 31 w 45"/>
                <a:gd name="T77" fmla="*/ 3 h 74"/>
                <a:gd name="T78" fmla="*/ 30 w 45"/>
                <a:gd name="T79" fmla="*/ 3 h 74"/>
                <a:gd name="T80" fmla="*/ 27 w 45"/>
                <a:gd name="T81" fmla="*/ 6 h 74"/>
                <a:gd name="T82" fmla="*/ 26 w 45"/>
                <a:gd name="T83" fmla="*/ 7 h 74"/>
                <a:gd name="T84" fmla="*/ 23 w 45"/>
                <a:gd name="T85" fmla="*/ 13 h 74"/>
                <a:gd name="T86" fmla="*/ 23 w 45"/>
                <a:gd name="T87" fmla="*/ 24 h 74"/>
                <a:gd name="T88" fmla="*/ 23 w 45"/>
                <a:gd name="T89" fmla="*/ 51 h 74"/>
                <a:gd name="T90" fmla="*/ 23 w 45"/>
                <a:gd name="T91" fmla="*/ 62 h 74"/>
                <a:gd name="T92" fmla="*/ 23 w 45"/>
                <a:gd name="T93" fmla="*/ 70 h 74"/>
                <a:gd name="T94" fmla="*/ 23 w 45"/>
                <a:gd name="T95" fmla="*/ 76 h 74"/>
                <a:gd name="T96" fmla="*/ 26 w 45"/>
                <a:gd name="T97" fmla="*/ 79 h 74"/>
                <a:gd name="T98" fmla="*/ 27 w 45"/>
                <a:gd name="T99" fmla="*/ 81 h 74"/>
                <a:gd name="T100" fmla="*/ 30 w 45"/>
                <a:gd name="T101" fmla="*/ 81 h 74"/>
                <a:gd name="T102" fmla="*/ 31 w 45"/>
                <a:gd name="T103" fmla="*/ 83 h 74"/>
                <a:gd name="T104" fmla="*/ 37 w 45"/>
                <a:gd name="T105" fmla="*/ 81 h 74"/>
                <a:gd name="T106" fmla="*/ 38 w 45"/>
                <a:gd name="T107" fmla="*/ 81 h 74"/>
                <a:gd name="T108" fmla="*/ 41 w 45"/>
                <a:gd name="T109" fmla="*/ 76 h 74"/>
                <a:gd name="T110" fmla="*/ 44 w 45"/>
                <a:gd name="T111" fmla="*/ 70 h 74"/>
                <a:gd name="T112" fmla="*/ 44 w 45"/>
                <a:gd name="T113" fmla="*/ 43 h 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74"/>
                <a:gd name="T173" fmla="*/ 45 w 45"/>
                <a:gd name="T174" fmla="*/ 74 h 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74">
                  <a:moveTo>
                    <a:pt x="45" y="37"/>
                  </a:moveTo>
                  <a:lnTo>
                    <a:pt x="45" y="47"/>
                  </a:lnTo>
                  <a:lnTo>
                    <a:pt x="44" y="57"/>
                  </a:lnTo>
                  <a:lnTo>
                    <a:pt x="40" y="62"/>
                  </a:lnTo>
                  <a:lnTo>
                    <a:pt x="39" y="66"/>
                  </a:lnTo>
                  <a:lnTo>
                    <a:pt x="35" y="70"/>
                  </a:lnTo>
                  <a:lnTo>
                    <a:pt x="31" y="71"/>
                  </a:lnTo>
                  <a:lnTo>
                    <a:pt x="27" y="73"/>
                  </a:lnTo>
                  <a:lnTo>
                    <a:pt x="22" y="74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3" y="60"/>
                  </a:lnTo>
                  <a:lnTo>
                    <a:pt x="1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2" y="14"/>
                  </a:lnTo>
                  <a:lnTo>
                    <a:pt x="45" y="26"/>
                  </a:lnTo>
                  <a:lnTo>
                    <a:pt x="45" y="37"/>
                  </a:lnTo>
                  <a:close/>
                  <a:moveTo>
                    <a:pt x="31" y="37"/>
                  </a:moveTo>
                  <a:lnTo>
                    <a:pt x="31" y="27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11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1" y="70"/>
                  </a:lnTo>
                  <a:lnTo>
                    <a:pt x="22" y="71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1" y="60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51"/>
            <p:cNvSpPr>
              <a:spLocks/>
            </p:cNvSpPr>
            <p:nvPr/>
          </p:nvSpPr>
          <p:spPr bwMode="auto">
            <a:xfrm>
              <a:off x="5025" y="3554"/>
              <a:ext cx="53" cy="85"/>
            </a:xfrm>
            <a:custGeom>
              <a:avLst/>
              <a:gdLst>
                <a:gd name="T0" fmla="*/ 37 w 37"/>
                <a:gd name="T1" fmla="*/ 0 h 73"/>
                <a:gd name="T2" fmla="*/ 37 w 37"/>
                <a:gd name="T3" fmla="*/ 68 h 73"/>
                <a:gd name="T4" fmla="*/ 37 w 37"/>
                <a:gd name="T5" fmla="*/ 73 h 73"/>
                <a:gd name="T6" fmla="*/ 40 w 37"/>
                <a:gd name="T7" fmla="*/ 77 h 73"/>
                <a:gd name="T8" fmla="*/ 40 w 37"/>
                <a:gd name="T9" fmla="*/ 79 h 73"/>
                <a:gd name="T10" fmla="*/ 42 w 37"/>
                <a:gd name="T11" fmla="*/ 82 h 73"/>
                <a:gd name="T12" fmla="*/ 46 w 37"/>
                <a:gd name="T13" fmla="*/ 82 h 73"/>
                <a:gd name="T14" fmla="*/ 52 w 37"/>
                <a:gd name="T15" fmla="*/ 83 h 73"/>
                <a:gd name="T16" fmla="*/ 53 w 37"/>
                <a:gd name="T17" fmla="*/ 83 h 73"/>
                <a:gd name="T18" fmla="*/ 53 w 37"/>
                <a:gd name="T19" fmla="*/ 85 h 73"/>
                <a:gd name="T20" fmla="*/ 0 w 37"/>
                <a:gd name="T21" fmla="*/ 85 h 73"/>
                <a:gd name="T22" fmla="*/ 0 w 37"/>
                <a:gd name="T23" fmla="*/ 83 h 73"/>
                <a:gd name="T24" fmla="*/ 3 w 37"/>
                <a:gd name="T25" fmla="*/ 83 h 73"/>
                <a:gd name="T26" fmla="*/ 7 w 37"/>
                <a:gd name="T27" fmla="*/ 82 h 73"/>
                <a:gd name="T28" fmla="*/ 11 w 37"/>
                <a:gd name="T29" fmla="*/ 82 h 73"/>
                <a:gd name="T30" fmla="*/ 14 w 37"/>
                <a:gd name="T31" fmla="*/ 79 h 73"/>
                <a:gd name="T32" fmla="*/ 14 w 37"/>
                <a:gd name="T33" fmla="*/ 77 h 73"/>
                <a:gd name="T34" fmla="*/ 16 w 37"/>
                <a:gd name="T35" fmla="*/ 73 h 73"/>
                <a:gd name="T36" fmla="*/ 16 w 37"/>
                <a:gd name="T37" fmla="*/ 68 h 73"/>
                <a:gd name="T38" fmla="*/ 16 w 37"/>
                <a:gd name="T39" fmla="*/ 24 h 73"/>
                <a:gd name="T40" fmla="*/ 16 w 37"/>
                <a:gd name="T41" fmla="*/ 21 h 73"/>
                <a:gd name="T42" fmla="*/ 14 w 37"/>
                <a:gd name="T43" fmla="*/ 16 h 73"/>
                <a:gd name="T44" fmla="*/ 14 w 37"/>
                <a:gd name="T45" fmla="*/ 16 h 73"/>
                <a:gd name="T46" fmla="*/ 11 w 37"/>
                <a:gd name="T47" fmla="*/ 15 h 73"/>
                <a:gd name="T48" fmla="*/ 11 w 37"/>
                <a:gd name="T49" fmla="*/ 15 h 73"/>
                <a:gd name="T50" fmla="*/ 9 w 37"/>
                <a:gd name="T51" fmla="*/ 15 h 73"/>
                <a:gd name="T52" fmla="*/ 4 w 37"/>
                <a:gd name="T53" fmla="*/ 15 h 73"/>
                <a:gd name="T54" fmla="*/ 0 w 37"/>
                <a:gd name="T55" fmla="*/ 16 h 73"/>
                <a:gd name="T56" fmla="*/ 0 w 37"/>
                <a:gd name="T57" fmla="*/ 13 h 73"/>
                <a:gd name="T58" fmla="*/ 34 w 37"/>
                <a:gd name="T59" fmla="*/ 0 h 73"/>
                <a:gd name="T60" fmla="*/ 37 w 37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3"/>
                <a:gd name="T95" fmla="*/ 37 w 37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3">
                  <a:moveTo>
                    <a:pt x="26" y="0"/>
                  </a:moveTo>
                  <a:lnTo>
                    <a:pt x="26" y="58"/>
                  </a:lnTo>
                  <a:lnTo>
                    <a:pt x="26" y="63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6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1" y="63"/>
                  </a:lnTo>
                  <a:lnTo>
                    <a:pt x="11" y="58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3" y="13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52"/>
            <p:cNvSpPr>
              <a:spLocks/>
            </p:cNvSpPr>
            <p:nvPr/>
          </p:nvSpPr>
          <p:spPr bwMode="auto">
            <a:xfrm>
              <a:off x="5094" y="3554"/>
              <a:ext cx="68" cy="86"/>
            </a:xfrm>
            <a:custGeom>
              <a:avLst/>
              <a:gdLst>
                <a:gd name="T0" fmla="*/ 20 w 47"/>
                <a:gd name="T1" fmla="*/ 0 h 74"/>
                <a:gd name="T2" fmla="*/ 68 w 47"/>
                <a:gd name="T3" fmla="*/ 0 h 74"/>
                <a:gd name="T4" fmla="*/ 58 w 47"/>
                <a:gd name="T5" fmla="*/ 16 h 74"/>
                <a:gd name="T6" fmla="*/ 19 w 47"/>
                <a:gd name="T7" fmla="*/ 16 h 74"/>
                <a:gd name="T8" fmla="*/ 13 w 47"/>
                <a:gd name="T9" fmla="*/ 24 h 74"/>
                <a:gd name="T10" fmla="*/ 38 w 47"/>
                <a:gd name="T11" fmla="*/ 28 h 74"/>
                <a:gd name="T12" fmla="*/ 56 w 47"/>
                <a:gd name="T13" fmla="*/ 36 h 74"/>
                <a:gd name="T14" fmla="*/ 62 w 47"/>
                <a:gd name="T15" fmla="*/ 42 h 74"/>
                <a:gd name="T16" fmla="*/ 65 w 47"/>
                <a:gd name="T17" fmla="*/ 49 h 74"/>
                <a:gd name="T18" fmla="*/ 68 w 47"/>
                <a:gd name="T19" fmla="*/ 57 h 74"/>
                <a:gd name="T20" fmla="*/ 65 w 47"/>
                <a:gd name="T21" fmla="*/ 64 h 74"/>
                <a:gd name="T22" fmla="*/ 62 w 47"/>
                <a:gd name="T23" fmla="*/ 72 h 74"/>
                <a:gd name="T24" fmla="*/ 58 w 47"/>
                <a:gd name="T25" fmla="*/ 76 h 74"/>
                <a:gd name="T26" fmla="*/ 54 w 47"/>
                <a:gd name="T27" fmla="*/ 79 h 74"/>
                <a:gd name="T28" fmla="*/ 46 w 47"/>
                <a:gd name="T29" fmla="*/ 83 h 74"/>
                <a:gd name="T30" fmla="*/ 38 w 47"/>
                <a:gd name="T31" fmla="*/ 85 h 74"/>
                <a:gd name="T32" fmla="*/ 25 w 47"/>
                <a:gd name="T33" fmla="*/ 86 h 74"/>
                <a:gd name="T34" fmla="*/ 16 w 47"/>
                <a:gd name="T35" fmla="*/ 85 h 74"/>
                <a:gd name="T36" fmla="*/ 12 w 47"/>
                <a:gd name="T37" fmla="*/ 85 h 74"/>
                <a:gd name="T38" fmla="*/ 4 w 47"/>
                <a:gd name="T39" fmla="*/ 83 h 74"/>
                <a:gd name="T40" fmla="*/ 1 w 47"/>
                <a:gd name="T41" fmla="*/ 79 h 74"/>
                <a:gd name="T42" fmla="*/ 0 w 47"/>
                <a:gd name="T43" fmla="*/ 76 h 74"/>
                <a:gd name="T44" fmla="*/ 1 w 47"/>
                <a:gd name="T45" fmla="*/ 73 h 74"/>
                <a:gd name="T46" fmla="*/ 1 w 47"/>
                <a:gd name="T47" fmla="*/ 72 h 74"/>
                <a:gd name="T48" fmla="*/ 6 w 47"/>
                <a:gd name="T49" fmla="*/ 70 h 74"/>
                <a:gd name="T50" fmla="*/ 9 w 47"/>
                <a:gd name="T51" fmla="*/ 70 h 74"/>
                <a:gd name="T52" fmla="*/ 12 w 47"/>
                <a:gd name="T53" fmla="*/ 70 h 74"/>
                <a:gd name="T54" fmla="*/ 16 w 47"/>
                <a:gd name="T55" fmla="*/ 70 h 74"/>
                <a:gd name="T56" fmla="*/ 19 w 47"/>
                <a:gd name="T57" fmla="*/ 72 h 74"/>
                <a:gd name="T58" fmla="*/ 25 w 47"/>
                <a:gd name="T59" fmla="*/ 76 h 74"/>
                <a:gd name="T60" fmla="*/ 30 w 47"/>
                <a:gd name="T61" fmla="*/ 79 h 74"/>
                <a:gd name="T62" fmla="*/ 35 w 47"/>
                <a:gd name="T63" fmla="*/ 79 h 74"/>
                <a:gd name="T64" fmla="*/ 38 w 47"/>
                <a:gd name="T65" fmla="*/ 81 h 74"/>
                <a:gd name="T66" fmla="*/ 39 w 47"/>
                <a:gd name="T67" fmla="*/ 81 h 74"/>
                <a:gd name="T68" fmla="*/ 43 w 47"/>
                <a:gd name="T69" fmla="*/ 79 h 74"/>
                <a:gd name="T70" fmla="*/ 49 w 47"/>
                <a:gd name="T71" fmla="*/ 77 h 74"/>
                <a:gd name="T72" fmla="*/ 54 w 47"/>
                <a:gd name="T73" fmla="*/ 73 h 74"/>
                <a:gd name="T74" fmla="*/ 54 w 47"/>
                <a:gd name="T75" fmla="*/ 67 h 74"/>
                <a:gd name="T76" fmla="*/ 54 w 47"/>
                <a:gd name="T77" fmla="*/ 60 h 74"/>
                <a:gd name="T78" fmla="*/ 49 w 47"/>
                <a:gd name="T79" fmla="*/ 55 h 74"/>
                <a:gd name="T80" fmla="*/ 42 w 47"/>
                <a:gd name="T81" fmla="*/ 49 h 74"/>
                <a:gd name="T82" fmla="*/ 30 w 47"/>
                <a:gd name="T83" fmla="*/ 45 h 74"/>
                <a:gd name="T84" fmla="*/ 20 w 47"/>
                <a:gd name="T85" fmla="*/ 43 h 74"/>
                <a:gd name="T86" fmla="*/ 6 w 47"/>
                <a:gd name="T87" fmla="*/ 43 h 74"/>
                <a:gd name="T88" fmla="*/ 4 w 47"/>
                <a:gd name="T89" fmla="*/ 43 h 74"/>
                <a:gd name="T90" fmla="*/ 0 w 47"/>
                <a:gd name="T91" fmla="*/ 43 h 74"/>
                <a:gd name="T92" fmla="*/ 20 w 47"/>
                <a:gd name="T93" fmla="*/ 0 h 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"/>
                <a:gd name="T142" fmla="*/ 0 h 74"/>
                <a:gd name="T143" fmla="*/ 47 w 47"/>
                <a:gd name="T144" fmla="*/ 74 h 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" h="74">
                  <a:moveTo>
                    <a:pt x="14" y="0"/>
                  </a:moveTo>
                  <a:lnTo>
                    <a:pt x="47" y="0"/>
                  </a:lnTo>
                  <a:lnTo>
                    <a:pt x="40" y="14"/>
                  </a:lnTo>
                  <a:lnTo>
                    <a:pt x="13" y="14"/>
                  </a:lnTo>
                  <a:lnTo>
                    <a:pt x="9" y="21"/>
                  </a:lnTo>
                  <a:lnTo>
                    <a:pt x="26" y="24"/>
                  </a:lnTo>
                  <a:lnTo>
                    <a:pt x="39" y="31"/>
                  </a:lnTo>
                  <a:lnTo>
                    <a:pt x="43" y="36"/>
                  </a:lnTo>
                  <a:lnTo>
                    <a:pt x="45" y="42"/>
                  </a:lnTo>
                  <a:lnTo>
                    <a:pt x="47" y="49"/>
                  </a:lnTo>
                  <a:lnTo>
                    <a:pt x="45" y="55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6" y="73"/>
                  </a:lnTo>
                  <a:lnTo>
                    <a:pt x="17" y="74"/>
                  </a:lnTo>
                  <a:lnTo>
                    <a:pt x="11" y="73"/>
                  </a:lnTo>
                  <a:lnTo>
                    <a:pt x="8" y="73"/>
                  </a:lnTo>
                  <a:lnTo>
                    <a:pt x="3" y="71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2"/>
                  </a:lnTo>
                  <a:lnTo>
                    <a:pt x="17" y="65"/>
                  </a:lnTo>
                  <a:lnTo>
                    <a:pt x="21" y="68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30" y="68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7" y="58"/>
                  </a:lnTo>
                  <a:lnTo>
                    <a:pt x="37" y="52"/>
                  </a:lnTo>
                  <a:lnTo>
                    <a:pt x="34" y="47"/>
                  </a:lnTo>
                  <a:lnTo>
                    <a:pt x="29" y="42"/>
                  </a:lnTo>
                  <a:lnTo>
                    <a:pt x="21" y="39"/>
                  </a:lnTo>
                  <a:lnTo>
                    <a:pt x="14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53"/>
            <p:cNvSpPr>
              <a:spLocks noEditPoints="1"/>
            </p:cNvSpPr>
            <p:nvPr/>
          </p:nvSpPr>
          <p:spPr bwMode="auto">
            <a:xfrm>
              <a:off x="5174" y="3554"/>
              <a:ext cx="63" cy="86"/>
            </a:xfrm>
            <a:custGeom>
              <a:avLst/>
              <a:gdLst>
                <a:gd name="T0" fmla="*/ 63 w 45"/>
                <a:gd name="T1" fmla="*/ 43 h 74"/>
                <a:gd name="T2" fmla="*/ 63 w 45"/>
                <a:gd name="T3" fmla="*/ 55 h 74"/>
                <a:gd name="T4" fmla="*/ 62 w 45"/>
                <a:gd name="T5" fmla="*/ 66 h 74"/>
                <a:gd name="T6" fmla="*/ 56 w 45"/>
                <a:gd name="T7" fmla="*/ 72 h 74"/>
                <a:gd name="T8" fmla="*/ 55 w 45"/>
                <a:gd name="T9" fmla="*/ 77 h 74"/>
                <a:gd name="T10" fmla="*/ 49 w 45"/>
                <a:gd name="T11" fmla="*/ 81 h 74"/>
                <a:gd name="T12" fmla="*/ 43 w 45"/>
                <a:gd name="T13" fmla="*/ 83 h 74"/>
                <a:gd name="T14" fmla="*/ 38 w 45"/>
                <a:gd name="T15" fmla="*/ 85 h 74"/>
                <a:gd name="T16" fmla="*/ 31 w 45"/>
                <a:gd name="T17" fmla="*/ 86 h 74"/>
                <a:gd name="T18" fmla="*/ 25 w 45"/>
                <a:gd name="T19" fmla="*/ 85 h 74"/>
                <a:gd name="T20" fmla="*/ 18 w 45"/>
                <a:gd name="T21" fmla="*/ 83 h 74"/>
                <a:gd name="T22" fmla="*/ 14 w 45"/>
                <a:gd name="T23" fmla="*/ 79 h 74"/>
                <a:gd name="T24" fmla="*/ 8 w 45"/>
                <a:gd name="T25" fmla="*/ 73 h 74"/>
                <a:gd name="T26" fmla="*/ 4 w 45"/>
                <a:gd name="T27" fmla="*/ 70 h 74"/>
                <a:gd name="T28" fmla="*/ 1 w 45"/>
                <a:gd name="T29" fmla="*/ 62 h 74"/>
                <a:gd name="T30" fmla="*/ 0 w 45"/>
                <a:gd name="T31" fmla="*/ 52 h 74"/>
                <a:gd name="T32" fmla="*/ 0 w 45"/>
                <a:gd name="T33" fmla="*/ 43 h 74"/>
                <a:gd name="T34" fmla="*/ 0 w 45"/>
                <a:gd name="T35" fmla="*/ 30 h 74"/>
                <a:gd name="T36" fmla="*/ 4 w 45"/>
                <a:gd name="T37" fmla="*/ 19 h 74"/>
                <a:gd name="T38" fmla="*/ 7 w 45"/>
                <a:gd name="T39" fmla="*/ 13 h 74"/>
                <a:gd name="T40" fmla="*/ 11 w 45"/>
                <a:gd name="T41" fmla="*/ 7 h 74"/>
                <a:gd name="T42" fmla="*/ 15 w 45"/>
                <a:gd name="T43" fmla="*/ 3 h 74"/>
                <a:gd name="T44" fmla="*/ 22 w 45"/>
                <a:gd name="T45" fmla="*/ 0 h 74"/>
                <a:gd name="T46" fmla="*/ 31 w 45"/>
                <a:gd name="T47" fmla="*/ 0 h 74"/>
                <a:gd name="T48" fmla="*/ 41 w 45"/>
                <a:gd name="T49" fmla="*/ 0 h 74"/>
                <a:gd name="T50" fmla="*/ 48 w 45"/>
                <a:gd name="T51" fmla="*/ 3 h 74"/>
                <a:gd name="T52" fmla="*/ 55 w 45"/>
                <a:gd name="T53" fmla="*/ 9 h 74"/>
                <a:gd name="T54" fmla="*/ 59 w 45"/>
                <a:gd name="T55" fmla="*/ 16 h 74"/>
                <a:gd name="T56" fmla="*/ 63 w 45"/>
                <a:gd name="T57" fmla="*/ 30 h 74"/>
                <a:gd name="T58" fmla="*/ 63 w 45"/>
                <a:gd name="T59" fmla="*/ 43 h 74"/>
                <a:gd name="T60" fmla="*/ 43 w 45"/>
                <a:gd name="T61" fmla="*/ 43 h 74"/>
                <a:gd name="T62" fmla="*/ 43 w 45"/>
                <a:gd name="T63" fmla="*/ 31 h 74"/>
                <a:gd name="T64" fmla="*/ 43 w 45"/>
                <a:gd name="T65" fmla="*/ 24 h 74"/>
                <a:gd name="T66" fmla="*/ 43 w 45"/>
                <a:gd name="T67" fmla="*/ 21 h 74"/>
                <a:gd name="T68" fmla="*/ 43 w 45"/>
                <a:gd name="T69" fmla="*/ 16 h 74"/>
                <a:gd name="T70" fmla="*/ 41 w 45"/>
                <a:gd name="T71" fmla="*/ 9 h 74"/>
                <a:gd name="T72" fmla="*/ 38 w 45"/>
                <a:gd name="T73" fmla="*/ 6 h 74"/>
                <a:gd name="T74" fmla="*/ 36 w 45"/>
                <a:gd name="T75" fmla="*/ 3 h 74"/>
                <a:gd name="T76" fmla="*/ 31 w 45"/>
                <a:gd name="T77" fmla="*/ 3 h 74"/>
                <a:gd name="T78" fmla="*/ 29 w 45"/>
                <a:gd name="T79" fmla="*/ 3 h 74"/>
                <a:gd name="T80" fmla="*/ 27 w 45"/>
                <a:gd name="T81" fmla="*/ 6 h 74"/>
                <a:gd name="T82" fmla="*/ 25 w 45"/>
                <a:gd name="T83" fmla="*/ 7 h 74"/>
                <a:gd name="T84" fmla="*/ 22 w 45"/>
                <a:gd name="T85" fmla="*/ 13 h 74"/>
                <a:gd name="T86" fmla="*/ 22 w 45"/>
                <a:gd name="T87" fmla="*/ 24 h 74"/>
                <a:gd name="T88" fmla="*/ 22 w 45"/>
                <a:gd name="T89" fmla="*/ 51 h 74"/>
                <a:gd name="T90" fmla="*/ 22 w 45"/>
                <a:gd name="T91" fmla="*/ 62 h 74"/>
                <a:gd name="T92" fmla="*/ 22 w 45"/>
                <a:gd name="T93" fmla="*/ 70 h 74"/>
                <a:gd name="T94" fmla="*/ 22 w 45"/>
                <a:gd name="T95" fmla="*/ 76 h 74"/>
                <a:gd name="T96" fmla="*/ 25 w 45"/>
                <a:gd name="T97" fmla="*/ 79 h 74"/>
                <a:gd name="T98" fmla="*/ 27 w 45"/>
                <a:gd name="T99" fmla="*/ 81 h 74"/>
                <a:gd name="T100" fmla="*/ 29 w 45"/>
                <a:gd name="T101" fmla="*/ 81 h 74"/>
                <a:gd name="T102" fmla="*/ 31 w 45"/>
                <a:gd name="T103" fmla="*/ 83 h 74"/>
                <a:gd name="T104" fmla="*/ 36 w 45"/>
                <a:gd name="T105" fmla="*/ 81 h 74"/>
                <a:gd name="T106" fmla="*/ 38 w 45"/>
                <a:gd name="T107" fmla="*/ 81 h 74"/>
                <a:gd name="T108" fmla="*/ 41 w 45"/>
                <a:gd name="T109" fmla="*/ 76 h 74"/>
                <a:gd name="T110" fmla="*/ 43 w 45"/>
                <a:gd name="T111" fmla="*/ 70 h 74"/>
                <a:gd name="T112" fmla="*/ 43 w 45"/>
                <a:gd name="T113" fmla="*/ 43 h 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"/>
                <a:gd name="T172" fmla="*/ 0 h 74"/>
                <a:gd name="T173" fmla="*/ 45 w 45"/>
                <a:gd name="T174" fmla="*/ 74 h 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" h="74">
                  <a:moveTo>
                    <a:pt x="45" y="37"/>
                  </a:moveTo>
                  <a:lnTo>
                    <a:pt x="45" y="47"/>
                  </a:lnTo>
                  <a:lnTo>
                    <a:pt x="44" y="57"/>
                  </a:lnTo>
                  <a:lnTo>
                    <a:pt x="40" y="62"/>
                  </a:lnTo>
                  <a:lnTo>
                    <a:pt x="39" y="66"/>
                  </a:lnTo>
                  <a:lnTo>
                    <a:pt x="35" y="70"/>
                  </a:lnTo>
                  <a:lnTo>
                    <a:pt x="31" y="71"/>
                  </a:lnTo>
                  <a:lnTo>
                    <a:pt x="27" y="73"/>
                  </a:lnTo>
                  <a:lnTo>
                    <a:pt x="22" y="74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3"/>
                  </a:lnTo>
                  <a:lnTo>
                    <a:pt x="3" y="60"/>
                  </a:lnTo>
                  <a:lnTo>
                    <a:pt x="1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2" y="14"/>
                  </a:lnTo>
                  <a:lnTo>
                    <a:pt x="45" y="26"/>
                  </a:lnTo>
                  <a:lnTo>
                    <a:pt x="45" y="37"/>
                  </a:lnTo>
                  <a:close/>
                  <a:moveTo>
                    <a:pt x="31" y="37"/>
                  </a:moveTo>
                  <a:lnTo>
                    <a:pt x="31" y="27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31" y="14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11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6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1" y="70"/>
                  </a:lnTo>
                  <a:lnTo>
                    <a:pt x="22" y="71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1" y="60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71" name="Group 54"/>
            <p:cNvGrpSpPr>
              <a:grpSpLocks/>
            </p:cNvGrpSpPr>
            <p:nvPr/>
          </p:nvGrpSpPr>
          <p:grpSpPr bwMode="auto">
            <a:xfrm>
              <a:off x="4106" y="2612"/>
              <a:ext cx="52" cy="184"/>
              <a:chOff x="3531" y="2665"/>
              <a:chExt cx="37" cy="157"/>
            </a:xfrm>
          </p:grpSpPr>
          <p:sp>
            <p:nvSpPr>
              <p:cNvPr id="47186" name="Line 55"/>
              <p:cNvSpPr>
                <a:spLocks noChangeShapeType="1"/>
              </p:cNvSpPr>
              <p:nvPr/>
            </p:nvSpPr>
            <p:spPr bwMode="auto">
              <a:xfrm flipV="1">
                <a:off x="3548" y="2762"/>
                <a:ext cx="1" cy="6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Line 56"/>
              <p:cNvSpPr>
                <a:spLocks noChangeShapeType="1"/>
              </p:cNvSpPr>
              <p:nvPr/>
            </p:nvSpPr>
            <p:spPr bwMode="auto">
              <a:xfrm flipV="1">
                <a:off x="3548" y="2665"/>
                <a:ext cx="1" cy="6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Freeform 57"/>
              <p:cNvSpPr>
                <a:spLocks/>
              </p:cNvSpPr>
              <p:nvPr/>
            </p:nvSpPr>
            <p:spPr bwMode="auto">
              <a:xfrm>
                <a:off x="3531" y="2725"/>
                <a:ext cx="37" cy="37"/>
              </a:xfrm>
              <a:custGeom>
                <a:avLst/>
                <a:gdLst>
                  <a:gd name="T0" fmla="*/ 37 w 37"/>
                  <a:gd name="T1" fmla="*/ 19 h 37"/>
                  <a:gd name="T2" fmla="*/ 35 w 37"/>
                  <a:gd name="T3" fmla="*/ 13 h 37"/>
                  <a:gd name="T4" fmla="*/ 32 w 37"/>
                  <a:gd name="T5" fmla="*/ 8 h 37"/>
                  <a:gd name="T6" fmla="*/ 29 w 37"/>
                  <a:gd name="T7" fmla="*/ 5 h 37"/>
                  <a:gd name="T8" fmla="*/ 24 w 37"/>
                  <a:gd name="T9" fmla="*/ 1 h 37"/>
                  <a:gd name="T10" fmla="*/ 17 w 37"/>
                  <a:gd name="T11" fmla="*/ 0 h 37"/>
                  <a:gd name="T12" fmla="*/ 11 w 37"/>
                  <a:gd name="T13" fmla="*/ 1 h 37"/>
                  <a:gd name="T14" fmla="*/ 6 w 37"/>
                  <a:gd name="T15" fmla="*/ 5 h 37"/>
                  <a:gd name="T16" fmla="*/ 3 w 37"/>
                  <a:gd name="T17" fmla="*/ 8 h 37"/>
                  <a:gd name="T18" fmla="*/ 0 w 37"/>
                  <a:gd name="T19" fmla="*/ 13 h 37"/>
                  <a:gd name="T20" fmla="*/ 0 w 37"/>
                  <a:gd name="T21" fmla="*/ 19 h 37"/>
                  <a:gd name="T22" fmla="*/ 0 w 37"/>
                  <a:gd name="T23" fmla="*/ 26 h 37"/>
                  <a:gd name="T24" fmla="*/ 3 w 37"/>
                  <a:gd name="T25" fmla="*/ 31 h 37"/>
                  <a:gd name="T26" fmla="*/ 6 w 37"/>
                  <a:gd name="T27" fmla="*/ 34 h 37"/>
                  <a:gd name="T28" fmla="*/ 11 w 37"/>
                  <a:gd name="T29" fmla="*/ 37 h 37"/>
                  <a:gd name="T30" fmla="*/ 17 w 37"/>
                  <a:gd name="T31" fmla="*/ 37 h 37"/>
                  <a:gd name="T32" fmla="*/ 24 w 37"/>
                  <a:gd name="T33" fmla="*/ 37 h 37"/>
                  <a:gd name="T34" fmla="*/ 29 w 37"/>
                  <a:gd name="T35" fmla="*/ 34 h 37"/>
                  <a:gd name="T36" fmla="*/ 32 w 37"/>
                  <a:gd name="T37" fmla="*/ 31 h 37"/>
                  <a:gd name="T38" fmla="*/ 35 w 37"/>
                  <a:gd name="T39" fmla="*/ 26 h 37"/>
                  <a:gd name="T40" fmla="*/ 37 w 37"/>
                  <a:gd name="T41" fmla="*/ 19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37"/>
                  <a:gd name="T65" fmla="*/ 37 w 37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37">
                    <a:moveTo>
                      <a:pt x="37" y="19"/>
                    </a:moveTo>
                    <a:lnTo>
                      <a:pt x="35" y="13"/>
                    </a:lnTo>
                    <a:lnTo>
                      <a:pt x="32" y="8"/>
                    </a:lnTo>
                    <a:lnTo>
                      <a:pt x="29" y="5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11" y="37"/>
                    </a:lnTo>
                    <a:lnTo>
                      <a:pt x="17" y="37"/>
                    </a:lnTo>
                    <a:lnTo>
                      <a:pt x="24" y="37"/>
                    </a:lnTo>
                    <a:lnTo>
                      <a:pt x="29" y="34"/>
                    </a:lnTo>
                    <a:lnTo>
                      <a:pt x="32" y="31"/>
                    </a:lnTo>
                    <a:lnTo>
                      <a:pt x="35" y="26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72" name="Freeform 58"/>
            <p:cNvSpPr>
              <a:spLocks/>
            </p:cNvSpPr>
            <p:nvPr/>
          </p:nvSpPr>
          <p:spPr bwMode="auto">
            <a:xfrm>
              <a:off x="3537" y="2423"/>
              <a:ext cx="1911" cy="805"/>
            </a:xfrm>
            <a:custGeom>
              <a:avLst/>
              <a:gdLst>
                <a:gd name="T0" fmla="*/ 0 w 1341"/>
                <a:gd name="T1" fmla="*/ 0 h 686"/>
                <a:gd name="T2" fmla="*/ 80 w 1341"/>
                <a:gd name="T3" fmla="*/ 55 h 686"/>
                <a:gd name="T4" fmla="*/ 164 w 1341"/>
                <a:gd name="T5" fmla="*/ 111 h 686"/>
                <a:gd name="T6" fmla="*/ 212 w 1341"/>
                <a:gd name="T7" fmla="*/ 146 h 686"/>
                <a:gd name="T8" fmla="*/ 302 w 1341"/>
                <a:gd name="T9" fmla="*/ 212 h 686"/>
                <a:gd name="T10" fmla="*/ 362 w 1341"/>
                <a:gd name="T11" fmla="*/ 261 h 686"/>
                <a:gd name="T12" fmla="*/ 425 w 1341"/>
                <a:gd name="T13" fmla="*/ 307 h 686"/>
                <a:gd name="T14" fmla="*/ 637 w 1341"/>
                <a:gd name="T15" fmla="*/ 496 h 686"/>
                <a:gd name="T16" fmla="*/ 708 w 1341"/>
                <a:gd name="T17" fmla="*/ 561 h 686"/>
                <a:gd name="T18" fmla="*/ 767 w 1341"/>
                <a:gd name="T19" fmla="*/ 613 h 686"/>
                <a:gd name="T20" fmla="*/ 808 w 1341"/>
                <a:gd name="T21" fmla="*/ 644 h 686"/>
                <a:gd name="T22" fmla="*/ 841 w 1341"/>
                <a:gd name="T23" fmla="*/ 671 h 686"/>
                <a:gd name="T24" fmla="*/ 849 w 1341"/>
                <a:gd name="T25" fmla="*/ 677 h 686"/>
                <a:gd name="T26" fmla="*/ 915 w 1341"/>
                <a:gd name="T27" fmla="*/ 723 h 686"/>
                <a:gd name="T28" fmla="*/ 952 w 1341"/>
                <a:gd name="T29" fmla="*/ 745 h 686"/>
                <a:gd name="T30" fmla="*/ 986 w 1341"/>
                <a:gd name="T31" fmla="*/ 765 h 686"/>
                <a:gd name="T32" fmla="*/ 1012 w 1341"/>
                <a:gd name="T33" fmla="*/ 778 h 686"/>
                <a:gd name="T34" fmla="*/ 1035 w 1341"/>
                <a:gd name="T35" fmla="*/ 787 h 686"/>
                <a:gd name="T36" fmla="*/ 1060 w 1341"/>
                <a:gd name="T37" fmla="*/ 794 h 686"/>
                <a:gd name="T38" fmla="*/ 1094 w 1341"/>
                <a:gd name="T39" fmla="*/ 800 h 686"/>
                <a:gd name="T40" fmla="*/ 1123 w 1341"/>
                <a:gd name="T41" fmla="*/ 805 h 686"/>
                <a:gd name="T42" fmla="*/ 1150 w 1341"/>
                <a:gd name="T43" fmla="*/ 805 h 686"/>
                <a:gd name="T44" fmla="*/ 1179 w 1341"/>
                <a:gd name="T45" fmla="*/ 803 h 686"/>
                <a:gd name="T46" fmla="*/ 1210 w 1341"/>
                <a:gd name="T47" fmla="*/ 799 h 686"/>
                <a:gd name="T48" fmla="*/ 1238 w 1341"/>
                <a:gd name="T49" fmla="*/ 791 h 686"/>
                <a:gd name="T50" fmla="*/ 1265 w 1341"/>
                <a:gd name="T51" fmla="*/ 782 h 686"/>
                <a:gd name="T52" fmla="*/ 1273 w 1341"/>
                <a:gd name="T53" fmla="*/ 780 h 686"/>
                <a:gd name="T54" fmla="*/ 1301 w 1341"/>
                <a:gd name="T55" fmla="*/ 769 h 686"/>
                <a:gd name="T56" fmla="*/ 1331 w 1341"/>
                <a:gd name="T57" fmla="*/ 753 h 686"/>
                <a:gd name="T58" fmla="*/ 1354 w 1341"/>
                <a:gd name="T59" fmla="*/ 738 h 686"/>
                <a:gd name="T60" fmla="*/ 1384 w 1341"/>
                <a:gd name="T61" fmla="*/ 719 h 686"/>
                <a:gd name="T62" fmla="*/ 1414 w 1341"/>
                <a:gd name="T63" fmla="*/ 696 h 686"/>
                <a:gd name="T64" fmla="*/ 1444 w 1341"/>
                <a:gd name="T65" fmla="*/ 671 h 686"/>
                <a:gd name="T66" fmla="*/ 1474 w 1341"/>
                <a:gd name="T67" fmla="*/ 643 h 686"/>
                <a:gd name="T68" fmla="*/ 1485 w 1341"/>
                <a:gd name="T69" fmla="*/ 631 h 686"/>
                <a:gd name="T70" fmla="*/ 1513 w 1341"/>
                <a:gd name="T71" fmla="*/ 603 h 686"/>
                <a:gd name="T72" fmla="*/ 1543 w 1341"/>
                <a:gd name="T73" fmla="*/ 570 h 686"/>
                <a:gd name="T74" fmla="*/ 1573 w 1341"/>
                <a:gd name="T75" fmla="*/ 534 h 686"/>
                <a:gd name="T76" fmla="*/ 1606 w 1341"/>
                <a:gd name="T77" fmla="*/ 494 h 686"/>
                <a:gd name="T78" fmla="*/ 1640 w 1341"/>
                <a:gd name="T79" fmla="*/ 447 h 686"/>
                <a:gd name="T80" fmla="*/ 1677 w 1341"/>
                <a:gd name="T81" fmla="*/ 392 h 686"/>
                <a:gd name="T82" fmla="*/ 1699 w 1341"/>
                <a:gd name="T83" fmla="*/ 363 h 686"/>
                <a:gd name="T84" fmla="*/ 1733 w 1341"/>
                <a:gd name="T85" fmla="*/ 312 h 686"/>
                <a:gd name="T86" fmla="*/ 1766 w 1341"/>
                <a:gd name="T87" fmla="*/ 258 h 686"/>
                <a:gd name="T88" fmla="*/ 1800 w 1341"/>
                <a:gd name="T89" fmla="*/ 202 h 686"/>
                <a:gd name="T90" fmla="*/ 1837 w 1341"/>
                <a:gd name="T91" fmla="*/ 136 h 686"/>
                <a:gd name="T92" fmla="*/ 1870 w 1341"/>
                <a:gd name="T93" fmla="*/ 77 h 686"/>
                <a:gd name="T94" fmla="*/ 1904 w 1341"/>
                <a:gd name="T95" fmla="*/ 15 h 686"/>
                <a:gd name="T96" fmla="*/ 1911 w 1341"/>
                <a:gd name="T97" fmla="*/ 0 h 6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1"/>
                <a:gd name="T148" fmla="*/ 0 h 686"/>
                <a:gd name="T149" fmla="*/ 1341 w 1341"/>
                <a:gd name="T150" fmla="*/ 686 h 6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1" h="686">
                  <a:moveTo>
                    <a:pt x="0" y="0"/>
                  </a:moveTo>
                  <a:lnTo>
                    <a:pt x="56" y="47"/>
                  </a:lnTo>
                  <a:lnTo>
                    <a:pt x="115" y="95"/>
                  </a:lnTo>
                  <a:lnTo>
                    <a:pt x="149" y="124"/>
                  </a:lnTo>
                  <a:lnTo>
                    <a:pt x="212" y="181"/>
                  </a:lnTo>
                  <a:lnTo>
                    <a:pt x="254" y="222"/>
                  </a:lnTo>
                  <a:lnTo>
                    <a:pt x="298" y="262"/>
                  </a:lnTo>
                  <a:lnTo>
                    <a:pt x="447" y="423"/>
                  </a:lnTo>
                  <a:lnTo>
                    <a:pt x="497" y="478"/>
                  </a:lnTo>
                  <a:lnTo>
                    <a:pt x="538" y="522"/>
                  </a:lnTo>
                  <a:lnTo>
                    <a:pt x="567" y="549"/>
                  </a:lnTo>
                  <a:lnTo>
                    <a:pt x="590" y="572"/>
                  </a:lnTo>
                  <a:lnTo>
                    <a:pt x="596" y="577"/>
                  </a:lnTo>
                  <a:lnTo>
                    <a:pt x="642" y="616"/>
                  </a:lnTo>
                  <a:lnTo>
                    <a:pt x="668" y="635"/>
                  </a:lnTo>
                  <a:lnTo>
                    <a:pt x="692" y="652"/>
                  </a:lnTo>
                  <a:lnTo>
                    <a:pt x="710" y="663"/>
                  </a:lnTo>
                  <a:lnTo>
                    <a:pt x="726" y="671"/>
                  </a:lnTo>
                  <a:lnTo>
                    <a:pt x="744" y="677"/>
                  </a:lnTo>
                  <a:lnTo>
                    <a:pt x="768" y="682"/>
                  </a:lnTo>
                  <a:lnTo>
                    <a:pt x="788" y="686"/>
                  </a:lnTo>
                  <a:lnTo>
                    <a:pt x="807" y="686"/>
                  </a:lnTo>
                  <a:lnTo>
                    <a:pt x="827" y="684"/>
                  </a:lnTo>
                  <a:lnTo>
                    <a:pt x="849" y="681"/>
                  </a:lnTo>
                  <a:lnTo>
                    <a:pt x="869" y="674"/>
                  </a:lnTo>
                  <a:lnTo>
                    <a:pt x="888" y="666"/>
                  </a:lnTo>
                  <a:lnTo>
                    <a:pt x="893" y="665"/>
                  </a:lnTo>
                  <a:lnTo>
                    <a:pt x="913" y="655"/>
                  </a:lnTo>
                  <a:lnTo>
                    <a:pt x="934" y="642"/>
                  </a:lnTo>
                  <a:lnTo>
                    <a:pt x="950" y="629"/>
                  </a:lnTo>
                  <a:lnTo>
                    <a:pt x="971" y="613"/>
                  </a:lnTo>
                  <a:lnTo>
                    <a:pt x="992" y="593"/>
                  </a:lnTo>
                  <a:lnTo>
                    <a:pt x="1013" y="572"/>
                  </a:lnTo>
                  <a:lnTo>
                    <a:pt x="1034" y="548"/>
                  </a:lnTo>
                  <a:lnTo>
                    <a:pt x="1042" y="538"/>
                  </a:lnTo>
                  <a:lnTo>
                    <a:pt x="1062" y="514"/>
                  </a:lnTo>
                  <a:lnTo>
                    <a:pt x="1083" y="486"/>
                  </a:lnTo>
                  <a:lnTo>
                    <a:pt x="1104" y="455"/>
                  </a:lnTo>
                  <a:lnTo>
                    <a:pt x="1127" y="421"/>
                  </a:lnTo>
                  <a:lnTo>
                    <a:pt x="1151" y="381"/>
                  </a:lnTo>
                  <a:lnTo>
                    <a:pt x="1177" y="334"/>
                  </a:lnTo>
                  <a:lnTo>
                    <a:pt x="1192" y="309"/>
                  </a:lnTo>
                  <a:lnTo>
                    <a:pt x="1216" y="266"/>
                  </a:lnTo>
                  <a:lnTo>
                    <a:pt x="1239" y="220"/>
                  </a:lnTo>
                  <a:lnTo>
                    <a:pt x="1263" y="172"/>
                  </a:lnTo>
                  <a:lnTo>
                    <a:pt x="1289" y="116"/>
                  </a:lnTo>
                  <a:lnTo>
                    <a:pt x="1312" y="66"/>
                  </a:lnTo>
                  <a:lnTo>
                    <a:pt x="1336" y="13"/>
                  </a:lnTo>
                  <a:lnTo>
                    <a:pt x="134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59"/>
            <p:cNvSpPr>
              <a:spLocks/>
            </p:cNvSpPr>
            <p:nvPr/>
          </p:nvSpPr>
          <p:spPr bwMode="auto">
            <a:xfrm>
              <a:off x="3537" y="2423"/>
              <a:ext cx="1911" cy="58"/>
            </a:xfrm>
            <a:custGeom>
              <a:avLst/>
              <a:gdLst>
                <a:gd name="T0" fmla="*/ 0 w 1341"/>
                <a:gd name="T1" fmla="*/ 0 h 50"/>
                <a:gd name="T2" fmla="*/ 416 w 1341"/>
                <a:gd name="T3" fmla="*/ 0 h 50"/>
                <a:gd name="T4" fmla="*/ 425 w 1341"/>
                <a:gd name="T5" fmla="*/ 1 h 50"/>
                <a:gd name="T6" fmla="*/ 450 w 1341"/>
                <a:gd name="T7" fmla="*/ 1 h 50"/>
                <a:gd name="T8" fmla="*/ 480 w 1341"/>
                <a:gd name="T9" fmla="*/ 3 h 50"/>
                <a:gd name="T10" fmla="*/ 507 w 1341"/>
                <a:gd name="T11" fmla="*/ 3 h 50"/>
                <a:gd name="T12" fmla="*/ 540 w 1341"/>
                <a:gd name="T13" fmla="*/ 5 h 50"/>
                <a:gd name="T14" fmla="*/ 573 w 1341"/>
                <a:gd name="T15" fmla="*/ 7 h 50"/>
                <a:gd name="T16" fmla="*/ 604 w 1341"/>
                <a:gd name="T17" fmla="*/ 9 h 50"/>
                <a:gd name="T18" fmla="*/ 637 w 1341"/>
                <a:gd name="T19" fmla="*/ 13 h 50"/>
                <a:gd name="T20" fmla="*/ 660 w 1341"/>
                <a:gd name="T21" fmla="*/ 15 h 50"/>
                <a:gd name="T22" fmla="*/ 685 w 1341"/>
                <a:gd name="T23" fmla="*/ 16 h 50"/>
                <a:gd name="T24" fmla="*/ 718 w 1341"/>
                <a:gd name="T25" fmla="*/ 19 h 50"/>
                <a:gd name="T26" fmla="*/ 849 w 1341"/>
                <a:gd name="T27" fmla="*/ 31 h 50"/>
                <a:gd name="T28" fmla="*/ 882 w 1341"/>
                <a:gd name="T29" fmla="*/ 35 h 50"/>
                <a:gd name="T30" fmla="*/ 975 w 1341"/>
                <a:gd name="T31" fmla="*/ 43 h 50"/>
                <a:gd name="T32" fmla="*/ 1002 w 1341"/>
                <a:gd name="T33" fmla="*/ 46 h 50"/>
                <a:gd name="T34" fmla="*/ 1026 w 1341"/>
                <a:gd name="T35" fmla="*/ 49 h 50"/>
                <a:gd name="T36" fmla="*/ 1046 w 1341"/>
                <a:gd name="T37" fmla="*/ 49 h 50"/>
                <a:gd name="T38" fmla="*/ 1060 w 1341"/>
                <a:gd name="T39" fmla="*/ 50 h 50"/>
                <a:gd name="T40" fmla="*/ 1094 w 1341"/>
                <a:gd name="T41" fmla="*/ 52 h 50"/>
                <a:gd name="T42" fmla="*/ 1120 w 1341"/>
                <a:gd name="T43" fmla="*/ 55 h 50"/>
                <a:gd name="T44" fmla="*/ 1149 w 1341"/>
                <a:gd name="T45" fmla="*/ 55 h 50"/>
                <a:gd name="T46" fmla="*/ 1173 w 1341"/>
                <a:gd name="T47" fmla="*/ 56 h 50"/>
                <a:gd name="T48" fmla="*/ 1197 w 1341"/>
                <a:gd name="T49" fmla="*/ 56 h 50"/>
                <a:gd name="T50" fmla="*/ 1221 w 1341"/>
                <a:gd name="T51" fmla="*/ 58 h 50"/>
                <a:gd name="T52" fmla="*/ 1340 w 1341"/>
                <a:gd name="T53" fmla="*/ 58 h 50"/>
                <a:gd name="T54" fmla="*/ 1362 w 1341"/>
                <a:gd name="T55" fmla="*/ 56 h 50"/>
                <a:gd name="T56" fmla="*/ 1387 w 1341"/>
                <a:gd name="T57" fmla="*/ 56 h 50"/>
                <a:gd name="T58" fmla="*/ 1409 w 1341"/>
                <a:gd name="T59" fmla="*/ 55 h 50"/>
                <a:gd name="T60" fmla="*/ 1435 w 1341"/>
                <a:gd name="T61" fmla="*/ 55 h 50"/>
                <a:gd name="T62" fmla="*/ 1461 w 1341"/>
                <a:gd name="T63" fmla="*/ 52 h 50"/>
                <a:gd name="T64" fmla="*/ 1485 w 1341"/>
                <a:gd name="T65" fmla="*/ 50 h 50"/>
                <a:gd name="T66" fmla="*/ 1506 w 1341"/>
                <a:gd name="T67" fmla="*/ 49 h 50"/>
                <a:gd name="T68" fmla="*/ 1528 w 1341"/>
                <a:gd name="T69" fmla="*/ 46 h 50"/>
                <a:gd name="T70" fmla="*/ 1550 w 1341"/>
                <a:gd name="T71" fmla="*/ 45 h 50"/>
                <a:gd name="T72" fmla="*/ 1573 w 1341"/>
                <a:gd name="T73" fmla="*/ 43 h 50"/>
                <a:gd name="T74" fmla="*/ 1600 w 1341"/>
                <a:gd name="T75" fmla="*/ 39 h 50"/>
                <a:gd name="T76" fmla="*/ 1636 w 1341"/>
                <a:gd name="T77" fmla="*/ 35 h 50"/>
                <a:gd name="T78" fmla="*/ 1686 w 1341"/>
                <a:gd name="T79" fmla="*/ 30 h 50"/>
                <a:gd name="T80" fmla="*/ 1699 w 1341"/>
                <a:gd name="T81" fmla="*/ 28 h 50"/>
                <a:gd name="T82" fmla="*/ 1733 w 1341"/>
                <a:gd name="T83" fmla="*/ 24 h 50"/>
                <a:gd name="T84" fmla="*/ 1766 w 1341"/>
                <a:gd name="T85" fmla="*/ 20 h 50"/>
                <a:gd name="T86" fmla="*/ 1800 w 1341"/>
                <a:gd name="T87" fmla="*/ 16 h 50"/>
                <a:gd name="T88" fmla="*/ 1837 w 1341"/>
                <a:gd name="T89" fmla="*/ 10 h 50"/>
                <a:gd name="T90" fmla="*/ 1870 w 1341"/>
                <a:gd name="T91" fmla="*/ 5 h 50"/>
                <a:gd name="T92" fmla="*/ 1904 w 1341"/>
                <a:gd name="T93" fmla="*/ 1 h 50"/>
                <a:gd name="T94" fmla="*/ 1911 w 1341"/>
                <a:gd name="T95" fmla="*/ 0 h 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41"/>
                <a:gd name="T145" fmla="*/ 0 h 50"/>
                <a:gd name="T146" fmla="*/ 1341 w 1341"/>
                <a:gd name="T147" fmla="*/ 50 h 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41" h="50">
                  <a:moveTo>
                    <a:pt x="0" y="0"/>
                  </a:moveTo>
                  <a:lnTo>
                    <a:pt x="292" y="0"/>
                  </a:lnTo>
                  <a:lnTo>
                    <a:pt x="298" y="1"/>
                  </a:lnTo>
                  <a:lnTo>
                    <a:pt x="316" y="1"/>
                  </a:lnTo>
                  <a:lnTo>
                    <a:pt x="337" y="3"/>
                  </a:lnTo>
                  <a:lnTo>
                    <a:pt x="356" y="3"/>
                  </a:lnTo>
                  <a:lnTo>
                    <a:pt x="379" y="4"/>
                  </a:lnTo>
                  <a:lnTo>
                    <a:pt x="402" y="6"/>
                  </a:lnTo>
                  <a:lnTo>
                    <a:pt x="424" y="8"/>
                  </a:lnTo>
                  <a:lnTo>
                    <a:pt x="447" y="11"/>
                  </a:lnTo>
                  <a:lnTo>
                    <a:pt x="463" y="13"/>
                  </a:lnTo>
                  <a:lnTo>
                    <a:pt x="481" y="14"/>
                  </a:lnTo>
                  <a:lnTo>
                    <a:pt x="504" y="16"/>
                  </a:lnTo>
                  <a:lnTo>
                    <a:pt x="596" y="27"/>
                  </a:lnTo>
                  <a:lnTo>
                    <a:pt x="619" y="30"/>
                  </a:lnTo>
                  <a:lnTo>
                    <a:pt x="684" y="37"/>
                  </a:lnTo>
                  <a:lnTo>
                    <a:pt x="703" y="40"/>
                  </a:lnTo>
                  <a:lnTo>
                    <a:pt x="720" y="42"/>
                  </a:lnTo>
                  <a:lnTo>
                    <a:pt x="734" y="42"/>
                  </a:lnTo>
                  <a:lnTo>
                    <a:pt x="744" y="43"/>
                  </a:lnTo>
                  <a:lnTo>
                    <a:pt x="768" y="45"/>
                  </a:lnTo>
                  <a:lnTo>
                    <a:pt x="786" y="47"/>
                  </a:lnTo>
                  <a:lnTo>
                    <a:pt x="806" y="47"/>
                  </a:lnTo>
                  <a:lnTo>
                    <a:pt x="823" y="48"/>
                  </a:lnTo>
                  <a:lnTo>
                    <a:pt x="840" y="48"/>
                  </a:lnTo>
                  <a:lnTo>
                    <a:pt x="857" y="50"/>
                  </a:lnTo>
                  <a:lnTo>
                    <a:pt x="940" y="50"/>
                  </a:lnTo>
                  <a:lnTo>
                    <a:pt x="956" y="48"/>
                  </a:lnTo>
                  <a:lnTo>
                    <a:pt x="973" y="48"/>
                  </a:lnTo>
                  <a:lnTo>
                    <a:pt x="989" y="47"/>
                  </a:lnTo>
                  <a:lnTo>
                    <a:pt x="1007" y="47"/>
                  </a:lnTo>
                  <a:lnTo>
                    <a:pt x="1025" y="45"/>
                  </a:lnTo>
                  <a:lnTo>
                    <a:pt x="1042" y="43"/>
                  </a:lnTo>
                  <a:lnTo>
                    <a:pt x="1057" y="42"/>
                  </a:lnTo>
                  <a:lnTo>
                    <a:pt x="1072" y="40"/>
                  </a:lnTo>
                  <a:lnTo>
                    <a:pt x="1088" y="39"/>
                  </a:lnTo>
                  <a:lnTo>
                    <a:pt x="1104" y="37"/>
                  </a:lnTo>
                  <a:lnTo>
                    <a:pt x="1123" y="34"/>
                  </a:lnTo>
                  <a:lnTo>
                    <a:pt x="1148" y="30"/>
                  </a:lnTo>
                  <a:lnTo>
                    <a:pt x="1183" y="26"/>
                  </a:lnTo>
                  <a:lnTo>
                    <a:pt x="1192" y="24"/>
                  </a:lnTo>
                  <a:lnTo>
                    <a:pt x="1216" y="21"/>
                  </a:lnTo>
                  <a:lnTo>
                    <a:pt x="1239" y="17"/>
                  </a:lnTo>
                  <a:lnTo>
                    <a:pt x="1263" y="14"/>
                  </a:lnTo>
                  <a:lnTo>
                    <a:pt x="1289" y="9"/>
                  </a:lnTo>
                  <a:lnTo>
                    <a:pt x="1312" y="4"/>
                  </a:lnTo>
                  <a:lnTo>
                    <a:pt x="1336" y="1"/>
                  </a:lnTo>
                  <a:lnTo>
                    <a:pt x="1341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60"/>
            <p:cNvSpPr>
              <a:spLocks/>
            </p:cNvSpPr>
            <p:nvPr/>
          </p:nvSpPr>
          <p:spPr bwMode="auto">
            <a:xfrm>
              <a:off x="3537" y="2423"/>
              <a:ext cx="1911" cy="860"/>
            </a:xfrm>
            <a:custGeom>
              <a:avLst/>
              <a:gdLst>
                <a:gd name="T0" fmla="*/ 0 w 1341"/>
                <a:gd name="T1" fmla="*/ 0 h 733"/>
                <a:gd name="T2" fmla="*/ 78 w 1341"/>
                <a:gd name="T3" fmla="*/ 50 h 733"/>
                <a:gd name="T4" fmla="*/ 154 w 1341"/>
                <a:gd name="T5" fmla="*/ 104 h 733"/>
                <a:gd name="T6" fmla="*/ 212 w 1341"/>
                <a:gd name="T7" fmla="*/ 145 h 733"/>
                <a:gd name="T8" fmla="*/ 309 w 1341"/>
                <a:gd name="T9" fmla="*/ 216 h 733"/>
                <a:gd name="T10" fmla="*/ 369 w 1341"/>
                <a:gd name="T11" fmla="*/ 264 h 733"/>
                <a:gd name="T12" fmla="*/ 425 w 1341"/>
                <a:gd name="T13" fmla="*/ 310 h 733"/>
                <a:gd name="T14" fmla="*/ 470 w 1341"/>
                <a:gd name="T15" fmla="*/ 352 h 733"/>
                <a:gd name="T16" fmla="*/ 637 w 1341"/>
                <a:gd name="T17" fmla="*/ 508 h 733"/>
                <a:gd name="T18" fmla="*/ 703 w 1341"/>
                <a:gd name="T19" fmla="*/ 573 h 733"/>
                <a:gd name="T20" fmla="*/ 774 w 1341"/>
                <a:gd name="T21" fmla="*/ 643 h 733"/>
                <a:gd name="T22" fmla="*/ 812 w 1341"/>
                <a:gd name="T23" fmla="*/ 679 h 733"/>
                <a:gd name="T24" fmla="*/ 849 w 1341"/>
                <a:gd name="T25" fmla="*/ 707 h 733"/>
                <a:gd name="T26" fmla="*/ 926 w 1341"/>
                <a:gd name="T27" fmla="*/ 768 h 733"/>
                <a:gd name="T28" fmla="*/ 960 w 1341"/>
                <a:gd name="T29" fmla="*/ 793 h 733"/>
                <a:gd name="T30" fmla="*/ 993 w 1341"/>
                <a:gd name="T31" fmla="*/ 814 h 733"/>
                <a:gd name="T32" fmla="*/ 1019 w 1341"/>
                <a:gd name="T33" fmla="*/ 827 h 733"/>
                <a:gd name="T34" fmla="*/ 1042 w 1341"/>
                <a:gd name="T35" fmla="*/ 839 h 733"/>
                <a:gd name="T36" fmla="*/ 1060 w 1341"/>
                <a:gd name="T37" fmla="*/ 846 h 733"/>
                <a:gd name="T38" fmla="*/ 1094 w 1341"/>
                <a:gd name="T39" fmla="*/ 854 h 733"/>
                <a:gd name="T40" fmla="*/ 1123 w 1341"/>
                <a:gd name="T41" fmla="*/ 858 h 733"/>
                <a:gd name="T42" fmla="*/ 1150 w 1341"/>
                <a:gd name="T43" fmla="*/ 860 h 733"/>
                <a:gd name="T44" fmla="*/ 1179 w 1341"/>
                <a:gd name="T45" fmla="*/ 860 h 733"/>
                <a:gd name="T46" fmla="*/ 1210 w 1341"/>
                <a:gd name="T47" fmla="*/ 855 h 733"/>
                <a:gd name="T48" fmla="*/ 1236 w 1341"/>
                <a:gd name="T49" fmla="*/ 851 h 733"/>
                <a:gd name="T50" fmla="*/ 1264 w 1341"/>
                <a:gd name="T51" fmla="*/ 842 h 733"/>
                <a:gd name="T52" fmla="*/ 1273 w 1341"/>
                <a:gd name="T53" fmla="*/ 839 h 733"/>
                <a:gd name="T54" fmla="*/ 1301 w 1341"/>
                <a:gd name="T55" fmla="*/ 827 h 733"/>
                <a:gd name="T56" fmla="*/ 1328 w 1341"/>
                <a:gd name="T57" fmla="*/ 812 h 733"/>
                <a:gd name="T58" fmla="*/ 1354 w 1341"/>
                <a:gd name="T59" fmla="*/ 797 h 733"/>
                <a:gd name="T60" fmla="*/ 1381 w 1341"/>
                <a:gd name="T61" fmla="*/ 778 h 733"/>
                <a:gd name="T62" fmla="*/ 1411 w 1341"/>
                <a:gd name="T63" fmla="*/ 753 h 733"/>
                <a:gd name="T64" fmla="*/ 1439 w 1341"/>
                <a:gd name="T65" fmla="*/ 729 h 733"/>
                <a:gd name="T66" fmla="*/ 1472 w 1341"/>
                <a:gd name="T67" fmla="*/ 698 h 733"/>
                <a:gd name="T68" fmla="*/ 1485 w 1341"/>
                <a:gd name="T69" fmla="*/ 683 h 733"/>
                <a:gd name="T70" fmla="*/ 1513 w 1341"/>
                <a:gd name="T71" fmla="*/ 652 h 733"/>
                <a:gd name="T72" fmla="*/ 1540 w 1341"/>
                <a:gd name="T73" fmla="*/ 618 h 733"/>
                <a:gd name="T74" fmla="*/ 1570 w 1341"/>
                <a:gd name="T75" fmla="*/ 582 h 733"/>
                <a:gd name="T76" fmla="*/ 1603 w 1341"/>
                <a:gd name="T77" fmla="*/ 539 h 733"/>
                <a:gd name="T78" fmla="*/ 1637 w 1341"/>
                <a:gd name="T79" fmla="*/ 485 h 733"/>
                <a:gd name="T80" fmla="*/ 1677 w 1341"/>
                <a:gd name="T81" fmla="*/ 427 h 733"/>
                <a:gd name="T82" fmla="*/ 1699 w 1341"/>
                <a:gd name="T83" fmla="*/ 392 h 733"/>
                <a:gd name="T84" fmla="*/ 1733 w 1341"/>
                <a:gd name="T85" fmla="*/ 338 h 733"/>
                <a:gd name="T86" fmla="*/ 1766 w 1341"/>
                <a:gd name="T87" fmla="*/ 279 h 733"/>
                <a:gd name="T88" fmla="*/ 1800 w 1341"/>
                <a:gd name="T89" fmla="*/ 218 h 733"/>
                <a:gd name="T90" fmla="*/ 1837 w 1341"/>
                <a:gd name="T91" fmla="*/ 148 h 733"/>
                <a:gd name="T92" fmla="*/ 1870 w 1341"/>
                <a:gd name="T93" fmla="*/ 86 h 733"/>
                <a:gd name="T94" fmla="*/ 1904 w 1341"/>
                <a:gd name="T95" fmla="*/ 16 h 733"/>
                <a:gd name="T96" fmla="*/ 1911 w 1341"/>
                <a:gd name="T97" fmla="*/ 0 h 7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1"/>
                <a:gd name="T148" fmla="*/ 0 h 733"/>
                <a:gd name="T149" fmla="*/ 1341 w 1341"/>
                <a:gd name="T150" fmla="*/ 733 h 7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1" h="733">
                  <a:moveTo>
                    <a:pt x="0" y="0"/>
                  </a:moveTo>
                  <a:lnTo>
                    <a:pt x="55" y="43"/>
                  </a:lnTo>
                  <a:lnTo>
                    <a:pt x="108" y="89"/>
                  </a:lnTo>
                  <a:lnTo>
                    <a:pt x="149" y="124"/>
                  </a:lnTo>
                  <a:lnTo>
                    <a:pt x="217" y="184"/>
                  </a:lnTo>
                  <a:lnTo>
                    <a:pt x="259" y="225"/>
                  </a:lnTo>
                  <a:lnTo>
                    <a:pt x="298" y="264"/>
                  </a:lnTo>
                  <a:lnTo>
                    <a:pt x="330" y="300"/>
                  </a:lnTo>
                  <a:lnTo>
                    <a:pt x="447" y="433"/>
                  </a:lnTo>
                  <a:lnTo>
                    <a:pt x="493" y="488"/>
                  </a:lnTo>
                  <a:lnTo>
                    <a:pt x="543" y="548"/>
                  </a:lnTo>
                  <a:lnTo>
                    <a:pt x="570" y="579"/>
                  </a:lnTo>
                  <a:lnTo>
                    <a:pt x="596" y="603"/>
                  </a:lnTo>
                  <a:lnTo>
                    <a:pt x="650" y="655"/>
                  </a:lnTo>
                  <a:lnTo>
                    <a:pt x="674" y="676"/>
                  </a:lnTo>
                  <a:lnTo>
                    <a:pt x="697" y="694"/>
                  </a:lnTo>
                  <a:lnTo>
                    <a:pt x="715" y="705"/>
                  </a:lnTo>
                  <a:lnTo>
                    <a:pt x="731" y="715"/>
                  </a:lnTo>
                  <a:lnTo>
                    <a:pt x="744" y="721"/>
                  </a:lnTo>
                  <a:lnTo>
                    <a:pt x="768" y="728"/>
                  </a:lnTo>
                  <a:lnTo>
                    <a:pt x="788" y="731"/>
                  </a:lnTo>
                  <a:lnTo>
                    <a:pt x="807" y="733"/>
                  </a:lnTo>
                  <a:lnTo>
                    <a:pt x="827" y="733"/>
                  </a:lnTo>
                  <a:lnTo>
                    <a:pt x="849" y="729"/>
                  </a:lnTo>
                  <a:lnTo>
                    <a:pt x="867" y="725"/>
                  </a:lnTo>
                  <a:lnTo>
                    <a:pt x="887" y="718"/>
                  </a:lnTo>
                  <a:lnTo>
                    <a:pt x="893" y="715"/>
                  </a:lnTo>
                  <a:lnTo>
                    <a:pt x="913" y="705"/>
                  </a:lnTo>
                  <a:lnTo>
                    <a:pt x="932" y="692"/>
                  </a:lnTo>
                  <a:lnTo>
                    <a:pt x="950" y="679"/>
                  </a:lnTo>
                  <a:lnTo>
                    <a:pt x="969" y="663"/>
                  </a:lnTo>
                  <a:lnTo>
                    <a:pt x="990" y="642"/>
                  </a:lnTo>
                  <a:lnTo>
                    <a:pt x="1010" y="621"/>
                  </a:lnTo>
                  <a:lnTo>
                    <a:pt x="1033" y="595"/>
                  </a:lnTo>
                  <a:lnTo>
                    <a:pt x="1042" y="582"/>
                  </a:lnTo>
                  <a:lnTo>
                    <a:pt x="1062" y="556"/>
                  </a:lnTo>
                  <a:lnTo>
                    <a:pt x="1081" y="527"/>
                  </a:lnTo>
                  <a:lnTo>
                    <a:pt x="1102" y="496"/>
                  </a:lnTo>
                  <a:lnTo>
                    <a:pt x="1125" y="459"/>
                  </a:lnTo>
                  <a:lnTo>
                    <a:pt x="1149" y="413"/>
                  </a:lnTo>
                  <a:lnTo>
                    <a:pt x="1177" y="364"/>
                  </a:lnTo>
                  <a:lnTo>
                    <a:pt x="1192" y="334"/>
                  </a:lnTo>
                  <a:lnTo>
                    <a:pt x="1216" y="288"/>
                  </a:lnTo>
                  <a:lnTo>
                    <a:pt x="1239" y="238"/>
                  </a:lnTo>
                  <a:lnTo>
                    <a:pt x="1263" y="186"/>
                  </a:lnTo>
                  <a:lnTo>
                    <a:pt x="1289" y="126"/>
                  </a:lnTo>
                  <a:lnTo>
                    <a:pt x="1312" y="73"/>
                  </a:lnTo>
                  <a:lnTo>
                    <a:pt x="1336" y="14"/>
                  </a:lnTo>
                  <a:lnTo>
                    <a:pt x="134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Freeform 61"/>
            <p:cNvSpPr>
              <a:spLocks/>
            </p:cNvSpPr>
            <p:nvPr/>
          </p:nvSpPr>
          <p:spPr bwMode="auto">
            <a:xfrm>
              <a:off x="3657" y="3346"/>
              <a:ext cx="94" cy="85"/>
            </a:xfrm>
            <a:custGeom>
              <a:avLst/>
              <a:gdLst>
                <a:gd name="T0" fmla="*/ 40 w 66"/>
                <a:gd name="T1" fmla="*/ 6 h 73"/>
                <a:gd name="T2" fmla="*/ 40 w 66"/>
                <a:gd name="T3" fmla="*/ 40 h 73"/>
                <a:gd name="T4" fmla="*/ 41 w 66"/>
                <a:gd name="T5" fmla="*/ 40 h 73"/>
                <a:gd name="T6" fmla="*/ 46 w 66"/>
                <a:gd name="T7" fmla="*/ 40 h 73"/>
                <a:gd name="T8" fmla="*/ 51 w 66"/>
                <a:gd name="T9" fmla="*/ 38 h 73"/>
                <a:gd name="T10" fmla="*/ 56 w 66"/>
                <a:gd name="T11" fmla="*/ 36 h 73"/>
                <a:gd name="T12" fmla="*/ 57 w 66"/>
                <a:gd name="T13" fmla="*/ 28 h 73"/>
                <a:gd name="T14" fmla="*/ 60 w 66"/>
                <a:gd name="T15" fmla="*/ 21 h 73"/>
                <a:gd name="T16" fmla="*/ 64 w 66"/>
                <a:gd name="T17" fmla="*/ 21 h 73"/>
                <a:gd name="T18" fmla="*/ 64 w 66"/>
                <a:gd name="T19" fmla="*/ 64 h 73"/>
                <a:gd name="T20" fmla="*/ 60 w 66"/>
                <a:gd name="T21" fmla="*/ 64 h 73"/>
                <a:gd name="T22" fmla="*/ 60 w 66"/>
                <a:gd name="T23" fmla="*/ 57 h 73"/>
                <a:gd name="T24" fmla="*/ 57 w 66"/>
                <a:gd name="T25" fmla="*/ 54 h 73"/>
                <a:gd name="T26" fmla="*/ 53 w 66"/>
                <a:gd name="T27" fmla="*/ 48 h 73"/>
                <a:gd name="T28" fmla="*/ 51 w 66"/>
                <a:gd name="T29" fmla="*/ 45 h 73"/>
                <a:gd name="T30" fmla="*/ 46 w 66"/>
                <a:gd name="T31" fmla="*/ 45 h 73"/>
                <a:gd name="T32" fmla="*/ 40 w 66"/>
                <a:gd name="T33" fmla="*/ 43 h 73"/>
                <a:gd name="T34" fmla="*/ 40 w 66"/>
                <a:gd name="T35" fmla="*/ 69 h 73"/>
                <a:gd name="T36" fmla="*/ 40 w 66"/>
                <a:gd name="T37" fmla="*/ 73 h 73"/>
                <a:gd name="T38" fmla="*/ 40 w 66"/>
                <a:gd name="T39" fmla="*/ 78 h 73"/>
                <a:gd name="T40" fmla="*/ 41 w 66"/>
                <a:gd name="T41" fmla="*/ 79 h 73"/>
                <a:gd name="T42" fmla="*/ 44 w 66"/>
                <a:gd name="T43" fmla="*/ 79 h 73"/>
                <a:gd name="T44" fmla="*/ 46 w 66"/>
                <a:gd name="T45" fmla="*/ 82 h 73"/>
                <a:gd name="T46" fmla="*/ 48 w 66"/>
                <a:gd name="T47" fmla="*/ 82 h 73"/>
                <a:gd name="T48" fmla="*/ 56 w 66"/>
                <a:gd name="T49" fmla="*/ 82 h 73"/>
                <a:gd name="T50" fmla="*/ 64 w 66"/>
                <a:gd name="T51" fmla="*/ 82 h 73"/>
                <a:gd name="T52" fmla="*/ 71 w 66"/>
                <a:gd name="T53" fmla="*/ 79 h 73"/>
                <a:gd name="T54" fmla="*/ 78 w 66"/>
                <a:gd name="T55" fmla="*/ 76 h 73"/>
                <a:gd name="T56" fmla="*/ 83 w 66"/>
                <a:gd name="T57" fmla="*/ 70 h 73"/>
                <a:gd name="T58" fmla="*/ 88 w 66"/>
                <a:gd name="T59" fmla="*/ 66 h 73"/>
                <a:gd name="T60" fmla="*/ 93 w 66"/>
                <a:gd name="T61" fmla="*/ 58 h 73"/>
                <a:gd name="T62" fmla="*/ 94 w 66"/>
                <a:gd name="T63" fmla="*/ 58 h 73"/>
                <a:gd name="T64" fmla="*/ 90 w 66"/>
                <a:gd name="T65" fmla="*/ 85 h 73"/>
                <a:gd name="T66" fmla="*/ 0 w 66"/>
                <a:gd name="T67" fmla="*/ 85 h 73"/>
                <a:gd name="T68" fmla="*/ 0 w 66"/>
                <a:gd name="T69" fmla="*/ 83 h 73"/>
                <a:gd name="T70" fmla="*/ 4 w 66"/>
                <a:gd name="T71" fmla="*/ 83 h 73"/>
                <a:gd name="T72" fmla="*/ 9 w 66"/>
                <a:gd name="T73" fmla="*/ 82 h 73"/>
                <a:gd name="T74" fmla="*/ 11 w 66"/>
                <a:gd name="T75" fmla="*/ 82 h 73"/>
                <a:gd name="T76" fmla="*/ 14 w 66"/>
                <a:gd name="T77" fmla="*/ 79 h 73"/>
                <a:gd name="T78" fmla="*/ 14 w 66"/>
                <a:gd name="T79" fmla="*/ 78 h 73"/>
                <a:gd name="T80" fmla="*/ 16 w 66"/>
                <a:gd name="T81" fmla="*/ 76 h 73"/>
                <a:gd name="T82" fmla="*/ 16 w 66"/>
                <a:gd name="T83" fmla="*/ 70 h 73"/>
                <a:gd name="T84" fmla="*/ 16 w 66"/>
                <a:gd name="T85" fmla="*/ 15 h 73"/>
                <a:gd name="T86" fmla="*/ 16 w 66"/>
                <a:gd name="T87" fmla="*/ 12 h 73"/>
                <a:gd name="T88" fmla="*/ 16 w 66"/>
                <a:gd name="T89" fmla="*/ 8 h 73"/>
                <a:gd name="T90" fmla="*/ 14 w 66"/>
                <a:gd name="T91" fmla="*/ 6 h 73"/>
                <a:gd name="T92" fmla="*/ 11 w 66"/>
                <a:gd name="T93" fmla="*/ 6 h 73"/>
                <a:gd name="T94" fmla="*/ 9 w 66"/>
                <a:gd name="T95" fmla="*/ 3 h 73"/>
                <a:gd name="T96" fmla="*/ 4 w 66"/>
                <a:gd name="T97" fmla="*/ 3 h 73"/>
                <a:gd name="T98" fmla="*/ 0 w 66"/>
                <a:gd name="T99" fmla="*/ 3 h 73"/>
                <a:gd name="T100" fmla="*/ 0 w 66"/>
                <a:gd name="T101" fmla="*/ 0 h 73"/>
                <a:gd name="T102" fmla="*/ 85 w 66"/>
                <a:gd name="T103" fmla="*/ 0 h 73"/>
                <a:gd name="T104" fmla="*/ 85 w 66"/>
                <a:gd name="T105" fmla="*/ 27 h 73"/>
                <a:gd name="T106" fmla="*/ 83 w 66"/>
                <a:gd name="T107" fmla="*/ 27 h 73"/>
                <a:gd name="T108" fmla="*/ 81 w 66"/>
                <a:gd name="T109" fmla="*/ 19 h 73"/>
                <a:gd name="T110" fmla="*/ 75 w 66"/>
                <a:gd name="T111" fmla="*/ 13 h 73"/>
                <a:gd name="T112" fmla="*/ 71 w 66"/>
                <a:gd name="T113" fmla="*/ 9 h 73"/>
                <a:gd name="T114" fmla="*/ 67 w 66"/>
                <a:gd name="T115" fmla="*/ 8 h 73"/>
                <a:gd name="T116" fmla="*/ 60 w 66"/>
                <a:gd name="T117" fmla="*/ 6 h 73"/>
                <a:gd name="T118" fmla="*/ 51 w 66"/>
                <a:gd name="T119" fmla="*/ 6 h 73"/>
                <a:gd name="T120" fmla="*/ 40 w 66"/>
                <a:gd name="T121" fmla="*/ 6 h 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"/>
                <a:gd name="T184" fmla="*/ 0 h 73"/>
                <a:gd name="T185" fmla="*/ 66 w 66"/>
                <a:gd name="T186" fmla="*/ 73 h 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" h="73">
                  <a:moveTo>
                    <a:pt x="28" y="5"/>
                  </a:moveTo>
                  <a:lnTo>
                    <a:pt x="28" y="34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6" y="33"/>
                  </a:lnTo>
                  <a:lnTo>
                    <a:pt x="39" y="31"/>
                  </a:lnTo>
                  <a:lnTo>
                    <a:pt x="40" y="24"/>
                  </a:lnTo>
                  <a:lnTo>
                    <a:pt x="42" y="18"/>
                  </a:lnTo>
                  <a:lnTo>
                    <a:pt x="45" y="18"/>
                  </a:lnTo>
                  <a:lnTo>
                    <a:pt x="45" y="55"/>
                  </a:lnTo>
                  <a:lnTo>
                    <a:pt x="42" y="55"/>
                  </a:lnTo>
                  <a:lnTo>
                    <a:pt x="42" y="49"/>
                  </a:lnTo>
                  <a:lnTo>
                    <a:pt x="40" y="46"/>
                  </a:lnTo>
                  <a:lnTo>
                    <a:pt x="37" y="41"/>
                  </a:lnTo>
                  <a:lnTo>
                    <a:pt x="36" y="39"/>
                  </a:lnTo>
                  <a:lnTo>
                    <a:pt x="32" y="39"/>
                  </a:lnTo>
                  <a:lnTo>
                    <a:pt x="28" y="37"/>
                  </a:lnTo>
                  <a:lnTo>
                    <a:pt x="28" y="59"/>
                  </a:lnTo>
                  <a:lnTo>
                    <a:pt x="28" y="63"/>
                  </a:lnTo>
                  <a:lnTo>
                    <a:pt x="28" y="67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9" y="70"/>
                  </a:lnTo>
                  <a:lnTo>
                    <a:pt x="45" y="70"/>
                  </a:lnTo>
                  <a:lnTo>
                    <a:pt x="50" y="68"/>
                  </a:lnTo>
                  <a:lnTo>
                    <a:pt x="55" y="65"/>
                  </a:lnTo>
                  <a:lnTo>
                    <a:pt x="58" y="60"/>
                  </a:lnTo>
                  <a:lnTo>
                    <a:pt x="62" y="57"/>
                  </a:lnTo>
                  <a:lnTo>
                    <a:pt x="65" y="50"/>
                  </a:lnTo>
                  <a:lnTo>
                    <a:pt x="66" y="50"/>
                  </a:lnTo>
                  <a:lnTo>
                    <a:pt x="63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0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7" y="16"/>
                  </a:lnTo>
                  <a:lnTo>
                    <a:pt x="53" y="11"/>
                  </a:lnTo>
                  <a:lnTo>
                    <a:pt x="50" y="8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Freeform 62"/>
            <p:cNvSpPr>
              <a:spLocks noEditPoints="1"/>
            </p:cNvSpPr>
            <p:nvPr/>
          </p:nvSpPr>
          <p:spPr bwMode="auto">
            <a:xfrm>
              <a:off x="3761" y="3431"/>
              <a:ext cx="45" cy="42"/>
            </a:xfrm>
            <a:custGeom>
              <a:avLst/>
              <a:gdLst>
                <a:gd name="T0" fmla="*/ 45 w 31"/>
                <a:gd name="T1" fmla="*/ 21 h 36"/>
                <a:gd name="T2" fmla="*/ 16 w 31"/>
                <a:gd name="T3" fmla="*/ 21 h 36"/>
                <a:gd name="T4" fmla="*/ 16 w 31"/>
                <a:gd name="T5" fmla="*/ 27 h 36"/>
                <a:gd name="T6" fmla="*/ 22 w 31"/>
                <a:gd name="T7" fmla="*/ 33 h 36"/>
                <a:gd name="T8" fmla="*/ 26 w 31"/>
                <a:gd name="T9" fmla="*/ 34 h 36"/>
                <a:gd name="T10" fmla="*/ 30 w 31"/>
                <a:gd name="T11" fmla="*/ 36 h 36"/>
                <a:gd name="T12" fmla="*/ 33 w 31"/>
                <a:gd name="T13" fmla="*/ 34 h 36"/>
                <a:gd name="T14" fmla="*/ 35 w 31"/>
                <a:gd name="T15" fmla="*/ 34 h 36"/>
                <a:gd name="T16" fmla="*/ 39 w 31"/>
                <a:gd name="T17" fmla="*/ 33 h 36"/>
                <a:gd name="T18" fmla="*/ 42 w 31"/>
                <a:gd name="T19" fmla="*/ 28 h 36"/>
                <a:gd name="T20" fmla="*/ 45 w 31"/>
                <a:gd name="T21" fmla="*/ 30 h 36"/>
                <a:gd name="T22" fmla="*/ 39 w 31"/>
                <a:gd name="T23" fmla="*/ 36 h 36"/>
                <a:gd name="T24" fmla="*/ 35 w 31"/>
                <a:gd name="T25" fmla="*/ 40 h 36"/>
                <a:gd name="T26" fmla="*/ 28 w 31"/>
                <a:gd name="T27" fmla="*/ 42 h 36"/>
                <a:gd name="T28" fmla="*/ 23 w 31"/>
                <a:gd name="T29" fmla="*/ 42 h 36"/>
                <a:gd name="T30" fmla="*/ 16 w 31"/>
                <a:gd name="T31" fmla="*/ 42 h 36"/>
                <a:gd name="T32" fmla="*/ 9 w 31"/>
                <a:gd name="T33" fmla="*/ 40 h 36"/>
                <a:gd name="T34" fmla="*/ 4 w 31"/>
                <a:gd name="T35" fmla="*/ 36 h 36"/>
                <a:gd name="T36" fmla="*/ 3 w 31"/>
                <a:gd name="T37" fmla="*/ 30 h 36"/>
                <a:gd name="T38" fmla="*/ 0 w 31"/>
                <a:gd name="T39" fmla="*/ 23 h 36"/>
                <a:gd name="T40" fmla="*/ 0 w 31"/>
                <a:gd name="T41" fmla="*/ 17 h 36"/>
                <a:gd name="T42" fmla="*/ 3 w 31"/>
                <a:gd name="T43" fmla="*/ 12 h 36"/>
                <a:gd name="T44" fmla="*/ 7 w 31"/>
                <a:gd name="T45" fmla="*/ 8 h 36"/>
                <a:gd name="T46" fmla="*/ 12 w 31"/>
                <a:gd name="T47" fmla="*/ 3 h 36"/>
                <a:gd name="T48" fmla="*/ 19 w 31"/>
                <a:gd name="T49" fmla="*/ 2 h 36"/>
                <a:gd name="T50" fmla="*/ 23 w 31"/>
                <a:gd name="T51" fmla="*/ 0 h 36"/>
                <a:gd name="T52" fmla="*/ 30 w 31"/>
                <a:gd name="T53" fmla="*/ 2 h 36"/>
                <a:gd name="T54" fmla="*/ 38 w 31"/>
                <a:gd name="T55" fmla="*/ 6 h 36"/>
                <a:gd name="T56" fmla="*/ 39 w 31"/>
                <a:gd name="T57" fmla="*/ 9 h 36"/>
                <a:gd name="T58" fmla="*/ 42 w 31"/>
                <a:gd name="T59" fmla="*/ 15 h 36"/>
                <a:gd name="T60" fmla="*/ 45 w 31"/>
                <a:gd name="T61" fmla="*/ 21 h 36"/>
                <a:gd name="T62" fmla="*/ 30 w 31"/>
                <a:gd name="T63" fmla="*/ 17 h 36"/>
                <a:gd name="T64" fmla="*/ 30 w 31"/>
                <a:gd name="T65" fmla="*/ 12 h 36"/>
                <a:gd name="T66" fmla="*/ 28 w 31"/>
                <a:gd name="T67" fmla="*/ 8 h 36"/>
                <a:gd name="T68" fmla="*/ 28 w 31"/>
                <a:gd name="T69" fmla="*/ 6 h 36"/>
                <a:gd name="T70" fmla="*/ 26 w 31"/>
                <a:gd name="T71" fmla="*/ 3 h 36"/>
                <a:gd name="T72" fmla="*/ 26 w 31"/>
                <a:gd name="T73" fmla="*/ 3 h 36"/>
                <a:gd name="T74" fmla="*/ 23 w 31"/>
                <a:gd name="T75" fmla="*/ 3 h 36"/>
                <a:gd name="T76" fmla="*/ 22 w 31"/>
                <a:gd name="T77" fmla="*/ 3 h 36"/>
                <a:gd name="T78" fmla="*/ 19 w 31"/>
                <a:gd name="T79" fmla="*/ 6 h 36"/>
                <a:gd name="T80" fmla="*/ 16 w 31"/>
                <a:gd name="T81" fmla="*/ 9 h 36"/>
                <a:gd name="T82" fmla="*/ 16 w 31"/>
                <a:gd name="T83" fmla="*/ 15 h 36"/>
                <a:gd name="T84" fmla="*/ 16 w 31"/>
                <a:gd name="T85" fmla="*/ 17 h 36"/>
                <a:gd name="T86" fmla="*/ 30 w 31"/>
                <a:gd name="T87" fmla="*/ 1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"/>
                <a:gd name="T133" fmla="*/ 0 h 36"/>
                <a:gd name="T134" fmla="*/ 31 w 31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" h="36">
                  <a:moveTo>
                    <a:pt x="31" y="18"/>
                  </a:moveTo>
                  <a:lnTo>
                    <a:pt x="11" y="18"/>
                  </a:lnTo>
                  <a:lnTo>
                    <a:pt x="11" y="23"/>
                  </a:lnTo>
                  <a:lnTo>
                    <a:pt x="15" y="28"/>
                  </a:lnTo>
                  <a:lnTo>
                    <a:pt x="18" y="29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7" y="28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27" y="31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1" y="36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9" y="13"/>
                  </a:lnTo>
                  <a:lnTo>
                    <a:pt x="31" y="18"/>
                  </a:lnTo>
                  <a:close/>
                  <a:moveTo>
                    <a:pt x="21" y="15"/>
                  </a:moveTo>
                  <a:lnTo>
                    <a:pt x="21" y="10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1" y="8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Freeform 63"/>
            <p:cNvSpPr>
              <a:spLocks noEditPoints="1"/>
            </p:cNvSpPr>
            <p:nvPr/>
          </p:nvSpPr>
          <p:spPr bwMode="auto">
            <a:xfrm>
              <a:off x="3846" y="3375"/>
              <a:ext cx="82" cy="29"/>
            </a:xfrm>
            <a:custGeom>
              <a:avLst/>
              <a:gdLst>
                <a:gd name="T0" fmla="*/ 0 w 58"/>
                <a:gd name="T1" fmla="*/ 0 h 24"/>
                <a:gd name="T2" fmla="*/ 82 w 58"/>
                <a:gd name="T3" fmla="*/ 0 h 24"/>
                <a:gd name="T4" fmla="*/ 82 w 58"/>
                <a:gd name="T5" fmla="*/ 8 h 24"/>
                <a:gd name="T6" fmla="*/ 0 w 58"/>
                <a:gd name="T7" fmla="*/ 8 h 24"/>
                <a:gd name="T8" fmla="*/ 0 w 58"/>
                <a:gd name="T9" fmla="*/ 0 h 24"/>
                <a:gd name="T10" fmla="*/ 0 w 58"/>
                <a:gd name="T11" fmla="*/ 22 h 24"/>
                <a:gd name="T12" fmla="*/ 82 w 58"/>
                <a:gd name="T13" fmla="*/ 22 h 24"/>
                <a:gd name="T14" fmla="*/ 82 w 58"/>
                <a:gd name="T15" fmla="*/ 29 h 24"/>
                <a:gd name="T16" fmla="*/ 0 w 58"/>
                <a:gd name="T17" fmla="*/ 29 h 24"/>
                <a:gd name="T18" fmla="*/ 0 w 58"/>
                <a:gd name="T19" fmla="*/ 22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4"/>
                <a:gd name="T32" fmla="*/ 58 w 5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4">
                  <a:moveTo>
                    <a:pt x="0" y="0"/>
                  </a:moveTo>
                  <a:lnTo>
                    <a:pt x="58" y="0"/>
                  </a:lnTo>
                  <a:lnTo>
                    <a:pt x="58" y="7"/>
                  </a:lnTo>
                  <a:lnTo>
                    <a:pt x="0" y="7"/>
                  </a:lnTo>
                  <a:lnTo>
                    <a:pt x="0" y="0"/>
                  </a:lnTo>
                  <a:close/>
                  <a:moveTo>
                    <a:pt x="0" y="18"/>
                  </a:moveTo>
                  <a:lnTo>
                    <a:pt x="58" y="18"/>
                  </a:lnTo>
                  <a:lnTo>
                    <a:pt x="58" y="24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Freeform 64"/>
            <p:cNvSpPr>
              <a:spLocks noEditPoints="1"/>
            </p:cNvSpPr>
            <p:nvPr/>
          </p:nvSpPr>
          <p:spPr bwMode="auto">
            <a:xfrm>
              <a:off x="3978" y="3346"/>
              <a:ext cx="65" cy="88"/>
            </a:xfrm>
            <a:custGeom>
              <a:avLst/>
              <a:gdLst>
                <a:gd name="T0" fmla="*/ 65 w 46"/>
                <a:gd name="T1" fmla="*/ 43 h 75"/>
                <a:gd name="T2" fmla="*/ 65 w 46"/>
                <a:gd name="T3" fmla="*/ 55 h 75"/>
                <a:gd name="T4" fmla="*/ 61 w 46"/>
                <a:gd name="T5" fmla="*/ 67 h 75"/>
                <a:gd name="T6" fmla="*/ 58 w 46"/>
                <a:gd name="T7" fmla="*/ 73 h 75"/>
                <a:gd name="T8" fmla="*/ 54 w 46"/>
                <a:gd name="T9" fmla="*/ 79 h 75"/>
                <a:gd name="T10" fmla="*/ 48 w 46"/>
                <a:gd name="T11" fmla="*/ 82 h 75"/>
                <a:gd name="T12" fmla="*/ 44 w 46"/>
                <a:gd name="T13" fmla="*/ 83 h 75"/>
                <a:gd name="T14" fmla="*/ 40 w 46"/>
                <a:gd name="T15" fmla="*/ 86 h 75"/>
                <a:gd name="T16" fmla="*/ 33 w 46"/>
                <a:gd name="T17" fmla="*/ 88 h 75"/>
                <a:gd name="T18" fmla="*/ 25 w 46"/>
                <a:gd name="T19" fmla="*/ 86 h 75"/>
                <a:gd name="T20" fmla="*/ 18 w 46"/>
                <a:gd name="T21" fmla="*/ 83 h 75"/>
                <a:gd name="T22" fmla="*/ 14 w 46"/>
                <a:gd name="T23" fmla="*/ 80 h 75"/>
                <a:gd name="T24" fmla="*/ 10 w 46"/>
                <a:gd name="T25" fmla="*/ 74 h 75"/>
                <a:gd name="T26" fmla="*/ 6 w 46"/>
                <a:gd name="T27" fmla="*/ 70 h 75"/>
                <a:gd name="T28" fmla="*/ 3 w 46"/>
                <a:gd name="T29" fmla="*/ 63 h 75"/>
                <a:gd name="T30" fmla="*/ 0 w 46"/>
                <a:gd name="T31" fmla="*/ 54 h 75"/>
                <a:gd name="T32" fmla="*/ 0 w 46"/>
                <a:gd name="T33" fmla="*/ 43 h 75"/>
                <a:gd name="T34" fmla="*/ 0 w 46"/>
                <a:gd name="T35" fmla="*/ 31 h 75"/>
                <a:gd name="T36" fmla="*/ 6 w 46"/>
                <a:gd name="T37" fmla="*/ 19 h 75"/>
                <a:gd name="T38" fmla="*/ 7 w 46"/>
                <a:gd name="T39" fmla="*/ 13 h 75"/>
                <a:gd name="T40" fmla="*/ 11 w 46"/>
                <a:gd name="T41" fmla="*/ 8 h 75"/>
                <a:gd name="T42" fmla="*/ 17 w 46"/>
                <a:gd name="T43" fmla="*/ 4 h 75"/>
                <a:gd name="T44" fmla="*/ 24 w 46"/>
                <a:gd name="T45" fmla="*/ 0 h 75"/>
                <a:gd name="T46" fmla="*/ 33 w 46"/>
                <a:gd name="T47" fmla="*/ 0 h 75"/>
                <a:gd name="T48" fmla="*/ 42 w 46"/>
                <a:gd name="T49" fmla="*/ 0 h 75"/>
                <a:gd name="T50" fmla="*/ 48 w 46"/>
                <a:gd name="T51" fmla="*/ 4 h 75"/>
                <a:gd name="T52" fmla="*/ 55 w 46"/>
                <a:gd name="T53" fmla="*/ 9 h 75"/>
                <a:gd name="T54" fmla="*/ 61 w 46"/>
                <a:gd name="T55" fmla="*/ 18 h 75"/>
                <a:gd name="T56" fmla="*/ 65 w 46"/>
                <a:gd name="T57" fmla="*/ 31 h 75"/>
                <a:gd name="T58" fmla="*/ 65 w 46"/>
                <a:gd name="T59" fmla="*/ 43 h 75"/>
                <a:gd name="T60" fmla="*/ 44 w 46"/>
                <a:gd name="T61" fmla="*/ 43 h 75"/>
                <a:gd name="T62" fmla="*/ 44 w 46"/>
                <a:gd name="T63" fmla="*/ 33 h 75"/>
                <a:gd name="T64" fmla="*/ 44 w 46"/>
                <a:gd name="T65" fmla="*/ 25 h 75"/>
                <a:gd name="T66" fmla="*/ 42 w 46"/>
                <a:gd name="T67" fmla="*/ 21 h 75"/>
                <a:gd name="T68" fmla="*/ 42 w 46"/>
                <a:gd name="T69" fmla="*/ 18 h 75"/>
                <a:gd name="T70" fmla="*/ 42 w 46"/>
                <a:gd name="T71" fmla="*/ 9 h 75"/>
                <a:gd name="T72" fmla="*/ 40 w 46"/>
                <a:gd name="T73" fmla="*/ 6 h 75"/>
                <a:gd name="T74" fmla="*/ 37 w 46"/>
                <a:gd name="T75" fmla="*/ 4 h 75"/>
                <a:gd name="T76" fmla="*/ 33 w 46"/>
                <a:gd name="T77" fmla="*/ 4 h 75"/>
                <a:gd name="T78" fmla="*/ 30 w 46"/>
                <a:gd name="T79" fmla="*/ 4 h 75"/>
                <a:gd name="T80" fmla="*/ 28 w 46"/>
                <a:gd name="T81" fmla="*/ 6 h 75"/>
                <a:gd name="T82" fmla="*/ 25 w 46"/>
                <a:gd name="T83" fmla="*/ 8 h 75"/>
                <a:gd name="T84" fmla="*/ 24 w 46"/>
                <a:gd name="T85" fmla="*/ 13 h 75"/>
                <a:gd name="T86" fmla="*/ 24 w 46"/>
                <a:gd name="T87" fmla="*/ 25 h 75"/>
                <a:gd name="T88" fmla="*/ 21 w 46"/>
                <a:gd name="T89" fmla="*/ 52 h 75"/>
                <a:gd name="T90" fmla="*/ 24 w 46"/>
                <a:gd name="T91" fmla="*/ 63 h 75"/>
                <a:gd name="T92" fmla="*/ 24 w 46"/>
                <a:gd name="T93" fmla="*/ 70 h 75"/>
                <a:gd name="T94" fmla="*/ 24 w 46"/>
                <a:gd name="T95" fmla="*/ 76 h 75"/>
                <a:gd name="T96" fmla="*/ 25 w 46"/>
                <a:gd name="T97" fmla="*/ 80 h 75"/>
                <a:gd name="T98" fmla="*/ 28 w 46"/>
                <a:gd name="T99" fmla="*/ 82 h 75"/>
                <a:gd name="T100" fmla="*/ 30 w 46"/>
                <a:gd name="T101" fmla="*/ 82 h 75"/>
                <a:gd name="T102" fmla="*/ 33 w 46"/>
                <a:gd name="T103" fmla="*/ 83 h 75"/>
                <a:gd name="T104" fmla="*/ 37 w 46"/>
                <a:gd name="T105" fmla="*/ 82 h 75"/>
                <a:gd name="T106" fmla="*/ 40 w 46"/>
                <a:gd name="T107" fmla="*/ 82 h 75"/>
                <a:gd name="T108" fmla="*/ 42 w 46"/>
                <a:gd name="T109" fmla="*/ 76 h 75"/>
                <a:gd name="T110" fmla="*/ 42 w 46"/>
                <a:gd name="T111" fmla="*/ 70 h 75"/>
                <a:gd name="T112" fmla="*/ 44 w 46"/>
                <a:gd name="T113" fmla="*/ 43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75"/>
                <a:gd name="T173" fmla="*/ 46 w 46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75">
                  <a:moveTo>
                    <a:pt x="46" y="37"/>
                  </a:moveTo>
                  <a:lnTo>
                    <a:pt x="46" y="47"/>
                  </a:lnTo>
                  <a:lnTo>
                    <a:pt x="43" y="57"/>
                  </a:lnTo>
                  <a:lnTo>
                    <a:pt x="41" y="62"/>
                  </a:lnTo>
                  <a:lnTo>
                    <a:pt x="38" y="67"/>
                  </a:lnTo>
                  <a:lnTo>
                    <a:pt x="34" y="70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3" y="75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3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8"/>
                  </a:lnTo>
                  <a:lnTo>
                    <a:pt x="43" y="15"/>
                  </a:lnTo>
                  <a:lnTo>
                    <a:pt x="46" y="26"/>
                  </a:lnTo>
                  <a:lnTo>
                    <a:pt x="46" y="37"/>
                  </a:lnTo>
                  <a:close/>
                  <a:moveTo>
                    <a:pt x="31" y="37"/>
                  </a:moveTo>
                  <a:lnTo>
                    <a:pt x="31" y="28"/>
                  </a:lnTo>
                  <a:lnTo>
                    <a:pt x="31" y="21"/>
                  </a:lnTo>
                  <a:lnTo>
                    <a:pt x="30" y="18"/>
                  </a:lnTo>
                  <a:lnTo>
                    <a:pt x="30" y="15"/>
                  </a:lnTo>
                  <a:lnTo>
                    <a:pt x="30" y="8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7"/>
                  </a:lnTo>
                  <a:lnTo>
                    <a:pt x="17" y="11"/>
                  </a:lnTo>
                  <a:lnTo>
                    <a:pt x="17" y="21"/>
                  </a:lnTo>
                  <a:lnTo>
                    <a:pt x="15" y="44"/>
                  </a:lnTo>
                  <a:lnTo>
                    <a:pt x="17" y="54"/>
                  </a:lnTo>
                  <a:lnTo>
                    <a:pt x="17" y="60"/>
                  </a:lnTo>
                  <a:lnTo>
                    <a:pt x="17" y="65"/>
                  </a:lnTo>
                  <a:lnTo>
                    <a:pt x="18" y="68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30" y="65"/>
                  </a:lnTo>
                  <a:lnTo>
                    <a:pt x="30" y="60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Freeform 65"/>
            <p:cNvSpPr>
              <a:spLocks/>
            </p:cNvSpPr>
            <p:nvPr/>
          </p:nvSpPr>
          <p:spPr bwMode="auto">
            <a:xfrm>
              <a:off x="4056" y="3413"/>
              <a:ext cx="24" cy="21"/>
            </a:xfrm>
            <a:custGeom>
              <a:avLst/>
              <a:gdLst>
                <a:gd name="T0" fmla="*/ 13 w 17"/>
                <a:gd name="T1" fmla="*/ 0 h 18"/>
                <a:gd name="T2" fmla="*/ 17 w 17"/>
                <a:gd name="T3" fmla="*/ 2 h 18"/>
                <a:gd name="T4" fmla="*/ 21 w 17"/>
                <a:gd name="T5" fmla="*/ 3 h 18"/>
                <a:gd name="T6" fmla="*/ 24 w 17"/>
                <a:gd name="T7" fmla="*/ 6 h 18"/>
                <a:gd name="T8" fmla="*/ 24 w 17"/>
                <a:gd name="T9" fmla="*/ 9 h 18"/>
                <a:gd name="T10" fmla="*/ 24 w 17"/>
                <a:gd name="T11" fmla="*/ 13 h 18"/>
                <a:gd name="T12" fmla="*/ 21 w 17"/>
                <a:gd name="T13" fmla="*/ 16 h 18"/>
                <a:gd name="T14" fmla="*/ 17 w 17"/>
                <a:gd name="T15" fmla="*/ 19 h 18"/>
                <a:gd name="T16" fmla="*/ 13 w 17"/>
                <a:gd name="T17" fmla="*/ 21 h 18"/>
                <a:gd name="T18" fmla="*/ 7 w 17"/>
                <a:gd name="T19" fmla="*/ 19 h 18"/>
                <a:gd name="T20" fmla="*/ 3 w 17"/>
                <a:gd name="T21" fmla="*/ 16 h 18"/>
                <a:gd name="T22" fmla="*/ 0 w 17"/>
                <a:gd name="T23" fmla="*/ 13 h 18"/>
                <a:gd name="T24" fmla="*/ 0 w 17"/>
                <a:gd name="T25" fmla="*/ 9 h 18"/>
                <a:gd name="T26" fmla="*/ 0 w 17"/>
                <a:gd name="T27" fmla="*/ 6 h 18"/>
                <a:gd name="T28" fmla="*/ 3 w 17"/>
                <a:gd name="T29" fmla="*/ 3 h 18"/>
                <a:gd name="T30" fmla="*/ 7 w 17"/>
                <a:gd name="T31" fmla="*/ 2 h 18"/>
                <a:gd name="T32" fmla="*/ 13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Freeform 66"/>
            <p:cNvSpPr>
              <a:spLocks noEditPoints="1"/>
            </p:cNvSpPr>
            <p:nvPr/>
          </p:nvSpPr>
          <p:spPr bwMode="auto">
            <a:xfrm>
              <a:off x="4093" y="3346"/>
              <a:ext cx="67" cy="88"/>
            </a:xfrm>
            <a:custGeom>
              <a:avLst/>
              <a:gdLst>
                <a:gd name="T0" fmla="*/ 56 w 47"/>
                <a:gd name="T1" fmla="*/ 43 h 75"/>
                <a:gd name="T2" fmla="*/ 66 w 47"/>
                <a:gd name="T3" fmla="*/ 55 h 75"/>
                <a:gd name="T4" fmla="*/ 66 w 47"/>
                <a:gd name="T5" fmla="*/ 69 h 75"/>
                <a:gd name="T6" fmla="*/ 58 w 47"/>
                <a:gd name="T7" fmla="*/ 80 h 75"/>
                <a:gd name="T8" fmla="*/ 43 w 47"/>
                <a:gd name="T9" fmla="*/ 86 h 75"/>
                <a:gd name="T10" fmla="*/ 24 w 47"/>
                <a:gd name="T11" fmla="*/ 86 h 75"/>
                <a:gd name="T12" fmla="*/ 10 w 47"/>
                <a:gd name="T13" fmla="*/ 80 h 75"/>
                <a:gd name="T14" fmla="*/ 0 w 47"/>
                <a:gd name="T15" fmla="*/ 73 h 75"/>
                <a:gd name="T16" fmla="*/ 0 w 47"/>
                <a:gd name="T17" fmla="*/ 59 h 75"/>
                <a:gd name="T18" fmla="*/ 13 w 47"/>
                <a:gd name="T19" fmla="*/ 49 h 75"/>
                <a:gd name="T20" fmla="*/ 14 w 47"/>
                <a:gd name="T21" fmla="*/ 40 h 75"/>
                <a:gd name="T22" fmla="*/ 6 w 47"/>
                <a:gd name="T23" fmla="*/ 33 h 75"/>
                <a:gd name="T24" fmla="*/ 3 w 47"/>
                <a:gd name="T25" fmla="*/ 21 h 75"/>
                <a:gd name="T26" fmla="*/ 6 w 47"/>
                <a:gd name="T27" fmla="*/ 9 h 75"/>
                <a:gd name="T28" fmla="*/ 17 w 47"/>
                <a:gd name="T29" fmla="*/ 2 h 75"/>
                <a:gd name="T30" fmla="*/ 36 w 47"/>
                <a:gd name="T31" fmla="*/ 0 h 75"/>
                <a:gd name="T32" fmla="*/ 51 w 47"/>
                <a:gd name="T33" fmla="*/ 2 h 75"/>
                <a:gd name="T34" fmla="*/ 61 w 47"/>
                <a:gd name="T35" fmla="*/ 9 h 75"/>
                <a:gd name="T36" fmla="*/ 66 w 47"/>
                <a:gd name="T37" fmla="*/ 19 h 75"/>
                <a:gd name="T38" fmla="*/ 61 w 47"/>
                <a:gd name="T39" fmla="*/ 28 h 75"/>
                <a:gd name="T40" fmla="*/ 47 w 47"/>
                <a:gd name="T41" fmla="*/ 39 h 75"/>
                <a:gd name="T42" fmla="*/ 44 w 47"/>
                <a:gd name="T43" fmla="*/ 31 h 75"/>
                <a:gd name="T44" fmla="*/ 47 w 47"/>
                <a:gd name="T45" fmla="*/ 23 h 75"/>
                <a:gd name="T46" fmla="*/ 47 w 47"/>
                <a:gd name="T47" fmla="*/ 12 h 75"/>
                <a:gd name="T48" fmla="*/ 40 w 47"/>
                <a:gd name="T49" fmla="*/ 4 h 75"/>
                <a:gd name="T50" fmla="*/ 31 w 47"/>
                <a:gd name="T51" fmla="*/ 4 h 75"/>
                <a:gd name="T52" fmla="*/ 24 w 47"/>
                <a:gd name="T53" fmla="*/ 9 h 75"/>
                <a:gd name="T54" fmla="*/ 24 w 47"/>
                <a:gd name="T55" fmla="*/ 18 h 75"/>
                <a:gd name="T56" fmla="*/ 33 w 47"/>
                <a:gd name="T57" fmla="*/ 28 h 75"/>
                <a:gd name="T58" fmla="*/ 26 w 47"/>
                <a:gd name="T59" fmla="*/ 48 h 75"/>
                <a:gd name="T60" fmla="*/ 24 w 47"/>
                <a:gd name="T61" fmla="*/ 52 h 75"/>
                <a:gd name="T62" fmla="*/ 19 w 47"/>
                <a:gd name="T63" fmla="*/ 57 h 75"/>
                <a:gd name="T64" fmla="*/ 19 w 47"/>
                <a:gd name="T65" fmla="*/ 67 h 75"/>
                <a:gd name="T66" fmla="*/ 19 w 47"/>
                <a:gd name="T67" fmla="*/ 76 h 75"/>
                <a:gd name="T68" fmla="*/ 26 w 47"/>
                <a:gd name="T69" fmla="*/ 82 h 75"/>
                <a:gd name="T70" fmla="*/ 33 w 47"/>
                <a:gd name="T71" fmla="*/ 83 h 75"/>
                <a:gd name="T72" fmla="*/ 43 w 47"/>
                <a:gd name="T73" fmla="*/ 80 h 75"/>
                <a:gd name="T74" fmla="*/ 44 w 47"/>
                <a:gd name="T75" fmla="*/ 70 h 75"/>
                <a:gd name="T76" fmla="*/ 37 w 47"/>
                <a:gd name="T77" fmla="*/ 55 h 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"/>
                <a:gd name="T118" fmla="*/ 0 h 75"/>
                <a:gd name="T119" fmla="*/ 47 w 47"/>
                <a:gd name="T120" fmla="*/ 75 h 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" h="75">
                  <a:moveTo>
                    <a:pt x="33" y="33"/>
                  </a:moveTo>
                  <a:lnTo>
                    <a:pt x="39" y="37"/>
                  </a:lnTo>
                  <a:lnTo>
                    <a:pt x="44" y="42"/>
                  </a:lnTo>
                  <a:lnTo>
                    <a:pt x="46" y="47"/>
                  </a:lnTo>
                  <a:lnTo>
                    <a:pt x="47" y="54"/>
                  </a:lnTo>
                  <a:lnTo>
                    <a:pt x="46" y="59"/>
                  </a:lnTo>
                  <a:lnTo>
                    <a:pt x="44" y="63"/>
                  </a:lnTo>
                  <a:lnTo>
                    <a:pt x="41" y="68"/>
                  </a:lnTo>
                  <a:lnTo>
                    <a:pt x="36" y="71"/>
                  </a:lnTo>
                  <a:lnTo>
                    <a:pt x="30" y="73"/>
                  </a:lnTo>
                  <a:lnTo>
                    <a:pt x="23" y="75"/>
                  </a:lnTo>
                  <a:lnTo>
                    <a:pt x="17" y="73"/>
                  </a:lnTo>
                  <a:lnTo>
                    <a:pt x="10" y="71"/>
                  </a:lnTo>
                  <a:lnTo>
                    <a:pt x="7" y="68"/>
                  </a:lnTo>
                  <a:lnTo>
                    <a:pt x="4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4" y="46"/>
                  </a:lnTo>
                  <a:lnTo>
                    <a:pt x="9" y="42"/>
                  </a:lnTo>
                  <a:lnTo>
                    <a:pt x="15" y="37"/>
                  </a:lnTo>
                  <a:lnTo>
                    <a:pt x="10" y="34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4" y="8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3" y="8"/>
                  </a:lnTo>
                  <a:lnTo>
                    <a:pt x="44" y="11"/>
                  </a:lnTo>
                  <a:lnTo>
                    <a:pt x="46" y="16"/>
                  </a:lnTo>
                  <a:lnTo>
                    <a:pt x="44" y="21"/>
                  </a:lnTo>
                  <a:lnTo>
                    <a:pt x="43" y="24"/>
                  </a:lnTo>
                  <a:lnTo>
                    <a:pt x="39" y="29"/>
                  </a:lnTo>
                  <a:lnTo>
                    <a:pt x="33" y="33"/>
                  </a:lnTo>
                  <a:close/>
                  <a:moveTo>
                    <a:pt x="30" y="29"/>
                  </a:moveTo>
                  <a:lnTo>
                    <a:pt x="31" y="26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3" y="16"/>
                  </a:lnTo>
                  <a:lnTo>
                    <a:pt x="33" y="10"/>
                  </a:lnTo>
                  <a:lnTo>
                    <a:pt x="30" y="5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18" y="5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0" y="20"/>
                  </a:lnTo>
                  <a:lnTo>
                    <a:pt x="23" y="24"/>
                  </a:lnTo>
                  <a:lnTo>
                    <a:pt x="30" y="29"/>
                  </a:lnTo>
                  <a:close/>
                  <a:moveTo>
                    <a:pt x="18" y="41"/>
                  </a:moveTo>
                  <a:lnTo>
                    <a:pt x="17" y="42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13" y="4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60"/>
                  </a:lnTo>
                  <a:lnTo>
                    <a:pt x="13" y="65"/>
                  </a:lnTo>
                  <a:lnTo>
                    <a:pt x="15" y="68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3" y="71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1" y="65"/>
                  </a:lnTo>
                  <a:lnTo>
                    <a:pt x="31" y="60"/>
                  </a:lnTo>
                  <a:lnTo>
                    <a:pt x="30" y="54"/>
                  </a:lnTo>
                  <a:lnTo>
                    <a:pt x="26" y="47"/>
                  </a:lnTo>
                  <a:lnTo>
                    <a:pt x="18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Freeform 67"/>
            <p:cNvSpPr>
              <a:spLocks/>
            </p:cNvSpPr>
            <p:nvPr/>
          </p:nvSpPr>
          <p:spPr bwMode="auto">
            <a:xfrm>
              <a:off x="4170" y="3346"/>
              <a:ext cx="68" cy="88"/>
            </a:xfrm>
            <a:custGeom>
              <a:avLst/>
              <a:gdLst>
                <a:gd name="T0" fmla="*/ 22 w 47"/>
                <a:gd name="T1" fmla="*/ 0 h 75"/>
                <a:gd name="T2" fmla="*/ 68 w 47"/>
                <a:gd name="T3" fmla="*/ 0 h 75"/>
                <a:gd name="T4" fmla="*/ 61 w 47"/>
                <a:gd name="T5" fmla="*/ 18 h 75"/>
                <a:gd name="T6" fmla="*/ 19 w 47"/>
                <a:gd name="T7" fmla="*/ 18 h 75"/>
                <a:gd name="T8" fmla="*/ 14 w 47"/>
                <a:gd name="T9" fmla="*/ 25 h 75"/>
                <a:gd name="T10" fmla="*/ 38 w 47"/>
                <a:gd name="T11" fmla="*/ 28 h 75"/>
                <a:gd name="T12" fmla="*/ 56 w 47"/>
                <a:gd name="T13" fmla="*/ 36 h 75"/>
                <a:gd name="T14" fmla="*/ 64 w 47"/>
                <a:gd name="T15" fmla="*/ 42 h 75"/>
                <a:gd name="T16" fmla="*/ 65 w 47"/>
                <a:gd name="T17" fmla="*/ 49 h 75"/>
                <a:gd name="T18" fmla="*/ 68 w 47"/>
                <a:gd name="T19" fmla="*/ 57 h 75"/>
                <a:gd name="T20" fmla="*/ 68 w 47"/>
                <a:gd name="T21" fmla="*/ 65 h 75"/>
                <a:gd name="T22" fmla="*/ 64 w 47"/>
                <a:gd name="T23" fmla="*/ 73 h 75"/>
                <a:gd name="T24" fmla="*/ 58 w 47"/>
                <a:gd name="T25" fmla="*/ 76 h 75"/>
                <a:gd name="T26" fmla="*/ 54 w 47"/>
                <a:gd name="T27" fmla="*/ 80 h 75"/>
                <a:gd name="T28" fmla="*/ 46 w 47"/>
                <a:gd name="T29" fmla="*/ 83 h 75"/>
                <a:gd name="T30" fmla="*/ 38 w 47"/>
                <a:gd name="T31" fmla="*/ 86 h 75"/>
                <a:gd name="T32" fmla="*/ 26 w 47"/>
                <a:gd name="T33" fmla="*/ 88 h 75"/>
                <a:gd name="T34" fmla="*/ 19 w 47"/>
                <a:gd name="T35" fmla="*/ 86 h 75"/>
                <a:gd name="T36" fmla="*/ 12 w 47"/>
                <a:gd name="T37" fmla="*/ 86 h 75"/>
                <a:gd name="T38" fmla="*/ 4 w 47"/>
                <a:gd name="T39" fmla="*/ 83 h 75"/>
                <a:gd name="T40" fmla="*/ 3 w 47"/>
                <a:gd name="T41" fmla="*/ 80 h 75"/>
                <a:gd name="T42" fmla="*/ 0 w 47"/>
                <a:gd name="T43" fmla="*/ 76 h 75"/>
                <a:gd name="T44" fmla="*/ 3 w 47"/>
                <a:gd name="T45" fmla="*/ 74 h 75"/>
                <a:gd name="T46" fmla="*/ 4 w 47"/>
                <a:gd name="T47" fmla="*/ 73 h 75"/>
                <a:gd name="T48" fmla="*/ 7 w 47"/>
                <a:gd name="T49" fmla="*/ 70 h 75"/>
                <a:gd name="T50" fmla="*/ 9 w 47"/>
                <a:gd name="T51" fmla="*/ 70 h 75"/>
                <a:gd name="T52" fmla="*/ 12 w 47"/>
                <a:gd name="T53" fmla="*/ 70 h 75"/>
                <a:gd name="T54" fmla="*/ 16 w 47"/>
                <a:gd name="T55" fmla="*/ 70 h 75"/>
                <a:gd name="T56" fmla="*/ 19 w 47"/>
                <a:gd name="T57" fmla="*/ 73 h 75"/>
                <a:gd name="T58" fmla="*/ 26 w 47"/>
                <a:gd name="T59" fmla="*/ 76 h 75"/>
                <a:gd name="T60" fmla="*/ 30 w 47"/>
                <a:gd name="T61" fmla="*/ 80 h 75"/>
                <a:gd name="T62" fmla="*/ 35 w 47"/>
                <a:gd name="T63" fmla="*/ 80 h 75"/>
                <a:gd name="T64" fmla="*/ 38 w 47"/>
                <a:gd name="T65" fmla="*/ 82 h 75"/>
                <a:gd name="T66" fmla="*/ 41 w 47"/>
                <a:gd name="T67" fmla="*/ 82 h 75"/>
                <a:gd name="T68" fmla="*/ 45 w 47"/>
                <a:gd name="T69" fmla="*/ 80 h 75"/>
                <a:gd name="T70" fmla="*/ 52 w 47"/>
                <a:gd name="T71" fmla="*/ 79 h 75"/>
                <a:gd name="T72" fmla="*/ 54 w 47"/>
                <a:gd name="T73" fmla="*/ 74 h 75"/>
                <a:gd name="T74" fmla="*/ 54 w 47"/>
                <a:gd name="T75" fmla="*/ 69 h 75"/>
                <a:gd name="T76" fmla="*/ 54 w 47"/>
                <a:gd name="T77" fmla="*/ 61 h 75"/>
                <a:gd name="T78" fmla="*/ 49 w 47"/>
                <a:gd name="T79" fmla="*/ 55 h 75"/>
                <a:gd name="T80" fmla="*/ 42 w 47"/>
                <a:gd name="T81" fmla="*/ 49 h 75"/>
                <a:gd name="T82" fmla="*/ 33 w 47"/>
                <a:gd name="T83" fmla="*/ 46 h 75"/>
                <a:gd name="T84" fmla="*/ 22 w 47"/>
                <a:gd name="T85" fmla="*/ 43 h 75"/>
                <a:gd name="T86" fmla="*/ 7 w 47"/>
                <a:gd name="T87" fmla="*/ 43 h 75"/>
                <a:gd name="T88" fmla="*/ 4 w 47"/>
                <a:gd name="T89" fmla="*/ 43 h 75"/>
                <a:gd name="T90" fmla="*/ 0 w 47"/>
                <a:gd name="T91" fmla="*/ 43 h 75"/>
                <a:gd name="T92" fmla="*/ 22 w 47"/>
                <a:gd name="T93" fmla="*/ 0 h 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"/>
                <a:gd name="T142" fmla="*/ 0 h 75"/>
                <a:gd name="T143" fmla="*/ 47 w 47"/>
                <a:gd name="T144" fmla="*/ 75 h 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" h="75">
                  <a:moveTo>
                    <a:pt x="15" y="0"/>
                  </a:moveTo>
                  <a:lnTo>
                    <a:pt x="47" y="0"/>
                  </a:lnTo>
                  <a:lnTo>
                    <a:pt x="42" y="15"/>
                  </a:lnTo>
                  <a:lnTo>
                    <a:pt x="13" y="15"/>
                  </a:lnTo>
                  <a:lnTo>
                    <a:pt x="10" y="21"/>
                  </a:lnTo>
                  <a:lnTo>
                    <a:pt x="26" y="24"/>
                  </a:lnTo>
                  <a:lnTo>
                    <a:pt x="39" y="31"/>
                  </a:lnTo>
                  <a:lnTo>
                    <a:pt x="44" y="36"/>
                  </a:lnTo>
                  <a:lnTo>
                    <a:pt x="45" y="42"/>
                  </a:lnTo>
                  <a:lnTo>
                    <a:pt x="47" y="49"/>
                  </a:lnTo>
                  <a:lnTo>
                    <a:pt x="47" y="55"/>
                  </a:lnTo>
                  <a:lnTo>
                    <a:pt x="44" y="62"/>
                  </a:lnTo>
                  <a:lnTo>
                    <a:pt x="40" y="65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6" y="73"/>
                  </a:lnTo>
                  <a:lnTo>
                    <a:pt x="18" y="75"/>
                  </a:lnTo>
                  <a:lnTo>
                    <a:pt x="13" y="73"/>
                  </a:lnTo>
                  <a:lnTo>
                    <a:pt x="8" y="73"/>
                  </a:lnTo>
                  <a:lnTo>
                    <a:pt x="3" y="71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2" y="63"/>
                  </a:lnTo>
                  <a:lnTo>
                    <a:pt x="3" y="62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4" y="68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31" y="68"/>
                  </a:lnTo>
                  <a:lnTo>
                    <a:pt x="36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7"/>
                  </a:lnTo>
                  <a:lnTo>
                    <a:pt x="29" y="42"/>
                  </a:lnTo>
                  <a:lnTo>
                    <a:pt x="23" y="39"/>
                  </a:lnTo>
                  <a:lnTo>
                    <a:pt x="15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Freeform 68"/>
            <p:cNvSpPr>
              <a:spLocks/>
            </p:cNvSpPr>
            <p:nvPr/>
          </p:nvSpPr>
          <p:spPr bwMode="auto">
            <a:xfrm>
              <a:off x="4248" y="3346"/>
              <a:ext cx="68" cy="88"/>
            </a:xfrm>
            <a:custGeom>
              <a:avLst/>
              <a:gdLst>
                <a:gd name="T0" fmla="*/ 19 w 47"/>
                <a:gd name="T1" fmla="*/ 0 h 75"/>
                <a:gd name="T2" fmla="*/ 68 w 47"/>
                <a:gd name="T3" fmla="*/ 0 h 75"/>
                <a:gd name="T4" fmla="*/ 59 w 47"/>
                <a:gd name="T5" fmla="*/ 18 h 75"/>
                <a:gd name="T6" fmla="*/ 16 w 47"/>
                <a:gd name="T7" fmla="*/ 18 h 75"/>
                <a:gd name="T8" fmla="*/ 14 w 47"/>
                <a:gd name="T9" fmla="*/ 25 h 75"/>
                <a:gd name="T10" fmla="*/ 38 w 47"/>
                <a:gd name="T11" fmla="*/ 28 h 75"/>
                <a:gd name="T12" fmla="*/ 54 w 47"/>
                <a:gd name="T13" fmla="*/ 36 h 75"/>
                <a:gd name="T14" fmla="*/ 61 w 47"/>
                <a:gd name="T15" fmla="*/ 42 h 75"/>
                <a:gd name="T16" fmla="*/ 67 w 47"/>
                <a:gd name="T17" fmla="*/ 49 h 75"/>
                <a:gd name="T18" fmla="*/ 68 w 47"/>
                <a:gd name="T19" fmla="*/ 57 h 75"/>
                <a:gd name="T20" fmla="*/ 67 w 47"/>
                <a:gd name="T21" fmla="*/ 65 h 75"/>
                <a:gd name="T22" fmla="*/ 61 w 47"/>
                <a:gd name="T23" fmla="*/ 73 h 75"/>
                <a:gd name="T24" fmla="*/ 59 w 47"/>
                <a:gd name="T25" fmla="*/ 76 h 75"/>
                <a:gd name="T26" fmla="*/ 52 w 47"/>
                <a:gd name="T27" fmla="*/ 80 h 75"/>
                <a:gd name="T28" fmla="*/ 48 w 47"/>
                <a:gd name="T29" fmla="*/ 83 h 75"/>
                <a:gd name="T30" fmla="*/ 35 w 47"/>
                <a:gd name="T31" fmla="*/ 86 h 75"/>
                <a:gd name="T32" fmla="*/ 23 w 47"/>
                <a:gd name="T33" fmla="*/ 88 h 75"/>
                <a:gd name="T34" fmla="*/ 16 w 47"/>
                <a:gd name="T35" fmla="*/ 86 h 75"/>
                <a:gd name="T36" fmla="*/ 10 w 47"/>
                <a:gd name="T37" fmla="*/ 86 h 75"/>
                <a:gd name="T38" fmla="*/ 4 w 47"/>
                <a:gd name="T39" fmla="*/ 83 h 75"/>
                <a:gd name="T40" fmla="*/ 0 w 47"/>
                <a:gd name="T41" fmla="*/ 80 h 75"/>
                <a:gd name="T42" fmla="*/ 0 w 47"/>
                <a:gd name="T43" fmla="*/ 76 h 75"/>
                <a:gd name="T44" fmla="*/ 0 w 47"/>
                <a:gd name="T45" fmla="*/ 74 h 75"/>
                <a:gd name="T46" fmla="*/ 3 w 47"/>
                <a:gd name="T47" fmla="*/ 73 h 75"/>
                <a:gd name="T48" fmla="*/ 4 w 47"/>
                <a:gd name="T49" fmla="*/ 70 h 75"/>
                <a:gd name="T50" fmla="*/ 10 w 47"/>
                <a:gd name="T51" fmla="*/ 70 h 75"/>
                <a:gd name="T52" fmla="*/ 12 w 47"/>
                <a:gd name="T53" fmla="*/ 70 h 75"/>
                <a:gd name="T54" fmla="*/ 14 w 47"/>
                <a:gd name="T55" fmla="*/ 70 h 75"/>
                <a:gd name="T56" fmla="*/ 19 w 47"/>
                <a:gd name="T57" fmla="*/ 73 h 75"/>
                <a:gd name="T58" fmla="*/ 26 w 47"/>
                <a:gd name="T59" fmla="*/ 76 h 75"/>
                <a:gd name="T60" fmla="*/ 30 w 47"/>
                <a:gd name="T61" fmla="*/ 80 h 75"/>
                <a:gd name="T62" fmla="*/ 33 w 47"/>
                <a:gd name="T63" fmla="*/ 80 h 75"/>
                <a:gd name="T64" fmla="*/ 35 w 47"/>
                <a:gd name="T65" fmla="*/ 82 h 75"/>
                <a:gd name="T66" fmla="*/ 38 w 47"/>
                <a:gd name="T67" fmla="*/ 82 h 75"/>
                <a:gd name="T68" fmla="*/ 45 w 47"/>
                <a:gd name="T69" fmla="*/ 80 h 75"/>
                <a:gd name="T70" fmla="*/ 49 w 47"/>
                <a:gd name="T71" fmla="*/ 79 h 75"/>
                <a:gd name="T72" fmla="*/ 54 w 47"/>
                <a:gd name="T73" fmla="*/ 74 h 75"/>
                <a:gd name="T74" fmla="*/ 54 w 47"/>
                <a:gd name="T75" fmla="*/ 69 h 75"/>
                <a:gd name="T76" fmla="*/ 52 w 47"/>
                <a:gd name="T77" fmla="*/ 61 h 75"/>
                <a:gd name="T78" fmla="*/ 48 w 47"/>
                <a:gd name="T79" fmla="*/ 55 h 75"/>
                <a:gd name="T80" fmla="*/ 41 w 47"/>
                <a:gd name="T81" fmla="*/ 49 h 75"/>
                <a:gd name="T82" fmla="*/ 30 w 47"/>
                <a:gd name="T83" fmla="*/ 46 h 75"/>
                <a:gd name="T84" fmla="*/ 19 w 47"/>
                <a:gd name="T85" fmla="*/ 43 h 75"/>
                <a:gd name="T86" fmla="*/ 7 w 47"/>
                <a:gd name="T87" fmla="*/ 43 h 75"/>
                <a:gd name="T88" fmla="*/ 4 w 47"/>
                <a:gd name="T89" fmla="*/ 43 h 75"/>
                <a:gd name="T90" fmla="*/ 0 w 47"/>
                <a:gd name="T91" fmla="*/ 43 h 75"/>
                <a:gd name="T92" fmla="*/ 19 w 47"/>
                <a:gd name="T93" fmla="*/ 0 h 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"/>
                <a:gd name="T142" fmla="*/ 0 h 75"/>
                <a:gd name="T143" fmla="*/ 47 w 47"/>
                <a:gd name="T144" fmla="*/ 75 h 7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" h="75">
                  <a:moveTo>
                    <a:pt x="13" y="0"/>
                  </a:moveTo>
                  <a:lnTo>
                    <a:pt x="47" y="0"/>
                  </a:lnTo>
                  <a:lnTo>
                    <a:pt x="41" y="15"/>
                  </a:lnTo>
                  <a:lnTo>
                    <a:pt x="11" y="15"/>
                  </a:lnTo>
                  <a:lnTo>
                    <a:pt x="10" y="21"/>
                  </a:lnTo>
                  <a:lnTo>
                    <a:pt x="26" y="24"/>
                  </a:lnTo>
                  <a:lnTo>
                    <a:pt x="37" y="31"/>
                  </a:lnTo>
                  <a:lnTo>
                    <a:pt x="42" y="36"/>
                  </a:lnTo>
                  <a:lnTo>
                    <a:pt x="46" y="42"/>
                  </a:lnTo>
                  <a:lnTo>
                    <a:pt x="47" y="49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41" y="65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4" y="73"/>
                  </a:lnTo>
                  <a:lnTo>
                    <a:pt x="16" y="75"/>
                  </a:lnTo>
                  <a:lnTo>
                    <a:pt x="11" y="73"/>
                  </a:lnTo>
                  <a:lnTo>
                    <a:pt x="7" y="73"/>
                  </a:lnTo>
                  <a:lnTo>
                    <a:pt x="3" y="71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31" y="68"/>
                  </a:lnTo>
                  <a:lnTo>
                    <a:pt x="34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6" y="52"/>
                  </a:lnTo>
                  <a:lnTo>
                    <a:pt x="33" y="47"/>
                  </a:lnTo>
                  <a:lnTo>
                    <a:pt x="28" y="42"/>
                  </a:lnTo>
                  <a:lnTo>
                    <a:pt x="21" y="39"/>
                  </a:lnTo>
                  <a:lnTo>
                    <a:pt x="13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Freeform 69"/>
            <p:cNvSpPr>
              <a:spLocks/>
            </p:cNvSpPr>
            <p:nvPr/>
          </p:nvSpPr>
          <p:spPr bwMode="auto">
            <a:xfrm>
              <a:off x="4366" y="3346"/>
              <a:ext cx="108" cy="88"/>
            </a:xfrm>
            <a:custGeom>
              <a:avLst/>
              <a:gdLst>
                <a:gd name="T0" fmla="*/ 97 w 76"/>
                <a:gd name="T1" fmla="*/ 28 h 75"/>
                <a:gd name="T2" fmla="*/ 90 w 76"/>
                <a:gd name="T3" fmla="*/ 21 h 75"/>
                <a:gd name="T4" fmla="*/ 81 w 76"/>
                <a:gd name="T5" fmla="*/ 9 h 75"/>
                <a:gd name="T6" fmla="*/ 67 w 76"/>
                <a:gd name="T7" fmla="*/ 4 h 75"/>
                <a:gd name="T8" fmla="*/ 53 w 76"/>
                <a:gd name="T9" fmla="*/ 4 h 75"/>
                <a:gd name="T10" fmla="*/ 41 w 76"/>
                <a:gd name="T11" fmla="*/ 9 h 75"/>
                <a:gd name="T12" fmla="*/ 33 w 76"/>
                <a:gd name="T13" fmla="*/ 18 h 75"/>
                <a:gd name="T14" fmla="*/ 27 w 76"/>
                <a:gd name="T15" fmla="*/ 34 h 75"/>
                <a:gd name="T16" fmla="*/ 27 w 76"/>
                <a:gd name="T17" fmla="*/ 55 h 75"/>
                <a:gd name="T18" fmla="*/ 33 w 76"/>
                <a:gd name="T19" fmla="*/ 70 h 75"/>
                <a:gd name="T20" fmla="*/ 41 w 76"/>
                <a:gd name="T21" fmla="*/ 79 h 75"/>
                <a:gd name="T22" fmla="*/ 60 w 76"/>
                <a:gd name="T23" fmla="*/ 83 h 75"/>
                <a:gd name="T24" fmla="*/ 67 w 76"/>
                <a:gd name="T25" fmla="*/ 82 h 75"/>
                <a:gd name="T26" fmla="*/ 74 w 76"/>
                <a:gd name="T27" fmla="*/ 80 h 75"/>
                <a:gd name="T28" fmla="*/ 74 w 76"/>
                <a:gd name="T29" fmla="*/ 57 h 75"/>
                <a:gd name="T30" fmla="*/ 71 w 76"/>
                <a:gd name="T31" fmla="*/ 55 h 75"/>
                <a:gd name="T32" fmla="*/ 67 w 76"/>
                <a:gd name="T33" fmla="*/ 54 h 75"/>
                <a:gd name="T34" fmla="*/ 60 w 76"/>
                <a:gd name="T35" fmla="*/ 54 h 75"/>
                <a:gd name="T36" fmla="*/ 108 w 76"/>
                <a:gd name="T37" fmla="*/ 49 h 75"/>
                <a:gd name="T38" fmla="*/ 104 w 76"/>
                <a:gd name="T39" fmla="*/ 54 h 75"/>
                <a:gd name="T40" fmla="*/ 99 w 76"/>
                <a:gd name="T41" fmla="*/ 55 h 75"/>
                <a:gd name="T42" fmla="*/ 99 w 76"/>
                <a:gd name="T43" fmla="*/ 59 h 75"/>
                <a:gd name="T44" fmla="*/ 97 w 76"/>
                <a:gd name="T45" fmla="*/ 80 h 75"/>
                <a:gd name="T46" fmla="*/ 78 w 76"/>
                <a:gd name="T47" fmla="*/ 86 h 75"/>
                <a:gd name="T48" fmla="*/ 55 w 76"/>
                <a:gd name="T49" fmla="*/ 88 h 75"/>
                <a:gd name="T50" fmla="*/ 33 w 76"/>
                <a:gd name="T51" fmla="*/ 83 h 75"/>
                <a:gd name="T52" fmla="*/ 16 w 76"/>
                <a:gd name="T53" fmla="*/ 76 h 75"/>
                <a:gd name="T54" fmla="*/ 4 w 76"/>
                <a:gd name="T55" fmla="*/ 63 h 75"/>
                <a:gd name="T56" fmla="*/ 0 w 76"/>
                <a:gd name="T57" fmla="*/ 43 h 75"/>
                <a:gd name="T58" fmla="*/ 16 w 76"/>
                <a:gd name="T59" fmla="*/ 12 h 75"/>
                <a:gd name="T60" fmla="*/ 55 w 76"/>
                <a:gd name="T61" fmla="*/ 0 h 75"/>
                <a:gd name="T62" fmla="*/ 68 w 76"/>
                <a:gd name="T63" fmla="*/ 0 h 75"/>
                <a:gd name="T64" fmla="*/ 78 w 76"/>
                <a:gd name="T65" fmla="*/ 2 h 75"/>
                <a:gd name="T66" fmla="*/ 87 w 76"/>
                <a:gd name="T67" fmla="*/ 4 h 75"/>
                <a:gd name="T68" fmla="*/ 92 w 76"/>
                <a:gd name="T69" fmla="*/ 4 h 75"/>
                <a:gd name="T70" fmla="*/ 94 w 76"/>
                <a:gd name="T71" fmla="*/ 0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6"/>
                <a:gd name="T109" fmla="*/ 0 h 75"/>
                <a:gd name="T110" fmla="*/ 76 w 76"/>
                <a:gd name="T111" fmla="*/ 75 h 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6" h="75">
                  <a:moveTo>
                    <a:pt x="68" y="0"/>
                  </a:moveTo>
                  <a:lnTo>
                    <a:pt x="68" y="24"/>
                  </a:lnTo>
                  <a:lnTo>
                    <a:pt x="66" y="24"/>
                  </a:lnTo>
                  <a:lnTo>
                    <a:pt x="63" y="18"/>
                  </a:lnTo>
                  <a:lnTo>
                    <a:pt x="60" y="13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7" y="3"/>
                  </a:lnTo>
                  <a:lnTo>
                    <a:pt x="42" y="3"/>
                  </a:lnTo>
                  <a:lnTo>
                    <a:pt x="37" y="3"/>
                  </a:lnTo>
                  <a:lnTo>
                    <a:pt x="32" y="5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3" y="15"/>
                  </a:lnTo>
                  <a:lnTo>
                    <a:pt x="21" y="20"/>
                  </a:lnTo>
                  <a:lnTo>
                    <a:pt x="19" y="29"/>
                  </a:lnTo>
                  <a:lnTo>
                    <a:pt x="19" y="37"/>
                  </a:lnTo>
                  <a:lnTo>
                    <a:pt x="19" y="47"/>
                  </a:lnTo>
                  <a:lnTo>
                    <a:pt x="21" y="55"/>
                  </a:lnTo>
                  <a:lnTo>
                    <a:pt x="23" y="60"/>
                  </a:lnTo>
                  <a:lnTo>
                    <a:pt x="26" y="65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2" y="68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8" y="46"/>
                  </a:lnTo>
                  <a:lnTo>
                    <a:pt x="47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76" y="42"/>
                  </a:lnTo>
                  <a:lnTo>
                    <a:pt x="76" y="46"/>
                  </a:lnTo>
                  <a:lnTo>
                    <a:pt x="73" y="46"/>
                  </a:lnTo>
                  <a:lnTo>
                    <a:pt x="71" y="46"/>
                  </a:lnTo>
                  <a:lnTo>
                    <a:pt x="70" y="47"/>
                  </a:lnTo>
                  <a:lnTo>
                    <a:pt x="70" y="49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8" y="68"/>
                  </a:lnTo>
                  <a:lnTo>
                    <a:pt x="61" y="71"/>
                  </a:lnTo>
                  <a:lnTo>
                    <a:pt x="55" y="73"/>
                  </a:lnTo>
                  <a:lnTo>
                    <a:pt x="47" y="73"/>
                  </a:lnTo>
                  <a:lnTo>
                    <a:pt x="39" y="75"/>
                  </a:lnTo>
                  <a:lnTo>
                    <a:pt x="31" y="73"/>
                  </a:lnTo>
                  <a:lnTo>
                    <a:pt x="23" y="71"/>
                  </a:lnTo>
                  <a:lnTo>
                    <a:pt x="16" y="68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1" y="10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6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Freeform 70"/>
            <p:cNvSpPr>
              <a:spLocks noEditPoints="1"/>
            </p:cNvSpPr>
            <p:nvPr/>
          </p:nvSpPr>
          <p:spPr bwMode="auto">
            <a:xfrm>
              <a:off x="4486" y="3372"/>
              <a:ext cx="61" cy="62"/>
            </a:xfrm>
            <a:custGeom>
              <a:avLst/>
              <a:gdLst>
                <a:gd name="T0" fmla="*/ 61 w 42"/>
                <a:gd name="T1" fmla="*/ 29 h 52"/>
                <a:gd name="T2" fmla="*/ 22 w 42"/>
                <a:gd name="T3" fmla="*/ 29 h 52"/>
                <a:gd name="T4" fmla="*/ 22 w 42"/>
                <a:gd name="T5" fmla="*/ 35 h 52"/>
                <a:gd name="T6" fmla="*/ 23 w 42"/>
                <a:gd name="T7" fmla="*/ 41 h 52"/>
                <a:gd name="T8" fmla="*/ 29 w 42"/>
                <a:gd name="T9" fmla="*/ 47 h 52"/>
                <a:gd name="T10" fmla="*/ 35 w 42"/>
                <a:gd name="T11" fmla="*/ 50 h 52"/>
                <a:gd name="T12" fmla="*/ 42 w 42"/>
                <a:gd name="T13" fmla="*/ 50 h 52"/>
                <a:gd name="T14" fmla="*/ 48 w 42"/>
                <a:gd name="T15" fmla="*/ 50 h 52"/>
                <a:gd name="T16" fmla="*/ 49 w 42"/>
                <a:gd name="T17" fmla="*/ 48 h 52"/>
                <a:gd name="T18" fmla="*/ 54 w 42"/>
                <a:gd name="T19" fmla="*/ 47 h 52"/>
                <a:gd name="T20" fmla="*/ 60 w 42"/>
                <a:gd name="T21" fmla="*/ 41 h 52"/>
                <a:gd name="T22" fmla="*/ 61 w 42"/>
                <a:gd name="T23" fmla="*/ 43 h 52"/>
                <a:gd name="T24" fmla="*/ 54 w 42"/>
                <a:gd name="T25" fmla="*/ 50 h 52"/>
                <a:gd name="T26" fmla="*/ 48 w 42"/>
                <a:gd name="T27" fmla="*/ 56 h 52"/>
                <a:gd name="T28" fmla="*/ 41 w 42"/>
                <a:gd name="T29" fmla="*/ 60 h 52"/>
                <a:gd name="T30" fmla="*/ 31 w 42"/>
                <a:gd name="T31" fmla="*/ 62 h 52"/>
                <a:gd name="T32" fmla="*/ 22 w 42"/>
                <a:gd name="T33" fmla="*/ 60 h 52"/>
                <a:gd name="T34" fmla="*/ 12 w 42"/>
                <a:gd name="T35" fmla="*/ 56 h 52"/>
                <a:gd name="T36" fmla="*/ 4 w 42"/>
                <a:gd name="T37" fmla="*/ 52 h 52"/>
                <a:gd name="T38" fmla="*/ 3 w 42"/>
                <a:gd name="T39" fmla="*/ 47 h 52"/>
                <a:gd name="T40" fmla="*/ 0 w 42"/>
                <a:gd name="T41" fmla="*/ 38 h 52"/>
                <a:gd name="T42" fmla="*/ 0 w 42"/>
                <a:gd name="T43" fmla="*/ 31 h 52"/>
                <a:gd name="T44" fmla="*/ 0 w 42"/>
                <a:gd name="T45" fmla="*/ 23 h 52"/>
                <a:gd name="T46" fmla="*/ 3 w 42"/>
                <a:gd name="T47" fmla="*/ 16 h 52"/>
                <a:gd name="T48" fmla="*/ 10 w 42"/>
                <a:gd name="T49" fmla="*/ 10 h 52"/>
                <a:gd name="T50" fmla="*/ 16 w 42"/>
                <a:gd name="T51" fmla="*/ 4 h 52"/>
                <a:gd name="T52" fmla="*/ 23 w 42"/>
                <a:gd name="T53" fmla="*/ 1 h 52"/>
                <a:gd name="T54" fmla="*/ 33 w 42"/>
                <a:gd name="T55" fmla="*/ 0 h 52"/>
                <a:gd name="T56" fmla="*/ 41 w 42"/>
                <a:gd name="T57" fmla="*/ 1 h 52"/>
                <a:gd name="T58" fmla="*/ 48 w 42"/>
                <a:gd name="T59" fmla="*/ 4 h 52"/>
                <a:gd name="T60" fmla="*/ 52 w 42"/>
                <a:gd name="T61" fmla="*/ 7 h 52"/>
                <a:gd name="T62" fmla="*/ 57 w 42"/>
                <a:gd name="T63" fmla="*/ 13 h 52"/>
                <a:gd name="T64" fmla="*/ 61 w 42"/>
                <a:gd name="T65" fmla="*/ 21 h 52"/>
                <a:gd name="T66" fmla="*/ 61 w 42"/>
                <a:gd name="T67" fmla="*/ 29 h 52"/>
                <a:gd name="T68" fmla="*/ 42 w 42"/>
                <a:gd name="T69" fmla="*/ 25 h 52"/>
                <a:gd name="T70" fmla="*/ 42 w 42"/>
                <a:gd name="T71" fmla="*/ 17 h 52"/>
                <a:gd name="T72" fmla="*/ 41 w 42"/>
                <a:gd name="T73" fmla="*/ 12 h 52"/>
                <a:gd name="T74" fmla="*/ 38 w 42"/>
                <a:gd name="T75" fmla="*/ 7 h 52"/>
                <a:gd name="T76" fmla="*/ 35 w 42"/>
                <a:gd name="T77" fmla="*/ 6 h 52"/>
                <a:gd name="T78" fmla="*/ 33 w 42"/>
                <a:gd name="T79" fmla="*/ 6 h 52"/>
                <a:gd name="T80" fmla="*/ 31 w 42"/>
                <a:gd name="T81" fmla="*/ 4 h 52"/>
                <a:gd name="T82" fmla="*/ 29 w 42"/>
                <a:gd name="T83" fmla="*/ 6 h 52"/>
                <a:gd name="T84" fmla="*/ 26 w 42"/>
                <a:gd name="T85" fmla="*/ 7 h 52"/>
                <a:gd name="T86" fmla="*/ 22 w 42"/>
                <a:gd name="T87" fmla="*/ 12 h 52"/>
                <a:gd name="T88" fmla="*/ 22 w 42"/>
                <a:gd name="T89" fmla="*/ 17 h 52"/>
                <a:gd name="T90" fmla="*/ 22 w 42"/>
                <a:gd name="T91" fmla="*/ 23 h 52"/>
                <a:gd name="T92" fmla="*/ 22 w 42"/>
                <a:gd name="T93" fmla="*/ 25 h 52"/>
                <a:gd name="T94" fmla="*/ 42 w 42"/>
                <a:gd name="T95" fmla="*/ 25 h 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"/>
                <a:gd name="T145" fmla="*/ 0 h 52"/>
                <a:gd name="T146" fmla="*/ 42 w 42"/>
                <a:gd name="T147" fmla="*/ 52 h 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" h="52">
                  <a:moveTo>
                    <a:pt x="42" y="24"/>
                  </a:moveTo>
                  <a:lnTo>
                    <a:pt x="15" y="24"/>
                  </a:lnTo>
                  <a:lnTo>
                    <a:pt x="15" y="29"/>
                  </a:lnTo>
                  <a:lnTo>
                    <a:pt x="16" y="34"/>
                  </a:lnTo>
                  <a:lnTo>
                    <a:pt x="20" y="39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33" y="42"/>
                  </a:lnTo>
                  <a:lnTo>
                    <a:pt x="34" y="40"/>
                  </a:lnTo>
                  <a:lnTo>
                    <a:pt x="37" y="39"/>
                  </a:lnTo>
                  <a:lnTo>
                    <a:pt x="41" y="34"/>
                  </a:lnTo>
                  <a:lnTo>
                    <a:pt x="42" y="36"/>
                  </a:lnTo>
                  <a:lnTo>
                    <a:pt x="37" y="42"/>
                  </a:lnTo>
                  <a:lnTo>
                    <a:pt x="33" y="47"/>
                  </a:lnTo>
                  <a:lnTo>
                    <a:pt x="28" y="50"/>
                  </a:lnTo>
                  <a:lnTo>
                    <a:pt x="21" y="52"/>
                  </a:lnTo>
                  <a:lnTo>
                    <a:pt x="15" y="50"/>
                  </a:lnTo>
                  <a:lnTo>
                    <a:pt x="8" y="47"/>
                  </a:lnTo>
                  <a:lnTo>
                    <a:pt x="3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3" y="3"/>
                  </a:lnTo>
                  <a:lnTo>
                    <a:pt x="36" y="6"/>
                  </a:lnTo>
                  <a:lnTo>
                    <a:pt x="39" y="11"/>
                  </a:lnTo>
                  <a:lnTo>
                    <a:pt x="42" y="18"/>
                  </a:lnTo>
                  <a:lnTo>
                    <a:pt x="42" y="24"/>
                  </a:lnTo>
                  <a:close/>
                  <a:moveTo>
                    <a:pt x="29" y="21"/>
                  </a:moveTo>
                  <a:lnTo>
                    <a:pt x="29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5" name="Freeform 71"/>
            <p:cNvSpPr>
              <a:spLocks/>
            </p:cNvSpPr>
            <p:nvPr/>
          </p:nvSpPr>
          <p:spPr bwMode="auto">
            <a:xfrm>
              <a:off x="4554" y="3346"/>
              <a:ext cx="107" cy="88"/>
            </a:xfrm>
            <a:custGeom>
              <a:avLst/>
              <a:gdLst>
                <a:gd name="T0" fmla="*/ 107 w 76"/>
                <a:gd name="T1" fmla="*/ 0 h 75"/>
                <a:gd name="T2" fmla="*/ 107 w 76"/>
                <a:gd name="T3" fmla="*/ 4 h 75"/>
                <a:gd name="T4" fmla="*/ 103 w 76"/>
                <a:gd name="T5" fmla="*/ 6 h 75"/>
                <a:gd name="T6" fmla="*/ 99 w 76"/>
                <a:gd name="T7" fmla="*/ 8 h 75"/>
                <a:gd name="T8" fmla="*/ 94 w 76"/>
                <a:gd name="T9" fmla="*/ 12 h 75"/>
                <a:gd name="T10" fmla="*/ 92 w 76"/>
                <a:gd name="T11" fmla="*/ 15 h 75"/>
                <a:gd name="T12" fmla="*/ 87 w 76"/>
                <a:gd name="T13" fmla="*/ 23 h 75"/>
                <a:gd name="T14" fmla="*/ 52 w 76"/>
                <a:gd name="T15" fmla="*/ 88 h 75"/>
                <a:gd name="T16" fmla="*/ 51 w 76"/>
                <a:gd name="T17" fmla="*/ 88 h 75"/>
                <a:gd name="T18" fmla="*/ 17 w 76"/>
                <a:gd name="T19" fmla="*/ 19 h 75"/>
                <a:gd name="T20" fmla="*/ 11 w 76"/>
                <a:gd name="T21" fmla="*/ 13 h 75"/>
                <a:gd name="T22" fmla="*/ 10 w 76"/>
                <a:gd name="T23" fmla="*/ 8 h 75"/>
                <a:gd name="T24" fmla="*/ 7 w 76"/>
                <a:gd name="T25" fmla="*/ 6 h 75"/>
                <a:gd name="T26" fmla="*/ 4 w 76"/>
                <a:gd name="T27" fmla="*/ 4 h 75"/>
                <a:gd name="T28" fmla="*/ 0 w 76"/>
                <a:gd name="T29" fmla="*/ 4 h 75"/>
                <a:gd name="T30" fmla="*/ 0 w 76"/>
                <a:gd name="T31" fmla="*/ 0 h 75"/>
                <a:gd name="T32" fmla="*/ 48 w 76"/>
                <a:gd name="T33" fmla="*/ 0 h 75"/>
                <a:gd name="T34" fmla="*/ 48 w 76"/>
                <a:gd name="T35" fmla="*/ 4 h 75"/>
                <a:gd name="T36" fmla="*/ 46 w 76"/>
                <a:gd name="T37" fmla="*/ 4 h 75"/>
                <a:gd name="T38" fmla="*/ 39 w 76"/>
                <a:gd name="T39" fmla="*/ 4 h 75"/>
                <a:gd name="T40" fmla="*/ 37 w 76"/>
                <a:gd name="T41" fmla="*/ 4 h 75"/>
                <a:gd name="T42" fmla="*/ 34 w 76"/>
                <a:gd name="T43" fmla="*/ 6 h 75"/>
                <a:gd name="T44" fmla="*/ 34 w 76"/>
                <a:gd name="T45" fmla="*/ 8 h 75"/>
                <a:gd name="T46" fmla="*/ 34 w 76"/>
                <a:gd name="T47" fmla="*/ 8 h 75"/>
                <a:gd name="T48" fmla="*/ 34 w 76"/>
                <a:gd name="T49" fmla="*/ 9 h 75"/>
                <a:gd name="T50" fmla="*/ 37 w 76"/>
                <a:gd name="T51" fmla="*/ 12 h 75"/>
                <a:gd name="T52" fmla="*/ 37 w 76"/>
                <a:gd name="T53" fmla="*/ 13 h 75"/>
                <a:gd name="T54" fmla="*/ 39 w 76"/>
                <a:gd name="T55" fmla="*/ 19 h 75"/>
                <a:gd name="T56" fmla="*/ 62 w 76"/>
                <a:gd name="T57" fmla="*/ 59 h 75"/>
                <a:gd name="T58" fmla="*/ 80 w 76"/>
                <a:gd name="T59" fmla="*/ 23 h 75"/>
                <a:gd name="T60" fmla="*/ 83 w 76"/>
                <a:gd name="T61" fmla="*/ 19 h 75"/>
                <a:gd name="T62" fmla="*/ 84 w 76"/>
                <a:gd name="T63" fmla="*/ 15 h 75"/>
                <a:gd name="T64" fmla="*/ 84 w 76"/>
                <a:gd name="T65" fmla="*/ 13 h 75"/>
                <a:gd name="T66" fmla="*/ 87 w 76"/>
                <a:gd name="T67" fmla="*/ 12 h 75"/>
                <a:gd name="T68" fmla="*/ 87 w 76"/>
                <a:gd name="T69" fmla="*/ 9 h 75"/>
                <a:gd name="T70" fmla="*/ 87 w 76"/>
                <a:gd name="T71" fmla="*/ 8 h 75"/>
                <a:gd name="T72" fmla="*/ 84 w 76"/>
                <a:gd name="T73" fmla="*/ 6 h 75"/>
                <a:gd name="T74" fmla="*/ 84 w 76"/>
                <a:gd name="T75" fmla="*/ 6 h 75"/>
                <a:gd name="T76" fmla="*/ 83 w 76"/>
                <a:gd name="T77" fmla="*/ 4 h 75"/>
                <a:gd name="T78" fmla="*/ 77 w 76"/>
                <a:gd name="T79" fmla="*/ 4 h 75"/>
                <a:gd name="T80" fmla="*/ 73 w 76"/>
                <a:gd name="T81" fmla="*/ 4 h 75"/>
                <a:gd name="T82" fmla="*/ 73 w 76"/>
                <a:gd name="T83" fmla="*/ 0 h 75"/>
                <a:gd name="T84" fmla="*/ 107 w 76"/>
                <a:gd name="T85" fmla="*/ 0 h 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"/>
                <a:gd name="T130" fmla="*/ 0 h 75"/>
                <a:gd name="T131" fmla="*/ 76 w 76"/>
                <a:gd name="T132" fmla="*/ 75 h 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" h="75">
                  <a:moveTo>
                    <a:pt x="76" y="0"/>
                  </a:moveTo>
                  <a:lnTo>
                    <a:pt x="76" y="3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7" y="10"/>
                  </a:lnTo>
                  <a:lnTo>
                    <a:pt x="65" y="13"/>
                  </a:lnTo>
                  <a:lnTo>
                    <a:pt x="62" y="20"/>
                  </a:lnTo>
                  <a:lnTo>
                    <a:pt x="37" y="75"/>
                  </a:lnTo>
                  <a:lnTo>
                    <a:pt x="36" y="75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8" y="16"/>
                  </a:lnTo>
                  <a:lnTo>
                    <a:pt x="44" y="50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1" name="Text Box 72"/>
          <p:cNvSpPr txBox="1">
            <a:spLocks noChangeArrowheads="1"/>
          </p:cNvSpPr>
          <p:nvPr/>
        </p:nvSpPr>
        <p:spPr bwMode="auto">
          <a:xfrm>
            <a:off x="7329488" y="2135188"/>
            <a:ext cx="4222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Symbol" pitchFamily="18" charset="2"/>
                <a:cs typeface="Arial" charset="0"/>
                <a:sym typeface="Wingdings" pitchFamily="2" charset="2"/>
              </a:rPr>
              <a:t>D</a:t>
            </a:r>
            <a:endParaRPr lang="it-IT" sz="1800">
              <a:solidFill>
                <a:srgbClr val="FF0000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47112" name="Text Box 73"/>
          <p:cNvSpPr txBox="1">
            <a:spLocks noChangeArrowheads="1"/>
          </p:cNvSpPr>
          <p:nvPr/>
        </p:nvSpPr>
        <p:spPr bwMode="auto">
          <a:xfrm>
            <a:off x="6907213" y="1254125"/>
            <a:ext cx="14366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cs typeface="Arial" charset="0"/>
              </a:rPr>
              <a:t>N (elastic)</a:t>
            </a:r>
            <a:endParaRPr lang="it-IT" sz="160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47113" name="Picture 74" descr="G0-t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05200"/>
            <a:ext cx="4100513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75"/>
          <p:cNvSpPr txBox="1">
            <a:spLocks noChangeArrowheads="1"/>
          </p:cNvSpPr>
          <p:nvPr/>
        </p:nvSpPr>
        <p:spPr bwMode="auto">
          <a:xfrm>
            <a:off x="228600" y="28194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Pasquini</a:t>
            </a:r>
            <a:r>
              <a:rPr lang="en-US" sz="1600" dirty="0"/>
              <a:t>+ </a:t>
            </a:r>
            <a:r>
              <a:rPr lang="en-US" sz="1600" dirty="0" err="1"/>
              <a:t>Vanderhaeghen</a:t>
            </a:r>
            <a:r>
              <a:rPr lang="en-US" sz="1600" dirty="0"/>
              <a:t>, PRC 70 (04) 045206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Mainz data: PRL 94 (05) 082001 </a:t>
            </a:r>
          </a:p>
        </p:txBody>
      </p:sp>
      <p:sp>
        <p:nvSpPr>
          <p:cNvPr id="47115" name="Text Box 76"/>
          <p:cNvSpPr txBox="1">
            <a:spLocks noChangeArrowheads="1"/>
          </p:cNvSpPr>
          <p:nvPr/>
        </p:nvSpPr>
        <p:spPr bwMode="auto">
          <a:xfrm>
            <a:off x="304800" y="3946525"/>
            <a:ext cx="4495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G0 / Hall C: forward angle data: </a:t>
            </a:r>
          </a:p>
          <a:p>
            <a:r>
              <a:rPr lang="en-US" dirty="0"/>
              <a:t>(PRL 99 (07) 092301)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e</a:t>
            </a:r>
            <a:r>
              <a:rPr lang="en-US" dirty="0"/>
              <a:t> = 3 </a:t>
            </a:r>
            <a:r>
              <a:rPr lang="en-US" dirty="0" err="1"/>
              <a:t>GeV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more than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in intermediate state</a:t>
            </a:r>
          </a:p>
        </p:txBody>
      </p:sp>
      <p:sp>
        <p:nvSpPr>
          <p:cNvPr id="47116" name="Text Box 77"/>
          <p:cNvSpPr txBox="1">
            <a:spLocks noChangeArrowheads="1"/>
          </p:cNvSpPr>
          <p:nvPr/>
        </p:nvSpPr>
        <p:spPr bwMode="auto">
          <a:xfrm>
            <a:off x="7239000" y="4038600"/>
            <a:ext cx="762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  <a:cs typeface="Arial" charset="0"/>
              </a:rPr>
              <a:t>N + </a:t>
            </a:r>
            <a:r>
              <a:rPr lang="en-US" sz="1600">
                <a:solidFill>
                  <a:srgbClr val="0000FF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 sz="1600">
                <a:solidFill>
                  <a:srgbClr val="0000FF"/>
                </a:solidFill>
                <a:cs typeface="Arial" charset="0"/>
              </a:rPr>
              <a:t> </a:t>
            </a:r>
            <a:endParaRPr lang="it-IT" sz="16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7117" name="Line 78"/>
          <p:cNvSpPr>
            <a:spLocks noChangeShapeType="1"/>
          </p:cNvSpPr>
          <p:nvPr/>
        </p:nvSpPr>
        <p:spPr bwMode="auto">
          <a:xfrm flipV="1">
            <a:off x="4876800" y="50292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7118" name="Text Box 79"/>
          <p:cNvSpPr txBox="1">
            <a:spLocks noChangeArrowheads="1"/>
          </p:cNvSpPr>
          <p:nvPr/>
        </p:nvSpPr>
        <p:spPr bwMode="auto">
          <a:xfrm>
            <a:off x="2712884" y="5791200"/>
            <a:ext cx="27735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.  </a:t>
            </a:r>
            <a:r>
              <a:rPr lang="en-US" sz="1600" dirty="0" err="1" smtClean="0"/>
              <a:t>Gorshtein</a:t>
            </a:r>
            <a:r>
              <a:rPr lang="en-US" sz="1600" dirty="0" smtClean="0"/>
              <a:t>  </a:t>
            </a:r>
            <a:r>
              <a:rPr lang="en-US" sz="1600" dirty="0"/>
              <a:t>(07)</a:t>
            </a:r>
          </a:p>
          <a:p>
            <a:r>
              <a:rPr lang="en-US" sz="1600" dirty="0" err="1" smtClean="0"/>
              <a:t>Afanasev</a:t>
            </a:r>
            <a:r>
              <a:rPr lang="en-US" sz="1600" dirty="0" smtClean="0"/>
              <a:t> &amp; </a:t>
            </a:r>
            <a:r>
              <a:rPr lang="en-US" sz="1600" dirty="0" err="1" smtClean="0"/>
              <a:t>Merenkov</a:t>
            </a:r>
            <a:r>
              <a:rPr lang="en-US" sz="1600" dirty="0"/>
              <a:t>, (04)</a:t>
            </a:r>
          </a:p>
        </p:txBody>
      </p:sp>
      <p:sp>
        <p:nvSpPr>
          <p:cNvPr id="47119" name="Text Box 80"/>
          <p:cNvSpPr txBox="1">
            <a:spLocks noChangeArrowheads="1"/>
          </p:cNvSpPr>
          <p:nvPr/>
        </p:nvSpPr>
        <p:spPr bwMode="auto">
          <a:xfrm>
            <a:off x="304800" y="914400"/>
            <a:ext cx="434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Byproduct of parity violation </a:t>
            </a:r>
            <a:endParaRPr lang="en-US" dirty="0" smtClean="0"/>
          </a:p>
          <a:p>
            <a:r>
              <a:rPr lang="en-US" dirty="0" smtClean="0"/>
              <a:t>experiments determines </a:t>
            </a:r>
            <a:r>
              <a:rPr lang="en-US" sz="2400" i="1" dirty="0" err="1">
                <a:latin typeface="Times New Roman" pitchFamily="18" charset="0"/>
              </a:rPr>
              <a:t>Im</a:t>
            </a:r>
            <a:r>
              <a:rPr lang="en-US" sz="2400" i="1" dirty="0">
                <a:latin typeface="Times New Roman" pitchFamily="18" charset="0"/>
              </a:rPr>
              <a:t>(2</a:t>
            </a:r>
            <a:r>
              <a:rPr lang="en-US" sz="2400" i="1" dirty="0">
                <a:latin typeface="Symbol" pitchFamily="18" charset="2"/>
              </a:rPr>
              <a:t>g</a:t>
            </a:r>
            <a:r>
              <a:rPr lang="en-US" sz="2400" i="1" dirty="0">
                <a:latin typeface="Times New Roman" pitchFamily="18" charset="0"/>
              </a:rPr>
              <a:t>)</a:t>
            </a:r>
          </a:p>
        </p:txBody>
      </p:sp>
      <p:sp>
        <p:nvSpPr>
          <p:cNvPr id="47121" name="Date Placeholder 8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sz="2800" dirty="0" err="1" smtClean="0"/>
              <a:t>Scaler</a:t>
            </a:r>
            <a:r>
              <a:rPr lang="en-US" sz="2800" dirty="0" smtClean="0"/>
              <a:t> Counting Issue with Electronics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8674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/>
              <a:t>Electronics sorts detector coincidences (</a:t>
            </a:r>
            <a:r>
              <a:rPr lang="en-US" sz="2000" dirty="0" err="1" smtClean="0"/>
              <a:t>CED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and </a:t>
            </a:r>
            <a:r>
              <a:rPr lang="en-US" sz="2000" dirty="0" err="1" smtClean="0"/>
              <a:t>FPD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) into separate </a:t>
            </a:r>
            <a:r>
              <a:rPr lang="en-US" sz="2000" dirty="0" err="1" smtClean="0"/>
              <a:t>scaler</a:t>
            </a:r>
            <a:r>
              <a:rPr lang="en-US" sz="2000" dirty="0" smtClean="0"/>
              <a:t> channels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800" dirty="0" smtClean="0"/>
              <a:t>FPGA-based system in North American electronics (4 octants)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/>
              <a:t>Because of error in FPGA programming, two short (~3 ns) pulses could be sent to </a:t>
            </a:r>
            <a:r>
              <a:rPr lang="en-US" sz="2000" dirty="0" err="1" smtClean="0"/>
              <a:t>scaler</a:t>
            </a:r>
            <a:r>
              <a:rPr lang="en-US" sz="2000" dirty="0" smtClean="0"/>
              <a:t> in &lt; 7 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1800" dirty="0" smtClean="0"/>
              <a:t>~ 1% of events have such miscounts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Such pulse pairs can cause </a:t>
            </a:r>
            <a:r>
              <a:rPr lang="en-US" sz="2000" dirty="0" err="1" smtClean="0">
                <a:latin typeface="Arial" charset="0"/>
              </a:rPr>
              <a:t>scaler</a:t>
            </a:r>
            <a:r>
              <a:rPr lang="en-US" sz="2000" dirty="0" smtClean="0">
                <a:latin typeface="Arial" charset="0"/>
              </a:rPr>
              <a:t> to drop or add bits</a:t>
            </a:r>
          </a:p>
          <a:p>
            <a:pPr lvl="1">
              <a:buFont typeface="Wingdings" pitchFamily="2" charset="2"/>
              <a:buChar char="q"/>
            </a:pPr>
            <a:r>
              <a:rPr lang="en-US" sz="1800" dirty="0" smtClean="0">
                <a:latin typeface="Arial" charset="0"/>
              </a:rPr>
              <a:t>Detailed simulation of ASIC with propagation delays between (flip flop) elements</a:t>
            </a:r>
          </a:p>
          <a:p>
            <a:pPr lvl="2">
              <a:buFont typeface="Wingdings" pitchFamily="2" charset="2"/>
              <a:buChar char="q"/>
            </a:pPr>
            <a:endParaRPr lang="en-US" sz="100" dirty="0" smtClean="0"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</a:rPr>
              <a:t>Effect on asymmetry is &lt;0.01 </a:t>
            </a:r>
            <a:r>
              <a:rPr lang="en-US" sz="2000" dirty="0" err="1" smtClean="0">
                <a:latin typeface="Arial" charset="0"/>
              </a:rPr>
              <a:t>A</a:t>
            </a:r>
            <a:r>
              <a:rPr lang="en-US" sz="2000" baseline="-25000" dirty="0" err="1" smtClean="0">
                <a:latin typeface="Arial" charset="0"/>
              </a:rPr>
              <a:t>phys</a:t>
            </a:r>
            <a:endParaRPr lang="en-US" sz="2000" baseline="30000" dirty="0" smtClean="0">
              <a:latin typeface="Arial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800" dirty="0" smtClean="0">
                <a:latin typeface="Arial" charset="0"/>
              </a:rPr>
              <a:t>Test by cutting data; compare with French octants</a:t>
            </a:r>
            <a:endParaRPr lang="en-US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endParaRPr lang="en-US" sz="180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025" y="838200"/>
            <a:ext cx="3228975" cy="3149600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3698875"/>
            <a:ext cx="56848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384925" y="13398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CC0066"/>
                </a:solidFill>
                <a:latin typeface="Arial" charset="0"/>
              </a:rPr>
              <a:t>Data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 l="894"/>
          <a:stretch>
            <a:fillRect/>
          </a:stretch>
        </p:blipFill>
        <p:spPr bwMode="auto">
          <a:xfrm>
            <a:off x="5972175" y="3787775"/>
            <a:ext cx="3171825" cy="30702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384925" y="4267200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CC0066"/>
                </a:solidFill>
                <a:latin typeface="Arial" charset="0"/>
              </a:rPr>
              <a:t>Simulation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Parity Violating elastic e-N scattering</a:t>
            </a:r>
          </a:p>
        </p:txBody>
      </p:sp>
      <p:sp>
        <p:nvSpPr>
          <p:cNvPr id="71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717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553200"/>
            <a:ext cx="1295400" cy="228600"/>
          </a:xfrm>
          <a:noFill/>
        </p:spPr>
        <p:txBody>
          <a:bodyPr/>
          <a:lstStyle/>
          <a:p>
            <a:fld id="{74E2171D-DE37-48FA-8B2E-BBAB9B677F3A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485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polarized electrons,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unpolarized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 target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943600" y="685800"/>
          <a:ext cx="2997200" cy="1785938"/>
        </p:xfrm>
        <a:graphic>
          <a:graphicData uri="http://schemas.openxmlformats.org/presentationml/2006/ole">
            <p:oleObj spid="_x0000_s7170" name="VISIO" r:id="rId4" imgW="3548880" imgH="2368080" progId="Visio.Drawing.6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81000" y="1408113"/>
          <a:ext cx="4419600" cy="954087"/>
        </p:xfrm>
        <a:graphic>
          <a:graphicData uri="http://schemas.openxmlformats.org/presentationml/2006/ole">
            <p:oleObj spid="_x0000_s7171" name="Equation" r:id="rId5" imgW="2450880" imgH="482400" progId="Equation.3">
              <p:embed/>
            </p:oleObj>
          </a:graphicData>
        </a:graphic>
      </p:graphicFrame>
      <p:grpSp>
        <p:nvGrpSpPr>
          <p:cNvPr id="7177" name="Group 6"/>
          <p:cNvGrpSpPr>
            <a:grpSpLocks/>
          </p:cNvGrpSpPr>
          <p:nvPr/>
        </p:nvGrpSpPr>
        <p:grpSpPr bwMode="auto">
          <a:xfrm>
            <a:off x="200025" y="2574925"/>
            <a:ext cx="1933575" cy="396875"/>
            <a:chOff x="126" y="1576"/>
            <a:chExt cx="1218" cy="250"/>
          </a:xfrm>
        </p:grpSpPr>
        <p:sp>
          <p:nvSpPr>
            <p:cNvPr id="7219" name="Line 7"/>
            <p:cNvSpPr>
              <a:spLocks noChangeShapeType="1"/>
            </p:cNvSpPr>
            <p:nvPr/>
          </p:nvSpPr>
          <p:spPr bwMode="auto">
            <a:xfrm>
              <a:off x="864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20" name="Text Box 8"/>
            <p:cNvSpPr txBox="1">
              <a:spLocks noChangeArrowheads="1"/>
            </p:cNvSpPr>
            <p:nvPr/>
          </p:nvSpPr>
          <p:spPr bwMode="auto">
            <a:xfrm>
              <a:off x="126" y="1576"/>
              <a:ext cx="8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forward, H</a:t>
              </a:r>
            </a:p>
          </p:txBody>
        </p:sp>
      </p:grp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e.g.: G0 at 687 </a:t>
            </a:r>
            <a:r>
              <a:rPr lang="en-US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MeV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  (Q</a:t>
            </a:r>
            <a:r>
              <a:rPr lang="en-US" baseline="30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2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~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 0.6 GeV</a:t>
            </a:r>
            <a:r>
              <a:rPr lang="en-US" baseline="300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2</a:t>
            </a:r>
            <a:r>
              <a:rPr lang="en-US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)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03438" y="2514600"/>
          <a:ext cx="5316537" cy="1614488"/>
        </p:xfrm>
        <a:graphic>
          <a:graphicData uri="http://schemas.openxmlformats.org/presentationml/2006/ole">
            <p:oleObj spid="_x0000_s7172" name="Equation" r:id="rId6" imgW="2425680" imgH="736560" progId="Equation.3">
              <p:embed/>
            </p:oleObj>
          </a:graphicData>
        </a:graphic>
      </p:graphicFrame>
      <p:graphicFrame>
        <p:nvGraphicFramePr>
          <p:cNvPr id="202803" name="Group 51"/>
          <p:cNvGraphicFramePr>
            <a:graphicFrameLocks noGrp="1"/>
          </p:cNvGraphicFramePr>
          <p:nvPr/>
        </p:nvGraphicFramePr>
        <p:xfrm>
          <a:off x="2895600" y="4343400"/>
          <a:ext cx="5791200" cy="2028826"/>
        </p:xfrm>
        <a:graphic>
          <a:graphicData uri="http://schemas.openxmlformats.org/drawingml/2006/table">
            <a:tbl>
              <a:tblPr/>
              <a:tblGrid>
                <a:gridCol w="589461"/>
                <a:gridCol w="1373687"/>
                <a:gridCol w="1263378"/>
                <a:gridCol w="1235801"/>
                <a:gridCol w="1328873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0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ppm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1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ppm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ppm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2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3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ppm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211" name="Group 43"/>
          <p:cNvGrpSpPr>
            <a:grpSpLocks/>
          </p:cNvGrpSpPr>
          <p:nvPr/>
        </p:nvGrpSpPr>
        <p:grpSpPr bwMode="auto">
          <a:xfrm>
            <a:off x="319088" y="3032125"/>
            <a:ext cx="1814512" cy="396875"/>
            <a:chOff x="201" y="1910"/>
            <a:chExt cx="1143" cy="250"/>
          </a:xfrm>
        </p:grpSpPr>
        <p:sp>
          <p:nvSpPr>
            <p:cNvPr id="7217" name="Line 44"/>
            <p:cNvSpPr>
              <a:spLocks noChangeShapeType="1"/>
            </p:cNvSpPr>
            <p:nvPr/>
          </p:nvSpPr>
          <p:spPr bwMode="auto">
            <a:xfrm>
              <a:off x="864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18" name="Text Box 45"/>
            <p:cNvSpPr txBox="1">
              <a:spLocks noChangeArrowheads="1"/>
            </p:cNvSpPr>
            <p:nvPr/>
          </p:nvSpPr>
          <p:spPr bwMode="auto">
            <a:xfrm>
              <a:off x="201" y="1910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back, H</a:t>
              </a:r>
            </a:p>
          </p:txBody>
        </p:sp>
      </p:grpSp>
      <p:grpSp>
        <p:nvGrpSpPr>
          <p:cNvPr id="7212" name="Group 46"/>
          <p:cNvGrpSpPr>
            <a:grpSpLocks/>
          </p:cNvGrpSpPr>
          <p:nvPr/>
        </p:nvGrpSpPr>
        <p:grpSpPr bwMode="auto">
          <a:xfrm>
            <a:off x="327025" y="3489325"/>
            <a:ext cx="1806575" cy="473075"/>
            <a:chOff x="206" y="2198"/>
            <a:chExt cx="1138" cy="298"/>
          </a:xfrm>
        </p:grpSpPr>
        <p:sp>
          <p:nvSpPr>
            <p:cNvPr id="7215" name="Text Box 47"/>
            <p:cNvSpPr txBox="1">
              <a:spLocks noChangeArrowheads="1"/>
            </p:cNvSpPr>
            <p:nvPr/>
          </p:nvSpPr>
          <p:spPr bwMode="auto">
            <a:xfrm>
              <a:off x="206" y="2198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back, D</a:t>
              </a:r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864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7213" name="Line 49"/>
          <p:cNvSpPr>
            <a:spLocks noChangeShapeType="1"/>
          </p:cNvSpPr>
          <p:nvPr/>
        </p:nvSpPr>
        <p:spPr bwMode="auto">
          <a:xfrm>
            <a:off x="4876800" y="1828800"/>
            <a:ext cx="7620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7214" name="Date Placeholder 20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0" y="4343400"/>
            <a:ext cx="30861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217738" y="152400"/>
            <a:ext cx="5173662" cy="4302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G0 Backward angle configuration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69850" y="795338"/>
            <a:ext cx="8863013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</a:rPr>
              <a:t>Particle detection and identification</a:t>
            </a:r>
            <a:r>
              <a:rPr lang="en-US" sz="1800">
                <a:solidFill>
                  <a:schemeClr val="tx1"/>
                </a:solidFill>
              </a:rPr>
              <a:t> </a:t>
            </a:r>
          </a:p>
          <a:p>
            <a:pPr marL="190500" lvl="1" eaLnBrk="0" hangingPunct="0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Turn-around of the magnet</a:t>
            </a:r>
          </a:p>
          <a:p>
            <a:pPr marL="381000" lvl="2" eaLnBrk="0" hangingPunct="0">
              <a:lnSpc>
                <a:spcPct val="30000"/>
              </a:lnSpc>
              <a:spcBef>
                <a:spcPct val="50000"/>
              </a:spcBef>
              <a:buClr>
                <a:srgbClr val="008000"/>
              </a:buClr>
              <a:buSzPct val="65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2"/>
                </a:solidFill>
                <a:ea typeface="ＭＳ Ｐゴシック" pitchFamily="116" charset="-128"/>
              </a:rPr>
              <a:t>Detection of the electrons </a:t>
            </a:r>
            <a:r>
              <a:rPr lang="en-US" sz="1800">
                <a:solidFill>
                  <a:schemeClr val="tx2"/>
                </a:solidFill>
              </a:rPr>
              <a:t>(</a:t>
            </a:r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1800" baseline="-25000">
                <a:solidFill>
                  <a:schemeClr val="tx2"/>
                </a:solidFill>
              </a:rPr>
              <a:t>e</a:t>
            </a:r>
            <a:r>
              <a:rPr lang="en-US" sz="1800">
                <a:solidFill>
                  <a:schemeClr val="tx2"/>
                </a:solidFill>
              </a:rPr>
              <a:t> ~ 110</a:t>
            </a:r>
            <a:r>
              <a:rPr lang="en-US" sz="1800">
                <a:solidFill>
                  <a:schemeClr val="tx2"/>
                </a:solidFill>
                <a:cs typeface="Times New Roman" pitchFamily="18" charset="0"/>
              </a:rPr>
              <a:t>°</a:t>
            </a:r>
            <a:r>
              <a:rPr lang="en-US" sz="1800">
                <a:solidFill>
                  <a:schemeClr val="tx2"/>
                </a:solidFill>
              </a:rPr>
              <a:t>)</a:t>
            </a:r>
          </a:p>
          <a:p>
            <a:pPr marL="190500" lvl="1" eaLnBrk="0" hangingPunct="0"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Extensive simulation of background</a:t>
            </a:r>
          </a:p>
          <a:p>
            <a:pPr marL="381000" lvl="2" eaLnBrk="0" hangingPunct="0">
              <a:lnSpc>
                <a:spcPct val="40000"/>
              </a:lnSpc>
              <a:spcBef>
                <a:spcPct val="50000"/>
              </a:spcBef>
              <a:buClr>
                <a:srgbClr val="008000"/>
              </a:buClr>
              <a:buSzPct val="65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Need for new shielding around the target cell</a:t>
            </a:r>
          </a:p>
          <a:p>
            <a:pPr marL="381000" lvl="2" eaLnBrk="0" hangingPunct="0">
              <a:lnSpc>
                <a:spcPct val="40000"/>
              </a:lnSpc>
              <a:spcBef>
                <a:spcPct val="50000"/>
              </a:spcBef>
              <a:buClr>
                <a:srgbClr val="008000"/>
              </a:buClr>
              <a:buSzPct val="65000"/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   and at the magnet exit window</a:t>
            </a:r>
          </a:p>
          <a:p>
            <a:pPr marL="190500" lvl="1" eaLnBrk="0" hangingPunct="0">
              <a:lnSpc>
                <a:spcPct val="12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Cryostat Exit Detectors (CED) </a:t>
            </a:r>
          </a:p>
          <a:p>
            <a:pPr marL="190500" lvl="1" eaLnBrk="0" hangingPunct="0">
              <a:lnSpc>
                <a:spcPct val="3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   to </a:t>
            </a:r>
            <a:r>
              <a:rPr lang="en-US" sz="1800">
                <a:solidFill>
                  <a:srgbClr val="000000"/>
                </a:solidFill>
              </a:rPr>
              <a:t>separate elastic and inelastic </a:t>
            </a:r>
            <a:r>
              <a:rPr lang="en-US" sz="1800">
                <a:solidFill>
                  <a:schemeClr val="tx1"/>
                </a:solidFill>
              </a:rPr>
              <a:t>electrons</a:t>
            </a:r>
          </a:p>
          <a:p>
            <a:pPr eaLnBrk="0" hangingPunct="0">
              <a:lnSpc>
                <a:spcPct val="18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Cherenkov detector</a:t>
            </a:r>
            <a:endParaRPr lang="en-US" sz="1800">
              <a:solidFill>
                <a:schemeClr val="tx1"/>
              </a:solidFill>
            </a:endParaRPr>
          </a:p>
          <a:p>
            <a:pPr marL="190500" lvl="1" eaLnBrk="0" hangingPunct="0">
              <a:lnSpc>
                <a:spcPct val="5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chemeClr val="tx1"/>
                </a:solidFill>
              </a:rPr>
              <a:t>/e separation (both are recorded)</a:t>
            </a:r>
          </a:p>
          <a:p>
            <a:pPr marL="381000" lvl="2" eaLnBrk="0" hangingPunct="0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65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5 cm aerogel, n= 1.03 (OK for p</a:t>
            </a:r>
            <a:r>
              <a:rPr lang="en-US" baseline="-2500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chemeClr val="tx1"/>
                </a:solidFill>
              </a:rPr>
              <a:t> &lt; 380 MeV/c), </a:t>
            </a:r>
          </a:p>
          <a:p>
            <a:pPr marL="381000" lvl="2" eaLnBrk="0" hangingPunct="0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65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90% efficient for e</a:t>
            </a:r>
            <a:r>
              <a:rPr lang="en-US" baseline="30000">
                <a:solidFill>
                  <a:schemeClr val="tx1"/>
                </a:solidFill>
              </a:rPr>
              <a:t>-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u="sng">
                <a:solidFill>
                  <a:schemeClr val="tx1"/>
                </a:solidFill>
              </a:rPr>
              <a:t>and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1800">
                <a:solidFill>
                  <a:schemeClr val="tx1"/>
                </a:solidFill>
              </a:rPr>
              <a:t> rejection factor  100</a:t>
            </a:r>
          </a:p>
          <a:p>
            <a:pPr marL="381000" lvl="2" eaLnBrk="0" hangingPunct="0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65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From cosmic muons and test beam : 5-8 p.e.</a:t>
            </a:r>
          </a:p>
          <a:p>
            <a:pPr marL="381000" lvl="2" eaLnBrk="0" hangingPunct="0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65000"/>
              <a:buFont typeface="Wingdings" pitchFamily="2" charset="2"/>
              <a:buChar char="l"/>
            </a:pPr>
            <a:r>
              <a:rPr lang="en-US" sz="1800">
                <a:solidFill>
                  <a:schemeClr val="tx1"/>
                </a:solidFill>
              </a:rPr>
              <a:t> Special design for Magnetic shielding (SMS fringe field) </a:t>
            </a:r>
          </a:p>
        </p:txBody>
      </p:sp>
      <p:grpSp>
        <p:nvGrpSpPr>
          <p:cNvPr id="44038" name="Group 5"/>
          <p:cNvGrpSpPr>
            <a:grpSpLocks/>
          </p:cNvGrpSpPr>
          <p:nvPr/>
        </p:nvGrpSpPr>
        <p:grpSpPr bwMode="auto">
          <a:xfrm>
            <a:off x="5395913" y="962025"/>
            <a:ext cx="3606800" cy="3238500"/>
            <a:chOff x="3638" y="2142"/>
            <a:chExt cx="2462" cy="2040"/>
          </a:xfrm>
        </p:grpSpPr>
        <p:pic>
          <p:nvPicPr>
            <p:cNvPr id="44042" name="Picture 6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3696" y="2256"/>
              <a:ext cx="2352" cy="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Line 7"/>
            <p:cNvSpPr>
              <a:spLocks noChangeShapeType="1"/>
            </p:cNvSpPr>
            <p:nvPr/>
          </p:nvSpPr>
          <p:spPr bwMode="auto">
            <a:xfrm>
              <a:off x="4306" y="3552"/>
              <a:ext cx="1070" cy="54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Rectangle 8"/>
            <p:cNvSpPr>
              <a:spLocks noChangeArrowheads="1"/>
            </p:cNvSpPr>
            <p:nvPr/>
          </p:nvSpPr>
          <p:spPr bwMode="auto">
            <a:xfrm>
              <a:off x="5520" y="3600"/>
              <a:ext cx="96" cy="48"/>
            </a:xfrm>
            <a:prstGeom prst="rect">
              <a:avLst/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Text Box 9"/>
            <p:cNvSpPr txBox="1">
              <a:spLocks noChangeArrowheads="1"/>
            </p:cNvSpPr>
            <p:nvPr/>
          </p:nvSpPr>
          <p:spPr bwMode="auto">
            <a:xfrm>
              <a:off x="3652" y="3436"/>
              <a:ext cx="5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e</a:t>
              </a:r>
              <a:r>
                <a:rPr lang="en-US" sz="1600" baseline="30000">
                  <a:solidFill>
                    <a:schemeClr val="bg1"/>
                  </a:solidFill>
                  <a:latin typeface="Arial" charset="0"/>
                </a:rPr>
                <a:t>-</a:t>
              </a:r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 beam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4046" name="Text Box 10"/>
            <p:cNvSpPr txBox="1">
              <a:spLocks noChangeArrowheads="1"/>
            </p:cNvSpPr>
            <p:nvPr/>
          </p:nvSpPr>
          <p:spPr bwMode="auto">
            <a:xfrm>
              <a:off x="5616" y="3513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8000"/>
                  </a:solidFill>
                  <a:latin typeface="Arial" charset="0"/>
                </a:rPr>
                <a:t>target</a:t>
              </a:r>
            </a:p>
          </p:txBody>
        </p:sp>
        <p:sp>
          <p:nvSpPr>
            <p:cNvPr id="44047" name="Text Box 11"/>
            <p:cNvSpPr txBox="1">
              <a:spLocks noChangeArrowheads="1"/>
            </p:cNvSpPr>
            <p:nvPr/>
          </p:nvSpPr>
          <p:spPr bwMode="auto">
            <a:xfrm>
              <a:off x="4351" y="2142"/>
              <a:ext cx="124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CED</a:t>
              </a:r>
              <a:r>
                <a:rPr lang="en-US" sz="1600">
                  <a:solidFill>
                    <a:schemeClr val="tx1"/>
                  </a:solidFill>
                </a:rPr>
                <a:t> </a:t>
              </a:r>
              <a:r>
                <a:rPr lang="en-US" sz="1800">
                  <a:solidFill>
                    <a:srgbClr val="0000FF"/>
                  </a:solidFill>
                </a:rPr>
                <a:t>+ Cherenkov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44048" name="Text Box 12"/>
            <p:cNvSpPr txBox="1">
              <a:spLocks noChangeArrowheads="1"/>
            </p:cNvSpPr>
            <p:nvPr/>
          </p:nvSpPr>
          <p:spPr bwMode="auto">
            <a:xfrm>
              <a:off x="3638" y="2649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  <a:latin typeface="Arial" charset="0"/>
                </a:rPr>
                <a:t>FPD</a:t>
              </a:r>
              <a:endParaRPr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4039" name="Rectangle 13"/>
          <p:cNvSpPr>
            <a:spLocks noChangeArrowheads="1"/>
          </p:cNvSpPr>
          <p:nvPr/>
        </p:nvSpPr>
        <p:spPr bwMode="auto">
          <a:xfrm>
            <a:off x="1274763" y="315913"/>
            <a:ext cx="16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40" name="Date Placeholder 1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44041" name="Slide Number Placeholder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CB32A5-9A1A-4E1C-A3E1-2E685E8FAEFA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 sz="2800" dirty="0" smtClean="0"/>
              <a:t>Correction due to misidentified </a:t>
            </a:r>
            <a:r>
              <a:rPr lang="en-US" sz="2800" dirty="0" err="1" smtClean="0"/>
              <a:t>pions</a:t>
            </a:r>
            <a:endParaRPr lang="en-US" sz="2800" dirty="0"/>
          </a:p>
        </p:txBody>
      </p:sp>
      <p:pic>
        <p:nvPicPr>
          <p:cNvPr id="10" name="Picture 9" descr="ars_goo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3200"/>
            <a:ext cx="4998788" cy="3408959"/>
          </a:xfrm>
          <a:prstGeom prst="rect">
            <a:avLst/>
          </a:prstGeom>
        </p:spPr>
      </p:pic>
      <p:pic>
        <p:nvPicPr>
          <p:cNvPr id="5" name="Picture 4" descr="ARS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97063"/>
            <a:ext cx="2768600" cy="193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1467" y="3697069"/>
            <a:ext cx="18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red: 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pions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blue: electrons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914400"/>
            <a:ext cx="8991600" cy="1938992"/>
          </a:xfrm>
          <a:prstGeom prst="rect">
            <a:avLst/>
          </a:prstGeom>
          <a:solidFill>
            <a:srgbClr val="FCFFF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3 Ways to calculate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 runs with special beam structure providing timing reference allowing particle TOF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 PMT Multiplicity (two versus three of the </a:t>
            </a:r>
            <a:r>
              <a:rPr lang="en-US" dirty="0" err="1" smtClean="0">
                <a:solidFill>
                  <a:srgbClr val="008000"/>
                </a:solidFill>
                <a:latin typeface="Arial"/>
                <a:cs typeface="Arial"/>
              </a:rPr>
              <a:t>cerenkov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 PMT’s firing)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 Pulse heights (waveform digitized)</a:t>
            </a:r>
          </a:p>
          <a:p>
            <a:endParaRPr lang="en-US" sz="2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8" name="Picture 7" descr="cerenkov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133600"/>
            <a:ext cx="2073586" cy="3511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2387024"/>
            <a:ext cx="219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C8CB3"/>
                </a:solidFill>
                <a:latin typeface="+mn-lt"/>
              </a:rPr>
              <a:t>cerenkov detector</a:t>
            </a:r>
          </a:p>
          <a:p>
            <a:r>
              <a:rPr lang="en-US" sz="1600" dirty="0" smtClean="0">
                <a:solidFill>
                  <a:srgbClr val="2C8CB3"/>
                </a:solidFill>
                <a:latin typeface="+mn-lt"/>
              </a:rPr>
              <a:t>4 pmts</a:t>
            </a:r>
            <a:endParaRPr lang="en-US" sz="1600" dirty="0">
              <a:solidFill>
                <a:srgbClr val="2C8CB3"/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3038475"/>
            <a:ext cx="1295400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472440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2C8CB3"/>
                </a:solidFill>
                <a:latin typeface="+mn-lt"/>
              </a:rPr>
              <a:t>aerogel</a:t>
            </a:r>
            <a:endParaRPr lang="en-US" sz="1600" dirty="0" smtClean="0">
              <a:solidFill>
                <a:srgbClr val="2C8CB3"/>
              </a:solidFill>
              <a:latin typeface="+mn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858000" y="4410075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95642" y="6019800"/>
            <a:ext cx="1927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# single photo electrons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968788" y="6312188"/>
            <a:ext cx="48202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48754" y="3763069"/>
            <a:ext cx="671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counts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350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06257" y="6172200"/>
            <a:ext cx="137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+mn-lt"/>
              </a:rPr>
              <a:t>threshold</a:t>
            </a:r>
            <a:endParaRPr lang="en-US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5181600"/>
            <a:ext cx="2895600" cy="138499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rgbClr val="660066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 contamination to </a:t>
            </a:r>
          </a:p>
          <a:p>
            <a:r>
              <a:rPr lang="en-US" dirty="0" smtClean="0">
                <a:solidFill>
                  <a:srgbClr val="660066"/>
                </a:solidFill>
                <a:latin typeface="+mn-lt"/>
              </a:rPr>
              <a:t>electron yield   (</a:t>
            </a:r>
            <a:r>
              <a:rPr lang="en-US" dirty="0" err="1" smtClean="0">
                <a:solidFill>
                  <a:srgbClr val="660066"/>
                </a:solidFill>
                <a:latin typeface="+mn-lt"/>
              </a:rPr>
              <a:t>A</a:t>
            </a:r>
            <a:r>
              <a:rPr lang="en-US" baseline="-25000" dirty="0" err="1" smtClean="0">
                <a:solidFill>
                  <a:srgbClr val="660066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  </a:t>
            </a:r>
            <a:r>
              <a:rPr lang="en-US" dirty="0" smtClean="0">
                <a:solidFill>
                  <a:srgbClr val="660066"/>
                </a:solidFill>
                <a:latin typeface="Times New Roman"/>
                <a:cs typeface="Times New Roman"/>
              </a:rPr>
              <a:t>~</a:t>
            </a:r>
            <a:r>
              <a:rPr lang="en-US" dirty="0" smtClean="0">
                <a:solidFill>
                  <a:srgbClr val="660066"/>
                </a:solidFill>
                <a:latin typeface="+mn-lt"/>
              </a:rPr>
              <a:t> 0)</a:t>
            </a:r>
          </a:p>
          <a:p>
            <a:r>
              <a:rPr lang="en-US" dirty="0" smtClean="0">
                <a:solidFill>
                  <a:srgbClr val="660066"/>
                </a:solidFill>
                <a:latin typeface="+mn-lt"/>
              </a:rPr>
              <a:t>D 362:   0.5%</a:t>
            </a:r>
          </a:p>
          <a:p>
            <a:r>
              <a:rPr lang="en-US" dirty="0" smtClean="0">
                <a:solidFill>
                  <a:srgbClr val="660066"/>
                </a:solidFill>
                <a:latin typeface="+mn-lt"/>
              </a:rPr>
              <a:t>D 687:    4%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914400" y="3253502"/>
            <a:ext cx="381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2800" y="3276600"/>
            <a:ext cx="11079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687 MeV</a:t>
            </a:r>
            <a:endParaRPr lang="en-US" sz="1800" dirty="0">
              <a:latin typeface="+mn-lt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3416657" y="4561245"/>
            <a:ext cx="261231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accent2"/>
                </a:solidFill>
              </a:rPr>
              <a:t>G0 Forward Detection Scheme</a:t>
            </a:r>
          </a:p>
        </p:txBody>
      </p:sp>
      <p:pic>
        <p:nvPicPr>
          <p:cNvPr id="12293" name="Picture 3" descr="magnet_optics_ej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57200"/>
            <a:ext cx="31496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4114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rgbClr val="990000"/>
                </a:solidFill>
              </a:rPr>
              <a:t>Detect scattered Protons: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rgbClr val="990000"/>
                </a:solidFill>
              </a:rPr>
              <a:t>Magnet sorts protons by Q</a:t>
            </a:r>
            <a:r>
              <a:rPr lang="en-US" baseline="30000">
                <a:solidFill>
                  <a:srgbClr val="990000"/>
                </a:solidFill>
              </a:rPr>
              <a:t>2</a:t>
            </a:r>
            <a:r>
              <a:rPr lang="en-US">
                <a:solidFill>
                  <a:srgbClr val="990000"/>
                </a:solidFill>
              </a:rPr>
              <a:t> </a:t>
            </a:r>
          </a:p>
          <a:p>
            <a:r>
              <a:rPr lang="en-US">
                <a:solidFill>
                  <a:srgbClr val="990000"/>
                </a:solidFill>
              </a:rPr>
              <a:t>at one setting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rgbClr val="990000"/>
                </a:solidFill>
              </a:rPr>
              <a:t>Beam bunches 32 nsec apart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rgbClr val="990000"/>
                </a:solidFill>
              </a:rPr>
              <a:t>Flight time separates p and </a:t>
            </a:r>
            <a:r>
              <a:rPr lang="en-US">
                <a:solidFill>
                  <a:srgbClr val="990000"/>
                </a:solidFill>
                <a:latin typeface="Symbol" pitchFamily="18" charset="2"/>
              </a:rPr>
              <a:t>p</a:t>
            </a:r>
            <a:r>
              <a:rPr lang="en-US" baseline="30000">
                <a:solidFill>
                  <a:srgbClr val="99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990000"/>
                </a:solidFill>
                <a:latin typeface="Symbol" pitchFamily="18" charset="2"/>
              </a:rPr>
              <a:t>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5" name="Picture 6" descr="tof_principle_ej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914400" y="3505200"/>
          <a:ext cx="2444750" cy="882650"/>
        </p:xfrm>
        <a:graphic>
          <a:graphicData uri="http://schemas.openxmlformats.org/presentationml/2006/ole">
            <p:oleObj spid="_x0000_s12290" name="Equation" r:id="rId6" imgW="1231560" imgH="444240" progId="Equation.3">
              <p:embed/>
            </p:oleObj>
          </a:graphicData>
        </a:graphic>
      </p:graphicFrame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228600" y="28956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Beam spin flipped every 30 ms:  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+ - - +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2297" name="Group 10"/>
          <p:cNvGrpSpPr>
            <a:grpSpLocks/>
          </p:cNvGrpSpPr>
          <p:nvPr/>
        </p:nvGrpSpPr>
        <p:grpSpPr bwMode="auto">
          <a:xfrm>
            <a:off x="5791200" y="2971800"/>
            <a:ext cx="3055938" cy="3548063"/>
            <a:chOff x="3763" y="296"/>
            <a:chExt cx="1925" cy="2235"/>
          </a:xfrm>
        </p:grpSpPr>
        <p:pic>
          <p:nvPicPr>
            <p:cNvPr id="12300" name="Picture 11"/>
            <p:cNvPicPr>
              <a:picLocks noChangeAspect="1" noChangeArrowheads="1"/>
            </p:cNvPicPr>
            <p:nvPr/>
          </p:nvPicPr>
          <p:blipFill>
            <a:blip r:embed="rId7"/>
            <a:srcRect l="4291" t="12027" r="16611"/>
            <a:stretch>
              <a:fillRect/>
            </a:stretch>
          </p:blipFill>
          <p:spPr bwMode="auto">
            <a:xfrm>
              <a:off x="3763" y="296"/>
              <a:ext cx="1862" cy="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 Box 12"/>
            <p:cNvSpPr txBox="1">
              <a:spLocks noChangeArrowheads="1"/>
            </p:cNvSpPr>
            <p:nvPr/>
          </p:nvSpPr>
          <p:spPr bwMode="auto">
            <a:xfrm>
              <a:off x="4143" y="543"/>
              <a:ext cx="493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3399"/>
                  </a:solidFill>
                </a:rPr>
                <a:t>pions</a:t>
              </a:r>
            </a:p>
          </p:txBody>
        </p:sp>
        <p:sp>
          <p:nvSpPr>
            <p:cNvPr id="12302" name="Text Box 13"/>
            <p:cNvSpPr txBox="1">
              <a:spLocks noChangeArrowheads="1"/>
            </p:cNvSpPr>
            <p:nvPr/>
          </p:nvSpPr>
          <p:spPr bwMode="auto">
            <a:xfrm>
              <a:off x="3810" y="2281"/>
              <a:ext cx="1355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CC3399"/>
                  </a:solidFill>
                </a:rPr>
                <a:t>inelastic protons</a:t>
              </a:r>
            </a:p>
          </p:txBody>
        </p:sp>
        <p:sp>
          <p:nvSpPr>
            <p:cNvPr id="12303" name="Text Box 14"/>
            <p:cNvSpPr txBox="1">
              <a:spLocks noChangeArrowheads="1"/>
            </p:cNvSpPr>
            <p:nvPr/>
          </p:nvSpPr>
          <p:spPr bwMode="auto">
            <a:xfrm>
              <a:off x="4462" y="1906"/>
              <a:ext cx="1226" cy="2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3399"/>
                  </a:solidFill>
                </a:rPr>
                <a:t>elastic protons</a:t>
              </a:r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 flipH="1">
              <a:off x="4291" y="824"/>
              <a:ext cx="232" cy="185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 flipV="1">
              <a:off x="4640" y="1427"/>
              <a:ext cx="211" cy="479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V="1">
              <a:off x="3921" y="1458"/>
              <a:ext cx="629" cy="809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5041" y="401"/>
              <a:ext cx="5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CC3399"/>
                  </a:solidFill>
                </a:rPr>
                <a:t>Det 8</a:t>
              </a:r>
            </a:p>
          </p:txBody>
        </p:sp>
      </p:grpSp>
      <p:sp>
        <p:nvSpPr>
          <p:cNvPr id="12298" name="Date Placeholder 17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12299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B05CCD-7A05-4C7B-8311-2CBF5EA44345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0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4495800" cy="2933700"/>
          </a:xfrm>
        </p:spPr>
        <p:txBody>
          <a:bodyPr/>
          <a:lstStyle/>
          <a:p>
            <a:r>
              <a:rPr lang="en-US" sz="2000" dirty="0" smtClean="0"/>
              <a:t>2 ns time structure</a:t>
            </a:r>
            <a:br>
              <a:rPr lang="en-US" sz="2000" dirty="0" smtClean="0"/>
            </a:br>
            <a:endParaRPr lang="en-US" sz="1100" dirty="0" smtClean="0"/>
          </a:p>
          <a:p>
            <a:r>
              <a:rPr lang="en-US" sz="2000" dirty="0" smtClean="0"/>
              <a:t>Polarization reversal: 30 Hz, random quartets (+--+, -++-)</a:t>
            </a:r>
            <a:br>
              <a:rPr lang="en-US" sz="2000" dirty="0" smtClean="0"/>
            </a:br>
            <a:endParaRPr lang="en-US" sz="1100" dirty="0" smtClean="0"/>
          </a:p>
          <a:p>
            <a:r>
              <a:rPr lang="en-US" sz="2000" dirty="0" smtClean="0"/>
              <a:t>Slow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reversal: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/4 wave plate IN and OUT</a:t>
            </a:r>
            <a:br>
              <a:rPr lang="en-US" sz="2000" dirty="0" smtClean="0"/>
            </a:br>
            <a:endParaRPr lang="en-US" sz="1100" dirty="0" smtClean="0"/>
          </a:p>
          <a:p>
            <a:r>
              <a:rPr lang="en-US" sz="2000" dirty="0" err="1" smtClean="0"/>
              <a:t>Helicity</a:t>
            </a:r>
            <a:r>
              <a:rPr lang="en-US" sz="2000" dirty="0" smtClean="0"/>
              <a:t>-correlation properties:</a:t>
            </a:r>
          </a:p>
        </p:txBody>
      </p:sp>
      <p:sp>
        <p:nvSpPr>
          <p:cNvPr id="24579" name="Rectangle 69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2800" dirty="0" smtClean="0"/>
              <a:t>Polarized Beam Properties</a:t>
            </a:r>
          </a:p>
        </p:txBody>
      </p:sp>
      <p:graphicFrame>
        <p:nvGraphicFramePr>
          <p:cNvPr id="142467" name="Group 131"/>
          <p:cNvGraphicFramePr>
            <a:graphicFrameLocks noGrp="1"/>
          </p:cNvGraphicFramePr>
          <p:nvPr/>
        </p:nvGraphicFramePr>
        <p:xfrm>
          <a:off x="152400" y="3852863"/>
          <a:ext cx="4267200" cy="2699832"/>
        </p:xfrm>
        <a:graphic>
          <a:graphicData uri="http://schemas.openxmlformats.org/drawingml/2006/table">
            <a:tbl>
              <a:tblPr/>
              <a:tblGrid>
                <a:gridCol w="2068513"/>
                <a:gridCol w="1360487"/>
                <a:gridCol w="838200"/>
              </a:tblGrid>
              <a:tr h="349250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Beam Parameter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 Achieved </a:t>
                      </a:r>
                    </a:p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(OUT-IN)/2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“Specs”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 asymmetry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0.09 +/- 0.08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ppm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position difference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-19 +/- 3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nm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position difference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-17 +/- 2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nm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angle difference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-0.8 +/- 0.2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nrad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angle difference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0.0 +/- 0.1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nrad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difference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2.5 +/- 0.5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 eV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halo (out 6 mm)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 &lt; 0.3 x 10</a:t>
                      </a:r>
                      <a:r>
                        <a:rPr kumimoji="0" lang="en-US" sz="1400" b="0" i="0" u="none" strike="noStrike" cap="none" normalizeH="0" baseline="52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4775" marR="0" lvl="0" indent="-104775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10</a:t>
                      </a:r>
                      <a:r>
                        <a:rPr kumimoji="0" lang="en-US" sz="1400" b="0" i="0" u="none" strike="noStrike" cap="none" normalizeH="0" baseline="5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6" name="Rectangle 52"/>
          <p:cNvSpPr>
            <a:spLocks noChangeArrowheads="1"/>
          </p:cNvSpPr>
          <p:nvPr/>
        </p:nvSpPr>
        <p:spPr bwMode="auto">
          <a:xfrm>
            <a:off x="4679950" y="755650"/>
            <a:ext cx="528638" cy="19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6"/>
          <p:cNvGrpSpPr>
            <a:grpSpLocks/>
          </p:cNvGrpSpPr>
          <p:nvPr/>
        </p:nvGrpSpPr>
        <p:grpSpPr bwMode="auto">
          <a:xfrm>
            <a:off x="4445000" y="762000"/>
            <a:ext cx="4775200" cy="5946775"/>
            <a:chOff x="2896" y="610"/>
            <a:chExt cx="2912" cy="3616"/>
          </a:xfrm>
        </p:grpSpPr>
        <p:pic>
          <p:nvPicPr>
            <p:cNvPr id="24608" name="Picture 45" descr="PQB_LD2_winter_68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3" y="610"/>
              <a:ext cx="2905" cy="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9" name="Rectangle 46"/>
            <p:cNvSpPr>
              <a:spLocks noChangeArrowheads="1"/>
            </p:cNvSpPr>
            <p:nvPr/>
          </p:nvSpPr>
          <p:spPr bwMode="auto">
            <a:xfrm rot="-5400000">
              <a:off x="2634" y="1009"/>
              <a:ext cx="650" cy="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 b="1">
                  <a:latin typeface="Helvetica" pitchFamily="32" charset="0"/>
                </a:rPr>
                <a:t>Charge Asymmetry</a:t>
              </a:r>
              <a:endParaRPr lang="en-GB" sz="800" b="1">
                <a:latin typeface="Arial" pitchFamily="34" charset="0"/>
              </a:endParaRPr>
            </a:p>
          </p:txBody>
        </p:sp>
        <p:sp>
          <p:nvSpPr>
            <p:cNvPr id="24610" name="Text Box 139"/>
            <p:cNvSpPr txBox="1">
              <a:spLocks noChangeArrowheads="1"/>
            </p:cNvSpPr>
            <p:nvPr/>
          </p:nvSpPr>
          <p:spPr bwMode="auto">
            <a:xfrm>
              <a:off x="3817" y="4022"/>
              <a:ext cx="81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pitchFamily="34" charset="0"/>
                </a:rPr>
                <a:t>Run Number</a:t>
              </a:r>
            </a:p>
          </p:txBody>
        </p:sp>
        <p:sp>
          <p:nvSpPr>
            <p:cNvPr id="24611" name="Text Box 140"/>
            <p:cNvSpPr txBox="1">
              <a:spLocks noChangeArrowheads="1"/>
            </p:cNvSpPr>
            <p:nvPr/>
          </p:nvSpPr>
          <p:spPr bwMode="auto">
            <a:xfrm>
              <a:off x="3158" y="857"/>
              <a:ext cx="69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Arial" pitchFamily="34" charset="0"/>
                </a:rPr>
                <a:t>w/ feedback</a:t>
              </a:r>
            </a:p>
          </p:txBody>
        </p:sp>
        <p:sp>
          <p:nvSpPr>
            <p:cNvPr id="24612" name="Rectangle 141"/>
            <p:cNvSpPr>
              <a:spLocks noChangeArrowheads="1"/>
            </p:cNvSpPr>
            <p:nvPr/>
          </p:nvSpPr>
          <p:spPr bwMode="auto">
            <a:xfrm rot="-5400000">
              <a:off x="4204" y="885"/>
              <a:ext cx="408" cy="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 b="1">
                  <a:latin typeface="Symbol" pitchFamily="18" charset="2"/>
                </a:rPr>
                <a:t>D</a:t>
              </a:r>
              <a:r>
                <a:rPr lang="en-GB" sz="800" b="1">
                  <a:latin typeface="Helvetica" pitchFamily="32" charset="0"/>
                </a:rPr>
                <a:t>x (nm)</a:t>
              </a:r>
              <a:endParaRPr lang="en-GB" sz="800" b="1">
                <a:latin typeface="Arial" pitchFamily="34" charset="0"/>
              </a:endParaRPr>
            </a:p>
          </p:txBody>
        </p:sp>
        <p:sp>
          <p:nvSpPr>
            <p:cNvPr id="24613" name="Rectangle 142"/>
            <p:cNvSpPr>
              <a:spLocks noChangeArrowheads="1"/>
            </p:cNvSpPr>
            <p:nvPr/>
          </p:nvSpPr>
          <p:spPr bwMode="auto">
            <a:xfrm rot="-5400000">
              <a:off x="4133" y="2111"/>
              <a:ext cx="549" cy="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 b="1">
                  <a:latin typeface="Symbol" pitchFamily="18" charset="2"/>
                </a:rPr>
                <a:t>Dq</a:t>
              </a:r>
              <a:r>
                <a:rPr lang="en-GB" sz="800" b="1" baseline="-25000">
                  <a:latin typeface="Helvetica" pitchFamily="32" charset="0"/>
                </a:rPr>
                <a:t>x</a:t>
              </a:r>
              <a:r>
                <a:rPr lang="en-GB" sz="800" b="1">
                  <a:latin typeface="Helvetica" pitchFamily="32" charset="0"/>
                </a:rPr>
                <a:t> (nrad)</a:t>
              </a:r>
              <a:endParaRPr lang="en-GB" sz="800" b="1">
                <a:latin typeface="Arial" pitchFamily="34" charset="0"/>
              </a:endParaRPr>
            </a:p>
          </p:txBody>
        </p:sp>
        <p:sp>
          <p:nvSpPr>
            <p:cNvPr id="24614" name="Rectangle 143"/>
            <p:cNvSpPr>
              <a:spLocks noChangeArrowheads="1"/>
            </p:cNvSpPr>
            <p:nvPr/>
          </p:nvSpPr>
          <p:spPr bwMode="auto">
            <a:xfrm rot="-5400000">
              <a:off x="4133" y="3269"/>
              <a:ext cx="549" cy="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 b="1">
                  <a:latin typeface="Symbol" pitchFamily="18" charset="2"/>
                </a:rPr>
                <a:t>D</a:t>
              </a:r>
              <a:r>
                <a:rPr lang="en-GB" sz="800" b="1">
                  <a:latin typeface="Arial" pitchFamily="34" charset="0"/>
                </a:rPr>
                <a:t>E</a:t>
              </a:r>
              <a:r>
                <a:rPr lang="en-GB" sz="800" b="1">
                  <a:latin typeface="Helvetica" pitchFamily="32" charset="0"/>
                </a:rPr>
                <a:t> (keV)</a:t>
              </a:r>
              <a:endParaRPr lang="en-GB" sz="800" b="1">
                <a:latin typeface="Arial" pitchFamily="34" charset="0"/>
              </a:endParaRPr>
            </a:p>
          </p:txBody>
        </p:sp>
        <p:sp>
          <p:nvSpPr>
            <p:cNvPr id="24615" name="Rectangle 144"/>
            <p:cNvSpPr>
              <a:spLocks noChangeArrowheads="1"/>
            </p:cNvSpPr>
            <p:nvPr/>
          </p:nvSpPr>
          <p:spPr bwMode="auto">
            <a:xfrm rot="-5400000">
              <a:off x="2684" y="3272"/>
              <a:ext cx="549" cy="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 b="1">
                  <a:latin typeface="Symbol" pitchFamily="18" charset="2"/>
                </a:rPr>
                <a:t>Dq</a:t>
              </a:r>
              <a:r>
                <a:rPr lang="en-GB" sz="800" b="1" baseline="-25000">
                  <a:latin typeface="Helvetica" pitchFamily="32" charset="0"/>
                </a:rPr>
                <a:t>y</a:t>
              </a:r>
              <a:r>
                <a:rPr lang="en-GB" sz="800" b="1">
                  <a:latin typeface="Helvetica" pitchFamily="32" charset="0"/>
                </a:rPr>
                <a:t> (nrad)</a:t>
              </a:r>
              <a:endParaRPr lang="en-GB" sz="800" b="1">
                <a:latin typeface="Arial" pitchFamily="34" charset="0"/>
              </a:endParaRPr>
            </a:p>
          </p:txBody>
        </p:sp>
        <p:sp>
          <p:nvSpPr>
            <p:cNvPr id="24616" name="Rectangle 145"/>
            <p:cNvSpPr>
              <a:spLocks noChangeArrowheads="1"/>
            </p:cNvSpPr>
            <p:nvPr/>
          </p:nvSpPr>
          <p:spPr bwMode="auto">
            <a:xfrm rot="-5400000">
              <a:off x="2760" y="2064"/>
              <a:ext cx="408" cy="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 b="1">
                  <a:latin typeface="Symbol" pitchFamily="18" charset="2"/>
                </a:rPr>
                <a:t>D</a:t>
              </a:r>
              <a:r>
                <a:rPr lang="en-GB" sz="800" b="1">
                  <a:latin typeface="Helvetica" pitchFamily="32" charset="0"/>
                </a:rPr>
                <a:t>y (nm)</a:t>
              </a:r>
              <a:endParaRPr lang="en-GB" sz="800" b="1">
                <a:latin typeface="Arial" pitchFamily="34" charset="0"/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moller_g0back_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262" y="1066800"/>
            <a:ext cx="48339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800600" y="1077913"/>
            <a:ext cx="4048125" cy="4332287"/>
            <a:chOff x="3024" y="679"/>
            <a:chExt cx="2550" cy="2729"/>
          </a:xfrm>
        </p:grpSpPr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504" y="1008"/>
              <a:ext cx="0" cy="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4944" y="100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Text Box 7"/>
            <p:cNvSpPr txBox="1">
              <a:spLocks noChangeArrowheads="1"/>
            </p:cNvSpPr>
            <p:nvPr/>
          </p:nvSpPr>
          <p:spPr bwMode="auto">
            <a:xfrm>
              <a:off x="3600" y="2573"/>
              <a:ext cx="123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Sep.-Dec. 2006</a:t>
              </a:r>
            </a:p>
          </p:txBody>
        </p:sp>
        <p:sp>
          <p:nvSpPr>
            <p:cNvPr id="25611" name="Text Box 8"/>
            <p:cNvSpPr txBox="1">
              <a:spLocks noChangeArrowheads="1"/>
            </p:cNvSpPr>
            <p:nvPr/>
          </p:nvSpPr>
          <p:spPr bwMode="auto">
            <a:xfrm>
              <a:off x="3024" y="1344"/>
              <a:ext cx="84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April 2006</a:t>
              </a:r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H="1">
              <a:off x="3360" y="158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Text Box 10"/>
            <p:cNvSpPr txBox="1">
              <a:spLocks noChangeArrowheads="1"/>
            </p:cNvSpPr>
            <p:nvPr/>
          </p:nvSpPr>
          <p:spPr bwMode="auto">
            <a:xfrm>
              <a:off x="4608" y="1374"/>
              <a:ext cx="96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March 2007</a:t>
              </a:r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5088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3217" y="679"/>
              <a:ext cx="18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0066"/>
                  </a:solidFill>
                  <a:latin typeface="Arial" pitchFamily="34" charset="0"/>
                </a:rPr>
                <a:t>687 MeV M</a:t>
              </a:r>
              <a:r>
                <a:rPr lang="en-US" sz="2000">
                  <a:solidFill>
                    <a:srgbClr val="CC0066"/>
                  </a:solidFill>
                  <a:latin typeface="Arial" pitchFamily="34" charset="0"/>
                  <a:cs typeface="Arial" pitchFamily="34" charset="0"/>
                </a:rPr>
                <a:t>ø</a:t>
              </a:r>
              <a:r>
                <a:rPr lang="en-US" sz="2000">
                  <a:solidFill>
                    <a:srgbClr val="CC0066"/>
                  </a:solidFill>
                  <a:latin typeface="Arial" pitchFamily="34" charset="0"/>
                </a:rPr>
                <a:t>ller Results</a:t>
              </a:r>
            </a:p>
          </p:txBody>
        </p:sp>
        <p:sp>
          <p:nvSpPr>
            <p:cNvPr id="25616" name="Rectangle 16"/>
            <p:cNvSpPr>
              <a:spLocks noChangeArrowheads="1"/>
            </p:cNvSpPr>
            <p:nvPr/>
          </p:nvSpPr>
          <p:spPr bwMode="auto">
            <a:xfrm>
              <a:off x="3590" y="1018"/>
              <a:ext cx="134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Polarization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4419600" cy="3886200"/>
          </a:xfrm>
        </p:spPr>
        <p:txBody>
          <a:bodyPr/>
          <a:lstStyle/>
          <a:p>
            <a:r>
              <a:rPr lang="en-US" sz="2000" dirty="0" smtClean="0"/>
              <a:t>Measurements of </a:t>
            </a:r>
            <a:r>
              <a:rPr lang="en-US" sz="2000" dirty="0" err="1" smtClean="0"/>
              <a:t>Møller</a:t>
            </a:r>
            <a:r>
              <a:rPr lang="en-US" sz="2000" dirty="0" smtClean="0"/>
              <a:t> asymmetry at 687 </a:t>
            </a:r>
            <a:r>
              <a:rPr lang="en-US" sz="2000" dirty="0" err="1" smtClean="0"/>
              <a:t>MeV</a:t>
            </a:r>
            <a:endParaRPr lang="en-US" sz="2000" dirty="0" smtClean="0"/>
          </a:p>
          <a:p>
            <a:pPr lvl="1"/>
            <a:r>
              <a:rPr lang="en-US" sz="1800" dirty="0" smtClean="0"/>
              <a:t>Low energy tune of </a:t>
            </a:r>
            <a:r>
              <a:rPr lang="en-US" sz="1800" dirty="0" err="1" smtClean="0"/>
              <a:t>Møller</a:t>
            </a:r>
            <a:r>
              <a:rPr lang="en-US" sz="1800" dirty="0" smtClean="0"/>
              <a:t> spectrometer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Use Mott scattering for 362 </a:t>
            </a:r>
            <a:r>
              <a:rPr lang="en-US" sz="2000" dirty="0" err="1" smtClean="0"/>
              <a:t>MeV</a:t>
            </a:r>
            <a:r>
              <a:rPr lang="en-US" sz="2000" dirty="0" smtClean="0"/>
              <a:t> measurements</a:t>
            </a:r>
          </a:p>
          <a:p>
            <a:pPr lvl="1"/>
            <a:r>
              <a:rPr lang="en-US" sz="1800" dirty="0" smtClean="0"/>
              <a:t>Mott asymmetry measured at 5 </a:t>
            </a:r>
            <a:r>
              <a:rPr lang="en-US" sz="1800" dirty="0" err="1" smtClean="0"/>
              <a:t>MeV</a:t>
            </a:r>
            <a:r>
              <a:rPr lang="en-US" sz="1800" dirty="0" smtClean="0"/>
              <a:t> in injector</a:t>
            </a:r>
          </a:p>
          <a:p>
            <a:pPr lvl="1"/>
            <a:r>
              <a:rPr lang="en-US" sz="1800" dirty="0" smtClean="0"/>
              <a:t>New work on effect of background improves agreement with </a:t>
            </a:r>
            <a:r>
              <a:rPr lang="en-US" sz="1800" dirty="0" err="1" smtClean="0"/>
              <a:t>Møller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25605" name="Text Box 15"/>
          <p:cNvSpPr txBox="1">
            <a:spLocks noChangeArrowheads="1"/>
          </p:cNvSpPr>
          <p:nvPr/>
        </p:nvSpPr>
        <p:spPr bwMode="auto">
          <a:xfrm>
            <a:off x="3048000" y="5715000"/>
            <a:ext cx="48013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err="1">
                <a:solidFill>
                  <a:srgbClr val="008000"/>
                </a:solidFill>
                <a:latin typeface="Arial" pitchFamily="34" charset="0"/>
              </a:rPr>
              <a:t>P</a:t>
            </a:r>
            <a:r>
              <a:rPr lang="en-US" sz="2200" baseline="-25000" dirty="0" err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</a:rPr>
              <a:t>(687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</a:rPr>
              <a:t>MeV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</a:rPr>
              <a:t>) = 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</a:rPr>
              <a:t>85.78 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± 0.07 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</a:rPr>
              <a:t>± 1.38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</a:rPr>
              <a:t>%</a:t>
            </a:r>
          </a:p>
          <a:p>
            <a:r>
              <a:rPr lang="en-US" sz="2200" dirty="0" err="1">
                <a:solidFill>
                  <a:srgbClr val="008000"/>
                </a:solidFill>
                <a:latin typeface="Arial" pitchFamily="34" charset="0"/>
              </a:rPr>
              <a:t>P</a:t>
            </a:r>
            <a:r>
              <a:rPr lang="en-US" sz="2200" baseline="-25000" dirty="0" err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</a:rPr>
              <a:t>(362 </a:t>
            </a:r>
            <a:r>
              <a:rPr lang="en-US" sz="2200" dirty="0" err="1">
                <a:solidFill>
                  <a:srgbClr val="008000"/>
                </a:solidFill>
                <a:latin typeface="Arial" pitchFamily="34" charset="0"/>
              </a:rPr>
              <a:t>MeV</a:t>
            </a:r>
            <a:r>
              <a:rPr lang="en-US" sz="2200" dirty="0">
                <a:solidFill>
                  <a:srgbClr val="008000"/>
                </a:solidFill>
                <a:latin typeface="Arial" pitchFamily="34" charset="0"/>
              </a:rPr>
              <a:t>) =                   </a:t>
            </a:r>
            <a:r>
              <a:rPr lang="en-US" sz="2200" dirty="0" smtClean="0">
                <a:solidFill>
                  <a:srgbClr val="008000"/>
                </a:solidFill>
                <a:latin typeface="Arial" pitchFamily="34" charset="0"/>
              </a:rPr>
              <a:t>   ± 2.05%</a:t>
            </a:r>
            <a:endParaRPr lang="en-US" sz="2200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1143000" y="5715000"/>
            <a:ext cx="18938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8000"/>
                </a:solidFill>
                <a:latin typeface="Arial" pitchFamily="34" charset="0"/>
              </a:rPr>
              <a:t>Bottom Lines: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320800"/>
          </a:xfrm>
          <a:prstGeom prst="rect">
            <a:avLst/>
          </a:prstGeom>
          <a:noFill/>
        </p:spPr>
      </p:pic>
      <p:pic>
        <p:nvPicPr>
          <p:cNvPr id="14338" name="Picture 2" descr="e_coinc_LH2_687"/>
          <p:cNvPicPr>
            <a:picLocks noChangeAspect="1" noChangeArrowheads="1"/>
          </p:cNvPicPr>
          <p:nvPr/>
        </p:nvPicPr>
        <p:blipFill>
          <a:blip r:embed="rId4"/>
          <a:srcRect t="9694" b="1654"/>
          <a:stretch>
            <a:fillRect/>
          </a:stretch>
        </p:blipFill>
        <p:spPr bwMode="auto">
          <a:xfrm>
            <a:off x="4572000" y="1343025"/>
            <a:ext cx="4267200" cy="2668588"/>
          </a:xfrm>
          <a:prstGeom prst="rect">
            <a:avLst/>
          </a:prstGeom>
          <a:noFill/>
        </p:spPr>
      </p:pic>
      <p:pic>
        <p:nvPicPr>
          <p:cNvPr id="14339" name="Picture 3" descr="e_coinc_LD2_687"/>
          <p:cNvPicPr>
            <a:picLocks noChangeAspect="1" noChangeArrowheads="1"/>
          </p:cNvPicPr>
          <p:nvPr/>
        </p:nvPicPr>
        <p:blipFill>
          <a:blip r:embed="rId5"/>
          <a:srcRect t="10477"/>
          <a:stretch>
            <a:fillRect/>
          </a:stretch>
        </p:blipFill>
        <p:spPr bwMode="auto">
          <a:xfrm>
            <a:off x="5029200" y="4314825"/>
            <a:ext cx="4114800" cy="2543175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781801" y="31242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CC0000"/>
              </a:buClr>
              <a:buSzPct val="100000"/>
              <a:buFont typeface="Arial" pitchFamily="34" charset="0"/>
              <a:buNone/>
            </a:pPr>
            <a:r>
              <a:rPr lang="en-GB" sz="2000" dirty="0" smtClean="0">
                <a:solidFill>
                  <a:schemeClr val="bg1"/>
                </a:solidFill>
                <a:latin typeface="Helvetica" pitchFamily="48" charset="0"/>
              </a:rPr>
              <a:t>H </a:t>
            </a:r>
            <a:r>
              <a:rPr lang="en-GB" sz="1800" dirty="0" smtClean="0">
                <a:solidFill>
                  <a:schemeClr val="bg1"/>
                </a:solidFill>
                <a:latin typeface="Helvetica" pitchFamily="48" charset="0"/>
              </a:rPr>
              <a:t>687</a:t>
            </a:r>
            <a:r>
              <a:rPr lang="en-GB" sz="2000" dirty="0" smtClean="0">
                <a:solidFill>
                  <a:schemeClr val="bg1"/>
                </a:solidFill>
                <a:latin typeface="Helvetica" pitchFamily="4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Helvetica" pitchFamily="48" charset="0"/>
              </a:rPr>
              <a:t>MeV</a:t>
            </a:r>
            <a:r>
              <a:rPr lang="en-GB" sz="3600" dirty="0">
                <a:solidFill>
                  <a:schemeClr val="bg1"/>
                </a:solidFill>
                <a:latin typeface="Helvetica" pitchFamily="48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705600" y="59436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CC00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chemeClr val="bg1"/>
                </a:solidFill>
                <a:latin typeface="Helvetica" pitchFamily="48" charset="0"/>
              </a:rPr>
              <a:t>        </a:t>
            </a:r>
            <a:r>
              <a:rPr lang="en-GB" sz="2000" dirty="0" smtClean="0">
                <a:solidFill>
                  <a:schemeClr val="bg1"/>
                </a:solidFill>
                <a:latin typeface="Helvetica" pitchFamily="48" charset="0"/>
              </a:rPr>
              <a:t>D 687 </a:t>
            </a:r>
            <a:r>
              <a:rPr lang="en-GB" sz="2000" dirty="0" err="1">
                <a:solidFill>
                  <a:schemeClr val="bg1"/>
                </a:solidFill>
                <a:latin typeface="Helvetica" pitchFamily="48" charset="0"/>
              </a:rPr>
              <a:t>MeV</a:t>
            </a:r>
            <a:r>
              <a:rPr lang="en-GB" sz="3600" dirty="0">
                <a:solidFill>
                  <a:schemeClr val="bg1"/>
                </a:solidFill>
                <a:latin typeface="Helvetica" pitchFamily="48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1295400"/>
            <a:ext cx="4038600" cy="5562600"/>
            <a:chOff x="2880" y="623"/>
            <a:chExt cx="2880" cy="3697"/>
          </a:xfrm>
        </p:grpSpPr>
        <p:pic>
          <p:nvPicPr>
            <p:cNvPr id="14343" name="Picture 7" descr="e_coinc_LH2_362"/>
            <p:cNvPicPr>
              <a:picLocks noChangeAspect="1" noChangeArrowheads="1"/>
            </p:cNvPicPr>
            <p:nvPr/>
          </p:nvPicPr>
          <p:blipFill>
            <a:blip r:embed="rId6"/>
            <a:srcRect t="9970"/>
            <a:stretch>
              <a:fillRect/>
            </a:stretch>
          </p:blipFill>
          <p:spPr bwMode="auto">
            <a:xfrm>
              <a:off x="2880" y="623"/>
              <a:ext cx="2880" cy="1778"/>
            </a:xfrm>
            <a:prstGeom prst="rect">
              <a:avLst/>
            </a:prstGeom>
            <a:noFill/>
          </p:spPr>
        </p:pic>
        <p:pic>
          <p:nvPicPr>
            <p:cNvPr id="14344" name="Picture 8" descr="e_coinc_LD2_362"/>
            <p:cNvPicPr>
              <a:picLocks noChangeAspect="1" noChangeArrowheads="1"/>
            </p:cNvPicPr>
            <p:nvPr/>
          </p:nvPicPr>
          <p:blipFill>
            <a:blip r:embed="rId7"/>
            <a:srcRect t="9969"/>
            <a:stretch>
              <a:fillRect/>
            </a:stretch>
          </p:blipFill>
          <p:spPr bwMode="auto">
            <a:xfrm>
              <a:off x="2919" y="2513"/>
              <a:ext cx="2841" cy="1807"/>
            </a:xfrm>
            <a:prstGeom prst="rect">
              <a:avLst/>
            </a:prstGeom>
            <a:noFill/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660" y="1836"/>
              <a:ext cx="1985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rgbClr val="CC0000"/>
                </a:buClr>
                <a:buSzPct val="100000"/>
                <a:buFont typeface="Arial" pitchFamily="34" charset="0"/>
                <a:buNone/>
              </a:pPr>
              <a:r>
                <a:rPr lang="en-GB" dirty="0">
                  <a:solidFill>
                    <a:schemeClr val="bg1"/>
                  </a:solidFill>
                  <a:latin typeface="Helvetica" pitchFamily="48" charset="0"/>
                </a:rPr>
                <a:t>     </a:t>
              </a:r>
              <a:r>
                <a:rPr lang="en-GB" sz="2000" dirty="0">
                  <a:solidFill>
                    <a:schemeClr val="bg1"/>
                  </a:solidFill>
                  <a:latin typeface="Helvetica" pitchFamily="48" charset="0"/>
                </a:rPr>
                <a:t>     </a:t>
              </a:r>
              <a:r>
                <a:rPr lang="en-GB" sz="2000" dirty="0" smtClean="0">
                  <a:solidFill>
                    <a:schemeClr val="bg1"/>
                  </a:solidFill>
                  <a:latin typeface="Helvetica" pitchFamily="48" charset="0"/>
                </a:rPr>
                <a:t>H 362 </a:t>
              </a:r>
              <a:r>
                <a:rPr lang="en-GB" sz="2000" dirty="0" err="1">
                  <a:solidFill>
                    <a:schemeClr val="bg1"/>
                  </a:solidFill>
                  <a:latin typeface="Helvetica" pitchFamily="48" charset="0"/>
                </a:rPr>
                <a:t>MeV</a:t>
              </a:r>
              <a:r>
                <a:rPr lang="en-GB" sz="3600" dirty="0">
                  <a:solidFill>
                    <a:schemeClr val="bg1"/>
                  </a:solidFill>
                  <a:latin typeface="Helvetica" pitchFamily="48" charset="0"/>
                </a:rPr>
                <a:t> </a:t>
              </a:r>
              <a:r>
                <a:rPr lang="en-GB" sz="3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765" y="3723"/>
              <a:ext cx="198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rgbClr val="CC0000"/>
                </a:buClr>
                <a:buSzPct val="100000"/>
                <a:buFont typeface="Arial" pitchFamily="34" charset="0"/>
                <a:buNone/>
              </a:pPr>
              <a:r>
                <a:rPr lang="en-GB" sz="2000" dirty="0">
                  <a:solidFill>
                    <a:schemeClr val="bg1"/>
                  </a:solidFill>
                  <a:latin typeface="Helvetica" pitchFamily="48" charset="0"/>
                </a:rPr>
                <a:t>        </a:t>
              </a:r>
              <a:r>
                <a:rPr lang="en-GB" sz="2000" dirty="0" smtClean="0">
                  <a:solidFill>
                    <a:schemeClr val="bg1"/>
                  </a:solidFill>
                  <a:latin typeface="Helvetica" pitchFamily="48" charset="0"/>
                </a:rPr>
                <a:t>D 362 </a:t>
              </a:r>
              <a:r>
                <a:rPr lang="en-GB" sz="2000" dirty="0" err="1" smtClean="0">
                  <a:solidFill>
                    <a:schemeClr val="bg1"/>
                  </a:solidFill>
                  <a:latin typeface="Helvetica" pitchFamily="48" charset="0"/>
                </a:rPr>
                <a:t>MeV</a:t>
              </a:r>
              <a:r>
                <a:rPr lang="en-GB" sz="3600" dirty="0" smtClean="0">
                  <a:solidFill>
                    <a:schemeClr val="bg1"/>
                  </a:solidFill>
                  <a:latin typeface="Helvetica" pitchFamily="48" charset="0"/>
                </a:rPr>
                <a:t> </a:t>
              </a:r>
              <a:r>
                <a:rPr lang="en-GB" sz="36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GB" sz="36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752600" y="457200"/>
            <a:ext cx="3880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solidFill>
                  <a:schemeClr val="tx1"/>
                </a:solidFill>
                <a:latin typeface="+mn-lt"/>
              </a:rPr>
              <a:t>Electron Yields (Hz/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uA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</a:t>
            </a: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800600" y="3962400"/>
            <a:ext cx="1628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chemeClr val="bg2">
                    <a:lumMod val="75000"/>
                  </a:schemeClr>
                </a:solidFill>
                <a:latin typeface="+mn-lt"/>
              </a:rPr>
              <a:t>Quasi Elastic</a:t>
            </a: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 rot="-2463278">
            <a:off x="1614488" y="1447800"/>
            <a:ext cx="2500312" cy="1071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 rot="-2463278">
            <a:off x="1169988" y="4418013"/>
            <a:ext cx="2728912" cy="1071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733800" y="4267200"/>
            <a:ext cx="426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 rot="-2463278">
            <a:off x="6019800" y="1600200"/>
            <a:ext cx="2728913" cy="1068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 rot="-2463278">
            <a:off x="5105400" y="5562600"/>
            <a:ext cx="1857375" cy="766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038600" y="3657600"/>
            <a:ext cx="1007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Inelastic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114800" y="9144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Elastic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343400" y="6096000"/>
            <a:ext cx="1007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Inelastic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 rot="-2463278">
            <a:off x="6384925" y="4646613"/>
            <a:ext cx="2551113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 rot="-2463278">
            <a:off x="4572000" y="2819400"/>
            <a:ext cx="1857375" cy="766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70" name="Picture 34" descr="matrix_cuts_36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00200" cy="1243013"/>
          </a:xfrm>
          <a:prstGeom prst="rect">
            <a:avLst/>
          </a:prstGeom>
          <a:noFill/>
        </p:spPr>
      </p:pic>
      <p:sp>
        <p:nvSpPr>
          <p:cNvPr id="14371" name="Line 35"/>
          <p:cNvSpPr>
            <a:spLocks noChangeShapeType="1"/>
          </p:cNvSpPr>
          <p:nvPr/>
        </p:nvSpPr>
        <p:spPr bwMode="auto">
          <a:xfrm flipV="1">
            <a:off x="3352800" y="1371600"/>
            <a:ext cx="762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3733800" y="1295400"/>
            <a:ext cx="426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6" descr="LD2_687_CED7_FPD13 dhb.bmp"/>
          <p:cNvPicPr>
            <a:picLocks noChangeAspect="1"/>
          </p:cNvPicPr>
          <p:nvPr/>
        </p:nvPicPr>
        <p:blipFill>
          <a:blip r:embed="rId2"/>
          <a:srcRect t="13959"/>
          <a:stretch>
            <a:fillRect/>
          </a:stretch>
        </p:blipFill>
        <p:spPr bwMode="auto">
          <a:xfrm>
            <a:off x="228600" y="1524000"/>
            <a:ext cx="8686800" cy="49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dirty="0" smtClean="0"/>
              <a:t>Backgrounds: Field Scans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Use simulation </a:t>
            </a:r>
            <a:r>
              <a:rPr lang="en-US" sz="2400" i="1" dirty="0" smtClean="0">
                <a:solidFill>
                  <a:schemeClr val="bg2">
                    <a:lumMod val="75000"/>
                  </a:schemeClr>
                </a:solidFill>
              </a:rPr>
              <a:t>shapes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to help determine dilution factors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828800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D-687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CED 7, FPD 13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52400" y="1219200"/>
            <a:ext cx="4267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660066"/>
                </a:solidFill>
                <a:latin typeface="+mn-lt"/>
              </a:rPr>
              <a:t>Rate Corrections for Electronics</a:t>
            </a:r>
          </a:p>
          <a:p>
            <a:r>
              <a:rPr lang="en-US" sz="2000" dirty="0">
                <a:solidFill>
                  <a:srgbClr val="660066"/>
                </a:solidFill>
                <a:latin typeface="+mn-lt"/>
              </a:rPr>
              <a:t>   </a:t>
            </a:r>
            <a:r>
              <a:rPr lang="en-US" sz="2000" dirty="0" smtClean="0">
                <a:solidFill>
                  <a:srgbClr val="660066"/>
                </a:solidFill>
                <a:latin typeface="+mn-lt"/>
                <a:sym typeface="Wingdings" pitchFamily="2" charset="2"/>
              </a:rPr>
              <a:t></a:t>
            </a:r>
            <a:r>
              <a:rPr lang="en-US" sz="1800" dirty="0" err="1" smtClean="0">
                <a:solidFill>
                  <a:srgbClr val="660066"/>
                </a:solidFill>
                <a:latin typeface="+mn-lt"/>
              </a:rPr>
              <a:t>Deadtime</a:t>
            </a: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  &amp; Random </a:t>
            </a:r>
            <a:r>
              <a:rPr lang="en-US" sz="1800" dirty="0">
                <a:solidFill>
                  <a:srgbClr val="660066"/>
                </a:solidFill>
                <a:latin typeface="+mn-lt"/>
              </a:rPr>
              <a:t>Coincidences</a:t>
            </a:r>
            <a:endParaRPr lang="en-US" dirty="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400" y="2286000"/>
            <a:ext cx="4267200" cy="685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Helicity Correlated Beam Corrections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152400" y="3200400"/>
            <a:ext cx="4191000" cy="10668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Dilution corrections:</a:t>
            </a:r>
          </a:p>
          <a:p>
            <a:pPr algn="ctr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(inelastic electrons, target windows,</a:t>
            </a:r>
          </a:p>
          <a:p>
            <a:pPr algn="ctr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misidentified </a:t>
            </a:r>
            <a:r>
              <a:rPr lang="en-US" sz="1800" dirty="0" err="1" smtClean="0">
                <a:solidFill>
                  <a:srgbClr val="006600"/>
                </a:solidFill>
                <a:latin typeface="+mn-lt"/>
              </a:rPr>
              <a:t>pions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 )</a:t>
            </a:r>
            <a:endParaRPr lang="en-US" sz="18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0" y="4572000"/>
            <a:ext cx="2895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0090"/>
                </a:solidFill>
                <a:latin typeface="+mn-lt"/>
              </a:rPr>
              <a:t>EM Radiative Corrections</a:t>
            </a:r>
          </a:p>
          <a:p>
            <a:pPr algn="ctr"/>
            <a:r>
              <a:rPr lang="en-US" sz="1800" dirty="0">
                <a:solidFill>
                  <a:srgbClr val="000090"/>
                </a:solidFill>
                <a:latin typeface="+mn-lt"/>
              </a:rPr>
              <a:t>(via Simulation)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1066800" y="5562600"/>
            <a:ext cx="2209800" cy="6096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Beam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Polarization </a:t>
            </a:r>
            <a:endParaRPr lang="en-US" sz="18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5715000"/>
            <a:ext cx="427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P= 0.8578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0.0007 (stat)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±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.0138 (sys)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57200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n-lt"/>
                <a:cs typeface="Comic Sans MS"/>
              </a:rPr>
              <a:t>From Raw asymmetries to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Comic Sans MS"/>
              </a:rPr>
              <a:t>unblinding</a:t>
            </a:r>
            <a:endParaRPr lang="en-US" sz="2800" dirty="0">
              <a:solidFill>
                <a:srgbClr val="002060"/>
              </a:solidFill>
              <a:latin typeface="+mn-lt"/>
              <a:cs typeface="Comic Sans M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476250"/>
          </a:xfrm>
        </p:spPr>
        <p:txBody>
          <a:bodyPr/>
          <a:lstStyle/>
          <a:p>
            <a:fld id="{7673956B-5AFE-D74C-919B-055ACBB4713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48200" y="1371600"/>
            <a:ext cx="400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~7-13 % correction to the yield, prior</a:t>
            </a:r>
          </a:p>
          <a:p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	to computing the asymmetry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22860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&lt; 0.1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ppm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(E, charge, or position 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beam- induced false asymmetry)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6800" y="3276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Inelastic electrons: ~1% to yield</a:t>
            </a:r>
          </a:p>
          <a:p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Al target windows  ~12% to yield</a:t>
            </a:r>
          </a:p>
          <a:p>
            <a:r>
              <a:rPr lang="en-US" sz="1800" dirty="0" err="1" smtClean="0">
                <a:solidFill>
                  <a:srgbClr val="006600"/>
                </a:solidFill>
                <a:latin typeface="+mn-lt"/>
              </a:rPr>
              <a:t>Pions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:  5% for D-687, </a:t>
            </a:r>
            <a:r>
              <a:rPr lang="en-US" sz="1800" dirty="0" smtClean="0">
                <a:solidFill>
                  <a:srgbClr val="006600"/>
                </a:solidFill>
              </a:rPr>
              <a:t>~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0 for rest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8200" y="47244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~4% correction to the asymmetry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Asymmetry Uncertainties (1)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95300"/>
          </a:xfrm>
        </p:spPr>
        <p:txBody>
          <a:bodyPr/>
          <a:lstStyle/>
          <a:p>
            <a:r>
              <a:rPr lang="en-US" sz="2400" dirty="0" smtClean="0"/>
              <a:t>Hydrogen, 687 </a:t>
            </a:r>
            <a:r>
              <a:rPr lang="en-US" sz="2400" dirty="0" err="1" smtClean="0"/>
              <a:t>MeV</a:t>
            </a: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00200"/>
          <a:ext cx="8534400" cy="411480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352799"/>
                <a:gridCol w="1066800"/>
                <a:gridCol w="914400"/>
                <a:gridCol w="914400"/>
                <a:gridCol w="1066800"/>
                <a:gridCol w="1219201"/>
              </a:tblGrid>
              <a:tr h="457201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Value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Stat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Sys Pt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Sys Gl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Measured Asymmetry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38.14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2.43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Background Asymmetry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38.27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0.40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Dilution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0.47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0.52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Transverse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0.008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Rate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38.39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Beam Polarization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44.76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0.52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0.53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EM </a:t>
                      </a:r>
                      <a:r>
                        <a:rPr lang="en-US" sz="2000" b="0" i="0" u="none" strike="noStrike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Radiative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-46.14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0.16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Physics Asymmetry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-46.14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2.43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11430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(all in parts per million)</a:t>
            </a:r>
            <a:endParaRPr lang="en-US" sz="18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 dirty="0" smtClean="0"/>
              <a:t>Asymmetry Uncertainties (2)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95300"/>
          </a:xfrm>
        </p:spPr>
        <p:txBody>
          <a:bodyPr/>
          <a:lstStyle/>
          <a:p>
            <a:r>
              <a:rPr lang="en-US" sz="2400" dirty="0" smtClean="0"/>
              <a:t>Deuterium, 687 </a:t>
            </a:r>
            <a:r>
              <a:rPr lang="en-US" sz="2400" dirty="0" err="1" smtClean="0"/>
              <a:t>MeV</a:t>
            </a:r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00200"/>
          <a:ext cx="8534398" cy="4114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52799"/>
                <a:gridCol w="1066800"/>
                <a:gridCol w="914400"/>
                <a:gridCol w="914401"/>
                <a:gridCol w="1066800"/>
                <a:gridCol w="1219198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Value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Stat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Sys Pt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Sys Gl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Measured Asymmetry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44.02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3.34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Background 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Asymmetry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46.05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Dilution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0.38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Transverse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0.008</a:t>
                      </a:r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Rate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46.35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1.82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Beam Polarization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54.03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0.62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0.64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EM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Radiative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Correction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-55.87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0.19</a:t>
                      </a:r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Physics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Asymmetry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-55.87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3.34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0.64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11430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(all in parts per million)</a:t>
            </a:r>
            <a:endParaRPr lang="en-US" sz="1800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physvsQ2_color"/>
          <p:cNvPicPr>
            <a:picLocks noChangeAspect="1" noChangeArrowheads="1"/>
          </p:cNvPicPr>
          <p:nvPr/>
        </p:nvPicPr>
        <p:blipFill>
          <a:blip r:embed="rId4" cstate="print"/>
          <a:srcRect l="4840" t="51311" r="4840" b="3421"/>
          <a:stretch>
            <a:fillRect/>
          </a:stretch>
        </p:blipFill>
        <p:spPr bwMode="auto">
          <a:xfrm>
            <a:off x="3733800" y="2695565"/>
            <a:ext cx="5334000" cy="378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5575" cy="457200"/>
          </a:xfrm>
        </p:spPr>
        <p:txBody>
          <a:bodyPr/>
          <a:lstStyle/>
          <a:p>
            <a:pPr eaLnBrk="1" hangingPunct="1"/>
            <a:r>
              <a:rPr lang="en-US" sz="2400" smtClean="0"/>
              <a:t>Axial form factor seen by PV electron scattering</a:t>
            </a:r>
            <a:endParaRPr lang="en-US" sz="2400" u="sng" smtClean="0"/>
          </a:p>
        </p:txBody>
      </p:sp>
      <p:sp>
        <p:nvSpPr>
          <p:cNvPr id="81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066800" y="909637"/>
          <a:ext cx="6838950" cy="538163"/>
        </p:xfrm>
        <a:graphic>
          <a:graphicData uri="http://schemas.openxmlformats.org/presentationml/2006/ole">
            <p:oleObj spid="_x0000_s8194" name="Equation" r:id="rId5" imgW="2908080" imgH="228600" progId="Equation.3">
              <p:embed/>
            </p:oleObj>
          </a:graphicData>
        </a:graphic>
      </p:graphicFrame>
      <p:grpSp>
        <p:nvGrpSpPr>
          <p:cNvPr id="8200" name="Group 4"/>
          <p:cNvGrpSpPr>
            <a:grpSpLocks/>
          </p:cNvGrpSpPr>
          <p:nvPr/>
        </p:nvGrpSpPr>
        <p:grpSpPr bwMode="auto">
          <a:xfrm>
            <a:off x="1676400" y="1517650"/>
            <a:ext cx="6096000" cy="1301750"/>
            <a:chOff x="1056" y="768"/>
            <a:chExt cx="3840" cy="820"/>
          </a:xfrm>
        </p:grpSpPr>
        <p:graphicFrame>
          <p:nvGraphicFramePr>
            <p:cNvPr id="8195" name="Object 5"/>
            <p:cNvGraphicFramePr>
              <a:graphicFrameLocks noChangeAspect="1"/>
            </p:cNvGraphicFramePr>
            <p:nvPr/>
          </p:nvGraphicFramePr>
          <p:xfrm>
            <a:off x="1056" y="864"/>
            <a:ext cx="1104" cy="696"/>
          </p:xfrm>
          <a:graphic>
            <a:graphicData uri="http://schemas.openxmlformats.org/presentationml/2006/ole">
              <p:oleObj spid="_x0000_s8195" name="VISIO" r:id="rId6" imgW="4600440" imgH="3076560" progId="Visio.Drawing.6">
                <p:embed/>
              </p:oleObj>
            </a:graphicData>
          </a:graphic>
        </p:graphicFrame>
        <p:graphicFrame>
          <p:nvGraphicFramePr>
            <p:cNvPr id="8196" name="Object 6"/>
            <p:cNvGraphicFramePr>
              <a:graphicFrameLocks noChangeAspect="1"/>
            </p:cNvGraphicFramePr>
            <p:nvPr/>
          </p:nvGraphicFramePr>
          <p:xfrm>
            <a:off x="3648" y="768"/>
            <a:ext cx="1248" cy="812"/>
          </p:xfrm>
          <a:graphic>
            <a:graphicData uri="http://schemas.openxmlformats.org/presentationml/2006/ole">
              <p:oleObj spid="_x0000_s8196" name="VISIO" r:id="rId7" imgW="5208840" imgH="2198520" progId="Visio.Drawing.6">
                <p:embed/>
              </p:oleObj>
            </a:graphicData>
          </a:graphic>
        </p:graphicFrame>
        <p:sp>
          <p:nvSpPr>
            <p:cNvPr id="8214" name="Text Box 7"/>
            <p:cNvSpPr txBox="1">
              <a:spLocks noChangeArrowheads="1"/>
            </p:cNvSpPr>
            <p:nvPr/>
          </p:nvSpPr>
          <p:spPr bwMode="auto">
            <a:xfrm>
              <a:off x="3360" y="1008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215" name="Text Box 8"/>
            <p:cNvSpPr txBox="1">
              <a:spLocks noChangeArrowheads="1"/>
            </p:cNvSpPr>
            <p:nvPr/>
          </p:nvSpPr>
          <p:spPr bwMode="auto">
            <a:xfrm>
              <a:off x="2208" y="1008"/>
              <a:ext cx="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1"/>
                  </a:solidFill>
                </a:rPr>
                <a:t>+</a:t>
              </a:r>
            </a:p>
          </p:txBody>
        </p:sp>
        <p:graphicFrame>
          <p:nvGraphicFramePr>
            <p:cNvPr id="8197" name="Object 9"/>
            <p:cNvGraphicFramePr>
              <a:graphicFrameLocks noChangeAspect="1"/>
            </p:cNvGraphicFramePr>
            <p:nvPr/>
          </p:nvGraphicFramePr>
          <p:xfrm>
            <a:off x="2448" y="816"/>
            <a:ext cx="816" cy="772"/>
          </p:xfrm>
          <a:graphic>
            <a:graphicData uri="http://schemas.openxmlformats.org/presentationml/2006/ole">
              <p:oleObj spid="_x0000_s8197" name="VISIO" r:id="rId8" imgW="5208840" imgH="2198520" progId="Visio.Drawing.6">
                <p:embed/>
              </p:oleObj>
            </a:graphicData>
          </a:graphic>
        </p:graphicFrame>
      </p:grp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28600" y="52578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A50021"/>
                </a:solidFill>
                <a:latin typeface="+mn-lt"/>
              </a:rPr>
              <a:t>but Q</a:t>
            </a:r>
            <a:r>
              <a:rPr lang="en-US" i="1" baseline="30000" dirty="0">
                <a:solidFill>
                  <a:srgbClr val="A50021"/>
                </a:solidFill>
                <a:latin typeface="+mn-lt"/>
              </a:rPr>
              <a:t>2</a:t>
            </a:r>
            <a:r>
              <a:rPr lang="en-US" i="1" dirty="0">
                <a:solidFill>
                  <a:srgbClr val="A50021"/>
                </a:solidFill>
                <a:latin typeface="+mn-lt"/>
              </a:rPr>
              <a:t> behavior is not well constrained</a:t>
            </a: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76200" y="28194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F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US" baseline="30000" dirty="0" err="1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+ R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at Q</a:t>
            </a:r>
            <a:r>
              <a:rPr lang="en-US" baseline="30000" dirty="0">
                <a:solidFill>
                  <a:srgbClr val="0033CC"/>
                </a:solidFill>
                <a:latin typeface="+mn-lt"/>
              </a:rPr>
              <a:t>2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=0 computed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33CC"/>
                </a:solidFill>
                <a:latin typeface="+mn-lt"/>
              </a:rPr>
              <a:t>by Zhu </a:t>
            </a:r>
            <a:r>
              <a:rPr lang="en-US" dirty="0" err="1">
                <a:solidFill>
                  <a:srgbClr val="0033CC"/>
                </a:solidFill>
                <a:latin typeface="+mn-lt"/>
              </a:rPr>
              <a:t>etal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33CC"/>
                </a:solidFill>
                <a:latin typeface="+mn-lt"/>
              </a:rPr>
              <a:t>PRD 62 (2000) 033008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33C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33CC"/>
                </a:solidFill>
                <a:latin typeface="+mn-lt"/>
              </a:rPr>
              <a:t>SAMPLE deuterium </a:t>
            </a:r>
            <a:r>
              <a:rPr lang="en-US" dirty="0" smtClean="0">
                <a:solidFill>
                  <a:srgbClr val="0033CC"/>
                </a:solidFill>
                <a:latin typeface="+mn-lt"/>
              </a:rPr>
              <a:t>asymmetry data  agree well</a:t>
            </a:r>
            <a:endParaRPr lang="en-US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8210" name="Date Placeholder 2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211" name="Slide Number Placeholder 2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E93C4F-A75E-458C-9E2F-16F42F2931F1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sz="2800" dirty="0" smtClean="0"/>
              <a:t>Preliminary Inelastic Asymmetries</a:t>
            </a:r>
          </a:p>
        </p:txBody>
      </p:sp>
      <p:pic>
        <p:nvPicPr>
          <p:cNvPr id="39939" name="Content Placeholder 3" descr="05-18-09_D687_InelAsym_OUTminusIN_bp dhb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3886200"/>
            <a:ext cx="6597650" cy="2836862"/>
          </a:xfrm>
        </p:spPr>
      </p:pic>
      <p:pic>
        <p:nvPicPr>
          <p:cNvPr id="39940" name="Picture 6" descr="05-18-09_H687b_InelAsym_OUTminusIN_bp dhb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295400"/>
            <a:ext cx="661193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876300"/>
            <a:ext cx="7772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CC0066"/>
                </a:solidFill>
                <a:latin typeface="+mn-lt"/>
              </a:rPr>
              <a:t>Background, </a:t>
            </a:r>
            <a:r>
              <a:rPr lang="en-US" kern="0" dirty="0" err="1">
                <a:solidFill>
                  <a:srgbClr val="CC0066"/>
                </a:solidFill>
                <a:latin typeface="+mn-lt"/>
              </a:rPr>
              <a:t>radiative</a:t>
            </a:r>
            <a:r>
              <a:rPr lang="en-US" kern="0" dirty="0">
                <a:solidFill>
                  <a:srgbClr val="CC0066"/>
                </a:solidFill>
                <a:latin typeface="+mn-lt"/>
              </a:rPr>
              <a:t> corrections </a:t>
            </a:r>
            <a:r>
              <a:rPr lang="en-US" i="1" kern="0" dirty="0">
                <a:solidFill>
                  <a:srgbClr val="CC0066"/>
                </a:solidFill>
                <a:latin typeface="+mn-lt"/>
              </a:rPr>
              <a:t>not included</a:t>
            </a:r>
            <a:endParaRPr lang="en-US" kern="0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676400"/>
            <a:ext cx="3084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OUT </a:t>
            </a:r>
            <a:r>
              <a:rPr lang="en-US" sz="1800" dirty="0">
                <a:latin typeface="+mn-lt"/>
              </a:rPr>
              <a:t>+ IN = 0.07 ±</a:t>
            </a:r>
            <a:r>
              <a:rPr lang="en-US" sz="1800" dirty="0"/>
              <a:t> </a:t>
            </a:r>
            <a:r>
              <a:rPr lang="en-US" sz="1800" dirty="0">
                <a:latin typeface="+mn-lt"/>
              </a:rPr>
              <a:t>5.1 </a:t>
            </a:r>
            <a:r>
              <a:rPr lang="en-US" sz="1800" dirty="0" err="1" smtClean="0">
                <a:latin typeface="+mn-lt"/>
              </a:rPr>
              <a:t>ppm</a:t>
            </a:r>
            <a:endParaRPr lang="en-US" sz="1800" dirty="0">
              <a:latin typeface="+mn-lt"/>
            </a:endParaRPr>
          </a:p>
        </p:txBody>
      </p: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6934200" y="47244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0" y="4419600"/>
            <a:ext cx="3027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OUT </a:t>
            </a:r>
            <a:r>
              <a:rPr lang="en-US" sz="1800" dirty="0">
                <a:latin typeface="+mn-lt"/>
              </a:rPr>
              <a:t>+ IN = -9.9 </a:t>
            </a:r>
            <a:r>
              <a:rPr lang="en-US" sz="1800" dirty="0"/>
              <a:t>± </a:t>
            </a:r>
            <a:r>
              <a:rPr lang="en-US" sz="1800" dirty="0">
                <a:latin typeface="+mn-lt"/>
              </a:rPr>
              <a:t>10.5 </a:t>
            </a:r>
            <a:r>
              <a:rPr lang="en-US" sz="1800" dirty="0" err="1" smtClean="0">
                <a:latin typeface="+mn-lt"/>
              </a:rPr>
              <a:t>ppm</a:t>
            </a:r>
            <a:endParaRPr lang="en-US" sz="18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2800" smtClean="0"/>
              <a:t>Preliminary Pion Asymmetries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71500"/>
          </a:xfrm>
        </p:spPr>
        <p:txBody>
          <a:bodyPr/>
          <a:lstStyle/>
          <a:p>
            <a:r>
              <a:rPr lang="en-US" sz="2000" dirty="0" smtClean="0"/>
              <a:t>Constrain small </a:t>
            </a:r>
            <a:r>
              <a:rPr lang="en-US" sz="2000" dirty="0" err="1" smtClean="0"/>
              <a:t>photoproduction</a:t>
            </a:r>
            <a:r>
              <a:rPr lang="en-US" sz="2000" dirty="0" smtClean="0"/>
              <a:t> asymmetry “</a:t>
            </a:r>
            <a:r>
              <a:rPr lang="en-US" sz="2000" dirty="0" err="1" smtClean="0"/>
              <a:t>d</a:t>
            </a:r>
            <a:r>
              <a:rPr lang="en-US" sz="2000" baseline="-25000" dirty="0" err="1" smtClean="0">
                <a:latin typeface="Symbol" pitchFamily="18" charset="2"/>
              </a:rPr>
              <a:t>D</a:t>
            </a:r>
            <a:r>
              <a:rPr lang="en-US" sz="2000" dirty="0" smtClean="0"/>
              <a:t>”</a:t>
            </a:r>
          </a:p>
          <a:p>
            <a:pPr lvl="1"/>
            <a:r>
              <a:rPr lang="en-US" sz="1800" dirty="0" smtClean="0"/>
              <a:t>working on systematic uncertainties (~ 0.5 </a:t>
            </a:r>
            <a:r>
              <a:rPr lang="en-US" sz="1800" dirty="0" err="1" smtClean="0"/>
              <a:t>ppm</a:t>
            </a:r>
            <a:r>
              <a:rPr lang="en-US" sz="1800" dirty="0" smtClean="0"/>
              <a:t>)</a:t>
            </a:r>
          </a:p>
        </p:txBody>
      </p:sp>
      <p:pic>
        <p:nvPicPr>
          <p:cNvPr id="40964" name="Picture 4" descr="Pion asymmetrie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1600200"/>
            <a:ext cx="65119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5007114"/>
            <a:ext cx="38685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(OUT – IN)/2 = -0.56 ± 1.03 </a:t>
            </a:r>
            <a:r>
              <a:rPr lang="en-US" dirty="0" err="1">
                <a:latin typeface="+mn-lt"/>
              </a:rPr>
              <a:t>ppm</a:t>
            </a:r>
            <a:endParaRPr lang="en-US" dirty="0">
              <a:latin typeface="+mn-lt"/>
            </a:endParaRPr>
          </a:p>
          <a:p>
            <a:pPr algn="ctr">
              <a:defRPr/>
            </a:pPr>
            <a:r>
              <a:rPr lang="en-US" dirty="0" smtClean="0">
                <a:latin typeface="+mn-lt"/>
              </a:rPr>
              <a:t>OUT </a:t>
            </a:r>
            <a:r>
              <a:rPr lang="en-US" dirty="0">
                <a:latin typeface="+mn-lt"/>
              </a:rPr>
              <a:t>+ IN = 3.84 ± 2.15 </a:t>
            </a:r>
            <a:r>
              <a:rPr lang="en-US" dirty="0" err="1" smtClean="0">
                <a:latin typeface="+mn-lt"/>
              </a:rPr>
              <a:t>ppm</a:t>
            </a:r>
            <a:endParaRPr lang="en-US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2800" dirty="0" smtClean="0"/>
              <a:t>Preliminary Transverse Asymmetries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71500"/>
          </a:xfrm>
        </p:spPr>
        <p:txBody>
          <a:bodyPr/>
          <a:lstStyle/>
          <a:p>
            <a:r>
              <a:rPr lang="en-US" sz="2400" dirty="0" smtClean="0"/>
              <a:t>Background,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corrections </a:t>
            </a:r>
            <a:r>
              <a:rPr lang="en-US" sz="2400" i="1" dirty="0" smtClean="0"/>
              <a:t>not included</a:t>
            </a: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</p:txBody>
      </p:sp>
      <p:pic>
        <p:nvPicPr>
          <p:cNvPr id="41988" name="Picture 15" descr="362MeV_LD2_transverse_sine_pass1-4_ubb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05000"/>
            <a:ext cx="43783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6" descr="362MeV_LH2_transverse_sine_pass1-4_ubb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4416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4" descr="687MeV_LH2_transverse_sine_pass1-4_ubb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3810000"/>
            <a:ext cx="43624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5400" y="43434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need theory for </a:t>
            </a:r>
            <a:r>
              <a:rPr lang="en-US" sz="2000" kern="0" dirty="0" err="1">
                <a:latin typeface="+mn-lt"/>
              </a:rPr>
              <a:t>em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kern="0" dirty="0" err="1">
                <a:latin typeface="+mn-lt"/>
              </a:rPr>
              <a:t>radiative</a:t>
            </a:r>
            <a:r>
              <a:rPr lang="en-US" sz="2000" kern="0" dirty="0">
                <a:latin typeface="+mn-lt"/>
              </a:rPr>
              <a:t> corrections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200" kern="0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133600"/>
            <a:ext cx="10807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7A00"/>
                </a:solidFill>
                <a:latin typeface="+mn-lt"/>
              </a:rPr>
              <a:t>H 362 </a:t>
            </a:r>
            <a:r>
              <a:rPr lang="en-US" sz="1400" dirty="0" err="1" smtClean="0">
                <a:solidFill>
                  <a:srgbClr val="007A00"/>
                </a:solidFill>
                <a:latin typeface="+mn-lt"/>
              </a:rPr>
              <a:t>MeV</a:t>
            </a:r>
            <a:endParaRPr lang="en-US" sz="1400" dirty="0">
              <a:solidFill>
                <a:srgbClr val="007A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962400"/>
            <a:ext cx="11304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7A00"/>
                </a:solidFill>
                <a:latin typeface="+mn-lt"/>
              </a:rPr>
              <a:t>H 687 </a:t>
            </a:r>
            <a:r>
              <a:rPr lang="en-US" sz="1400" dirty="0" err="1" smtClean="0">
                <a:solidFill>
                  <a:srgbClr val="007A00"/>
                </a:solidFill>
                <a:latin typeface="+mn-lt"/>
              </a:rPr>
              <a:t>MeV</a:t>
            </a:r>
            <a:r>
              <a:rPr lang="en-US" sz="1400" dirty="0" smtClean="0">
                <a:solidFill>
                  <a:srgbClr val="007A00"/>
                </a:solidFill>
                <a:latin typeface="+mn-lt"/>
              </a:rPr>
              <a:t> </a:t>
            </a:r>
            <a:endParaRPr lang="en-US" sz="1400" dirty="0">
              <a:solidFill>
                <a:srgbClr val="007A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133600"/>
            <a:ext cx="64633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C40087"/>
                </a:solidFill>
                <a:latin typeface="+mn-lt"/>
              </a:rPr>
              <a:t>D</a:t>
            </a:r>
            <a:r>
              <a:rPr lang="en-US" sz="1400" baseline="-25000" dirty="0" smtClean="0">
                <a:solidFill>
                  <a:srgbClr val="C40087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C40087"/>
                </a:solidFill>
                <a:latin typeface="+mn-lt"/>
              </a:rPr>
              <a:t>362</a:t>
            </a:r>
            <a:endParaRPr lang="en-US" sz="1400" dirty="0">
              <a:solidFill>
                <a:srgbClr val="C40087"/>
              </a:solidFill>
              <a:latin typeface="+mn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en-US" dirty="0" smtClean="0"/>
              <a:t>Determining Form Factors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71500"/>
          </a:xfrm>
        </p:spPr>
        <p:txBody>
          <a:bodyPr/>
          <a:lstStyle/>
          <a:p>
            <a:r>
              <a:rPr lang="en-US" sz="2400" dirty="0" smtClean="0"/>
              <a:t>Interpolation of G0 forward angle measurement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1600200"/>
            <a:ext cx="7269508" cy="4953000"/>
            <a:chOff x="914400" y="1600200"/>
            <a:chExt cx="7269508" cy="4953000"/>
          </a:xfrm>
        </p:grpSpPr>
        <p:pic>
          <p:nvPicPr>
            <p:cNvPr id="36868" name="Picture 3" descr="AForward 20090520.bmp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600200"/>
              <a:ext cx="7269508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6134894" y="46101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rot="5400000" flipH="1" flipV="1">
              <a:off x="3239294" y="2856706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3" descr="H362-asym3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962400"/>
            <a:ext cx="55800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New Results from G0: Parity Violating Electron Scattering at </a:t>
            </a:r>
            <a:r>
              <a:rPr lang="en-US" sz="2800" dirty="0" err="1" smtClean="0">
                <a:solidFill>
                  <a:srgbClr val="C00000"/>
                </a:solidFill>
              </a:rPr>
              <a:t>JLab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031" name="Text Box 2067"/>
          <p:cNvSpPr txBox="1">
            <a:spLocks noChangeArrowheads="1"/>
          </p:cNvSpPr>
          <p:nvPr/>
        </p:nvSpPr>
        <p:spPr bwMode="auto">
          <a:xfrm>
            <a:off x="2286000" y="9715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Elizabeth Beise, University of Maryland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37" name="Slide Number Placeholder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383B22-93F0-45F9-8AB7-2915BC42CDDC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Beise, U Maryland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8600" y="1447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kern="0" dirty="0" smtClean="0">
                <a:solidFill>
                  <a:schemeClr val="tx1"/>
                </a:solidFill>
                <a:latin typeface="+mn-lt"/>
              </a:rPr>
              <a:t>Hydrogen and deuterium targets: access to s</a:t>
            </a:r>
            <a:r>
              <a:rPr kumimoji="0" lang="en-US" altLang="en-US" b="0" i="0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trange</a:t>
            </a:r>
            <a:r>
              <a:rPr kumimoji="0" lang="en-US" altLang="en-US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quark contributions to electromagnetic form factors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kern="0" dirty="0" smtClean="0">
                <a:solidFill>
                  <a:schemeClr val="tx1"/>
                </a:solidFill>
                <a:latin typeface="+mn-lt"/>
              </a:rPr>
              <a:t>Proton’s axial form factor, as seen by electrons</a:t>
            </a:r>
            <a:endParaRPr kumimoji="0" lang="en-US" altLang="en-US" b="0" i="0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2" name="Picture 44" descr="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34530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28600" y="2590800"/>
            <a:ext cx="4876800" cy="914400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kern="0" dirty="0" smtClean="0">
                <a:solidFill>
                  <a:schemeClr val="tx1"/>
                </a:solidFill>
                <a:latin typeface="+mn-lt"/>
              </a:rPr>
              <a:t>PV asymmetries (10-50 </a:t>
            </a:r>
            <a:r>
              <a:rPr lang="en-US" altLang="en-US" kern="0" dirty="0" err="1" smtClean="0">
                <a:solidFill>
                  <a:schemeClr val="tx1"/>
                </a:solidFill>
                <a:latin typeface="+mn-lt"/>
              </a:rPr>
              <a:t>ppm</a:t>
            </a:r>
            <a:r>
              <a:rPr lang="en-US" altLang="en-US" kern="0" dirty="0" smtClean="0">
                <a:solidFill>
                  <a:schemeClr val="tx1"/>
                </a:solidFill>
                <a:latin typeface="+mn-lt"/>
              </a:rPr>
              <a:t>) measured at Q</a:t>
            </a:r>
            <a:r>
              <a:rPr lang="en-US" altLang="en-US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en-US" kern="0" dirty="0" smtClean="0">
                <a:solidFill>
                  <a:schemeClr val="tx1"/>
                </a:solidFill>
                <a:latin typeface="+mn-lt"/>
              </a:rPr>
              <a:t> = 0.22, 0.63 GeV</a:t>
            </a:r>
            <a:r>
              <a:rPr lang="en-US" altLang="en-US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altLang="en-US" kern="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1371600" y="6248400"/>
            <a:ext cx="1447800" cy="577850"/>
            <a:chOff x="4320" y="48"/>
            <a:chExt cx="1154" cy="474"/>
          </a:xfrm>
        </p:grpSpPr>
        <p:graphicFrame>
          <p:nvGraphicFramePr>
            <p:cNvPr id="25" name="Object 7"/>
            <p:cNvGraphicFramePr>
              <a:graphicFrameLocks noChangeAspect="1"/>
            </p:cNvGraphicFramePr>
            <p:nvPr/>
          </p:nvGraphicFramePr>
          <p:xfrm>
            <a:off x="4320" y="57"/>
            <a:ext cx="370" cy="218"/>
          </p:xfrm>
          <a:graphic>
            <a:graphicData uri="http://schemas.openxmlformats.org/presentationml/2006/ole">
              <p:oleObj spid="_x0000_s171014" name="Photo Editor Photo" r:id="rId5" imgW="4200000" imgH="2142857" progId="MSPhotoEd.3">
                <p:embed/>
              </p:oleObj>
            </a:graphicData>
          </a:graphic>
        </p:graphicFrame>
        <p:graphicFrame>
          <p:nvGraphicFramePr>
            <p:cNvPr id="26" name="Object 8"/>
            <p:cNvGraphicFramePr>
              <a:graphicFrameLocks noChangeAspect="1"/>
            </p:cNvGraphicFramePr>
            <p:nvPr/>
          </p:nvGraphicFramePr>
          <p:xfrm>
            <a:off x="4731" y="48"/>
            <a:ext cx="354" cy="228"/>
          </p:xfrm>
          <a:graphic>
            <a:graphicData uri="http://schemas.openxmlformats.org/presentationml/2006/ole">
              <p:oleObj spid="_x0000_s171015" name="Photo Editor Photo" r:id="rId6" imgW="4258269" imgH="2847619" progId="MSPhotoEd.3">
                <p:embed/>
              </p:oleObj>
            </a:graphicData>
          </a:graphic>
        </p:graphicFrame>
        <p:graphicFrame>
          <p:nvGraphicFramePr>
            <p:cNvPr id="27" name="Object 9"/>
            <p:cNvGraphicFramePr>
              <a:graphicFrameLocks noChangeAspect="1"/>
            </p:cNvGraphicFramePr>
            <p:nvPr/>
          </p:nvGraphicFramePr>
          <p:xfrm>
            <a:off x="4324" y="303"/>
            <a:ext cx="356" cy="219"/>
          </p:xfrm>
          <a:graphic>
            <a:graphicData uri="http://schemas.openxmlformats.org/presentationml/2006/ole">
              <p:oleObj spid="_x0000_s171016" name="Photo Editor Photo" r:id="rId7" imgW="4600000" imgH="2828571" progId="MSPhotoEd.3">
                <p:embed/>
              </p:oleObj>
            </a:graphicData>
          </a:graphic>
        </p:graphicFrame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8"/>
            <a:srcRect r="22917"/>
            <a:stretch>
              <a:fillRect/>
            </a:stretch>
          </p:blipFill>
          <p:spPr bwMode="auto">
            <a:xfrm>
              <a:off x="4730" y="303"/>
              <a:ext cx="35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26" y="168"/>
              <a:ext cx="348" cy="23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med"/>
              <a:tailEnd/>
            </a:ln>
          </p:spPr>
        </p:pic>
      </p:grpSp>
      <p:sp>
        <p:nvSpPr>
          <p:cNvPr id="20" name="Rectangle 19"/>
          <p:cNvSpPr/>
          <p:nvPr/>
        </p:nvSpPr>
        <p:spPr>
          <a:xfrm>
            <a:off x="304800" y="3352800"/>
            <a:ext cx="5105400" cy="64633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blinded  raw asymmetries (</a:t>
            </a:r>
            <a:r>
              <a:rPr lang="en-US" sz="1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ppm</a:t>
            </a:r>
            <a:r>
              <a:rPr lang="en-US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Comic Sans MS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Comic Sans MS"/>
              </a:rPr>
              <a:t>from hydrogen, Q</a:t>
            </a:r>
            <a:r>
              <a:rPr lang="en-US" sz="1800" b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Comic Sans MS"/>
              </a:rPr>
              <a:t>2</a:t>
            </a:r>
            <a:r>
              <a:rPr lang="en-US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Comic Sans MS"/>
              </a:rPr>
              <a:t> = 0.22 GeV</a:t>
            </a:r>
            <a:r>
              <a:rPr lang="en-US" sz="1800" b="1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Comic Sans MS"/>
              </a:rPr>
              <a:t>2</a:t>
            </a:r>
            <a:endParaRPr lang="en-US" sz="1800" b="1" baseline="30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4" descr="GEsGMs_L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685800"/>
            <a:ext cx="54864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Summary of data at 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=0.1 GeV</a:t>
            </a:r>
            <a:r>
              <a:rPr lang="en-US" sz="2800" baseline="30000" dirty="0" smtClean="0"/>
              <a:t>2</a:t>
            </a:r>
            <a:endParaRPr lang="en-US" sz="2800" dirty="0" smtClean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533400" cy="228600"/>
          </a:xfrm>
          <a:noFill/>
        </p:spPr>
        <p:txBody>
          <a:bodyPr/>
          <a:lstStyle/>
          <a:p>
            <a:fld id="{8D49CFE9-6D96-443B-9070-17BA9B4F6130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715000" y="5867400"/>
            <a:ext cx="308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(thanks to K. </a:t>
            </a:r>
            <a:r>
              <a:rPr lang="en-US" sz="1600" dirty="0" err="1">
                <a:latin typeface="+mn-lt"/>
              </a:rPr>
              <a:t>Pashke</a:t>
            </a:r>
            <a:r>
              <a:rPr lang="en-US" sz="1600" dirty="0">
                <a:latin typeface="+mn-lt"/>
              </a:rPr>
              <a:t>, R. Young)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152400" y="990600"/>
            <a:ext cx="320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Solid ellipse: </a:t>
            </a:r>
          </a:p>
          <a:p>
            <a:r>
              <a:rPr lang="en-US" sz="1800" dirty="0">
                <a:latin typeface="+mn-lt"/>
              </a:rPr>
              <a:t>K. </a:t>
            </a:r>
            <a:r>
              <a:rPr lang="en-US" sz="1800" dirty="0" err="1">
                <a:latin typeface="+mn-lt"/>
              </a:rPr>
              <a:t>Pashke</a:t>
            </a:r>
            <a:r>
              <a:rPr lang="en-US" sz="1800" dirty="0">
                <a:latin typeface="+mn-lt"/>
              </a:rPr>
              <a:t>, private </a:t>
            </a:r>
            <a:r>
              <a:rPr lang="en-US" sz="1800" dirty="0" err="1">
                <a:latin typeface="+mn-lt"/>
              </a:rPr>
              <a:t>comm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[same as J</a:t>
            </a:r>
            <a:r>
              <a:rPr lang="en-US" sz="1800" dirty="0">
                <a:latin typeface="+mn-lt"/>
              </a:rPr>
              <a:t>. </a:t>
            </a:r>
            <a:r>
              <a:rPr lang="en-US" sz="1800" dirty="0" smtClean="0">
                <a:latin typeface="+mn-lt"/>
              </a:rPr>
              <a:t>Liu, et al 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PRC 76, 025202 (2007</a:t>
            </a:r>
            <a:r>
              <a:rPr lang="en-US" sz="1800" dirty="0" smtClean="0">
                <a:latin typeface="+mn-lt"/>
              </a:rPr>
              <a:t>)],</a:t>
            </a:r>
          </a:p>
          <a:p>
            <a:r>
              <a:rPr lang="en-US" sz="1800" dirty="0" smtClean="0">
                <a:latin typeface="+mn-lt"/>
              </a:rPr>
              <a:t>uses theoretical constraints</a:t>
            </a:r>
          </a:p>
          <a:p>
            <a:r>
              <a:rPr lang="en-US" sz="1800" dirty="0" smtClean="0">
                <a:latin typeface="+mn-lt"/>
              </a:rPr>
              <a:t>on the axial form factor</a:t>
            </a:r>
            <a:endParaRPr lang="en-US" sz="1800" dirty="0">
              <a:latin typeface="+mn-lt"/>
            </a:endParaRP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228600" y="28956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Dashed ellipse: </a:t>
            </a:r>
          </a:p>
          <a:p>
            <a:r>
              <a:rPr lang="en-US" sz="1800" dirty="0">
                <a:latin typeface="+mn-lt"/>
              </a:rPr>
              <a:t>R. Young </a:t>
            </a:r>
            <a:r>
              <a:rPr lang="en-US" sz="1800" dirty="0" smtClean="0">
                <a:latin typeface="+mn-lt"/>
              </a:rPr>
              <a:t>,et al.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PRL 97 (2006) </a:t>
            </a:r>
            <a:r>
              <a:rPr lang="en-US" sz="1800" dirty="0" smtClean="0">
                <a:latin typeface="+mn-lt"/>
              </a:rPr>
              <a:t>102002, </a:t>
            </a:r>
          </a:p>
          <a:p>
            <a:r>
              <a:rPr lang="en-US" sz="1800" dirty="0" smtClean="0">
                <a:latin typeface="+mn-lt"/>
              </a:rPr>
              <a:t>does not constrain G</a:t>
            </a:r>
            <a:r>
              <a:rPr lang="en-US" sz="1800" baseline="-25000" dirty="0" smtClean="0">
                <a:latin typeface="+mn-lt"/>
              </a:rPr>
              <a:t>A</a:t>
            </a:r>
          </a:p>
        </p:txBody>
      </p:sp>
      <p:sp>
        <p:nvSpPr>
          <p:cNvPr id="48138" name="Date Placeholder 9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04800" y="5410200"/>
          <a:ext cx="3048000" cy="773113"/>
        </p:xfrm>
        <a:graphic>
          <a:graphicData uri="http://schemas.openxmlformats.org/presentationml/2006/ole">
            <p:oleObj spid="_x0000_s87042" name="Equation" r:id="rId4" imgW="1904760" imgH="482400" progId="Equation.3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191000" y="4953000"/>
            <a:ext cx="1735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</a:rPr>
              <a:t>2007 Long Range Plan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8600" y="4267200"/>
            <a:ext cx="2971800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note: Placement of SAMPLE band on the graph depends on choice for G</a:t>
            </a:r>
            <a:r>
              <a:rPr lang="en-US" sz="1600" baseline="-250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es-gms-pva4-3.png"/>
          <p:cNvPicPr>
            <a:picLocks noChangeAspect="1"/>
          </p:cNvPicPr>
          <p:nvPr/>
        </p:nvPicPr>
        <p:blipFill>
          <a:blip r:embed="rId3"/>
          <a:srcRect l="3529" t="9091" r="11765" b="27273"/>
          <a:stretch>
            <a:fillRect/>
          </a:stretch>
        </p:blipFill>
        <p:spPr>
          <a:xfrm>
            <a:off x="3810000" y="1219200"/>
            <a:ext cx="5410200" cy="5259918"/>
          </a:xfrm>
          <a:prstGeom prst="rect">
            <a:avLst/>
          </a:prstGeom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/>
              <a:t>New Results from PVA4</a:t>
            </a: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52400" y="1524001"/>
            <a:ext cx="411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Q</a:t>
            </a:r>
            <a:r>
              <a:rPr lang="en-US" baseline="30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0.22 GeV</a:t>
            </a:r>
            <a:r>
              <a:rPr lang="en-US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, q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= 145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°</a:t>
            </a:r>
            <a:endParaRPr lang="en-US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meas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dirty="0" smtClean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17.23 </a:t>
            </a: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±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0.82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±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0.89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ppm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US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+mn-lt"/>
              </a:rPr>
              <a:t>nvs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15.87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±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1.22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ppm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(uses theoretical constraint of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Zhu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et al., for the axial FF)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304800" y="9144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</a:rPr>
              <a:t>S. </a:t>
            </a:r>
            <a:r>
              <a:rPr lang="en-US" sz="1800" dirty="0" err="1" smtClean="0">
                <a:latin typeface="+mn-lt"/>
              </a:rPr>
              <a:t>Baunack</a:t>
            </a:r>
            <a:r>
              <a:rPr lang="en-US" sz="1800" dirty="0" smtClean="0">
                <a:latin typeface="+mn-lt"/>
              </a:rPr>
              <a:t> et al., PRL 102 (2009) 151803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4800" y="3657600"/>
          <a:ext cx="3176337" cy="914400"/>
        </p:xfrm>
        <a:graphic>
          <a:graphicData uri="http://schemas.openxmlformats.org/presentationml/2006/ole">
            <p:oleObj spid="_x0000_s86019" name="Equation" r:id="rId4" imgW="1676160" imgH="482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5105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% contribution to proton:</a:t>
            </a:r>
          </a:p>
          <a:p>
            <a:r>
              <a:rPr lang="en-US" dirty="0" smtClean="0">
                <a:latin typeface="+mn-lt"/>
              </a:rPr>
              <a:t>electric:     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+mn-lt"/>
              </a:rPr>
              <a:t>3.0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+mn-lt"/>
              </a:rPr>
              <a:t> 2.5 %</a:t>
            </a:r>
          </a:p>
          <a:p>
            <a:r>
              <a:rPr lang="en-US" dirty="0" smtClean="0">
                <a:latin typeface="+mn-lt"/>
              </a:rPr>
              <a:t>magnetic:   </a:t>
            </a:r>
            <a:r>
              <a:rPr lang="en-US" dirty="0" smtClean="0">
                <a:latin typeface="Symbol" pitchFamily="18" charset="2"/>
              </a:rPr>
              <a:t>+</a:t>
            </a:r>
            <a:r>
              <a:rPr lang="en-US" dirty="0" smtClean="0">
                <a:latin typeface="+mn-lt"/>
              </a:rPr>
              <a:t>2.9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>
                <a:latin typeface="+mn-lt"/>
              </a:rPr>
              <a:t> 3.2 %</a:t>
            </a:r>
            <a:endParaRPr lang="en-US" dirty="0">
              <a:latin typeface="+mn-lt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CIPANP 2009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A6DBAB-3F37-43F9-ABA6-E5A11B9A19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sy"/>
          <p:cNvPicPr>
            <a:picLocks noChangeAspect="1" noChangeArrowheads="1"/>
          </p:cNvPicPr>
          <p:nvPr/>
        </p:nvPicPr>
        <p:blipFill>
          <a:blip r:embed="rId3" cstate="print"/>
          <a:srcRect t="50456" r="12102" b="4276"/>
          <a:stretch>
            <a:fillRect/>
          </a:stretch>
        </p:blipFill>
        <p:spPr bwMode="auto">
          <a:xfrm>
            <a:off x="5029200" y="3325304"/>
            <a:ext cx="4114800" cy="299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Quasielastic PV (ee’) in Deuterium</a:t>
            </a: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124200" y="1447800"/>
          <a:ext cx="2286000" cy="847725"/>
        </p:xfrm>
        <a:graphic>
          <a:graphicData uri="http://schemas.openxmlformats.org/presentationml/2006/ole">
            <p:oleObj spid="_x0000_s9218" name="Equation" r:id="rId4" imgW="1231560" imgH="457200" progId="Equation.3">
              <p:embed/>
            </p:oleObj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52400" y="23622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Parity conserving nuclear corrections to the asymmetry  are generally small, 1-3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% at backward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angles.  Calculation provided to us by R.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Schiavilla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includes final state interactions and 2-body effects.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04800" y="985838"/>
            <a:ext cx="7994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Use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Quasielastic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Arial" charset="0"/>
              </a:rPr>
              <a:t> scattering from deuterium as lever arm for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G</a:t>
            </a:r>
            <a:r>
              <a:rPr lang="en-US" sz="2400" baseline="-250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A</a:t>
            </a:r>
            <a:r>
              <a:rPr lang="en-US" sz="2400" baseline="300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(Q</a:t>
            </a:r>
            <a:r>
              <a:rPr lang="en-US" sz="2400" baseline="300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)</a:t>
            </a:r>
            <a:endParaRPr lang="en-US" sz="2400" baseline="30000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3582412"/>
            <a:ext cx="52578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Diaconescu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Schiavilla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+ van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Kolck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</a:t>
            </a:r>
          </a:p>
          <a:p>
            <a:pPr eaLnBrk="0" hangingPunct="0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	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PRC 63 (2001) 044007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) </a:t>
            </a:r>
          </a:p>
          <a:p>
            <a:pPr eaLnBrk="0" hangingPunct="0"/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Schiavilla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Carlson + Paris, </a:t>
            </a:r>
          </a:p>
          <a:p>
            <a:pPr eaLnBrk="0" hangingPunct="0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	PRC 67 (2003) 032501</a:t>
            </a: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See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also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Hadjimichael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Poulis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+ Donnelly, PRC45 (1992) 2666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Schramm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+ Horowitz, PRC 49 (1994) 2777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Kuster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+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Arenhovel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, NPA 626 (1997)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911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Liu,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Prezeau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 + Ramsey-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Musolf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,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	PRC 67 (2003) 035501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6" name="Date Placeholder 9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9227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A1F1B2-CB37-4792-A919-B58135349CDA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rocco_quinn_600_6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2" y="865188"/>
            <a:ext cx="6472238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Deuterium model comparison to cross section data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D083A6-90D2-4AA5-B6E9-67D9E16002BD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334000"/>
            <a:ext cx="5715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data from: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S. </a:t>
            </a:r>
            <a:r>
              <a:rPr lang="en-US" sz="1800" dirty="0" err="1" smtClean="0">
                <a:latin typeface="+mn-lt"/>
              </a:rPr>
              <a:t>Dytman</a:t>
            </a:r>
            <a:r>
              <a:rPr lang="en-US" sz="1800" dirty="0">
                <a:latin typeface="+mn-lt"/>
              </a:rPr>
              <a:t>, et al., Phys. Rev. C </a:t>
            </a:r>
            <a:r>
              <a:rPr lang="en-US" sz="1800" b="1" dirty="0">
                <a:latin typeface="+mn-lt"/>
              </a:rPr>
              <a:t>38</a:t>
            </a:r>
            <a:r>
              <a:rPr lang="en-US" sz="1800" dirty="0">
                <a:latin typeface="+mn-lt"/>
              </a:rPr>
              <a:t>, 800 (1988)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B. Quinn, et al., Phys. Rev. C </a:t>
            </a:r>
            <a:r>
              <a:rPr lang="en-US" sz="1800" b="1" dirty="0">
                <a:latin typeface="+mn-lt"/>
              </a:rPr>
              <a:t>37</a:t>
            </a:r>
            <a:r>
              <a:rPr lang="en-US" sz="1800" dirty="0">
                <a:latin typeface="+mn-lt"/>
              </a:rPr>
              <a:t>, 1609 (1988) 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66800"/>
            <a:ext cx="4495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calculation from R. </a:t>
            </a:r>
            <a:r>
              <a:rPr lang="en-US" sz="16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Schiavilla</a:t>
            </a:r>
            <a:endParaRPr lang="en-US" sz="16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see also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R.S., J. Carlson, and M. Paris, </a:t>
            </a:r>
          </a:p>
          <a:p>
            <a:pPr>
              <a:defRPr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PRC70, 044007 (2004).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2667000"/>
            <a:ext cx="2624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AV18 NN potential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relativistic kinematics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J.J. Kelly fit to nucleon</a:t>
            </a:r>
          </a:p>
          <a:p>
            <a:r>
              <a:rPr lang="en-US" sz="18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form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test_rocco_bot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538" y="762000"/>
            <a:ext cx="7561262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2-body effects in the D asymmetry</a:t>
            </a:r>
          </a:p>
        </p:txBody>
      </p:sp>
      <p:sp>
        <p:nvSpPr>
          <p:cNvPr id="5222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E. Beise, U Maryland</a:t>
            </a:r>
          </a:p>
        </p:txBody>
      </p:sp>
      <p:sp>
        <p:nvSpPr>
          <p:cNvPr id="522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52B7DA-4104-4EA6-A84C-5244F457E220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30" name="Date Placeholder 4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CIPANP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14542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+mn-lt"/>
              </a:rPr>
              <a:t>leading term</a:t>
            </a:r>
          </a:p>
          <a:p>
            <a:pPr>
              <a:defRPr/>
            </a:pPr>
            <a:r>
              <a:rPr lang="en-US" sz="1800" dirty="0" smtClean="0">
                <a:latin typeface="+mn-lt"/>
              </a:rPr>
              <a:t>of the </a:t>
            </a: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US" sz="1800" dirty="0">
                <a:latin typeface="+mn-lt"/>
              </a:rPr>
              <a:t>asymmetry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114800"/>
            <a:ext cx="1860446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axial form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factor </a:t>
            </a:r>
            <a:r>
              <a:rPr lang="en-US" sz="1800" dirty="0" smtClean="0">
                <a:latin typeface="+mn-lt"/>
              </a:rPr>
              <a:t>coefficient</a:t>
            </a:r>
            <a:endParaRPr lang="en-US" sz="1800" dirty="0">
              <a:latin typeface="+mn-lt"/>
            </a:endParaRPr>
          </a:p>
          <a:p>
            <a:pPr>
              <a:defRPr/>
            </a:pPr>
            <a:r>
              <a:rPr lang="en-US" sz="1800" dirty="0">
                <a:latin typeface="+mn-lt"/>
              </a:rPr>
              <a:t>has </a:t>
            </a:r>
            <a:r>
              <a:rPr lang="en-US" sz="1800" dirty="0">
                <a:latin typeface="Times New Roman"/>
                <a:cs typeface="Times New Roman"/>
              </a:rPr>
              <a:t>~</a:t>
            </a:r>
            <a:r>
              <a:rPr lang="en-US" sz="1800" dirty="0">
                <a:latin typeface="+mn-lt"/>
              </a:rPr>
              <a:t>15% 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correction from</a:t>
            </a:r>
          </a:p>
          <a:p>
            <a:pPr>
              <a:defRPr/>
            </a:pPr>
            <a:r>
              <a:rPr lang="en-US" sz="1800" dirty="0">
                <a:latin typeface="+mn-lt"/>
              </a:rPr>
              <a:t>2-body effects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914400"/>
            <a:ext cx="29067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calculations from R. </a:t>
            </a:r>
            <a:r>
              <a:rPr lang="en-US" sz="1600" dirty="0" err="1">
                <a:solidFill>
                  <a:schemeClr val="accent1">
                    <a:lumMod val="25000"/>
                  </a:schemeClr>
                </a:solidFill>
                <a:latin typeface="+mn-lt"/>
              </a:rPr>
              <a:t>Schiavilla</a:t>
            </a:r>
            <a:endParaRPr lang="en-US" sz="16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ixel 14">
      <a:dk1>
        <a:srgbClr val="000000"/>
      </a:dk1>
      <a:lt1>
        <a:srgbClr val="FFFFFF"/>
      </a:lt1>
      <a:dk2>
        <a:srgbClr val="000000"/>
      </a:dk2>
      <a:lt2>
        <a:srgbClr val="CC3300"/>
      </a:lt2>
      <a:accent1>
        <a:srgbClr val="FFCC99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00"/>
      </a:accent6>
      <a:hlink>
        <a:srgbClr val="993300"/>
      </a:hlink>
      <a:folHlink>
        <a:srgbClr val="FFFF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C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00"/>
        </a:accent6>
        <a:hlink>
          <a:srgbClr val="993300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00"/>
        </a:accent6>
        <a:hlink>
          <a:srgbClr val="993300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35421</TotalTime>
  <Words>2956</Words>
  <Application>Microsoft PowerPoint</Application>
  <PresentationFormat>On-screen Show (4:3)</PresentationFormat>
  <Paragraphs>734</Paragraphs>
  <Slides>44</Slides>
  <Notes>9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Theme1</vt:lpstr>
      <vt:lpstr>VISIO</vt:lpstr>
      <vt:lpstr>Photo Editor Photo</vt:lpstr>
      <vt:lpstr>Document</vt:lpstr>
      <vt:lpstr>Equation</vt:lpstr>
      <vt:lpstr>New Results from the G0 Experiment</vt:lpstr>
      <vt:lpstr>Spatial distribution of s-quarks in the nucleon</vt:lpstr>
      <vt:lpstr>Parity Violating elastic e-N scattering</vt:lpstr>
      <vt:lpstr>Axial form factor seen by PV electron scattering</vt:lpstr>
      <vt:lpstr>Summary of data at Q2 =0.1 GeV2</vt:lpstr>
      <vt:lpstr>New Results from PVA4</vt:lpstr>
      <vt:lpstr>Quasielastic PV (ee’) in Deuterium</vt:lpstr>
      <vt:lpstr>Deuterium model comparison to cross section data</vt:lpstr>
      <vt:lpstr>2-body effects in the D asymmetry</vt:lpstr>
      <vt:lpstr>Slide 10</vt:lpstr>
      <vt:lpstr>The G0 experiment at JLAB</vt:lpstr>
      <vt:lpstr>G0 Apparatus</vt:lpstr>
      <vt:lpstr>G0 Forward angle Results</vt:lpstr>
      <vt:lpstr>G0 Backward Angle</vt:lpstr>
      <vt:lpstr>Slide 15</vt:lpstr>
      <vt:lpstr>Slide 16</vt:lpstr>
      <vt:lpstr>Analysis Strategy</vt:lpstr>
      <vt:lpstr>Slide 18</vt:lpstr>
      <vt:lpstr>Backgrounds: Field Scans</vt:lpstr>
      <vt:lpstr>“Physics” Asymmetries</vt:lpstr>
      <vt:lpstr>Asymmetries to Form Factors</vt:lpstr>
      <vt:lpstr>Form Factor Results</vt:lpstr>
      <vt:lpstr>Anapole form factor FgA(Q2)</vt:lpstr>
      <vt:lpstr>Summary</vt:lpstr>
      <vt:lpstr>The G0 Collaboration (backward angle run) </vt:lpstr>
      <vt:lpstr>The G0 Collaboration (backward angle run)</vt:lpstr>
      <vt:lpstr>Slide 27</vt:lpstr>
      <vt:lpstr>2g exchange and Beam spin asymmetries</vt:lpstr>
      <vt:lpstr>Scaler Counting Issue with Electronics</vt:lpstr>
      <vt:lpstr>Slide 30</vt:lpstr>
      <vt:lpstr>Correction due to misidentified pions</vt:lpstr>
      <vt:lpstr>Slide 32</vt:lpstr>
      <vt:lpstr>Polarized Beam Properties</vt:lpstr>
      <vt:lpstr>Beam Polarization</vt:lpstr>
      <vt:lpstr>Slide 35</vt:lpstr>
      <vt:lpstr>Backgrounds: Field Scans</vt:lpstr>
      <vt:lpstr>Slide 37</vt:lpstr>
      <vt:lpstr>Asymmetry Uncertainties (1)</vt:lpstr>
      <vt:lpstr>Asymmetry Uncertainties (2)</vt:lpstr>
      <vt:lpstr>Preliminary Inelastic Asymmetries</vt:lpstr>
      <vt:lpstr>Preliminary Pion Asymmetries</vt:lpstr>
      <vt:lpstr>Preliminary Transverse Asymmetries</vt:lpstr>
      <vt:lpstr>Determining Form Factors</vt:lpstr>
      <vt:lpstr>New Results from G0: Parity Violating Electron Scattering at JLab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G0 Experiment</dc:title>
  <dc:creator>Elizabeth Beise</dc:creator>
  <cp:lastModifiedBy> Betsy Beise</cp:lastModifiedBy>
  <cp:revision>866</cp:revision>
  <dcterms:created xsi:type="dcterms:W3CDTF">2001-12-31T18:46:01Z</dcterms:created>
  <dcterms:modified xsi:type="dcterms:W3CDTF">2009-05-25T12:56:27Z</dcterms:modified>
</cp:coreProperties>
</file>