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s/slide118.xml" ContentType="application/vnd.openxmlformats-officedocument.presentationml.slide+xml"/>
  <Override PartName="/ppt/slideLayouts/slideLayout3.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slides/slide94.xml" ContentType="application/vnd.openxmlformats-officedocument.presentationml.slide+xml"/>
  <Override PartName="/ppt/slides/slide92.xml" ContentType="application/vnd.openxmlformats-officedocument.presentationml.slide+xml"/>
  <Override PartName="/ppt/notesSlides/notesSlide23.xml" ContentType="application/vnd.openxmlformats-officedocument.presentationml.notesSlide+xml"/>
  <Override PartName="/ppt/notesSlides/notesSlide42.xml" ContentType="application/vnd.openxmlformats-officedocument.presentationml.notesSlide+xml"/>
  <Default Extension="pict" ContentType="image/pict"/>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s/slide115.xml" ContentType="application/vnd.openxmlformats-officedocument.presentationml.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Default Extension="vml" ContentType="application/vnd.openxmlformats-officedocument.vmlDrawing"/>
  <Default Extension="png" ContentType="image/png"/>
  <Override PartName="/ppt/slides/slide83.xml" ContentType="application/vnd.openxmlformats-officedocument.presentationml.slide+xml"/>
  <Override PartName="/ppt/embeddings/Microsoft_Equation1.bin" ContentType="application/vnd.openxmlformats-officedocument.oleObject"/>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embeddings/Microsoft_Equation3.bin" ContentType="application/vnd.openxmlformats-officedocument.oleObject"/>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40.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slides/slide103.xml" ContentType="application/vnd.openxmlformats-officedocument.presentationml.slide+xml"/>
  <Override PartName="/ppt/slides/slide49.xml" ContentType="application/vnd.openxmlformats-officedocument.presentationml.slide+xml"/>
  <Override PartName="/ppt/slides/slide70.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slides/slide74.xml" ContentType="application/vnd.openxmlformats-officedocument.presentationml.slide+xml"/>
  <Override PartName="/ppt/slides/slide75.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17.xml" ContentType="application/vnd.openxmlformats-officedocument.presentationml.slide+xml"/>
  <Override PartName="/ppt/slides/slide111.xml" ContentType="application/vnd.openxmlformats-officedocument.presentationml.slide+xml"/>
  <Override PartName="/ppt/slides/slide16.xml" ContentType="application/vnd.openxmlformats-officedocument.presentationml.slide+xml"/>
  <Default Extension="gif" ContentType="image/gif"/>
  <Override PartName="/ppt/slides/slide38.xml" ContentType="application/vnd.openxmlformats-officedocument.presentationml.slide+xml"/>
  <Override PartName="/ppt/slides/slide113.xml" ContentType="application/vnd.openxmlformats-officedocument.presentationml.slide+xml"/>
  <Override PartName="/ppt/slides/slide10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Microsoft_Equation8.bin" ContentType="application/vnd.openxmlformats-officedocument.oleObject"/>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embeddings/Microsoft_Equation4.bin" ContentType="application/vnd.openxmlformats-officedocument.oleObject"/>
  <Override PartName="/ppt/slides/slide13.xml" ContentType="application/vnd.openxmlformats-officedocument.presentationml.slide+xml"/>
  <Override PartName="/ppt/notesSlides/notesSlide17.xml" ContentType="application/vnd.openxmlformats-officedocument.presentationml.notesSlide+xml"/>
  <Override PartName="/ppt/embeddings/Microsoft_Equation5.bin" ContentType="application/vnd.openxmlformats-officedocument.oleObject"/>
  <Override PartName="/ppt/slides/slide87.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Layouts/slideLayout6.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slides/slide27.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slides/slide116.xml" ContentType="application/vnd.openxmlformats-officedocument.presentationml.slide+xml"/>
  <Override PartName="/ppt/notesSlides/notesSlide7.xml" ContentType="application/vnd.openxmlformats-officedocument.presentationml.notesSlide+xml"/>
  <Override PartName="/ppt/embeddings/Microsoft_Equation2.bin" ContentType="application/vnd.openxmlformats-officedocument.oleObject"/>
  <Override PartName="/ppt/slides/slide63.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notesSlides/notesSlide12.xml" ContentType="application/vnd.openxmlformats-officedocument.presentationml.notesSlide+xml"/>
  <Override PartName="/ppt/embeddings/Microsoft_Equation7.bin" ContentType="application/vnd.openxmlformats-officedocument.oleObject"/>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slides/slide109.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114.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110.xml" ContentType="application/vnd.openxmlformats-officedocument.presentationml.slide+xml"/>
  <Override PartName="/ppt/slides/slide4.xml" ContentType="application/vnd.openxmlformats-officedocument.presentationml.slide+xml"/>
  <Override PartName="/ppt/slides/slide72.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102.xml" ContentType="application/vnd.openxmlformats-officedocument.presentationml.slide+xml"/>
  <Override PartName="/ppt/embeddings/Microsoft_Equation6.bin" ContentType="application/vnd.openxmlformats-officedocument.oleObject"/>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120"/>
  </p:notesMasterIdLst>
  <p:sldIdLst>
    <p:sldId id="347" r:id="rId2"/>
    <p:sldId id="369" r:id="rId3"/>
    <p:sldId id="292" r:id="rId4"/>
    <p:sldId id="325" r:id="rId5"/>
    <p:sldId id="294" r:id="rId6"/>
    <p:sldId id="379" r:id="rId7"/>
    <p:sldId id="394" r:id="rId8"/>
    <p:sldId id="380" r:id="rId9"/>
    <p:sldId id="381" r:id="rId10"/>
    <p:sldId id="382" r:id="rId11"/>
    <p:sldId id="348" r:id="rId12"/>
    <p:sldId id="353" r:id="rId13"/>
    <p:sldId id="367" r:id="rId14"/>
    <p:sldId id="354" r:id="rId15"/>
    <p:sldId id="355" r:id="rId16"/>
    <p:sldId id="356" r:id="rId17"/>
    <p:sldId id="340" r:id="rId18"/>
    <p:sldId id="361" r:id="rId19"/>
    <p:sldId id="320" r:id="rId20"/>
    <p:sldId id="339" r:id="rId21"/>
    <p:sldId id="383" r:id="rId22"/>
    <p:sldId id="384" r:id="rId23"/>
    <p:sldId id="341" r:id="rId24"/>
    <p:sldId id="385" r:id="rId25"/>
    <p:sldId id="256" r:id="rId26"/>
    <p:sldId id="386" r:id="rId27"/>
    <p:sldId id="390" r:id="rId28"/>
    <p:sldId id="387" r:id="rId29"/>
    <p:sldId id="388" r:id="rId30"/>
    <p:sldId id="389" r:id="rId31"/>
    <p:sldId id="364" r:id="rId32"/>
    <p:sldId id="306" r:id="rId33"/>
    <p:sldId id="312" r:id="rId34"/>
    <p:sldId id="311" r:id="rId35"/>
    <p:sldId id="368" r:id="rId36"/>
    <p:sldId id="308" r:id="rId37"/>
    <p:sldId id="318" r:id="rId38"/>
    <p:sldId id="391" r:id="rId39"/>
    <p:sldId id="299" r:id="rId40"/>
    <p:sldId id="370" r:id="rId41"/>
    <p:sldId id="315" r:id="rId42"/>
    <p:sldId id="371" r:id="rId43"/>
    <p:sldId id="319" r:id="rId44"/>
    <p:sldId id="393" r:id="rId45"/>
    <p:sldId id="302" r:id="rId46"/>
    <p:sldId id="333" r:id="rId47"/>
    <p:sldId id="334" r:id="rId48"/>
    <p:sldId id="336" r:id="rId49"/>
    <p:sldId id="373" r:id="rId50"/>
    <p:sldId id="377" r:id="rId51"/>
    <p:sldId id="304" r:id="rId52"/>
    <p:sldId id="262" r:id="rId53"/>
    <p:sldId id="296" r:id="rId54"/>
    <p:sldId id="332" r:id="rId55"/>
    <p:sldId id="342" r:id="rId56"/>
    <p:sldId id="374" r:id="rId57"/>
    <p:sldId id="282" r:id="rId58"/>
    <p:sldId id="289" r:id="rId59"/>
    <p:sldId id="290" r:id="rId60"/>
    <p:sldId id="343" r:id="rId61"/>
    <p:sldId id="344" r:id="rId62"/>
    <p:sldId id="378" r:id="rId63"/>
    <p:sldId id="345" r:id="rId64"/>
    <p:sldId id="346" r:id="rId65"/>
    <p:sldId id="263" r:id="rId66"/>
    <p:sldId id="297" r:id="rId67"/>
    <p:sldId id="331" r:id="rId68"/>
    <p:sldId id="257" r:id="rId69"/>
    <p:sldId id="258" r:id="rId70"/>
    <p:sldId id="259" r:id="rId71"/>
    <p:sldId id="261" r:id="rId72"/>
    <p:sldId id="264" r:id="rId73"/>
    <p:sldId id="266" r:id="rId74"/>
    <p:sldId id="267" r:id="rId75"/>
    <p:sldId id="268" r:id="rId76"/>
    <p:sldId id="269" r:id="rId77"/>
    <p:sldId id="271" r:id="rId78"/>
    <p:sldId id="270" r:id="rId79"/>
    <p:sldId id="272" r:id="rId80"/>
    <p:sldId id="274" r:id="rId81"/>
    <p:sldId id="273" r:id="rId82"/>
    <p:sldId id="275" r:id="rId83"/>
    <p:sldId id="276" r:id="rId84"/>
    <p:sldId id="328" r:id="rId85"/>
    <p:sldId id="281" r:id="rId86"/>
    <p:sldId id="284" r:id="rId87"/>
    <p:sldId id="286" r:id="rId88"/>
    <p:sldId id="287" r:id="rId89"/>
    <p:sldId id="288" r:id="rId90"/>
    <p:sldId id="317" r:id="rId91"/>
    <p:sldId id="316" r:id="rId92"/>
    <p:sldId id="329" r:id="rId93"/>
    <p:sldId id="326" r:id="rId94"/>
    <p:sldId id="327" r:id="rId95"/>
    <p:sldId id="309" r:id="rId96"/>
    <p:sldId id="310" r:id="rId97"/>
    <p:sldId id="300" r:id="rId98"/>
    <p:sldId id="314" r:id="rId99"/>
    <p:sldId id="313" r:id="rId100"/>
    <p:sldId id="337" r:id="rId101"/>
    <p:sldId id="324" r:id="rId102"/>
    <p:sldId id="277" r:id="rId103"/>
    <p:sldId id="278" r:id="rId104"/>
    <p:sldId id="279" r:id="rId105"/>
    <p:sldId id="280" r:id="rId106"/>
    <p:sldId id="305" r:id="rId107"/>
    <p:sldId id="357" r:id="rId108"/>
    <p:sldId id="265" r:id="rId109"/>
    <p:sldId id="330" r:id="rId110"/>
    <p:sldId id="362" r:id="rId111"/>
    <p:sldId id="365" r:id="rId112"/>
    <p:sldId id="358" r:id="rId113"/>
    <p:sldId id="366" r:id="rId114"/>
    <p:sldId id="303" r:id="rId115"/>
    <p:sldId id="283" r:id="rId116"/>
    <p:sldId id="285" r:id="rId117"/>
    <p:sldId id="372" r:id="rId118"/>
    <p:sldId id="260" r:id="rId1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clrMru>
    <a:srgbClr val="00D2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5620"/>
    <p:restoredTop sz="94660"/>
  </p:normalViewPr>
  <p:slideViewPr>
    <p:cSldViewPr>
      <p:cViewPr>
        <p:scale>
          <a:sx n="100" d="100"/>
          <a:sy n="100" d="100"/>
        </p:scale>
        <p:origin x="-584"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4176"/>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printerSettings" Target="printerSettings/printerSettings1.bin"/><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22" Type="http://schemas.openxmlformats.org/officeDocument/2006/relationships/presProps" Target="presProps.xml"/><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18" Type="http://schemas.openxmlformats.org/officeDocument/2006/relationships/slide" Target="slides/slide117.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theme" Target="theme/theme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notesMaster" Target="notesMasters/notesMaster1.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125" Type="http://schemas.openxmlformats.org/officeDocument/2006/relationships/tableStyles" Target="tableStyles.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08" Type="http://schemas.openxmlformats.org/officeDocument/2006/relationships/slide" Target="slides/slide107.xml"/><Relationship Id="rId3" Type="http://schemas.openxmlformats.org/officeDocument/2006/relationships/slide" Target="slides/slide2.xml"/><Relationship Id="rId123" Type="http://schemas.openxmlformats.org/officeDocument/2006/relationships/viewProps" Target="viewProps.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ict"/><Relationship Id="rId1" Type="http://schemas.openxmlformats.org/officeDocument/2006/relationships/image" Target="../media/image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ict"/></Relationships>
</file>

<file path=ppt/drawings/_rels/vmlDrawing3.vml.rels><?xml version="1.0" encoding="UTF-8" standalone="yes"?>
<Relationships xmlns="http://schemas.openxmlformats.org/package/2006/relationships"><Relationship Id="rId4" Type="http://schemas.openxmlformats.org/officeDocument/2006/relationships/image" Target="../media/image54.pict"/><Relationship Id="rId1" Type="http://schemas.openxmlformats.org/officeDocument/2006/relationships/image" Target="../media/image51.pict"/><Relationship Id="rId2" Type="http://schemas.openxmlformats.org/officeDocument/2006/relationships/image" Target="../media/image52.pict"/><Relationship Id="rId3" Type="http://schemas.openxmlformats.org/officeDocument/2006/relationships/image" Target="../media/image53.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vl1pPr>
          </a:lstStyle>
          <a:p>
            <a:pPr>
              <a:defRPr/>
            </a:pPr>
            <a:fld id="{6511D210-3BD0-5949-BC1C-3E7DD75DDD6E}" type="datetime1">
              <a:rPr lang="en-US"/>
              <a:pPr>
                <a:defRPr/>
              </a:pPr>
              <a:t>3/22/09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vl1pPr>
          </a:lstStyle>
          <a:p>
            <a:pPr>
              <a:defRPr/>
            </a:pPr>
            <a:fld id="{E6FA1D5C-C0DE-9D43-B018-5637BD28863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What a black hole might look like. Strong gravity, light cannot escape. Light is bent around.</a:t>
            </a:r>
          </a:p>
          <a:p>
            <a:r>
              <a:rPr lang="en-US" smtClean="0"/>
              <a:t>Will explain what it is, the difficulty physicists had coming to terms with it, and how it manifests</a:t>
            </a:r>
          </a:p>
          <a:p>
            <a:r>
              <a:rPr lang="en-US" smtClean="0"/>
              <a:t>In the world around us.</a:t>
            </a:r>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E36B41-DBB7-E74D-A687-CB4AE1D11CB9}"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F3EAC3-6C7A-6843-AC3C-D799C76F77D5}" type="slidenum">
              <a:rPr lang="en-US" smtClean="0"/>
              <a:pPr/>
              <a:t>12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…it would turn into a pumpkin!</a:t>
            </a:r>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8FAA47-9D90-684F-B1D4-B826637356F2}" type="slidenum">
              <a:rPr lang="en-US" smtClean="0"/>
              <a:pPr/>
              <a:t>13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Analogy…</a:t>
            </a:r>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255129-F31A-0F48-BCF8-521B4014BBD9}" type="slidenum">
              <a:rPr lang="en-US" smtClean="0"/>
              <a:pPr/>
              <a:t>17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analogy is a finite speed of influence. </a:t>
            </a:r>
          </a:p>
          <a:p>
            <a:r>
              <a:rPr lang="en-US" smtClean="0"/>
              <a:t>A flaw is that the water determines a particular rest frame, but spacetime does not.</a:t>
            </a:r>
          </a:p>
          <a:p>
            <a:r>
              <a:rPr lang="en-US" smtClean="0"/>
              <a:t>This is not a problem for my purposes, since I use only the analogy with the speed of light.</a:t>
            </a:r>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C9EFC0-80B3-8E44-A3CA-97872E26AC48}" type="slidenum">
              <a:rPr lang="en-US" smtClean="0"/>
              <a:pPr/>
              <a:t>18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Demonstrate this with a ball and a piece of paper.</a:t>
            </a:r>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7C41EE-1ECE-2B4F-AB10-D1D422D135C8}" type="slidenum">
              <a:rPr lang="en-US" smtClean="0"/>
              <a:pPr/>
              <a:t>20</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Demonstrate this with a ball and a piece of paper.</a:t>
            </a:r>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7C41EE-1ECE-2B4F-AB10-D1D422D135C8}" type="slidenum">
              <a:rPr lang="en-US" smtClean="0"/>
              <a:pPr/>
              <a:t>21</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Demonstrate this with a ball and a piece of paper.</a:t>
            </a:r>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7C41EE-1ECE-2B4F-AB10-D1D422D135C8}" type="slidenum">
              <a:rPr lang="en-US" smtClean="0"/>
              <a:pPr/>
              <a:t>22</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smtClean="0"/>
              <a:t>A black hole analogy. Spillway, Monticello Dam, Napa Valley</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7D4F3D-B64E-0D40-9172-461D4E4BC332}" type="slidenum">
              <a:rPr lang="en-US" smtClean="0"/>
              <a:pPr/>
              <a:t>25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smtClean="0"/>
              <a:t>A black hole analogy. Spillway, Monticello Dam, Napa Valley</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7D4F3D-B64E-0D40-9172-461D4E4BC332}" type="slidenum">
              <a:rPr lang="en-US" smtClean="0"/>
              <a:pPr/>
              <a:t>26</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smtClean="0"/>
              <a:t>A black hole analogy. Spillway, Monticello Dam, Napa Valley</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7D4F3D-B64E-0D40-9172-461D4E4BC332}" type="slidenum">
              <a:rPr lang="en-US" smtClean="0"/>
              <a:pPr/>
              <a:t>27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It is said he was inspired while watching an apple fall…</a:t>
            </a:r>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2418F7-4E4A-9740-8E61-3842AE4A3EBF}" type="slidenum">
              <a:rPr lang="en-US" smtClean="0"/>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smtClean="0"/>
              <a:t>A black hole analogy. Spillway, Monticello Dam, Napa Valley</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7D4F3D-B64E-0D40-9172-461D4E4BC332}" type="slidenum">
              <a:rPr lang="en-US" smtClean="0"/>
              <a:pPr/>
              <a:t>28</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smtClean="0"/>
              <a:t>A black hole analogy. Spillway, Monticello Dam, Napa Valley</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7D4F3D-B64E-0D40-9172-461D4E4BC332}" type="slidenum">
              <a:rPr lang="en-US" smtClean="0"/>
              <a:pPr/>
              <a:t>29</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smtClean="0"/>
              <a:t>A black hole analogy. Spillway, Monticello Dam, Napa Valley</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7D4F3D-B64E-0D40-9172-461D4E4BC332}" type="slidenum">
              <a:rPr lang="en-US" smtClean="0"/>
              <a:pPr/>
              <a:t>30</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is a preview of the picture as it finally emerged. This is where the story is headed.</a:t>
            </a:r>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3FBEBB-9971-C84D-8D17-381443D63535}" type="slidenum">
              <a:rPr lang="en-US" smtClean="0"/>
              <a:pPr/>
              <a:t>31</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Now I’ll tell the story, just touching on five episodes. There were many more.</a:t>
            </a:r>
          </a:p>
          <a:p>
            <a:r>
              <a:rPr lang="en-US" smtClean="0"/>
              <a:t>Begin with the gravitational field outside a star in general relativity. Einstein found an approximate solution, </a:t>
            </a:r>
          </a:p>
          <a:p>
            <a:r>
              <a:rPr lang="en-US" smtClean="0"/>
              <a:t>but Schwarzschild found the exact solution to the Einstein field equation!</a:t>
            </a:r>
          </a:p>
          <a:p>
            <a:r>
              <a:rPr lang="en-US" smtClean="0"/>
              <a:t>ds^2 specifies the gravitational field:  the time elapsed along any path in spacetime, and the paths of light rays.</a:t>
            </a:r>
          </a:p>
          <a:p>
            <a:r>
              <a:rPr lang="en-US" smtClean="0"/>
              <a:t>Something strange happens at the Schwarzschild radius.</a:t>
            </a:r>
          </a:p>
          <a:p>
            <a:r>
              <a:rPr lang="en-US" smtClean="0"/>
              <a:t>No time, and infinite distance…?</a:t>
            </a:r>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5B5813-181A-B74B-AB5D-33FF4517B90C}" type="slidenum">
              <a:rPr lang="en-US" smtClean="0"/>
              <a:pPr/>
              <a:t>33</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smtClean="0"/>
              <a:t>“As far as I can see, such a theory remains entirely outside any metaphysical or religious question. It leaves the materialist free to deny any transcendental Being… For the believer, it removes any attempt at familiarity with God… It is consonant with Isaiah speaking of the hidden God, hidden even in the beginning of the universe.”</a:t>
            </a: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A326D8-FF87-E346-9B3F-4396DB210B3B}" type="slidenum">
              <a:rPr lang="en-US" smtClean="0"/>
              <a:pPr/>
              <a:t>34</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When Einstein heard about Lemaitre’s claim, he once again reacted badly to time dependence…</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D16BED-33CA-4945-82A2-4E6C14C8457B}" type="slidenum">
              <a:rPr lang="en-US" smtClean="0"/>
              <a:pPr/>
              <a:t>36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DE36DC-B42C-2949-94F3-75C8AA1C27BB}" type="slidenum">
              <a:rPr lang="en-US" smtClean="0"/>
              <a:pPr/>
              <a:t>37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DE36DC-B42C-2949-94F3-75C8AA1C27BB}" type="slidenum">
              <a:rPr lang="en-US" smtClean="0"/>
              <a:pPr/>
              <a:t>38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Rabi, trying to explain why despite his brilliance Oppenheimer did not achieve even more…</a:t>
            </a:r>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E92984-2C20-1442-8750-516C416A682A}" type="slidenum">
              <a:rPr lang="en-US" smtClean="0"/>
              <a:pPr/>
              <a:t>41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Since gravity becomes weaker as the distance increases, an object can escape completely if it is tossed upwards fast enough.</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89D74D-5875-4548-AEA1-DD8FF1031432}" type="slidenum">
              <a:rPr lang="en-US" smtClean="0"/>
              <a:pPr/>
              <a:t>5</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He saw that there were two ways to extend the spacetime, but did not realize that collapse made the choice.</a:t>
            </a:r>
          </a:p>
          <a:p>
            <a:r>
              <a:rPr lang="en-US" smtClean="0"/>
              <a:t>However it was surely quickly realized, and I suppose it was this one spacetime diagram that set people’s imaginations free.</a:t>
            </a: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A49BC9-30C1-9F48-9DC2-D9181F4BE86C}" type="slidenum">
              <a:rPr lang="en-US" smtClean="0"/>
              <a:pPr/>
              <a:t>43</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He saw that there were two ways to extend the spacetime, but did not realize that collapse made the choice.</a:t>
            </a:r>
          </a:p>
          <a:p>
            <a:r>
              <a:rPr lang="en-US" smtClean="0"/>
              <a:t>However it was surely quickly realized, and I suppose it was this one spacetime diagram that set people’s imaginations free.</a:t>
            </a: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A49BC9-30C1-9F48-9DC2-D9181F4BE86C}" type="slidenum">
              <a:rPr lang="en-US" smtClean="0"/>
              <a:pPr/>
              <a:t>44</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For example Roger Penrose, who in a brilliant stroke addressed the question of what was happening INSIDE the black hole,</a:t>
            </a:r>
          </a:p>
          <a:p>
            <a:r>
              <a:rPr lang="en-US" smtClean="0"/>
              <a:t>The known unknown that so many had done all they could to avoid. It was known in the spherically symmetric case to be truly singular, </a:t>
            </a:r>
          </a:p>
          <a:p>
            <a:r>
              <a:rPr lang="en-US" smtClean="0"/>
              <a:t>an infinite stretching and squeezing of spacetime, a tearing of the spacetime fabric. Some argued that without symmetric there</a:t>
            </a:r>
          </a:p>
          <a:p>
            <a:r>
              <a:rPr lang="en-US" smtClean="0"/>
              <a:t>would be no singularity. Penrose proved otherwise.</a:t>
            </a:r>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9210C9-3F35-D34B-A81D-5C462C40E99A}" type="slidenum">
              <a:rPr lang="en-US" smtClean="0"/>
              <a:pPr/>
              <a:t>45</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What could possibly happen there??!</a:t>
            </a: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116A59-877F-FE47-A4F8-C42533884EDC}" type="slidenum">
              <a:rPr lang="en-US" smtClean="0"/>
              <a:pPr/>
              <a:t>46</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0BE336A-CE8F-8C43-90A6-19F06987E1CF}" type="slidenum">
              <a:rPr lang="en-US" smtClean="0"/>
              <a:pPr/>
              <a:t>57</a:t>
            </a:fld>
            <a:endParaRPr lang="en-US" smtClean="0"/>
          </a:p>
        </p:txBody>
      </p:sp>
      <p:sp>
        <p:nvSpPr>
          <p:cNvPr id="76803" name="Rectangle 2"/>
          <p:cNvSpPr>
            <a:spLocks noGrp="1" noRot="1" noChangeAspect="1" noChangeArrowheads="1"/>
          </p:cNvSpPr>
          <p:nvPr>
            <p:ph type="sldImg"/>
          </p:nvPr>
        </p:nvSpPr>
        <p:spPr bwMode="auto">
          <a:xfrm>
            <a:off x="1131888" y="674688"/>
            <a:ext cx="4597400" cy="3448050"/>
          </a:xfrm>
          <a:solidFill>
            <a:srgbClr val="FFFFFF"/>
          </a:solidFill>
          <a:ln>
            <a:solidFill>
              <a:srgbClr val="000000"/>
            </a:solidFill>
            <a:miter lim="800000"/>
            <a:headEnd/>
            <a:tailEnd/>
          </a:ln>
        </p:spPr>
      </p:sp>
      <p:sp>
        <p:nvSpPr>
          <p:cNvPr id="76804" name="Rectangle 3"/>
          <p:cNvSpPr>
            <a:spLocks noGrp="1" noChangeArrowheads="1"/>
          </p:cNvSpPr>
          <p:nvPr>
            <p:ph type="body" idx="1"/>
          </p:nvPr>
        </p:nvSpPr>
        <p:spPr bwMode="auto">
          <a:xfrm>
            <a:off x="893763" y="4346575"/>
            <a:ext cx="5070475" cy="4122738"/>
          </a:xfrm>
          <a:solidFill>
            <a:srgbClr val="FFFFFF"/>
          </a:solidFill>
          <a:ln>
            <a:solidFill>
              <a:srgbClr val="000000"/>
            </a:solidFill>
            <a:miter lim="800000"/>
            <a:headEnd/>
            <a:tailEnd/>
          </a:ln>
        </p:spPr>
        <p:txBody>
          <a:bodyPr wrap="square" lIns="91429" tIns="45714" rIns="91429" bIns="45714" numCol="1" anchor="t" anchorCtr="0" compatLnSpc="1">
            <a:prstTxWarp prst="textNoShape">
              <a:avLst/>
            </a:prstTxWarp>
          </a:bodyPr>
          <a:lstStyle/>
          <a:p>
            <a:pPr eaLnBrk="1" hangingPunct="1">
              <a:buFontTx/>
              <a:buChar char="-"/>
            </a:pPr>
            <a:r>
              <a:rPr lang="en-US"/>
              <a:t>Nature has been extremely kind to us and has provided X-ray astronomers with a powerful probe of the region close to a BH.. Will spend some time talking about this</a:t>
            </a:r>
          </a:p>
          <a:p>
            <a:pPr eaLnBrk="1" hangingPunct="1">
              <a:buFontTx/>
              <a:buChar char="-"/>
            </a:pPr>
            <a:r>
              <a:rPr lang="en-US"/>
              <a:t>Whether from corona or jet, X-rays will illuminate the disk… in response, the disk emits a spectrum rich in spectral features.  Calculation of spectrum from a patch of disk shown.</a:t>
            </a:r>
          </a:p>
          <a:p>
            <a:pPr eaLnBrk="1" hangingPunct="1">
              <a:buFontTx/>
              <a:buChar char="-"/>
            </a:pPr>
            <a:r>
              <a:rPr lang="en-US"/>
              <a:t>Highlight iron line… strong, isolated, ideal for characterization.</a:t>
            </a:r>
          </a:p>
          <a:p>
            <a:pPr eaLnBrk="1" hangingPunct="1">
              <a:buFontTx/>
              <a:buChar cha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But right in our own back yard, merely 33,000 light years away, in the center of the Milky Way galaxy…</a:t>
            </a: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0FF2D6-C0E2-1445-8DF5-69424DAEB72F}" type="slidenum">
              <a:rPr lang="en-US" smtClean="0"/>
              <a:pPr/>
              <a:t>60</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D913D05-C373-4C40-9883-9E5CA49B0609}" type="slidenum">
              <a:rPr lang="en-US" smtClean="0"/>
              <a:pPr/>
              <a:t>65</a:t>
            </a:fld>
            <a:endParaRPr lang="en-US" smtClean="0"/>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8A62F9A-DC07-824A-BCA4-B7FFBC8DAB45}" type="slidenum">
              <a:rPr lang="en-US" smtClean="0"/>
              <a:pPr/>
              <a:t>86</a:t>
            </a:fld>
            <a:endParaRPr lang="en-US" smtClean="0"/>
          </a:p>
        </p:txBody>
      </p:sp>
      <p:sp>
        <p:nvSpPr>
          <p:cNvPr id="109571" name="Rectangle 2"/>
          <p:cNvSpPr>
            <a:spLocks noGrp="1" noRot="1" noChangeAspect="1" noChangeArrowheads="1"/>
          </p:cNvSpPr>
          <p:nvPr>
            <p:ph type="sldImg"/>
          </p:nvPr>
        </p:nvSpPr>
        <p:spPr bwMode="auto">
          <a:xfrm>
            <a:off x="1131888" y="674688"/>
            <a:ext cx="4597400" cy="3448050"/>
          </a:xfrm>
          <a:solidFill>
            <a:srgbClr val="FFFFFF"/>
          </a:solidFill>
          <a:ln>
            <a:solidFill>
              <a:srgbClr val="000000"/>
            </a:solidFill>
            <a:miter lim="800000"/>
            <a:headEnd/>
            <a:tailEnd/>
          </a:ln>
        </p:spPr>
      </p:sp>
      <p:sp>
        <p:nvSpPr>
          <p:cNvPr id="109572" name="Rectangle 3"/>
          <p:cNvSpPr>
            <a:spLocks noGrp="1" noChangeArrowheads="1"/>
          </p:cNvSpPr>
          <p:nvPr>
            <p:ph type="body" idx="1"/>
          </p:nvPr>
        </p:nvSpPr>
        <p:spPr bwMode="auto">
          <a:xfrm>
            <a:off x="893763" y="4346575"/>
            <a:ext cx="5070475" cy="4122738"/>
          </a:xfrm>
          <a:solidFill>
            <a:srgbClr val="FFFFFF"/>
          </a:solidFill>
          <a:ln>
            <a:solidFill>
              <a:srgbClr val="000000"/>
            </a:solidFill>
            <a:miter lim="800000"/>
            <a:headEnd/>
            <a:tailEnd/>
          </a:ln>
        </p:spPr>
        <p:txBody>
          <a:bodyPr wrap="square" lIns="89575" tIns="44787" rIns="89575" bIns="44787" numCol="1" anchor="t" anchorCtr="0" compatLnSpc="1">
            <a:prstTxWarp prst="textNoShape">
              <a:avLst/>
            </a:prstTxWarp>
          </a:bodyPr>
          <a:lstStyle/>
          <a:p>
            <a:pPr eaLnBrk="1" hangingPunct="1"/>
            <a:r>
              <a:rPr lang="en-US"/>
              <a:t>Selected gallery of objects with confirmed broad lines</a:t>
            </a:r>
          </a:p>
          <a:p>
            <a:pPr eaLnBrk="1" hangingPunct="1"/>
            <a:r>
              <a:rPr lang="en-US"/>
              <a:t>Highligh lockman hole region</a:t>
            </a:r>
          </a:p>
          <a:p>
            <a:pPr eaLnBrk="1" hangingPunct="1"/>
            <a:r>
              <a:rPr lang="en-US"/>
              <a:t>Both AGN and GBHBs… very similar, demonstrates mass independence of iron line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B4DE963-E40C-6C4D-8654-E64D88F9AFD7}" type="slidenum">
              <a:rPr lang="en-US" smtClean="0"/>
              <a:pPr/>
              <a:t>87</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76F8C23-7C4B-C343-AA8F-69351FF9258F}" type="slidenum">
              <a:rPr lang="en-US" smtClean="0"/>
              <a:pPr/>
              <a:t>88</a:t>
            </a:fld>
            <a:endParaRPr lang="en-US"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Since gravity becomes weaker as the distance increases, an object can escape completely if it is tossed upwards fast enough.</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89D74D-5875-4548-AEA1-DD8FF1031432}" type="slidenum">
              <a:rPr lang="en-US" smtClean="0"/>
              <a:pPr/>
              <a:t>6</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5744661-1F05-5A4D-8791-DB5F41011960}" type="slidenum">
              <a:rPr lang="en-US" smtClean="0"/>
              <a:pPr/>
              <a:t>89</a:t>
            </a:fld>
            <a:endParaRPr lang="en-US" smtClean="0"/>
          </a:p>
        </p:txBody>
      </p:sp>
      <p:sp>
        <p:nvSpPr>
          <p:cNvPr id="115715" name="Rectangle 2"/>
          <p:cNvSpPr>
            <a:spLocks noGrp="1" noRot="1" noChangeAspect="1" noChangeArrowheads="1"/>
          </p:cNvSpPr>
          <p:nvPr>
            <p:ph type="sldImg"/>
          </p:nvPr>
        </p:nvSpPr>
        <p:spPr bwMode="auto">
          <a:xfrm>
            <a:off x="1130300" y="674688"/>
            <a:ext cx="4597400" cy="3448050"/>
          </a:xfrm>
          <a:solidFill>
            <a:srgbClr val="FFFFFF"/>
          </a:solidFill>
          <a:ln>
            <a:solidFill>
              <a:srgbClr val="000000"/>
            </a:solidFill>
            <a:miter lim="800000"/>
            <a:headEnd/>
            <a:tailEnd/>
          </a:ln>
        </p:spPr>
      </p:sp>
      <p:sp>
        <p:nvSpPr>
          <p:cNvPr id="115716" name="Rectangle 3"/>
          <p:cNvSpPr>
            <a:spLocks noGrp="1" noChangeArrowheads="1"/>
          </p:cNvSpPr>
          <p:nvPr>
            <p:ph type="body" idx="1"/>
          </p:nvPr>
        </p:nvSpPr>
        <p:spPr bwMode="auto">
          <a:xfrm>
            <a:off x="893763" y="4346575"/>
            <a:ext cx="5070475" cy="4122738"/>
          </a:xfrm>
          <a:solidFill>
            <a:srgbClr val="FFFFFF"/>
          </a:solidFill>
          <a:ln>
            <a:solidFill>
              <a:srgbClr val="000000"/>
            </a:solidFill>
            <a:miter lim="800000"/>
            <a:headEnd/>
            <a:tailEnd/>
          </a:ln>
        </p:spPr>
        <p:txBody>
          <a:bodyPr wrap="square" lIns="89730" tIns="44865" rIns="89730" bIns="44865" numCol="1" anchor="t" anchorCtr="0" compatLnSpc="1">
            <a:prstTxWarp prst="textNoShape">
              <a:avLst/>
            </a:prstTxWarp>
          </a:bodyPr>
          <a:lstStyle/>
          <a:p>
            <a:pPr eaLnBrk="1" hangingPunct="1">
              <a:buFontTx/>
              <a:buChar char="-"/>
            </a:pPr>
            <a:r>
              <a:rPr lang="en-US"/>
              <a:t>So much for models and theory, what do we see</a:t>
            </a:r>
          </a:p>
          <a:p>
            <a:pPr eaLnBrk="1" hangingPunct="1">
              <a:buFontTx/>
              <a:buChar char="-"/>
            </a:pPr>
            <a:r>
              <a:rPr lang="en-US"/>
              <a:t>Well… we’ve had the ability to study these broad iron lines for about 12 years now, starting with the joint US-Japan satellite ASCA and, most recently, using another US-Japan mission Suzaku</a:t>
            </a:r>
          </a:p>
          <a:p>
            <a:pPr eaLnBrk="1" hangingPunct="1">
              <a:buFontTx/>
              <a:buChar char="-"/>
            </a:pPr>
            <a:r>
              <a:rPr lang="en-US"/>
              <a:t>Suzaku data for an active galacic nucleus (SMBHs in nearby galaxy) MCG-6-30-15</a:t>
            </a:r>
          </a:p>
          <a:p>
            <a:pPr lvl="1" eaLnBrk="1" hangingPunct="1">
              <a:buFontTx/>
              <a:buChar char="-"/>
            </a:pPr>
            <a:r>
              <a:rPr lang="en-US"/>
              <a:t>Ratio of observed spectrum against the continuum</a:t>
            </a:r>
          </a:p>
          <a:p>
            <a:pPr lvl="1" eaLnBrk="1" hangingPunct="1">
              <a:buFontTx/>
              <a:buChar char="-"/>
            </a:pPr>
            <a:r>
              <a:rPr lang="en-US"/>
              <a:t>Very broad iron line… Suzaku also let’s us see this hump… predicted by reflection models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Slide Image Placeholder 1"/>
          <p:cNvSpPr>
            <a:spLocks noGrp="1" noRot="1" noChangeAspec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simplify</a:t>
            </a:r>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CF865C-189F-CC47-937A-5D0B8B9D7295}" type="slidenum">
              <a:rPr lang="en-US" smtClean="0"/>
              <a:pPr/>
              <a:t>107</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Slide Image Placeholder 1"/>
          <p:cNvSpPr>
            <a:spLocks noGrp="1" noRot="1" noChangeAspec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7D8294-ADB9-AF46-9433-8046E836CC28}" type="slidenum">
              <a:rPr lang="en-US" smtClean="0"/>
              <a:pPr/>
              <a:t>112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Slide Image Placeholder 1"/>
          <p:cNvSpPr>
            <a:spLocks noGrp="1" noRot="1" noChangeAspec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Since gravity becomes weaker as the distance increases, an object can escape completely if it is tossed upwards fast enough.</a:t>
            </a:r>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99FEA2-ADB5-F64D-8819-097DEFD8CF2B}" type="slidenum">
              <a:rPr lang="en-US" smtClean="0"/>
              <a:pPr/>
              <a:t>113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DC2291C-8903-264E-AEA2-6D24041B25E2}" type="slidenum">
              <a:rPr lang="en-US" smtClean="0"/>
              <a:pPr/>
              <a:t>115</a:t>
            </a:fld>
            <a:endParaRPr lang="en-US" smtClean="0"/>
          </a:p>
        </p:txBody>
      </p:sp>
      <p:sp>
        <p:nvSpPr>
          <p:cNvPr id="146435" name="Rectangle 2"/>
          <p:cNvSpPr>
            <a:spLocks noGrp="1" noRot="1" noChangeAspect="1" noChangeArrowheads="1"/>
          </p:cNvSpPr>
          <p:nvPr>
            <p:ph type="sldImg"/>
          </p:nvPr>
        </p:nvSpPr>
        <p:spPr bwMode="auto">
          <a:xfrm>
            <a:off x="1131888" y="674688"/>
            <a:ext cx="4597400" cy="3448050"/>
          </a:xfrm>
          <a:solidFill>
            <a:srgbClr val="FFFFFF"/>
          </a:solidFill>
          <a:ln>
            <a:solidFill>
              <a:srgbClr val="000000"/>
            </a:solidFill>
            <a:miter lim="800000"/>
            <a:headEnd/>
            <a:tailEnd/>
          </a:ln>
        </p:spPr>
      </p:sp>
      <p:sp>
        <p:nvSpPr>
          <p:cNvPr id="146436" name="Rectangle 3"/>
          <p:cNvSpPr>
            <a:spLocks noGrp="1" noChangeArrowheads="1"/>
          </p:cNvSpPr>
          <p:nvPr>
            <p:ph type="body" idx="1"/>
          </p:nvPr>
        </p:nvSpPr>
        <p:spPr bwMode="auto">
          <a:xfrm>
            <a:off x="893763" y="4346575"/>
            <a:ext cx="5070475" cy="4122738"/>
          </a:xfrm>
          <a:solidFill>
            <a:srgbClr val="FFFFFF"/>
          </a:solidFill>
          <a:ln>
            <a:solidFill>
              <a:srgbClr val="000000"/>
            </a:solidFill>
            <a:miter lim="800000"/>
            <a:headEnd/>
            <a:tailEnd/>
          </a:ln>
        </p:spPr>
        <p:txBody>
          <a:bodyPr wrap="square" lIns="89575" tIns="44787" rIns="89575" bIns="44787" numCol="1" anchor="t" anchorCtr="0" compatLnSpc="1">
            <a:prstTxWarp prst="textNoShape">
              <a:avLst/>
            </a:prstTxWarp>
          </a:bodyPr>
          <a:lstStyle/>
          <a:p>
            <a:pPr eaLnBrk="1" hangingPunct="1">
              <a:buFontTx/>
              <a:buChar char="-"/>
            </a:pPr>
            <a:r>
              <a:rPr lang="en-US"/>
              <a:t>So you have an emission line coming from the disk surface</a:t>
            </a:r>
          </a:p>
          <a:p>
            <a:pPr eaLnBrk="1" hangingPunct="1">
              <a:buFontTx/>
              <a:buChar char="-"/>
            </a:pPr>
            <a:r>
              <a:rPr lang="en-US"/>
              <a:t>Consider a radius in the ring far from the black hole… </a:t>
            </a:r>
          </a:p>
          <a:p>
            <a:pPr lvl="1" eaLnBrk="1" hangingPunct="1">
              <a:buFontTx/>
              <a:buChar char="-"/>
            </a:pPr>
            <a:r>
              <a:rPr lang="en-US"/>
              <a:t>R=1000 in units of gravitational radii (radius of actual event horizon is 1-2 depending on spin)</a:t>
            </a:r>
          </a:p>
          <a:p>
            <a:pPr lvl="1" eaLnBrk="1" hangingPunct="1">
              <a:buFontTx/>
              <a:buChar char="-"/>
            </a:pPr>
            <a:r>
              <a:rPr lang="en-US"/>
              <a:t>material orbiting rather slowly… line gets slightly split into red/blue shifted components</a:t>
            </a:r>
          </a:p>
          <a:p>
            <a:pPr eaLnBrk="1" hangingPunct="1">
              <a:buFontTx/>
              <a:buChar char="-"/>
            </a:pPr>
            <a:r>
              <a:rPr lang="en-US"/>
              <a:t>Moving in… velocities are higher.  Start to see relativistic effects. </a:t>
            </a:r>
          </a:p>
          <a:p>
            <a:pPr lvl="1" eaLnBrk="1" hangingPunct="1">
              <a:buFontTx/>
              <a:buChar char="-"/>
            </a:pPr>
            <a:r>
              <a:rPr lang="en-US"/>
              <a:t>Relativistic beaming means that emission from approaching (blue) is brighter</a:t>
            </a:r>
          </a:p>
          <a:p>
            <a:pPr eaLnBrk="1" hangingPunct="1">
              <a:buFontTx/>
              <a:buChar char="-"/>
            </a:pPr>
            <a:r>
              <a:rPr lang="en-US"/>
              <a:t>Closer still… see a new effect… center of line shifts down in energy; clocks running slowly close to BH</a:t>
            </a:r>
          </a:p>
          <a:p>
            <a:pPr lvl="1" eaLnBrk="1" hangingPunct="1">
              <a:buFontTx/>
              <a:buChar char="-"/>
            </a:pPr>
            <a:r>
              <a:rPr lang="en-US"/>
              <a:t>Effects more and more pronounced… go down to the inner edge of disk for non-rot hole (6rg)</a:t>
            </a:r>
          </a:p>
          <a:p>
            <a:pPr lvl="1" eaLnBrk="1" hangingPunct="1">
              <a:buFontTx/>
              <a:buChar char="-"/>
            </a:pPr>
            <a:r>
              <a:rPr lang="en-US"/>
              <a:t>Within that, GR effect destablizes matter orbits and matter rapidly plunges inwards</a:t>
            </a:r>
          </a:p>
          <a:p>
            <a:pPr eaLnBrk="1" hangingPunct="1">
              <a:buFontTx/>
              <a:buChar char="-"/>
            </a:pPr>
            <a:r>
              <a:rPr lang="en-US"/>
              <a:t>Adding up over all radii, have a skewed, asymmetric line profile…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12E1D83-BF45-C44C-8249-113BA003EBEC}" type="slidenum">
              <a:rPr lang="en-US" smtClean="0"/>
              <a:pPr/>
              <a:t>116</a:t>
            </a:fld>
            <a:endParaRPr lang="en-US" smtClean="0"/>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8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73C5978-41F6-544A-B642-7404BF5236F7}" type="slidenum">
              <a:rPr lang="en-US" smtClean="0"/>
              <a:pPr/>
              <a:t>117</a:t>
            </a:fld>
            <a:endParaRPr lang="en-US" smtClean="0"/>
          </a:p>
        </p:txBody>
      </p:sp>
      <p:sp>
        <p:nvSpPr>
          <p:cNvPr id="150531" name="Rectangle 2"/>
          <p:cNvSpPr>
            <a:spLocks noGrp="1" noRot="1" noChangeAspect="1" noChangeArrowheads="1"/>
          </p:cNvSpPr>
          <p:nvPr>
            <p:ph type="sldImg"/>
          </p:nvPr>
        </p:nvSpPr>
        <p:spPr bwMode="auto">
          <a:xfrm>
            <a:off x="1131888" y="674688"/>
            <a:ext cx="4597400" cy="3448050"/>
          </a:xfrm>
          <a:solidFill>
            <a:srgbClr val="FFFFFF"/>
          </a:solidFill>
          <a:ln>
            <a:solidFill>
              <a:srgbClr val="000000"/>
            </a:solidFill>
            <a:miter lim="800000"/>
            <a:headEnd/>
            <a:tailEnd/>
          </a:ln>
        </p:spPr>
      </p:sp>
      <p:sp>
        <p:nvSpPr>
          <p:cNvPr id="150532" name="Rectangle 3"/>
          <p:cNvSpPr>
            <a:spLocks noGrp="1" noChangeArrowheads="1"/>
          </p:cNvSpPr>
          <p:nvPr>
            <p:ph type="body" idx="1"/>
          </p:nvPr>
        </p:nvSpPr>
        <p:spPr bwMode="auto">
          <a:xfrm>
            <a:off x="893763" y="4346575"/>
            <a:ext cx="5070475" cy="4122738"/>
          </a:xfrm>
          <a:solidFill>
            <a:srgbClr val="FFFFFF"/>
          </a:solidFill>
          <a:ln>
            <a:solidFill>
              <a:srgbClr val="000000"/>
            </a:solidFill>
            <a:miter lim="800000"/>
            <a:headEnd/>
            <a:tailEnd/>
          </a:ln>
        </p:spPr>
        <p:txBody>
          <a:bodyPr wrap="square" lIns="91429" tIns="45714" rIns="91429" bIns="45714" numCol="1" anchor="t" anchorCtr="0" compatLnSpc="1">
            <a:prstTxWarp prst="textNoShape">
              <a:avLst/>
            </a:prstTxWarp>
          </a:bodyPr>
          <a:lstStyle/>
          <a:p>
            <a:pPr eaLnBrk="1" hangingPunct="1">
              <a:buFontTx/>
              <a:buChar char="-"/>
            </a:pPr>
            <a:r>
              <a:rPr lang="en-US"/>
              <a:t>Nature has been extremely kind to us and has provided X-ray astronomers with a powerful probe of the region close to a BH.. Will spend some time talking about this</a:t>
            </a:r>
          </a:p>
          <a:p>
            <a:pPr eaLnBrk="1" hangingPunct="1">
              <a:buFontTx/>
              <a:buChar char="-"/>
            </a:pPr>
            <a:r>
              <a:rPr lang="en-US"/>
              <a:t>Whether from corona or jet, X-rays will illuminate the disk… in response, the disk emits a spectrum rich in spectral features.  Calculation of spectrum from a patch of disk shown.</a:t>
            </a:r>
          </a:p>
          <a:p>
            <a:pPr eaLnBrk="1" hangingPunct="1">
              <a:buFontTx/>
              <a:buChar char="-"/>
            </a:pPr>
            <a:r>
              <a:rPr lang="en-US"/>
              <a:t>Highlight iron line… strong, isolated, ideal for characterization.</a:t>
            </a:r>
          </a:p>
          <a:p>
            <a:pPr eaLnBrk="1" hangingPunct="1">
              <a:buFontTx/>
              <a:buChar cha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Since gravity becomes weaker as the distance increases, an object can escape completely if it is tossed upwards fast enough.</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89D74D-5875-4548-AEA1-DD8FF1031432}" type="slidenum">
              <a:rPr lang="en-US" smtClean="0"/>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Since gravity becomes weaker as the distance increases, an object can escape completely if it is tossed upwards fast enough.</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89D74D-5875-4548-AEA1-DD8FF1031432}" type="slidenum">
              <a:rPr lang="en-US" smtClean="0"/>
              <a:pPr/>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Since gravity becomes weaker as the distance increases, an object can escape completely if it is tossed upwards fast enough.</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89D74D-5875-4548-AEA1-DD8FF1031432}" type="slidenum">
              <a:rPr lang="en-US" smtClean="0"/>
              <a:pPr/>
              <a:t>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Since gravity becomes weaker as the distance increases, an object can escape completely if it is tossed upwards fast enough.</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89D74D-5875-4548-AEA1-DD8FF1031432}" type="slidenum">
              <a:rPr lang="en-US" smtClean="0"/>
              <a:pPr/>
              <a:t>10</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If the fire burns out, and sun begins to shrink…</a:t>
            </a:r>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4EEF2B-AFF7-2248-8541-F55CAFFE6E51}"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89F97-7321-9340-BFB4-ACF5A40D17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C26261-ADD0-9B4B-9986-6A5DCF7F365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64236-AC6D-5842-A21E-5F555BED9B1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4ACDA4-9D30-E34E-8626-ED09C8DBC5E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BA58B-F887-334E-8595-7414140FF22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4E4255-80F8-474D-AD86-17C32FDE827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8B8180-CAE3-114D-81E2-FA38126DFC7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9E89E5-C703-004B-9C2B-7EF3ABB7F10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28C736-F91C-0240-AAD3-A8D5C3F6C78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B2B279-4391-ED42-A9CD-4941C822AC6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BE1D30-026B-C841-8F1B-62ACE3942ED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alpha val="59999"/>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688AC45E-32E7-1745-A941-2286D00F32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6" Type="http://schemas.openxmlformats.org/officeDocument/2006/relationships/oleObject" Target="../embeddings/Microsoft_Equation2.bin"/><Relationship Id="rId4"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8.xml"/><Relationship Id="rId5" Type="http://schemas.openxmlformats.org/officeDocument/2006/relationships/oleObject" Target="../embeddings/Microsoft_Equation1.bin"/></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11.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2.jpeg"/><Relationship Id="rId3"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92.jpeg"/><Relationship Id="rId3" Type="http://schemas.openxmlformats.org/officeDocument/2006/relationships/image" Target="../media/image15.jpeg"/></Relationships>
</file>

<file path=ppt/slides/_rels/slide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eg"/><Relationship Id="rId3" Type="http://schemas.openxmlformats.org/officeDocument/2006/relationships/image" Target="../media/image9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8" Type="http://schemas.openxmlformats.org/officeDocument/2006/relationships/image" Target="../media/image99.jpeg"/><Relationship Id="rId4" Type="http://schemas.openxmlformats.org/officeDocument/2006/relationships/image" Target="../media/image95.jpeg"/><Relationship Id="rId5" Type="http://schemas.openxmlformats.org/officeDocument/2006/relationships/image" Target="../media/image96.jpeg"/><Relationship Id="rId7"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94.jpeg"/><Relationship Id="rId6" Type="http://schemas.openxmlformats.org/officeDocument/2006/relationships/image" Target="../media/image97.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100.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4"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80.jpeg"/></Relationships>
</file>

<file path=ppt/slides/_rels/slide11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3"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24.xml"/><Relationship Id="rId5" Type="http://schemas.openxmlformats.org/officeDocument/2006/relationships/oleObject" Target="../embeddings/Microsoft_Equation3.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hyperlink" Target="http://pof.aip.org/pof/gallery/video/2008/007891phf1enhanced_mm.mov" TargetMode="External"/><Relationship Id="rId3" Type="http://schemas.openxmlformats.org/officeDocument/2006/relationships/image" Target="../media/image30.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3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image" Target="../media/image38.png"/><Relationship Id="rId1" Type="http://schemas.openxmlformats.org/officeDocument/2006/relationships/video" Target="file://localhost/Users/tajac/Downloads/trail.mp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3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3" Type="http://schemas.openxmlformats.org/officeDocument/2006/relationships/image" Target="../media/image4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4" Type="http://schemas.openxmlformats.org/officeDocument/2006/relationships/oleObject" Target="../embeddings/Microsoft_Equation5.bin"/><Relationship Id="rId5" Type="http://schemas.openxmlformats.org/officeDocument/2006/relationships/image" Target="../media/image55.jpeg"/><Relationship Id="rId7" Type="http://schemas.openxmlformats.org/officeDocument/2006/relationships/oleObject" Target="../embeddings/Microsoft_Equation7.bin"/><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oleObject" Target="../embeddings/Microsoft_Equation4.bin"/><Relationship Id="rId6" Type="http://schemas.openxmlformats.org/officeDocument/2006/relationships/oleObject" Target="../embeddings/Microsoft_Equation6.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4" Type="http://schemas.openxmlformats.org/officeDocument/2006/relationships/oleObject" Target="../embeddings/Microsoft_Equation8.bin"/><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image" Target="../media/image55.jpeg"/></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5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3" Type="http://schemas.openxmlformats.org/officeDocument/2006/relationships/image" Target="../media/image60.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4" Type="http://schemas.openxmlformats.org/officeDocument/2006/relationships/image" Target="../media/image72.jpeg"/><Relationship Id="rId4" Type="http://schemas.openxmlformats.org/officeDocument/2006/relationships/image" Target="../media/image62.jpeg"/><Relationship Id="rId7" Type="http://schemas.openxmlformats.org/officeDocument/2006/relationships/image" Target="../media/image65.jpeg"/><Relationship Id="rId11"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64.jpeg"/><Relationship Id="rId16" Type="http://schemas.openxmlformats.org/officeDocument/2006/relationships/image" Target="../media/image74.jpeg"/><Relationship Id="rId8" Type="http://schemas.openxmlformats.org/officeDocument/2006/relationships/image" Target="../media/image66.jpeg"/><Relationship Id="rId13" Type="http://schemas.openxmlformats.org/officeDocument/2006/relationships/image" Target="../media/image71.png"/><Relationship Id="rId10" Type="http://schemas.openxmlformats.org/officeDocument/2006/relationships/image" Target="../media/image68.jpeg"/><Relationship Id="rId5" Type="http://schemas.openxmlformats.org/officeDocument/2006/relationships/image" Target="../media/image63.jpeg"/><Relationship Id="rId15" Type="http://schemas.openxmlformats.org/officeDocument/2006/relationships/image" Target="../media/image73.jpeg"/><Relationship Id="rId12" Type="http://schemas.openxmlformats.org/officeDocument/2006/relationships/image" Target="../media/image70.png"/><Relationship Id="rId17" Type="http://schemas.openxmlformats.org/officeDocument/2006/relationships/image" Target="../media/image75.jpeg"/><Relationship Id="rId2" Type="http://schemas.openxmlformats.org/officeDocument/2006/relationships/notesSlide" Target="../notesSlides/notesSlide37.xml"/><Relationship Id="rId9" Type="http://schemas.openxmlformats.org/officeDocument/2006/relationships/image" Target="../media/image67.png"/><Relationship Id="rId3" Type="http://schemas.openxmlformats.org/officeDocument/2006/relationships/image" Target="../media/image61.jpeg"/></Relationships>
</file>

<file path=ppt/slides/_rels/slide87.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76.png"/></Relationships>
</file>

<file path=ppt/slides/_rels/slide88.xml.rels><?xml version="1.0" encoding="UTF-8" standalone="yes"?>
<Relationships xmlns="http://schemas.openxmlformats.org/package/2006/relationships"><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7.jpeg"/></Relationships>
</file>

<file path=ppt/slides/_rels/slide89.xml.rels><?xml version="1.0" encoding="UTF-8" standalone="yes"?>
<Relationships xmlns="http://schemas.openxmlformats.org/package/2006/relationships"><Relationship Id="rId4"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hyperlink" Target="Harry%20Weetman.webarchive" TargetMode="External"/><Relationship Id="rId3" Type="http://schemas.openxmlformats.org/officeDocument/2006/relationships/image" Target="../media/image8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3" Type="http://schemas.openxmlformats.org/officeDocument/2006/relationships/image" Target="../media/image8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4953000" y="609600"/>
            <a:ext cx="4191000" cy="1570038"/>
          </a:xfrm>
          <a:prstGeom prst="rect">
            <a:avLst/>
          </a:prstGeom>
          <a:noFill/>
          <a:ln w="9525">
            <a:noFill/>
            <a:miter lim="800000"/>
            <a:headEnd/>
            <a:tailEnd/>
          </a:ln>
        </p:spPr>
        <p:txBody>
          <a:bodyPr>
            <a:prstTxWarp prst="textNoShape">
              <a:avLst/>
            </a:prstTxWarp>
            <a:spAutoFit/>
          </a:bodyPr>
          <a:lstStyle/>
          <a:p>
            <a:pPr eaLnBrk="0" hangingPunct="0"/>
            <a:r>
              <a:rPr lang="en-US" sz="3200">
                <a:latin typeface="Comic Sans MS" pitchFamily="-65" charset="0"/>
                <a:ea typeface="Comic Sans MS" pitchFamily="-65" charset="0"/>
                <a:cs typeface="Comic Sans MS" pitchFamily="-65" charset="0"/>
              </a:rPr>
              <a:t>Black Holes </a:t>
            </a:r>
          </a:p>
          <a:p>
            <a:pPr eaLnBrk="0" hangingPunct="0"/>
            <a:r>
              <a:rPr lang="en-US" sz="3200">
                <a:latin typeface="Comic Sans MS" pitchFamily="-65" charset="0"/>
                <a:ea typeface="Comic Sans MS" pitchFamily="-65" charset="0"/>
                <a:cs typeface="Comic Sans MS" pitchFamily="-65" charset="0"/>
              </a:rPr>
              <a:t>and </a:t>
            </a:r>
          </a:p>
          <a:p>
            <a:pPr eaLnBrk="0" hangingPunct="0"/>
            <a:r>
              <a:rPr lang="en-US" sz="3200">
                <a:latin typeface="Comic Sans MS" pitchFamily="-65" charset="0"/>
                <a:ea typeface="Comic Sans MS" pitchFamily="-65" charset="0"/>
                <a:cs typeface="Comic Sans MS" pitchFamily="-65" charset="0"/>
              </a:rPr>
              <a:t>Warped Spacetime</a:t>
            </a:r>
          </a:p>
        </p:txBody>
      </p:sp>
      <p:pic>
        <p:nvPicPr>
          <p:cNvPr id="14339" name="Picture 2" descr="collapse.jpg"/>
          <p:cNvPicPr>
            <a:picLocks noChangeAspect="1"/>
          </p:cNvPicPr>
          <p:nvPr/>
        </p:nvPicPr>
        <p:blipFill>
          <a:blip r:embed="rId2"/>
          <a:srcRect/>
          <a:stretch>
            <a:fillRect/>
          </a:stretch>
        </p:blipFill>
        <p:spPr bwMode="auto">
          <a:xfrm>
            <a:off x="0" y="0"/>
            <a:ext cx="4457700" cy="6858000"/>
          </a:xfrm>
          <a:prstGeom prst="rect">
            <a:avLst/>
          </a:prstGeom>
          <a:noFill/>
          <a:ln w="9525">
            <a:solidFill>
              <a:srgbClr val="BBE0E3"/>
            </a:solidFill>
            <a:miter lim="800000"/>
            <a:headEnd/>
            <a:tailEnd/>
          </a:ln>
        </p:spPr>
      </p:pic>
      <p:sp>
        <p:nvSpPr>
          <p:cNvPr id="14340" name="TextBox 3"/>
          <p:cNvSpPr txBox="1">
            <a:spLocks noChangeArrowheads="1"/>
          </p:cNvSpPr>
          <p:nvPr/>
        </p:nvSpPr>
        <p:spPr bwMode="auto">
          <a:xfrm>
            <a:off x="5029200" y="2743200"/>
            <a:ext cx="2084388" cy="461963"/>
          </a:xfrm>
          <a:prstGeom prst="rect">
            <a:avLst/>
          </a:prstGeom>
          <a:noFill/>
          <a:ln w="9525">
            <a:noFill/>
            <a:miter lim="800000"/>
            <a:headEnd/>
            <a:tailEnd/>
          </a:ln>
        </p:spPr>
        <p:txBody>
          <a:bodyPr wrap="none">
            <a:prstTxWarp prst="textNoShape">
              <a:avLst/>
            </a:prstTxWarp>
            <a:spAutoFit/>
          </a:bodyPr>
          <a:lstStyle/>
          <a:p>
            <a:pPr eaLnBrk="0" hangingPunct="0"/>
            <a:r>
              <a:rPr lang="en-US"/>
              <a:t>Ted Jacobson</a:t>
            </a:r>
          </a:p>
        </p:txBody>
      </p:sp>
      <p:sp>
        <p:nvSpPr>
          <p:cNvPr id="14341" name="TextBox 4"/>
          <p:cNvSpPr txBox="1">
            <a:spLocks noChangeArrowheads="1"/>
          </p:cNvSpPr>
          <p:nvPr/>
        </p:nvSpPr>
        <p:spPr bwMode="auto">
          <a:xfrm>
            <a:off x="4419600" y="5842000"/>
            <a:ext cx="4076700" cy="1016000"/>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660066"/>
                </a:solidFill>
              </a:rPr>
              <a:t>Picture by Roger Penrose</a:t>
            </a:r>
          </a:p>
          <a:p>
            <a:pPr eaLnBrk="0" hangingPunct="0"/>
            <a:r>
              <a:rPr lang="en-US" sz="2000">
                <a:solidFill>
                  <a:srgbClr val="660066"/>
                </a:solidFill>
              </a:rPr>
              <a:t>The Road to Reality (Knopf, 2005)</a:t>
            </a:r>
          </a:p>
          <a:p>
            <a:pPr eaLnBrk="0" hangingPunct="0"/>
            <a:endParaRPr lang="en-US" sz="2000">
              <a:solidFill>
                <a:srgbClr val="66006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4" name="Picture 3" descr="earth transparent.png"/>
          <p:cNvPicPr>
            <a:picLocks noChangeAspect="1"/>
          </p:cNvPicPr>
          <p:nvPr/>
        </p:nvPicPr>
        <p:blipFill>
          <a:blip r:embed="rId4"/>
          <a:srcRect/>
          <a:stretch>
            <a:fillRect/>
          </a:stretch>
        </p:blipFill>
        <p:spPr bwMode="auto">
          <a:xfrm>
            <a:off x="838200" y="3929063"/>
            <a:ext cx="2819400" cy="2319337"/>
          </a:xfrm>
          <a:prstGeom prst="rect">
            <a:avLst/>
          </a:prstGeom>
          <a:noFill/>
          <a:ln w="9525">
            <a:noFill/>
            <a:miter lim="800000"/>
            <a:headEnd/>
            <a:tailEnd/>
          </a:ln>
        </p:spPr>
      </p:pic>
      <p:sp>
        <p:nvSpPr>
          <p:cNvPr id="12" name="TextBox 11"/>
          <p:cNvSpPr txBox="1"/>
          <p:nvPr/>
        </p:nvSpPr>
        <p:spPr>
          <a:xfrm>
            <a:off x="2667000" y="304800"/>
            <a:ext cx="3479800" cy="646113"/>
          </a:xfrm>
          <a:prstGeom prst="rect">
            <a:avLst/>
          </a:prstGeom>
          <a:noFill/>
        </p:spPr>
        <p:txBody>
          <a:bodyPr wrap="none">
            <a:spAutoFit/>
          </a:bodyPr>
          <a:lstStyle/>
          <a:p>
            <a:pPr eaLnBrk="0" hangingPunct="0">
              <a:defRPr/>
            </a:pPr>
            <a:r>
              <a:rPr lang="en-US" sz="3600" dirty="0">
                <a:solidFill>
                  <a:schemeClr val="accent6"/>
                </a:solidFill>
                <a:latin typeface="+mj-lt"/>
                <a:cs typeface="Comic Sans MS"/>
              </a:rPr>
              <a:t>Escape velocity</a:t>
            </a:r>
          </a:p>
        </p:txBody>
      </p:sp>
      <p:graphicFrame>
        <p:nvGraphicFramePr>
          <p:cNvPr id="13" name="Object 2"/>
          <p:cNvGraphicFramePr>
            <a:graphicFrameLocks noChangeAspect="1"/>
          </p:cNvGraphicFramePr>
          <p:nvPr/>
        </p:nvGraphicFramePr>
        <p:xfrm>
          <a:off x="2932113" y="1371600"/>
          <a:ext cx="3467100" cy="685800"/>
        </p:xfrm>
        <a:graphic>
          <a:graphicData uri="http://schemas.openxmlformats.org/presentationml/2006/ole">
            <p:oleObj spid="_x0000_s169986" name="Equation" r:id="rId5" imgW="1092200" imgH="215900" progId="Equation.3">
              <p:embed/>
            </p:oleObj>
          </a:graphicData>
        </a:graphic>
      </p:graphicFrame>
      <p:graphicFrame>
        <p:nvGraphicFramePr>
          <p:cNvPr id="72707" name="Object 3"/>
          <p:cNvGraphicFramePr>
            <a:graphicFrameLocks noChangeAspect="1"/>
          </p:cNvGraphicFramePr>
          <p:nvPr/>
        </p:nvGraphicFramePr>
        <p:xfrm>
          <a:off x="3429000" y="3429000"/>
          <a:ext cx="4648200" cy="1184275"/>
        </p:xfrm>
        <a:graphic>
          <a:graphicData uri="http://schemas.openxmlformats.org/presentationml/2006/ole">
            <p:oleObj spid="_x0000_s169987" name="Equation" r:id="rId6" imgW="1892300" imgH="482600" progId="Equation.3">
              <p:embed/>
            </p:oleObj>
          </a:graphicData>
        </a:graphic>
      </p:graphicFrame>
      <p:sp>
        <p:nvSpPr>
          <p:cNvPr id="16" name="TextBox 15"/>
          <p:cNvSpPr txBox="1">
            <a:spLocks noChangeArrowheads="1"/>
          </p:cNvSpPr>
          <p:nvPr/>
        </p:nvSpPr>
        <p:spPr bwMode="auto">
          <a:xfrm>
            <a:off x="2971800" y="2743200"/>
            <a:ext cx="5481638" cy="461963"/>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2D2D8A"/>
                </a:solidFill>
                <a:ea typeface="Comic Sans MS" pitchFamily="-65" charset="0"/>
                <a:cs typeface="Comic Sans MS" pitchFamily="-65" charset="0"/>
              </a:rPr>
              <a:t>V</a:t>
            </a:r>
            <a:r>
              <a:rPr lang="en-US" baseline="-25000">
                <a:solidFill>
                  <a:srgbClr val="2D2D8A"/>
                </a:solidFill>
                <a:ea typeface="Comic Sans MS" pitchFamily="-65" charset="0"/>
                <a:cs typeface="Comic Sans MS" pitchFamily="-65" charset="0"/>
              </a:rPr>
              <a:t>esc</a:t>
            </a:r>
            <a:r>
              <a:rPr lang="en-US">
                <a:solidFill>
                  <a:srgbClr val="2D2D8A"/>
                </a:solidFill>
                <a:ea typeface="Comic Sans MS" pitchFamily="-65" charset="0"/>
                <a:cs typeface="Comic Sans MS" pitchFamily="-65" charset="0"/>
              </a:rPr>
              <a:t> is speed of light if R small enough:</a:t>
            </a:r>
          </a:p>
        </p:txBody>
      </p:sp>
      <p:sp>
        <p:nvSpPr>
          <p:cNvPr id="15" name="Freeform 14"/>
          <p:cNvSpPr>
            <a:spLocks noChangeArrowheads="1"/>
          </p:cNvSpPr>
          <p:nvPr/>
        </p:nvSpPr>
        <p:spPr bwMode="auto">
          <a:xfrm>
            <a:off x="2192338" y="2711450"/>
            <a:ext cx="93662" cy="1487488"/>
          </a:xfrm>
          <a:custGeom>
            <a:avLst/>
            <a:gdLst>
              <a:gd name="T0" fmla="*/ 0 w 93133"/>
              <a:gd name="T1" fmla="*/ 1489258 h 1487311"/>
              <a:gd name="T2" fmla="*/ 18022 w 93133"/>
              <a:gd name="T3" fmla="*/ 158253 h 1487311"/>
              <a:gd name="T4" fmla="*/ 99120 w 93133"/>
              <a:gd name="T5" fmla="*/ 539748 h 1487311"/>
              <a:gd name="T6" fmla="*/ 0 60000 65536"/>
              <a:gd name="T7" fmla="*/ 0 60000 65536"/>
              <a:gd name="T8" fmla="*/ 0 60000 65536"/>
              <a:gd name="T9" fmla="*/ 0 w 93133"/>
              <a:gd name="T10" fmla="*/ 0 h 1487311"/>
              <a:gd name="T11" fmla="*/ 93133 w 93133"/>
              <a:gd name="T12" fmla="*/ 1487311 h 1487311"/>
            </a:gdLst>
            <a:ahLst/>
            <a:cxnLst>
              <a:cxn ang="T6">
                <a:pos x="T0" y="T1"/>
              </a:cxn>
              <a:cxn ang="T7">
                <a:pos x="T2" y="T3"/>
              </a:cxn>
              <a:cxn ang="T8">
                <a:pos x="T4" y="T5"/>
              </a:cxn>
            </a:cxnLst>
            <a:rect l="T9" t="T10" r="T11" b="T12"/>
            <a:pathLst>
              <a:path w="93133" h="1487311">
                <a:moveTo>
                  <a:pt x="0" y="1487311"/>
                </a:moveTo>
                <a:cubicBezTo>
                  <a:pt x="705" y="901699"/>
                  <a:pt x="1411" y="316088"/>
                  <a:pt x="16933" y="158044"/>
                </a:cubicBezTo>
                <a:cubicBezTo>
                  <a:pt x="32455" y="0"/>
                  <a:pt x="93133" y="539044"/>
                  <a:pt x="93133" y="539044"/>
                </a:cubicBezTo>
              </a:path>
            </a:pathLst>
          </a:custGeom>
          <a:noFill/>
          <a:ln w="19050">
            <a:solidFill>
              <a:srgbClr val="800000"/>
            </a:solidFill>
            <a:round/>
            <a:headEnd/>
            <a:tailEnd type="arrow" w="sm" len="med"/>
          </a:ln>
        </p:spPr>
        <p:txBody>
          <a:bodyPr>
            <a:prstTxWarp prst="textNoShape">
              <a:avLst/>
            </a:prstTxWarp>
          </a:bodyPr>
          <a:lstStyle/>
          <a:p>
            <a:pPr eaLnBrk="0" hangingPunct="0"/>
            <a:endParaRPr lang="en-US"/>
          </a:p>
        </p:txBody>
      </p:sp>
      <p:sp>
        <p:nvSpPr>
          <p:cNvPr id="18" name="Freeform 17"/>
          <p:cNvSpPr>
            <a:spLocks noChangeArrowheads="1"/>
          </p:cNvSpPr>
          <p:nvPr/>
        </p:nvSpPr>
        <p:spPr bwMode="auto">
          <a:xfrm>
            <a:off x="2171700" y="801688"/>
            <a:ext cx="80963" cy="3381375"/>
          </a:xfrm>
          <a:custGeom>
            <a:avLst/>
            <a:gdLst>
              <a:gd name="T0" fmla="*/ 4550 w 80433"/>
              <a:gd name="T1" fmla="*/ 3384905 h 3381022"/>
              <a:gd name="T2" fmla="*/ 13651 w 80433"/>
              <a:gd name="T3" fmla="*/ 418173 h 3381022"/>
              <a:gd name="T4" fmla="*/ 86459 w 80433"/>
              <a:gd name="T5" fmla="*/ 875890 h 3381022"/>
              <a:gd name="T6" fmla="*/ 0 60000 65536"/>
              <a:gd name="T7" fmla="*/ 0 60000 65536"/>
              <a:gd name="T8" fmla="*/ 0 60000 65536"/>
              <a:gd name="T9" fmla="*/ 0 w 80433"/>
              <a:gd name="T10" fmla="*/ 0 h 3381022"/>
              <a:gd name="T11" fmla="*/ 80433 w 80433"/>
              <a:gd name="T12" fmla="*/ 3381022 h 3381022"/>
            </a:gdLst>
            <a:ahLst/>
            <a:cxnLst>
              <a:cxn ang="T6">
                <a:pos x="T0" y="T1"/>
              </a:cxn>
              <a:cxn ang="T7">
                <a:pos x="T2" y="T3"/>
              </a:cxn>
              <a:cxn ang="T8">
                <a:pos x="T4" y="T5"/>
              </a:cxn>
            </a:cxnLst>
            <a:rect l="T9" t="T10" r="T11" b="T12"/>
            <a:pathLst>
              <a:path w="80433" h="3381022">
                <a:moveTo>
                  <a:pt x="4233" y="3381022"/>
                </a:moveTo>
                <a:cubicBezTo>
                  <a:pt x="2116" y="2108200"/>
                  <a:pt x="0" y="835378"/>
                  <a:pt x="12700" y="417689"/>
                </a:cubicBezTo>
                <a:cubicBezTo>
                  <a:pt x="25400" y="0"/>
                  <a:pt x="80433" y="874889"/>
                  <a:pt x="80433" y="874889"/>
                </a:cubicBezTo>
              </a:path>
            </a:pathLst>
          </a:custGeom>
          <a:noFill/>
          <a:ln w="19050">
            <a:solidFill>
              <a:srgbClr val="800000"/>
            </a:solidFill>
            <a:round/>
            <a:headEnd/>
            <a:tailEnd type="arrow" w="sm" len="med"/>
          </a:ln>
        </p:spPr>
        <p:txBody>
          <a:bodyPr>
            <a:prstTxWarp prst="textNoShape">
              <a:avLst/>
            </a:prstTxWarp>
          </a:bodyPr>
          <a:lstStyle/>
          <a:p>
            <a:pPr eaLnBrk="0" hangingPunct="0"/>
            <a:endParaRPr lang="en-US"/>
          </a:p>
        </p:txBody>
      </p:sp>
      <p:sp>
        <p:nvSpPr>
          <p:cNvPr id="24" name="Freeform 23"/>
          <p:cNvSpPr>
            <a:spLocks noChangeArrowheads="1"/>
          </p:cNvSpPr>
          <p:nvPr/>
        </p:nvSpPr>
        <p:spPr bwMode="auto">
          <a:xfrm>
            <a:off x="2166938" y="-17463"/>
            <a:ext cx="17462" cy="4208463"/>
          </a:xfrm>
          <a:custGeom>
            <a:avLst/>
            <a:gdLst>
              <a:gd name="T0" fmla="*/ 23753 w 16933"/>
              <a:gd name="T1" fmla="*/ 4213766 h 4207933"/>
              <a:gd name="T2" fmla="*/ 0 w 16933"/>
              <a:gd name="T3" fmla="*/ 0 h 4207933"/>
              <a:gd name="T4" fmla="*/ 0 60000 65536"/>
              <a:gd name="T5" fmla="*/ 0 60000 65536"/>
              <a:gd name="T6" fmla="*/ 0 w 16933"/>
              <a:gd name="T7" fmla="*/ 0 h 4207933"/>
              <a:gd name="T8" fmla="*/ 16933 w 16933"/>
              <a:gd name="T9" fmla="*/ 4207933 h 4207933"/>
            </a:gdLst>
            <a:ahLst/>
            <a:cxnLst>
              <a:cxn ang="T4">
                <a:pos x="T0" y="T1"/>
              </a:cxn>
              <a:cxn ang="T5">
                <a:pos x="T2" y="T3"/>
              </a:cxn>
            </a:cxnLst>
            <a:rect l="T6" t="T7" r="T8" b="T9"/>
            <a:pathLst>
              <a:path w="16933" h="4207933">
                <a:moveTo>
                  <a:pt x="16933" y="4207933"/>
                </a:moveTo>
                <a:cubicBezTo>
                  <a:pt x="9877" y="2454627"/>
                  <a:pt x="0" y="0"/>
                  <a:pt x="0" y="0"/>
                </a:cubicBezTo>
              </a:path>
            </a:pathLst>
          </a:custGeom>
          <a:solidFill>
            <a:schemeClr val="accent1"/>
          </a:solidFill>
          <a:ln w="19050">
            <a:solidFill>
              <a:srgbClr val="800000"/>
            </a:solidFill>
            <a:round/>
            <a:headEnd/>
            <a:tailEnd/>
          </a:ln>
        </p:spPr>
        <p:txBody>
          <a:bodyPr>
            <a:prstTxWarp prst="textNoShape">
              <a:avLst/>
            </a:prstTxWarp>
          </a:bodyPr>
          <a:lstStyle/>
          <a:p>
            <a:pPr eaLnBrk="0" hangingPunct="0"/>
            <a:endParaRPr lang="en-US"/>
          </a:p>
        </p:txBody>
      </p:sp>
      <p:sp>
        <p:nvSpPr>
          <p:cNvPr id="25" name="Freeform 24"/>
          <p:cNvSpPr>
            <a:spLocks noChangeArrowheads="1"/>
          </p:cNvSpPr>
          <p:nvPr/>
        </p:nvSpPr>
        <p:spPr bwMode="auto">
          <a:xfrm>
            <a:off x="2171700" y="3732213"/>
            <a:ext cx="46038" cy="458787"/>
          </a:xfrm>
          <a:custGeom>
            <a:avLst/>
            <a:gdLst>
              <a:gd name="T0" fmla="*/ 5 w 80433"/>
              <a:gd name="T1" fmla="*/ 460550 h 458611"/>
              <a:gd name="T2" fmla="*/ 15 w 80433"/>
              <a:gd name="T3" fmla="*/ 35432 h 458611"/>
              <a:gd name="T4" fmla="*/ 99 w 80433"/>
              <a:gd name="T5" fmla="*/ 247989 h 458611"/>
              <a:gd name="T6" fmla="*/ 0 60000 65536"/>
              <a:gd name="T7" fmla="*/ 0 60000 65536"/>
              <a:gd name="T8" fmla="*/ 0 60000 65536"/>
              <a:gd name="T9" fmla="*/ 0 w 80433"/>
              <a:gd name="T10" fmla="*/ 0 h 458611"/>
              <a:gd name="T11" fmla="*/ 80433 w 80433"/>
              <a:gd name="T12" fmla="*/ 458611 h 458611"/>
            </a:gdLst>
            <a:ahLst/>
            <a:cxnLst>
              <a:cxn ang="T6">
                <a:pos x="T0" y="T1"/>
              </a:cxn>
              <a:cxn ang="T7">
                <a:pos x="T2" y="T3"/>
              </a:cxn>
              <a:cxn ang="T8">
                <a:pos x="T4" y="T5"/>
              </a:cxn>
            </a:cxnLst>
            <a:rect l="T9" t="T10" r="T11" b="T12"/>
            <a:pathLst>
              <a:path w="80433" h="458611">
                <a:moveTo>
                  <a:pt x="4233" y="458611"/>
                </a:moveTo>
                <a:cubicBezTo>
                  <a:pt x="2116" y="264583"/>
                  <a:pt x="0" y="70556"/>
                  <a:pt x="12700" y="35278"/>
                </a:cubicBezTo>
                <a:cubicBezTo>
                  <a:pt x="25400" y="0"/>
                  <a:pt x="80433" y="246944"/>
                  <a:pt x="80433" y="246944"/>
                </a:cubicBezTo>
              </a:path>
            </a:pathLst>
          </a:custGeom>
          <a:noFill/>
          <a:ln w="19050">
            <a:solidFill>
              <a:srgbClr val="800000"/>
            </a:solidFill>
            <a:round/>
            <a:headEnd/>
            <a:tailEnd type="arrow" w="sm" len="sm"/>
          </a:ln>
        </p:spPr>
        <p:txBody>
          <a:bodyPr>
            <a:prstTxWarp prst="textNoShape">
              <a:avLst/>
            </a:prstTxWarp>
          </a:bodyPr>
          <a:lstStyle/>
          <a:p>
            <a:pPr eaLnBrk="0" hangingPunct="0"/>
            <a:endParaRPr lang="en-US"/>
          </a:p>
        </p:txBody>
      </p:sp>
      <p:sp>
        <p:nvSpPr>
          <p:cNvPr id="11" name="TextBox 10"/>
          <p:cNvSpPr txBox="1">
            <a:spLocks noChangeArrowheads="1"/>
          </p:cNvSpPr>
          <p:nvPr/>
        </p:nvSpPr>
        <p:spPr bwMode="auto">
          <a:xfrm>
            <a:off x="1219200" y="3276600"/>
            <a:ext cx="1030288" cy="461963"/>
          </a:xfrm>
          <a:prstGeom prst="rect">
            <a:avLst/>
          </a:prstGeom>
          <a:noFill/>
          <a:ln w="9525">
            <a:noFill/>
            <a:miter lim="800000"/>
            <a:headEnd/>
            <a:tailEnd/>
          </a:ln>
        </p:spPr>
        <p:txBody>
          <a:bodyPr wrap="none">
            <a:prstTxWarp prst="textNoShape">
              <a:avLst/>
            </a:prstTxWarp>
            <a:spAutoFit/>
          </a:bodyPr>
          <a:lstStyle/>
          <a:p>
            <a:pPr eaLnBrk="0" hangingPunct="0"/>
            <a:r>
              <a:rPr lang="en-US" i="1">
                <a:solidFill>
                  <a:srgbClr val="660066"/>
                </a:solidFill>
              </a:rPr>
              <a:t>faster</a:t>
            </a:r>
          </a:p>
        </p:txBody>
      </p:sp>
      <p:sp>
        <p:nvSpPr>
          <p:cNvPr id="14" name="TextBox 13"/>
          <p:cNvSpPr txBox="1">
            <a:spLocks noChangeArrowheads="1"/>
          </p:cNvSpPr>
          <p:nvPr/>
        </p:nvSpPr>
        <p:spPr bwMode="auto">
          <a:xfrm>
            <a:off x="762000" y="2057400"/>
            <a:ext cx="1527175" cy="461963"/>
          </a:xfrm>
          <a:prstGeom prst="rect">
            <a:avLst/>
          </a:prstGeom>
          <a:noFill/>
          <a:ln w="9525">
            <a:noFill/>
            <a:miter lim="800000"/>
            <a:headEnd/>
            <a:tailEnd/>
          </a:ln>
        </p:spPr>
        <p:txBody>
          <a:bodyPr wrap="none">
            <a:prstTxWarp prst="textNoShape">
              <a:avLst/>
            </a:prstTxWarp>
            <a:spAutoFit/>
          </a:bodyPr>
          <a:lstStyle/>
          <a:p>
            <a:pPr eaLnBrk="0" hangingPunct="0"/>
            <a:r>
              <a:rPr lang="en-US" i="1">
                <a:solidFill>
                  <a:srgbClr val="660066"/>
                </a:solidFill>
              </a:rPr>
              <a:t>faster yet</a:t>
            </a:r>
          </a:p>
        </p:txBody>
      </p:sp>
      <p:sp>
        <p:nvSpPr>
          <p:cNvPr id="17" name="TextBox 16"/>
          <p:cNvSpPr txBox="1">
            <a:spLocks noChangeArrowheads="1"/>
          </p:cNvSpPr>
          <p:nvPr/>
        </p:nvSpPr>
        <p:spPr bwMode="auto">
          <a:xfrm>
            <a:off x="457200" y="304800"/>
            <a:ext cx="1870075" cy="461963"/>
          </a:xfrm>
          <a:prstGeom prst="rect">
            <a:avLst/>
          </a:prstGeom>
          <a:noFill/>
          <a:ln w="9525">
            <a:noFill/>
            <a:miter lim="800000"/>
            <a:headEnd/>
            <a:tailEnd/>
          </a:ln>
        </p:spPr>
        <p:txBody>
          <a:bodyPr wrap="none">
            <a:prstTxWarp prst="textNoShape">
              <a:avLst/>
            </a:prstTxWarp>
            <a:spAutoFit/>
          </a:bodyPr>
          <a:lstStyle/>
          <a:p>
            <a:pPr eaLnBrk="0" hangingPunct="0"/>
            <a:r>
              <a:rPr lang="en-US" i="1">
                <a:solidFill>
                  <a:srgbClr val="660066"/>
                </a:solidFill>
              </a:rPr>
              <a:t>fast enough</a:t>
            </a:r>
          </a:p>
        </p:txBody>
      </p:sp>
      <p:sp>
        <p:nvSpPr>
          <p:cNvPr id="19" name="Oval 18"/>
          <p:cNvSpPr>
            <a:spLocks noChangeArrowheads="1"/>
          </p:cNvSpPr>
          <p:nvPr/>
        </p:nvSpPr>
        <p:spPr bwMode="auto">
          <a:xfrm>
            <a:off x="3276600" y="1524000"/>
            <a:ext cx="457200" cy="457200"/>
          </a:xfrm>
          <a:prstGeom prst="ellipse">
            <a:avLst/>
          </a:prstGeom>
          <a:noFill/>
          <a:ln w="19050">
            <a:solidFill>
              <a:srgbClr val="FF0000"/>
            </a:solidFill>
            <a:round/>
            <a:headEnd/>
            <a:tailEnd/>
          </a:ln>
        </p:spPr>
        <p:txBody>
          <a:bodyPr>
            <a:prstTxWarp prst="textNoShape">
              <a:avLst/>
            </a:prstTxWarp>
          </a:bodyPr>
          <a:lstStyle/>
          <a:p>
            <a:pPr eaLnBrk="0" hangingPunct="0"/>
            <a:endParaRPr lang="en-US"/>
          </a:p>
        </p:txBody>
      </p:sp>
      <p:sp>
        <p:nvSpPr>
          <p:cNvPr id="20" name="Oval 19"/>
          <p:cNvSpPr>
            <a:spLocks noChangeArrowheads="1"/>
          </p:cNvSpPr>
          <p:nvPr/>
        </p:nvSpPr>
        <p:spPr bwMode="auto">
          <a:xfrm>
            <a:off x="5486400" y="1524000"/>
            <a:ext cx="457200" cy="457200"/>
          </a:xfrm>
          <a:prstGeom prst="ellipse">
            <a:avLst/>
          </a:prstGeom>
          <a:noFill/>
          <a:ln w="19050">
            <a:solidFill>
              <a:srgbClr val="FF0000"/>
            </a:solidFill>
            <a:round/>
            <a:headEnd/>
            <a:tailEnd/>
          </a:ln>
        </p:spPr>
        <p:txBody>
          <a:bodyPr>
            <a:prstTxWarp prst="textNoShape">
              <a:avLst/>
            </a:prstTxWarp>
          </a:bodyPr>
          <a:lstStyle/>
          <a:p>
            <a:pPr eaLnBrk="0" hangingPunct="0"/>
            <a:endParaRPr lang="en-US"/>
          </a:p>
        </p:txBody>
      </p:sp>
      <p:sp>
        <p:nvSpPr>
          <p:cNvPr id="21" name="TextBox 2"/>
          <p:cNvSpPr txBox="1">
            <a:spLocks noChangeArrowheads="1"/>
          </p:cNvSpPr>
          <p:nvPr/>
        </p:nvSpPr>
        <p:spPr bwMode="auto">
          <a:xfrm>
            <a:off x="3581400" y="4800600"/>
            <a:ext cx="5562600" cy="1016000"/>
          </a:xfrm>
          <a:prstGeom prst="rect">
            <a:avLst/>
          </a:prstGeom>
          <a:noFill/>
          <a:ln w="9525">
            <a:noFill/>
            <a:miter lim="800000"/>
            <a:headEnd/>
            <a:tailEnd/>
          </a:ln>
        </p:spPr>
        <p:txBody>
          <a:bodyPr>
            <a:prstTxWarp prst="textNoShape">
              <a:avLst/>
            </a:prstTxWarp>
            <a:spAutoFit/>
          </a:bodyPr>
          <a:lstStyle/>
          <a:p>
            <a:pPr eaLnBrk="0" hangingPunct="0"/>
            <a:r>
              <a:rPr lang="en-US" sz="2000">
                <a:ea typeface="Comic Sans MS" pitchFamily="-65" charset="0"/>
                <a:cs typeface="Comic Sans MS" pitchFamily="-65" charset="0"/>
              </a:rPr>
              <a:t>If Sun were compressed to a radius of 3 km, </a:t>
            </a:r>
            <a:r>
              <a:rPr lang="en-US" sz="2000" b="1">
                <a:ea typeface="Comic Sans MS" pitchFamily="-65" charset="0"/>
                <a:cs typeface="Comic Sans MS" pitchFamily="-65" charset="0"/>
              </a:rPr>
              <a:t>keeping the mass the same</a:t>
            </a:r>
            <a:r>
              <a:rPr lang="en-US" sz="2000">
                <a:ea typeface="Comic Sans MS" pitchFamily="-65" charset="0"/>
                <a:cs typeface="Comic Sans MS" pitchFamily="-65" charset="0"/>
              </a:rPr>
              <a:t>, the escape velocity would be the speed of light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7270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animBg="1"/>
      <p:bldP spid="18" grpId="0" animBg="1"/>
      <p:bldP spid="24" grpId="0" animBg="1"/>
      <p:bldP spid="25" grpId="0" animBg="1"/>
      <p:bldP spid="11" grpId="0"/>
      <p:bldP spid="14" grpId="0"/>
      <p:bldP spid="17" grpId="0"/>
      <p:bldP spid="19" grpId="0" animBg="1"/>
      <p:bldP spid="20" grpId="0" animBg="1"/>
      <p:bldP spid="21" grpId="0"/>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6978" name="Picture 5"/>
          <p:cNvPicPr>
            <a:picLocks noChangeAspect="1" noChangeArrowheads="1"/>
          </p:cNvPicPr>
          <p:nvPr/>
        </p:nvPicPr>
        <p:blipFill>
          <a:blip r:embed="rId2"/>
          <a:srcRect/>
          <a:stretch>
            <a:fillRect/>
          </a:stretch>
        </p:blipFill>
        <p:spPr bwMode="auto">
          <a:xfrm>
            <a:off x="762000" y="914400"/>
            <a:ext cx="7696200" cy="4943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srcRect/>
          <a:stretch>
            <a:fillRect/>
          </a:stretch>
        </p:blipFill>
        <p:spPr bwMode="auto">
          <a:xfrm>
            <a:off x="1676400" y="1219200"/>
            <a:ext cx="6019800" cy="4324350"/>
          </a:xfrm>
          <a:prstGeom prst="rect">
            <a:avLst/>
          </a:prstGeom>
          <a:noFill/>
          <a:ln w="9525">
            <a:noFill/>
            <a:miter lim="800000"/>
            <a:headEnd/>
            <a:tailEnd/>
          </a:ln>
        </p:spPr>
      </p:pic>
      <p:sp>
        <p:nvSpPr>
          <p:cNvPr id="26627" name="Text Box 3"/>
          <p:cNvSpPr txBox="1">
            <a:spLocks noChangeArrowheads="1"/>
          </p:cNvSpPr>
          <p:nvPr/>
        </p:nvSpPr>
        <p:spPr bwMode="auto">
          <a:xfrm>
            <a:off x="1752600" y="5638800"/>
            <a:ext cx="5945188" cy="369888"/>
          </a:xfrm>
          <a:prstGeom prst="rect">
            <a:avLst/>
          </a:prstGeom>
          <a:noFill/>
          <a:ln w="9525">
            <a:noFill/>
            <a:miter lim="800000"/>
            <a:headEnd/>
            <a:tailEnd/>
          </a:ln>
        </p:spPr>
        <p:txBody>
          <a:bodyPr wrap="none">
            <a:prstTxWarp prst="textNoShape">
              <a:avLst/>
            </a:prstTxWarp>
            <a:spAutoFit/>
          </a:bodyPr>
          <a:lstStyle/>
          <a:p>
            <a:pPr eaLnBrk="0" hangingPunct="0">
              <a:defRPr/>
            </a:pPr>
            <a:r>
              <a:rPr lang="en-US" sz="1800" dirty="0">
                <a:latin typeface="+mn-lt"/>
              </a:rPr>
              <a:t>Morag Wightman, choreographer and performance artist</a:t>
            </a:r>
          </a:p>
        </p:txBody>
      </p:sp>
      <p:sp>
        <p:nvSpPr>
          <p:cNvPr id="128004" name="Rectangle 4"/>
          <p:cNvSpPr>
            <a:spLocks noGrp="1" noChangeArrowheads="1"/>
          </p:cNvSpPr>
          <p:nvPr>
            <p:ph type="title"/>
          </p:nvPr>
        </p:nvSpPr>
        <p:spPr>
          <a:xfrm>
            <a:off x="685800" y="304800"/>
            <a:ext cx="7772400" cy="1143000"/>
          </a:xfrm>
        </p:spPr>
        <p:txBody>
          <a:bodyPr/>
          <a:lstStyle/>
          <a:p>
            <a:r>
              <a:rPr lang="en-US" sz="4000"/>
              <a:t>Free-fall</a:t>
            </a:r>
            <a:endParaRPr lang="en-US" sz="320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9026" name="Picture 3" descr="earth transparent.png"/>
          <p:cNvPicPr>
            <a:picLocks noChangeAspect="1"/>
          </p:cNvPicPr>
          <p:nvPr/>
        </p:nvPicPr>
        <p:blipFill>
          <a:blip r:embed="rId2"/>
          <a:srcRect/>
          <a:stretch>
            <a:fillRect/>
          </a:stretch>
        </p:blipFill>
        <p:spPr bwMode="auto">
          <a:xfrm>
            <a:off x="152400" y="-228600"/>
            <a:ext cx="8612188"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30050" name="Picture 3" descr="earth transparent.png"/>
          <p:cNvPicPr>
            <a:picLocks noChangeAspect="1"/>
          </p:cNvPicPr>
          <p:nvPr/>
        </p:nvPicPr>
        <p:blipFill>
          <a:blip r:embed="rId2"/>
          <a:srcRect/>
          <a:stretch>
            <a:fillRect/>
          </a:stretch>
        </p:blipFill>
        <p:spPr bwMode="auto">
          <a:xfrm>
            <a:off x="2667000" y="1981200"/>
            <a:ext cx="3705225" cy="304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31074" name="Picture 3" descr="earth transparent.png"/>
          <p:cNvPicPr>
            <a:picLocks noChangeAspect="1"/>
          </p:cNvPicPr>
          <p:nvPr/>
        </p:nvPicPr>
        <p:blipFill>
          <a:blip r:embed="rId2"/>
          <a:srcRect/>
          <a:stretch>
            <a:fillRect/>
          </a:stretch>
        </p:blipFill>
        <p:spPr bwMode="auto">
          <a:xfrm>
            <a:off x="4114800" y="3048000"/>
            <a:ext cx="925513" cy="76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32098" name="Picture 3" descr="earth transparent.png"/>
          <p:cNvPicPr>
            <a:picLocks noChangeAspect="1"/>
          </p:cNvPicPr>
          <p:nvPr/>
        </p:nvPicPr>
        <p:blipFill>
          <a:blip r:embed="rId2"/>
          <a:srcRect/>
          <a:stretch>
            <a:fillRect/>
          </a:stretch>
        </p:blipFill>
        <p:spPr bwMode="auto">
          <a:xfrm>
            <a:off x="4419600" y="3352800"/>
            <a:ext cx="277813" cy="22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33122" name="Picture 3" descr="earth transparent.png"/>
          <p:cNvPicPr>
            <a:picLocks noChangeAspect="1"/>
          </p:cNvPicPr>
          <p:nvPr/>
        </p:nvPicPr>
        <p:blipFill>
          <a:blip r:embed="rId2"/>
          <a:srcRect/>
          <a:stretch>
            <a:fillRect/>
          </a:stretch>
        </p:blipFill>
        <p:spPr bwMode="auto">
          <a:xfrm>
            <a:off x="4495800" y="3429000"/>
            <a:ext cx="152400" cy="125413"/>
          </a:xfrm>
          <a:prstGeom prst="rect">
            <a:avLst/>
          </a:prstGeom>
          <a:noFill/>
          <a:ln w="9525">
            <a:noFill/>
            <a:miter lim="800000"/>
            <a:headEnd/>
            <a:tailEnd/>
          </a:ln>
        </p:spPr>
      </p:pic>
      <p:sp>
        <p:nvSpPr>
          <p:cNvPr id="22531" name="TextBox 2"/>
          <p:cNvSpPr txBox="1">
            <a:spLocks noChangeArrowheads="1"/>
          </p:cNvSpPr>
          <p:nvPr/>
        </p:nvSpPr>
        <p:spPr bwMode="auto">
          <a:xfrm>
            <a:off x="381000" y="4876800"/>
            <a:ext cx="8382000" cy="1384300"/>
          </a:xfrm>
          <a:prstGeom prst="rect">
            <a:avLst/>
          </a:prstGeom>
          <a:noFill/>
          <a:ln w="9525">
            <a:noFill/>
            <a:miter lim="800000"/>
            <a:headEnd/>
            <a:tailEnd/>
          </a:ln>
        </p:spPr>
        <p:txBody>
          <a:bodyPr>
            <a:prstTxWarp prst="textNoShape">
              <a:avLst/>
            </a:prstTxWarp>
            <a:spAutoFit/>
          </a:bodyPr>
          <a:lstStyle/>
          <a:p>
            <a:pPr eaLnBrk="0" hangingPunct="0"/>
            <a:r>
              <a:rPr lang="en-US" sz="2800">
                <a:latin typeface="Comic Sans MS" pitchFamily="-65" charset="0"/>
                <a:ea typeface="Comic Sans MS" pitchFamily="-65" charset="0"/>
                <a:cs typeface="Comic Sans MS" pitchFamily="-65" charset="0"/>
              </a:rPr>
              <a:t>If Earth were compressed to half an inch, </a:t>
            </a:r>
            <a:r>
              <a:rPr lang="en-US" sz="2800" b="1">
                <a:latin typeface="Comic Sans MS" pitchFamily="-65" charset="0"/>
                <a:ea typeface="Comic Sans MS" pitchFamily="-65" charset="0"/>
                <a:cs typeface="Comic Sans MS" pitchFamily="-65" charset="0"/>
              </a:rPr>
              <a:t>keeping the mass the same</a:t>
            </a:r>
            <a:r>
              <a:rPr lang="en-US" sz="2800">
                <a:latin typeface="Comic Sans MS" pitchFamily="-65" charset="0"/>
                <a:ea typeface="Comic Sans MS" pitchFamily="-65" charset="0"/>
                <a:cs typeface="Comic Sans MS" pitchFamily="-65" charset="0"/>
              </a:rPr>
              <a:t>, the escape velocity would be the speed of light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5800" y="1295400"/>
            <a:ext cx="4648200" cy="4572000"/>
          </a:xfrm>
        </p:spPr>
        <p:txBody>
          <a:bodyPr/>
          <a:lstStyle/>
          <a:p>
            <a:pPr algn="l"/>
            <a:r>
              <a:rPr lang="en-US" sz="2000" i="1"/>
              <a:t>“…the phenomena of electrodynamics as well as of mechanics possess no properties corresponding to the idea of absolute rest.”</a:t>
            </a:r>
            <a:br>
              <a:rPr lang="en-US" sz="2000" i="1"/>
            </a:br>
            <a:r>
              <a:rPr lang="en-US" sz="2000" i="1"/>
              <a:t/>
            </a:r>
            <a:br>
              <a:rPr lang="en-US" sz="2000" i="1"/>
            </a:br>
            <a:r>
              <a:rPr lang="en-US" sz="2000" i="1"/>
              <a:t>“…light is always propagated in empty space with a definite velocity c which is independent of the state of motion of the emitting body.”</a:t>
            </a:r>
            <a:r>
              <a:rPr lang="en-US" sz="2400" i="1"/>
              <a:t> </a:t>
            </a:r>
            <a:br>
              <a:rPr lang="en-US" sz="2400" i="1"/>
            </a:br>
            <a:r>
              <a:rPr lang="en-US" sz="2400" i="1"/>
              <a:t/>
            </a:r>
            <a:br>
              <a:rPr lang="en-US" sz="2400" i="1"/>
            </a:br>
            <a:r>
              <a:rPr lang="en-US" sz="2400" i="1"/>
              <a:t> </a:t>
            </a:r>
            <a:r>
              <a:rPr lang="en-US" sz="2000" i="1"/>
              <a:t>“So we see that we cannot attach any absolute signification to the concept of simultaneity...”</a:t>
            </a:r>
            <a:endParaRPr lang="en-US" sz="3600" i="1">
              <a:solidFill>
                <a:schemeClr val="tx1"/>
              </a:solidFill>
            </a:endParaRPr>
          </a:p>
        </p:txBody>
      </p:sp>
      <p:pic>
        <p:nvPicPr>
          <p:cNvPr id="134147" name="Picture 3" descr="Einstein_5"/>
          <p:cNvPicPr>
            <a:picLocks noChangeAspect="1" noChangeArrowheads="1"/>
          </p:cNvPicPr>
          <p:nvPr/>
        </p:nvPicPr>
        <p:blipFill>
          <a:blip r:embed="rId3"/>
          <a:srcRect/>
          <a:stretch>
            <a:fillRect/>
          </a:stretch>
        </p:blipFill>
        <p:spPr bwMode="auto">
          <a:xfrm>
            <a:off x="5857875" y="0"/>
            <a:ext cx="3286125" cy="5257800"/>
          </a:xfrm>
          <a:prstGeom prst="rect">
            <a:avLst/>
          </a:prstGeom>
          <a:noFill/>
          <a:ln w="9525">
            <a:noFill/>
            <a:miter lim="800000"/>
            <a:headEnd/>
            <a:tailEnd/>
          </a:ln>
        </p:spPr>
      </p:pic>
      <p:sp>
        <p:nvSpPr>
          <p:cNvPr id="134148" name="TextBox 3"/>
          <p:cNvSpPr txBox="1">
            <a:spLocks noChangeArrowheads="1"/>
          </p:cNvSpPr>
          <p:nvPr/>
        </p:nvSpPr>
        <p:spPr bwMode="auto">
          <a:xfrm>
            <a:off x="457200" y="381000"/>
            <a:ext cx="3770313" cy="830263"/>
          </a:xfrm>
          <a:prstGeom prst="rect">
            <a:avLst/>
          </a:prstGeom>
          <a:noFill/>
          <a:ln w="9525">
            <a:noFill/>
            <a:miter lim="800000"/>
            <a:headEnd/>
            <a:tailEnd/>
          </a:ln>
        </p:spPr>
        <p:txBody>
          <a:bodyPr wrap="none">
            <a:prstTxWarp prst="textNoShape">
              <a:avLst/>
            </a:prstTxWarp>
            <a:spAutoFit/>
          </a:bodyPr>
          <a:lstStyle/>
          <a:p>
            <a:pPr eaLnBrk="0" hangingPunct="0"/>
            <a:r>
              <a:rPr lang="en-US"/>
              <a:t>“Special Relativity Theory” </a:t>
            </a:r>
          </a:p>
          <a:p>
            <a:pPr eaLnBrk="0" hangingPunct="0"/>
            <a:r>
              <a:rPr lang="en-US"/>
              <a:t>Einstein, 1905</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15362" name="Picture 1" descr="galilean.jpg"/>
          <p:cNvPicPr>
            <a:picLocks noChangeAspect="1"/>
          </p:cNvPicPr>
          <p:nvPr/>
        </p:nvPicPr>
        <p:blipFill>
          <a:blip r:embed="rId2">
            <a:duotone>
              <a:prstClr val="black"/>
              <a:srgbClr val="D9C3A5">
                <a:tint val="50000"/>
                <a:satMod val="180000"/>
              </a:srgbClr>
            </a:duotone>
          </a:blip>
          <a:srcRect/>
          <a:stretch>
            <a:fillRect/>
          </a:stretch>
        </p:blipFill>
        <p:spPr bwMode="auto">
          <a:xfrm>
            <a:off x="1447800" y="1143000"/>
            <a:ext cx="6350000" cy="3911600"/>
          </a:xfrm>
          <a:prstGeom prst="rect">
            <a:avLst/>
          </a:prstGeom>
          <a:noFill/>
          <a:ln w="9525">
            <a:noFill/>
            <a:miter lim="800000"/>
            <a:headEnd/>
            <a:tailEnd/>
          </a:ln>
        </p:spPr>
      </p:pic>
      <p:sp>
        <p:nvSpPr>
          <p:cNvPr id="3" name="TextBox 2"/>
          <p:cNvSpPr txBox="1"/>
          <p:nvPr/>
        </p:nvSpPr>
        <p:spPr>
          <a:xfrm>
            <a:off x="1447800" y="533400"/>
            <a:ext cx="4951413" cy="584200"/>
          </a:xfrm>
          <a:prstGeom prst="rect">
            <a:avLst/>
          </a:prstGeom>
          <a:noFill/>
        </p:spPr>
        <p:txBody>
          <a:bodyPr wrap="none">
            <a:spAutoFit/>
          </a:bodyPr>
          <a:lstStyle/>
          <a:p>
            <a:pPr eaLnBrk="0" hangingPunct="0">
              <a:defRPr/>
            </a:pPr>
            <a:r>
              <a:rPr lang="en-US" sz="3200" dirty="0">
                <a:solidFill>
                  <a:schemeClr val="accent6"/>
                </a:solidFill>
                <a:latin typeface="+mj-lt"/>
                <a:cs typeface="Comic Sans MS"/>
              </a:rPr>
              <a:t>Space over Absolute Time</a:t>
            </a:r>
          </a:p>
        </p:txBody>
      </p:sp>
      <p:sp>
        <p:nvSpPr>
          <p:cNvPr id="15364" name="TextBox 3"/>
          <p:cNvSpPr txBox="1">
            <a:spLocks noChangeArrowheads="1"/>
          </p:cNvSpPr>
          <p:nvPr/>
        </p:nvSpPr>
        <p:spPr bwMode="auto">
          <a:xfrm>
            <a:off x="2209800" y="5181600"/>
            <a:ext cx="4681538" cy="400050"/>
          </a:xfrm>
          <a:prstGeom prst="rect">
            <a:avLst/>
          </a:prstGeom>
          <a:noFill/>
          <a:ln w="9525">
            <a:noFill/>
            <a:miter lim="800000"/>
            <a:headEnd/>
            <a:tailEnd/>
          </a:ln>
        </p:spPr>
        <p:txBody>
          <a:bodyPr wrap="none">
            <a:prstTxWarp prst="textNoShape">
              <a:avLst/>
            </a:prstTxWarp>
            <a:spAutoFit/>
          </a:bodyPr>
          <a:lstStyle/>
          <a:p>
            <a:pPr eaLnBrk="0" hangingPunct="0">
              <a:defRPr/>
            </a:pPr>
            <a:r>
              <a:rPr lang="en-US" sz="2000" dirty="0">
                <a:solidFill>
                  <a:srgbClr val="660066"/>
                </a:solidFill>
                <a:latin typeface="+mn-lt"/>
                <a:ea typeface="Comic Sans MS" pitchFamily="-65" charset="0"/>
                <a:cs typeface="Comic Sans MS" pitchFamily="-65" charset="0"/>
              </a:rPr>
              <a:t>From R. Penrose, </a:t>
            </a:r>
            <a:r>
              <a:rPr lang="en-US" sz="2000" i="1" dirty="0">
                <a:solidFill>
                  <a:srgbClr val="660066"/>
                </a:solidFill>
                <a:latin typeface="+mn-lt"/>
                <a:ea typeface="Comic Sans MS" pitchFamily="-65" charset="0"/>
                <a:cs typeface="Comic Sans MS" pitchFamily="-65" charset="0"/>
              </a:rPr>
              <a:t>The Road to Reality</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3" name="Picture 2" descr="galilean.jpg"/>
          <p:cNvPicPr>
            <a:picLocks noChangeAspect="1"/>
          </p:cNvPicPr>
          <p:nvPr/>
        </p:nvPicPr>
        <p:blipFill>
          <a:blip r:embed="rId2">
            <a:duotone>
              <a:prstClr val="black"/>
              <a:srgbClr val="D9C3A5">
                <a:tint val="50000"/>
                <a:satMod val="180000"/>
              </a:srgbClr>
            </a:duotone>
          </a:blip>
          <a:stretch>
            <a:fillRect/>
          </a:stretch>
        </p:blipFill>
        <p:spPr>
          <a:xfrm>
            <a:off x="-980703" y="0"/>
            <a:ext cx="5690260" cy="3505200"/>
          </a:xfrm>
          <a:prstGeom prst="rect">
            <a:avLst/>
          </a:prstGeom>
        </p:spPr>
      </p:pic>
      <p:pic>
        <p:nvPicPr>
          <p:cNvPr id="2" name="Picture 1" descr="flatspacetime.jpg"/>
          <p:cNvPicPr>
            <a:picLocks noChangeAspect="1"/>
          </p:cNvPicPr>
          <p:nvPr/>
        </p:nvPicPr>
        <p:blipFill>
          <a:blip r:embed="rId3">
            <a:alphaModFix/>
            <a:duotone>
              <a:prstClr val="black"/>
              <a:schemeClr val="accent2">
                <a:tint val="45000"/>
                <a:satMod val="400000"/>
              </a:schemeClr>
            </a:duotone>
          </a:blip>
          <a:stretch>
            <a:fillRect/>
          </a:stretch>
        </p:blipFill>
        <p:spPr>
          <a:xfrm>
            <a:off x="3481388" y="0"/>
            <a:ext cx="5662612" cy="4419600"/>
          </a:xfrm>
          <a:prstGeom prst="rect">
            <a:avLst/>
          </a:prstGeom>
        </p:spPr>
      </p:pic>
      <p:sp>
        <p:nvSpPr>
          <p:cNvPr id="4" name="TextBox 3"/>
          <p:cNvSpPr txBox="1">
            <a:spLocks noChangeArrowheads="1"/>
          </p:cNvSpPr>
          <p:nvPr/>
        </p:nvSpPr>
        <p:spPr bwMode="auto">
          <a:xfrm>
            <a:off x="5562600" y="304800"/>
            <a:ext cx="1638300" cy="830263"/>
          </a:xfrm>
          <a:prstGeom prst="rect">
            <a:avLst/>
          </a:prstGeom>
          <a:noFill/>
          <a:ln w="9525">
            <a:noFill/>
            <a:miter lim="800000"/>
            <a:headEnd/>
            <a:tailEnd/>
          </a:ln>
        </p:spPr>
        <p:txBody>
          <a:bodyPr wrap="none">
            <a:prstTxWarp prst="textNoShape">
              <a:avLst/>
            </a:prstTxWarp>
            <a:spAutoFit/>
          </a:bodyPr>
          <a:lstStyle/>
          <a:p>
            <a:pPr eaLnBrk="0" hangingPunct="0"/>
            <a:r>
              <a:rPr lang="en-US"/>
              <a:t>Spacetime</a:t>
            </a:r>
          </a:p>
          <a:p>
            <a:pPr eaLnBrk="0" hangingPunct="0"/>
            <a:r>
              <a:rPr lang="en-US"/>
              <a:t>(flat)</a:t>
            </a:r>
          </a:p>
        </p:txBody>
      </p:sp>
      <p:sp>
        <p:nvSpPr>
          <p:cNvPr id="137221" name="TextBox 8"/>
          <p:cNvSpPr txBox="1">
            <a:spLocks noChangeArrowheads="1"/>
          </p:cNvSpPr>
          <p:nvPr/>
        </p:nvSpPr>
        <p:spPr bwMode="auto">
          <a:xfrm>
            <a:off x="533400" y="0"/>
            <a:ext cx="2408238" cy="461963"/>
          </a:xfrm>
          <a:prstGeom prst="rect">
            <a:avLst/>
          </a:prstGeom>
          <a:noFill/>
          <a:ln w="9525">
            <a:noFill/>
            <a:miter lim="800000"/>
            <a:headEnd/>
            <a:tailEnd/>
          </a:ln>
        </p:spPr>
        <p:txBody>
          <a:bodyPr wrap="none">
            <a:prstTxWarp prst="textNoShape">
              <a:avLst/>
            </a:prstTxWarp>
            <a:spAutoFit/>
          </a:bodyPr>
          <a:lstStyle/>
          <a:p>
            <a:pPr eaLnBrk="0" hangingPunct="0"/>
            <a:r>
              <a:rPr lang="en-US"/>
              <a:t>Space over time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2530" name="Picture 1" descr="sun5.jpg"/>
          <p:cNvPicPr>
            <a:picLocks noChangeAspect="1"/>
          </p:cNvPicPr>
          <p:nvPr/>
        </p:nvPicPr>
        <p:blipFill>
          <a:blip r:embed="rId3"/>
          <a:srcRect/>
          <a:stretch>
            <a:fillRect/>
          </a:stretch>
        </p:blipFill>
        <p:spPr bwMode="auto">
          <a:xfrm>
            <a:off x="838200" y="0"/>
            <a:ext cx="777240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3" name="Picture 2" descr="galilean.jpg"/>
          <p:cNvPicPr>
            <a:picLocks noChangeAspect="1"/>
          </p:cNvPicPr>
          <p:nvPr/>
        </p:nvPicPr>
        <p:blipFill>
          <a:blip r:embed="rId2">
            <a:duotone>
              <a:prstClr val="black"/>
              <a:srgbClr val="D9C3A5">
                <a:tint val="50000"/>
                <a:satMod val="180000"/>
              </a:srgbClr>
            </a:duotone>
          </a:blip>
          <a:stretch>
            <a:fillRect/>
          </a:stretch>
        </p:blipFill>
        <p:spPr>
          <a:xfrm>
            <a:off x="-980703" y="0"/>
            <a:ext cx="5690260" cy="3505200"/>
          </a:xfrm>
          <a:prstGeom prst="rect">
            <a:avLst/>
          </a:prstGeom>
        </p:spPr>
      </p:pic>
      <p:pic>
        <p:nvPicPr>
          <p:cNvPr id="2" name="Picture 1" descr="flatspacetime.jpg"/>
          <p:cNvPicPr>
            <a:picLocks noChangeAspect="1"/>
          </p:cNvPicPr>
          <p:nvPr/>
        </p:nvPicPr>
        <p:blipFill>
          <a:blip r:embed="rId3">
            <a:alphaModFix/>
            <a:duotone>
              <a:prstClr val="black"/>
              <a:schemeClr val="accent2">
                <a:tint val="45000"/>
                <a:satMod val="400000"/>
              </a:schemeClr>
            </a:duotone>
          </a:blip>
          <a:stretch>
            <a:fillRect/>
          </a:stretch>
        </p:blipFill>
        <p:spPr>
          <a:xfrm>
            <a:off x="3481388" y="0"/>
            <a:ext cx="5662612" cy="4419600"/>
          </a:xfrm>
          <a:prstGeom prst="rect">
            <a:avLst/>
          </a:prstGeom>
        </p:spPr>
      </p:pic>
      <p:pic>
        <p:nvPicPr>
          <p:cNvPr id="7" name="Picture 6" descr="curvedspacetime.jpg"/>
          <p:cNvPicPr>
            <a:picLocks noChangeAspect="1"/>
          </p:cNvPicPr>
          <p:nvPr/>
        </p:nvPicPr>
        <p:blipFill>
          <a:blip r:embed="rId4">
            <a:duotone>
              <a:prstClr val="black"/>
              <a:schemeClr val="accent1">
                <a:tint val="45000"/>
                <a:satMod val="400000"/>
              </a:schemeClr>
            </a:duotone>
          </a:blip>
          <a:stretch>
            <a:fillRect/>
          </a:stretch>
        </p:blipFill>
        <p:spPr>
          <a:xfrm>
            <a:off x="0" y="2743200"/>
            <a:ext cx="6936698" cy="4114800"/>
          </a:xfrm>
          <a:prstGeom prst="rect">
            <a:avLst/>
          </a:prstGeom>
        </p:spPr>
      </p:pic>
      <p:sp>
        <p:nvSpPr>
          <p:cNvPr id="138245" name="TextBox 3"/>
          <p:cNvSpPr txBox="1">
            <a:spLocks noChangeArrowheads="1"/>
          </p:cNvSpPr>
          <p:nvPr/>
        </p:nvSpPr>
        <p:spPr bwMode="auto">
          <a:xfrm>
            <a:off x="5562600" y="304800"/>
            <a:ext cx="1638300" cy="830263"/>
          </a:xfrm>
          <a:prstGeom prst="rect">
            <a:avLst/>
          </a:prstGeom>
          <a:noFill/>
          <a:ln w="9525">
            <a:noFill/>
            <a:miter lim="800000"/>
            <a:headEnd/>
            <a:tailEnd/>
          </a:ln>
        </p:spPr>
        <p:txBody>
          <a:bodyPr wrap="none">
            <a:prstTxWarp prst="textNoShape">
              <a:avLst/>
            </a:prstTxWarp>
            <a:spAutoFit/>
          </a:bodyPr>
          <a:lstStyle/>
          <a:p>
            <a:pPr eaLnBrk="0" hangingPunct="0"/>
            <a:r>
              <a:rPr lang="en-US"/>
              <a:t>Spacetime</a:t>
            </a:r>
          </a:p>
          <a:p>
            <a:pPr eaLnBrk="0" hangingPunct="0"/>
            <a:r>
              <a:rPr lang="en-US"/>
              <a:t>(flat)</a:t>
            </a:r>
          </a:p>
        </p:txBody>
      </p:sp>
      <p:sp>
        <p:nvSpPr>
          <p:cNvPr id="138246" name="TextBox 8"/>
          <p:cNvSpPr txBox="1">
            <a:spLocks noChangeArrowheads="1"/>
          </p:cNvSpPr>
          <p:nvPr/>
        </p:nvSpPr>
        <p:spPr bwMode="auto">
          <a:xfrm>
            <a:off x="533400" y="0"/>
            <a:ext cx="2408238" cy="461963"/>
          </a:xfrm>
          <a:prstGeom prst="rect">
            <a:avLst/>
          </a:prstGeom>
          <a:noFill/>
          <a:ln w="9525">
            <a:noFill/>
            <a:miter lim="800000"/>
            <a:headEnd/>
            <a:tailEnd/>
          </a:ln>
        </p:spPr>
        <p:txBody>
          <a:bodyPr wrap="none">
            <a:prstTxWarp prst="textNoShape">
              <a:avLst/>
            </a:prstTxWarp>
            <a:spAutoFit/>
          </a:bodyPr>
          <a:lstStyle/>
          <a:p>
            <a:pPr eaLnBrk="0" hangingPunct="0"/>
            <a:r>
              <a:rPr lang="en-US"/>
              <a:t>Space over time</a:t>
            </a:r>
          </a:p>
        </p:txBody>
      </p:sp>
      <p:sp>
        <p:nvSpPr>
          <p:cNvPr id="8" name="TextBox 7"/>
          <p:cNvSpPr txBox="1">
            <a:spLocks noChangeArrowheads="1"/>
          </p:cNvSpPr>
          <p:nvPr/>
        </p:nvSpPr>
        <p:spPr bwMode="auto">
          <a:xfrm>
            <a:off x="3352800" y="4876800"/>
            <a:ext cx="2819400" cy="461963"/>
          </a:xfrm>
          <a:prstGeom prst="rect">
            <a:avLst/>
          </a:prstGeom>
          <a:noFill/>
          <a:ln w="9525">
            <a:noFill/>
            <a:miter lim="800000"/>
            <a:headEnd/>
            <a:tailEnd/>
          </a:ln>
        </p:spPr>
        <p:txBody>
          <a:bodyPr>
            <a:prstTxWarp prst="textNoShape">
              <a:avLst/>
            </a:prstTxWarp>
            <a:spAutoFit/>
          </a:bodyPr>
          <a:lstStyle/>
          <a:p>
            <a:pPr eaLnBrk="0" hangingPunct="0"/>
            <a:r>
              <a:rPr lang="en-US"/>
              <a:t>Curved Spacetime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36" name="Picture 35" descr="1way.png"/>
          <p:cNvPicPr>
            <a:picLocks noChangeAspect="1"/>
          </p:cNvPicPr>
          <p:nvPr/>
        </p:nvPicPr>
        <p:blipFill>
          <a:blip r:embed="rId2"/>
          <a:srcRect/>
          <a:stretch>
            <a:fillRect/>
          </a:stretch>
        </p:blipFill>
        <p:spPr bwMode="auto">
          <a:xfrm>
            <a:off x="4572000" y="4038600"/>
            <a:ext cx="1592263" cy="2133600"/>
          </a:xfrm>
          <a:prstGeom prst="rect">
            <a:avLst/>
          </a:prstGeom>
          <a:noFill/>
          <a:ln w="9525">
            <a:noFill/>
            <a:miter lim="800000"/>
            <a:headEnd/>
            <a:tailEnd/>
          </a:ln>
        </p:spPr>
      </p:pic>
      <p:sp>
        <p:nvSpPr>
          <p:cNvPr id="139267" name="TextBox 1"/>
          <p:cNvSpPr txBox="1">
            <a:spLocks noChangeArrowheads="1"/>
          </p:cNvSpPr>
          <p:nvPr/>
        </p:nvSpPr>
        <p:spPr bwMode="auto">
          <a:xfrm>
            <a:off x="2057400" y="228600"/>
            <a:ext cx="4949825" cy="523875"/>
          </a:xfrm>
          <a:prstGeom prst="rect">
            <a:avLst/>
          </a:prstGeom>
          <a:noFill/>
          <a:ln w="9525">
            <a:noFill/>
            <a:miter lim="800000"/>
            <a:headEnd/>
            <a:tailEnd/>
          </a:ln>
        </p:spPr>
        <p:txBody>
          <a:bodyPr wrap="none">
            <a:prstTxWarp prst="textNoShape">
              <a:avLst/>
            </a:prstTxWarp>
            <a:spAutoFit/>
          </a:bodyPr>
          <a:lstStyle/>
          <a:p>
            <a:pPr eaLnBrk="0" hangingPunct="0"/>
            <a:r>
              <a:rPr lang="en-US" sz="2800">
                <a:solidFill>
                  <a:srgbClr val="2D2D8A"/>
                </a:solidFill>
                <a:latin typeface="Comic Sans MS" pitchFamily="-65" charset="0"/>
                <a:ea typeface="Comic Sans MS" pitchFamily="-65" charset="0"/>
                <a:cs typeface="Comic Sans MS" pitchFamily="-65" charset="0"/>
              </a:rPr>
              <a:t>HOW does light not escape?</a:t>
            </a:r>
          </a:p>
        </p:txBody>
      </p:sp>
      <p:grpSp>
        <p:nvGrpSpPr>
          <p:cNvPr id="139268" name="Group 77"/>
          <p:cNvGrpSpPr>
            <a:grpSpLocks/>
          </p:cNvGrpSpPr>
          <p:nvPr/>
        </p:nvGrpSpPr>
        <p:grpSpPr bwMode="auto">
          <a:xfrm>
            <a:off x="1143000" y="1143000"/>
            <a:ext cx="3041650" cy="4876800"/>
            <a:chOff x="1143000" y="1142977"/>
            <a:chExt cx="3042807" cy="4876823"/>
          </a:xfrm>
        </p:grpSpPr>
        <p:sp>
          <p:nvSpPr>
            <p:cNvPr id="139290" name="Freeform 2"/>
            <p:cNvSpPr>
              <a:spLocks noChangeArrowheads="1"/>
            </p:cNvSpPr>
            <p:nvPr/>
          </p:nvSpPr>
          <p:spPr bwMode="auto">
            <a:xfrm>
              <a:off x="1143000" y="1371600"/>
              <a:ext cx="1507067" cy="4445000"/>
            </a:xfrm>
            <a:custGeom>
              <a:avLst/>
              <a:gdLst>
                <a:gd name="T0" fmla="*/ 0 w 1507067"/>
                <a:gd name="T1" fmla="*/ 0 h 4445000"/>
                <a:gd name="T2" fmla="*/ 1473200 w 1507067"/>
                <a:gd name="T3" fmla="*/ 1993900 h 4445000"/>
                <a:gd name="T4" fmla="*/ 203200 w 1507067"/>
                <a:gd name="T5" fmla="*/ 4445000 h 4445000"/>
                <a:gd name="T6" fmla="*/ 0 60000 65536"/>
                <a:gd name="T7" fmla="*/ 0 60000 65536"/>
                <a:gd name="T8" fmla="*/ 0 60000 65536"/>
                <a:gd name="T9" fmla="*/ 0 w 1507067"/>
                <a:gd name="T10" fmla="*/ 0 h 4445000"/>
                <a:gd name="T11" fmla="*/ 1507067 w 1507067"/>
                <a:gd name="T12" fmla="*/ 4445000 h 4445000"/>
              </a:gdLst>
              <a:ahLst/>
              <a:cxnLst>
                <a:cxn ang="T6">
                  <a:pos x="T0" y="T1"/>
                </a:cxn>
                <a:cxn ang="T7">
                  <a:pos x="T2" y="T3"/>
                </a:cxn>
                <a:cxn ang="T8">
                  <a:pos x="T4" y="T5"/>
                </a:cxn>
              </a:cxnLst>
              <a:rect l="T9" t="T10" r="T11" b="T12"/>
              <a:pathLst>
                <a:path w="1507067" h="4445000">
                  <a:moveTo>
                    <a:pt x="0" y="0"/>
                  </a:moveTo>
                  <a:cubicBezTo>
                    <a:pt x="719666" y="626533"/>
                    <a:pt x="1439333" y="1253067"/>
                    <a:pt x="1473200" y="1993900"/>
                  </a:cubicBezTo>
                  <a:cubicBezTo>
                    <a:pt x="1507067" y="2734733"/>
                    <a:pt x="203200" y="4445000"/>
                    <a:pt x="203200" y="4445000"/>
                  </a:cubicBezTo>
                </a:path>
              </a:pathLst>
            </a:custGeom>
            <a:noFill/>
            <a:ln w="19050">
              <a:solidFill>
                <a:srgbClr val="660066"/>
              </a:solidFill>
              <a:round/>
              <a:headEnd/>
              <a:tailEnd/>
            </a:ln>
          </p:spPr>
          <p:txBody>
            <a:bodyPr>
              <a:prstTxWarp prst="textNoShape">
                <a:avLst/>
              </a:prstTxWarp>
            </a:bodyPr>
            <a:lstStyle/>
            <a:p>
              <a:pPr eaLnBrk="0" hangingPunct="0"/>
              <a:endParaRPr lang="en-US"/>
            </a:p>
          </p:txBody>
        </p:sp>
        <p:cxnSp>
          <p:nvCxnSpPr>
            <p:cNvPr id="139291" name="Straight Connector 4"/>
            <p:cNvCxnSpPr>
              <a:cxnSpLocks noChangeShapeType="1"/>
              <a:stCxn id="139299" idx="2"/>
              <a:endCxn id="139298" idx="6"/>
            </p:cNvCxnSpPr>
            <p:nvPr/>
          </p:nvCxnSpPr>
          <p:spPr bwMode="auto">
            <a:xfrm rot="10800000" flipH="1" flipV="1">
              <a:off x="1692274" y="4714875"/>
              <a:ext cx="415925" cy="590550"/>
            </a:xfrm>
            <a:prstGeom prst="line">
              <a:avLst/>
            </a:prstGeom>
            <a:noFill/>
            <a:ln w="19050">
              <a:solidFill>
                <a:srgbClr val="660066"/>
              </a:solidFill>
              <a:round/>
              <a:headEnd/>
              <a:tailEnd/>
            </a:ln>
          </p:spPr>
        </p:cxnSp>
        <p:cxnSp>
          <p:nvCxnSpPr>
            <p:cNvPr id="139292" name="Straight Connector 6"/>
            <p:cNvCxnSpPr>
              <a:cxnSpLocks noChangeShapeType="1"/>
              <a:stCxn id="139295" idx="2"/>
              <a:endCxn id="139296" idx="6"/>
            </p:cNvCxnSpPr>
            <p:nvPr/>
          </p:nvCxnSpPr>
          <p:spPr bwMode="auto">
            <a:xfrm rot="10800000" flipH="1" flipV="1">
              <a:off x="2279225" y="2901524"/>
              <a:ext cx="671409" cy="1048173"/>
            </a:xfrm>
            <a:prstGeom prst="line">
              <a:avLst/>
            </a:prstGeom>
            <a:noFill/>
            <a:ln w="19050">
              <a:solidFill>
                <a:srgbClr val="660066"/>
              </a:solidFill>
              <a:round/>
              <a:headEnd/>
              <a:tailEnd/>
            </a:ln>
          </p:spPr>
        </p:cxnSp>
        <p:cxnSp>
          <p:nvCxnSpPr>
            <p:cNvPr id="139293" name="Straight Connector 10"/>
            <p:cNvCxnSpPr>
              <a:cxnSpLocks noChangeShapeType="1"/>
              <a:stCxn id="139294" idx="4"/>
              <a:endCxn id="139297" idx="0"/>
            </p:cNvCxnSpPr>
            <p:nvPr/>
          </p:nvCxnSpPr>
          <p:spPr bwMode="auto">
            <a:xfrm rot="16200000" flipH="1">
              <a:off x="2057400" y="1866900"/>
              <a:ext cx="1588" cy="838200"/>
            </a:xfrm>
            <a:prstGeom prst="line">
              <a:avLst/>
            </a:prstGeom>
            <a:noFill/>
            <a:ln w="19050">
              <a:solidFill>
                <a:srgbClr val="660066"/>
              </a:solidFill>
              <a:round/>
              <a:headEnd/>
              <a:tailEnd/>
            </a:ln>
          </p:spPr>
        </p:cxnSp>
        <p:sp>
          <p:nvSpPr>
            <p:cNvPr id="139294" name="Oval 14"/>
            <p:cNvSpPr>
              <a:spLocks noChangeArrowheads="1"/>
            </p:cNvSpPr>
            <p:nvPr/>
          </p:nvSpPr>
          <p:spPr bwMode="auto">
            <a:xfrm>
              <a:off x="1600200" y="1828800"/>
              <a:ext cx="76200" cy="457200"/>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139295" name="Oval 15"/>
            <p:cNvSpPr>
              <a:spLocks noChangeArrowheads="1"/>
            </p:cNvSpPr>
            <p:nvPr/>
          </p:nvSpPr>
          <p:spPr bwMode="auto">
            <a:xfrm>
              <a:off x="2279226" y="2878665"/>
              <a:ext cx="228600" cy="45719"/>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139296" name="Oval 16"/>
            <p:cNvSpPr>
              <a:spLocks noChangeArrowheads="1"/>
            </p:cNvSpPr>
            <p:nvPr/>
          </p:nvSpPr>
          <p:spPr bwMode="auto">
            <a:xfrm>
              <a:off x="2493435" y="3911598"/>
              <a:ext cx="457200" cy="76200"/>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139297" name="Oval 18"/>
            <p:cNvSpPr>
              <a:spLocks noChangeArrowheads="1"/>
            </p:cNvSpPr>
            <p:nvPr/>
          </p:nvSpPr>
          <p:spPr bwMode="auto">
            <a:xfrm>
              <a:off x="2438400" y="2286000"/>
              <a:ext cx="76200" cy="533400"/>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139298" name="Oval 24"/>
            <p:cNvSpPr>
              <a:spLocks noChangeArrowheads="1"/>
            </p:cNvSpPr>
            <p:nvPr/>
          </p:nvSpPr>
          <p:spPr bwMode="auto">
            <a:xfrm>
              <a:off x="1727200" y="5267325"/>
              <a:ext cx="381000" cy="76200"/>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139299" name="Oval 25"/>
            <p:cNvSpPr>
              <a:spLocks noChangeArrowheads="1"/>
            </p:cNvSpPr>
            <p:nvPr/>
          </p:nvSpPr>
          <p:spPr bwMode="auto">
            <a:xfrm>
              <a:off x="1692275" y="4676775"/>
              <a:ext cx="381000" cy="76200"/>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cxnSp>
          <p:nvCxnSpPr>
            <p:cNvPr id="139300" name="Straight Arrow Connector 68"/>
            <p:cNvCxnSpPr>
              <a:cxnSpLocks noChangeShapeType="1"/>
            </p:cNvCxnSpPr>
            <p:nvPr/>
          </p:nvCxnSpPr>
          <p:spPr bwMode="auto">
            <a:xfrm rot="5400000" flipH="1" flipV="1">
              <a:off x="263643" y="3656806"/>
              <a:ext cx="4724400" cy="1588"/>
            </a:xfrm>
            <a:prstGeom prst="straightConnector1">
              <a:avLst/>
            </a:prstGeom>
            <a:noFill/>
            <a:ln w="9525">
              <a:solidFill>
                <a:schemeClr val="tx1"/>
              </a:solidFill>
              <a:round/>
              <a:headEnd/>
              <a:tailEnd/>
            </a:ln>
          </p:spPr>
        </p:cxnSp>
        <p:sp>
          <p:nvSpPr>
            <p:cNvPr id="139301" name="TextBox 70"/>
            <p:cNvSpPr txBox="1">
              <a:spLocks noChangeArrowheads="1"/>
            </p:cNvSpPr>
            <p:nvPr/>
          </p:nvSpPr>
          <p:spPr bwMode="auto">
            <a:xfrm>
              <a:off x="2667393" y="1142977"/>
              <a:ext cx="1518414" cy="830997"/>
            </a:xfrm>
            <a:prstGeom prst="rect">
              <a:avLst/>
            </a:prstGeom>
            <a:noFill/>
            <a:ln w="9525">
              <a:noFill/>
              <a:miter lim="800000"/>
              <a:headEnd/>
              <a:tailEnd/>
            </a:ln>
          </p:spPr>
          <p:txBody>
            <a:bodyPr wrap="none">
              <a:prstTxWarp prst="textNoShape">
                <a:avLst/>
              </a:prstTxWarp>
              <a:spAutoFit/>
            </a:bodyPr>
            <a:lstStyle/>
            <a:p>
              <a:pPr eaLnBrk="0" hangingPunct="0"/>
              <a:r>
                <a:rPr lang="en-US">
                  <a:latin typeface="Comic Sans MS" pitchFamily="-65" charset="0"/>
                  <a:ea typeface="Comic Sans MS" pitchFamily="-65" charset="0"/>
                  <a:cs typeface="Comic Sans MS" pitchFamily="-65" charset="0"/>
                </a:rPr>
                <a:t>maximum</a:t>
              </a:r>
            </a:p>
            <a:p>
              <a:pPr eaLnBrk="0" hangingPunct="0"/>
              <a:r>
                <a:rPr lang="en-US">
                  <a:latin typeface="Comic Sans MS" pitchFamily="-65" charset="0"/>
                  <a:ea typeface="Comic Sans MS" pitchFamily="-65" charset="0"/>
                  <a:cs typeface="Comic Sans MS" pitchFamily="-65" charset="0"/>
                </a:rPr>
                <a:t>radius</a:t>
              </a:r>
            </a:p>
          </p:txBody>
        </p:sp>
      </p:grpSp>
      <p:grpSp>
        <p:nvGrpSpPr>
          <p:cNvPr id="3" name="Group 78"/>
          <p:cNvGrpSpPr>
            <a:grpSpLocks/>
          </p:cNvGrpSpPr>
          <p:nvPr/>
        </p:nvGrpSpPr>
        <p:grpSpPr bwMode="auto">
          <a:xfrm>
            <a:off x="5715000" y="1066800"/>
            <a:ext cx="1974850" cy="5181600"/>
            <a:chOff x="5715000" y="1065914"/>
            <a:chExt cx="1975791" cy="5182486"/>
          </a:xfrm>
        </p:grpSpPr>
        <p:cxnSp>
          <p:nvCxnSpPr>
            <p:cNvPr id="139276" name="Straight Connector 37"/>
            <p:cNvCxnSpPr>
              <a:cxnSpLocks noChangeShapeType="1"/>
            </p:cNvCxnSpPr>
            <p:nvPr/>
          </p:nvCxnSpPr>
          <p:spPr bwMode="auto">
            <a:xfrm rot="5400000">
              <a:off x="3734594" y="3810000"/>
              <a:ext cx="4876006" cy="794"/>
            </a:xfrm>
            <a:prstGeom prst="line">
              <a:avLst/>
            </a:prstGeom>
            <a:noFill/>
            <a:ln w="9525">
              <a:solidFill>
                <a:schemeClr val="tx1"/>
              </a:solidFill>
              <a:round/>
              <a:headEnd/>
              <a:tailEnd/>
            </a:ln>
          </p:spPr>
        </p:cxnSp>
        <p:grpSp>
          <p:nvGrpSpPr>
            <p:cNvPr id="139277" name="Group 54"/>
            <p:cNvGrpSpPr>
              <a:grpSpLocks/>
            </p:cNvGrpSpPr>
            <p:nvPr/>
          </p:nvGrpSpPr>
          <p:grpSpPr bwMode="auto">
            <a:xfrm>
              <a:off x="5715000" y="1828800"/>
              <a:ext cx="904506" cy="1031358"/>
              <a:chOff x="5715000" y="1828800"/>
              <a:chExt cx="904506" cy="1031358"/>
            </a:xfrm>
          </p:grpSpPr>
          <p:cxnSp>
            <p:nvCxnSpPr>
              <p:cNvPr id="139287" name="Straight Connector 40"/>
              <p:cNvCxnSpPr>
                <a:cxnSpLocks noChangeShapeType="1"/>
                <a:endCxn id="139289" idx="6"/>
              </p:cNvCxnSpPr>
              <p:nvPr/>
            </p:nvCxnSpPr>
            <p:spPr bwMode="auto">
              <a:xfrm>
                <a:off x="5715000" y="1905000"/>
                <a:ext cx="904506" cy="896679"/>
              </a:xfrm>
              <a:prstGeom prst="line">
                <a:avLst/>
              </a:prstGeom>
              <a:noFill/>
              <a:ln w="19050">
                <a:solidFill>
                  <a:srgbClr val="660066"/>
                </a:solidFill>
                <a:round/>
                <a:headEnd/>
                <a:tailEnd/>
              </a:ln>
            </p:spPr>
          </p:cxnSp>
          <p:sp>
            <p:nvSpPr>
              <p:cNvPr id="139288" name="Oval 43"/>
              <p:cNvSpPr>
                <a:spLocks noChangeArrowheads="1"/>
              </p:cNvSpPr>
              <p:nvPr/>
            </p:nvSpPr>
            <p:spPr bwMode="auto">
              <a:xfrm>
                <a:off x="5715000" y="18288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139289" name="Oval 50"/>
              <p:cNvSpPr>
                <a:spLocks noChangeArrowheads="1"/>
              </p:cNvSpPr>
              <p:nvPr/>
            </p:nvSpPr>
            <p:spPr bwMode="auto">
              <a:xfrm>
                <a:off x="6172200" y="27432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grpSp>
        <p:grpSp>
          <p:nvGrpSpPr>
            <p:cNvPr id="139278" name="Group 55"/>
            <p:cNvGrpSpPr>
              <a:grpSpLocks/>
            </p:cNvGrpSpPr>
            <p:nvPr/>
          </p:nvGrpSpPr>
          <p:grpSpPr bwMode="auto">
            <a:xfrm>
              <a:off x="5715000" y="3124200"/>
              <a:ext cx="904506" cy="1031358"/>
              <a:chOff x="5715000" y="1828800"/>
              <a:chExt cx="904506" cy="1031358"/>
            </a:xfrm>
          </p:grpSpPr>
          <p:cxnSp>
            <p:nvCxnSpPr>
              <p:cNvPr id="139284" name="Straight Connector 56"/>
              <p:cNvCxnSpPr>
                <a:cxnSpLocks noChangeShapeType="1"/>
                <a:endCxn id="139286" idx="6"/>
              </p:cNvCxnSpPr>
              <p:nvPr/>
            </p:nvCxnSpPr>
            <p:spPr bwMode="auto">
              <a:xfrm>
                <a:off x="5715000" y="1905000"/>
                <a:ext cx="904506" cy="896679"/>
              </a:xfrm>
              <a:prstGeom prst="line">
                <a:avLst/>
              </a:prstGeom>
              <a:noFill/>
              <a:ln w="19050">
                <a:solidFill>
                  <a:srgbClr val="660066"/>
                </a:solidFill>
                <a:round/>
                <a:headEnd/>
                <a:tailEnd/>
              </a:ln>
            </p:spPr>
          </p:cxnSp>
          <p:sp>
            <p:nvSpPr>
              <p:cNvPr id="139285" name="Oval 57"/>
              <p:cNvSpPr>
                <a:spLocks noChangeArrowheads="1"/>
              </p:cNvSpPr>
              <p:nvPr/>
            </p:nvSpPr>
            <p:spPr bwMode="auto">
              <a:xfrm>
                <a:off x="5715000" y="18288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139286" name="Oval 58"/>
              <p:cNvSpPr>
                <a:spLocks noChangeArrowheads="1"/>
              </p:cNvSpPr>
              <p:nvPr/>
            </p:nvSpPr>
            <p:spPr bwMode="auto">
              <a:xfrm>
                <a:off x="6172200" y="27432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grpSp>
        <p:grpSp>
          <p:nvGrpSpPr>
            <p:cNvPr id="139279" name="Group 59"/>
            <p:cNvGrpSpPr>
              <a:grpSpLocks/>
            </p:cNvGrpSpPr>
            <p:nvPr/>
          </p:nvGrpSpPr>
          <p:grpSpPr bwMode="auto">
            <a:xfrm>
              <a:off x="5715000" y="4419600"/>
              <a:ext cx="904506" cy="1031358"/>
              <a:chOff x="5715000" y="1828800"/>
              <a:chExt cx="904506" cy="1031358"/>
            </a:xfrm>
          </p:grpSpPr>
          <p:cxnSp>
            <p:nvCxnSpPr>
              <p:cNvPr id="139281" name="Straight Connector 60"/>
              <p:cNvCxnSpPr>
                <a:cxnSpLocks noChangeShapeType="1"/>
                <a:endCxn id="139283" idx="6"/>
              </p:cNvCxnSpPr>
              <p:nvPr/>
            </p:nvCxnSpPr>
            <p:spPr bwMode="auto">
              <a:xfrm>
                <a:off x="5715000" y="1905000"/>
                <a:ext cx="904506" cy="896679"/>
              </a:xfrm>
              <a:prstGeom prst="line">
                <a:avLst/>
              </a:prstGeom>
              <a:noFill/>
              <a:ln w="19050">
                <a:solidFill>
                  <a:srgbClr val="660066"/>
                </a:solidFill>
                <a:round/>
                <a:headEnd/>
                <a:tailEnd/>
              </a:ln>
            </p:spPr>
          </p:cxnSp>
          <p:sp>
            <p:nvSpPr>
              <p:cNvPr id="139282" name="Oval 61"/>
              <p:cNvSpPr>
                <a:spLocks noChangeArrowheads="1"/>
              </p:cNvSpPr>
              <p:nvPr/>
            </p:nvSpPr>
            <p:spPr bwMode="auto">
              <a:xfrm>
                <a:off x="5715000" y="18288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139283" name="Oval 62"/>
              <p:cNvSpPr>
                <a:spLocks noChangeArrowheads="1"/>
              </p:cNvSpPr>
              <p:nvPr/>
            </p:nvSpPr>
            <p:spPr bwMode="auto">
              <a:xfrm>
                <a:off x="6172200" y="27432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grpSp>
        <p:sp>
          <p:nvSpPr>
            <p:cNvPr id="139280" name="TextBox 71"/>
            <p:cNvSpPr txBox="1">
              <a:spLocks noChangeArrowheads="1"/>
            </p:cNvSpPr>
            <p:nvPr/>
          </p:nvSpPr>
          <p:spPr bwMode="auto">
            <a:xfrm>
              <a:off x="6172377" y="1065914"/>
              <a:ext cx="1518414" cy="830997"/>
            </a:xfrm>
            <a:prstGeom prst="rect">
              <a:avLst/>
            </a:prstGeom>
            <a:noFill/>
            <a:ln w="9525">
              <a:noFill/>
              <a:miter lim="800000"/>
              <a:headEnd/>
              <a:tailEnd/>
            </a:ln>
          </p:spPr>
          <p:txBody>
            <a:bodyPr wrap="none">
              <a:prstTxWarp prst="textNoShape">
                <a:avLst/>
              </a:prstTxWarp>
              <a:spAutoFit/>
            </a:bodyPr>
            <a:lstStyle/>
            <a:p>
              <a:pPr eaLnBrk="0" hangingPunct="0"/>
              <a:r>
                <a:rPr lang="en-US">
                  <a:latin typeface="Comic Sans MS" pitchFamily="-65" charset="0"/>
                  <a:ea typeface="Comic Sans MS" pitchFamily="-65" charset="0"/>
                  <a:cs typeface="Comic Sans MS" pitchFamily="-65" charset="0"/>
                </a:rPr>
                <a:t>maximum</a:t>
              </a:r>
            </a:p>
            <a:p>
              <a:pPr eaLnBrk="0" hangingPunct="0"/>
              <a:r>
                <a:rPr lang="en-US">
                  <a:latin typeface="Comic Sans MS" pitchFamily="-65" charset="0"/>
                  <a:ea typeface="Comic Sans MS" pitchFamily="-65" charset="0"/>
                  <a:cs typeface="Comic Sans MS" pitchFamily="-65" charset="0"/>
                </a:rPr>
                <a:t>radius</a:t>
              </a:r>
            </a:p>
          </p:txBody>
        </p:sp>
      </p:grpSp>
      <p:sp>
        <p:nvSpPr>
          <p:cNvPr id="139270" name="TextBox 30"/>
          <p:cNvSpPr txBox="1">
            <a:spLocks noChangeArrowheads="1"/>
          </p:cNvSpPr>
          <p:nvPr/>
        </p:nvSpPr>
        <p:spPr bwMode="auto">
          <a:xfrm>
            <a:off x="0" y="914400"/>
            <a:ext cx="2268538" cy="461963"/>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800000"/>
                </a:solidFill>
                <a:latin typeface="Comic Sans MS" pitchFamily="-65" charset="0"/>
                <a:ea typeface="Comic Sans MS" pitchFamily="-65" charset="0"/>
                <a:cs typeface="Comic Sans MS" pitchFamily="-65" charset="0"/>
              </a:rPr>
              <a:t>non-stationary</a:t>
            </a:r>
          </a:p>
        </p:txBody>
      </p:sp>
      <p:sp>
        <p:nvSpPr>
          <p:cNvPr id="32" name="TextBox 31"/>
          <p:cNvSpPr txBox="1">
            <a:spLocks noChangeArrowheads="1"/>
          </p:cNvSpPr>
          <p:nvPr/>
        </p:nvSpPr>
        <p:spPr bwMode="auto">
          <a:xfrm>
            <a:off x="7486650" y="685800"/>
            <a:ext cx="1657350" cy="461963"/>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800000"/>
                </a:solidFill>
                <a:latin typeface="Comic Sans MS" pitchFamily="-65" charset="0"/>
                <a:ea typeface="Comic Sans MS" pitchFamily="-65" charset="0"/>
                <a:cs typeface="Comic Sans MS" pitchFamily="-65" charset="0"/>
              </a:rPr>
              <a:t>stationary</a:t>
            </a:r>
          </a:p>
        </p:txBody>
      </p:sp>
      <p:sp>
        <p:nvSpPr>
          <p:cNvPr id="33" name="Freeform 32"/>
          <p:cNvSpPr>
            <a:spLocks noChangeArrowheads="1"/>
          </p:cNvSpPr>
          <p:nvPr/>
        </p:nvSpPr>
        <p:spPr bwMode="auto">
          <a:xfrm>
            <a:off x="6199188" y="533400"/>
            <a:ext cx="658812" cy="5638800"/>
          </a:xfrm>
          <a:custGeom>
            <a:avLst/>
            <a:gdLst>
              <a:gd name="T0" fmla="*/ 10682 w 658283"/>
              <a:gd name="T1" fmla="*/ 5638800 h 5638800"/>
              <a:gd name="T2" fmla="*/ 10682 w 658283"/>
              <a:gd name="T3" fmla="*/ 4318000 h 5638800"/>
              <a:gd name="T4" fmla="*/ 74743 w 658283"/>
              <a:gd name="T5" fmla="*/ 2794000 h 5638800"/>
              <a:gd name="T6" fmla="*/ 279744 w 658283"/>
              <a:gd name="T7" fmla="*/ 1244600 h 5638800"/>
              <a:gd name="T8" fmla="*/ 664125 w 658283"/>
              <a:gd name="T9" fmla="*/ 0 h 5638800"/>
              <a:gd name="T10" fmla="*/ 664125 w 658283"/>
              <a:gd name="T11" fmla="*/ 0 h 5638800"/>
              <a:gd name="T12" fmla="*/ 0 60000 65536"/>
              <a:gd name="T13" fmla="*/ 0 60000 65536"/>
              <a:gd name="T14" fmla="*/ 0 60000 65536"/>
              <a:gd name="T15" fmla="*/ 0 60000 65536"/>
              <a:gd name="T16" fmla="*/ 0 60000 65536"/>
              <a:gd name="T17" fmla="*/ 0 60000 65536"/>
              <a:gd name="T18" fmla="*/ 0 w 658283"/>
              <a:gd name="T19" fmla="*/ 0 h 5638800"/>
              <a:gd name="T20" fmla="*/ 658283 w 658283"/>
              <a:gd name="T21" fmla="*/ 5638800 h 5638800"/>
            </a:gdLst>
            <a:ahLst/>
            <a:cxnLst>
              <a:cxn ang="T12">
                <a:pos x="T0" y="T1"/>
              </a:cxn>
              <a:cxn ang="T13">
                <a:pos x="T2" y="T3"/>
              </a:cxn>
              <a:cxn ang="T14">
                <a:pos x="T4" y="T5"/>
              </a:cxn>
              <a:cxn ang="T15">
                <a:pos x="T6" y="T7"/>
              </a:cxn>
              <a:cxn ang="T16">
                <a:pos x="T8" y="T9"/>
              </a:cxn>
              <a:cxn ang="T17">
                <a:pos x="T10" y="T11"/>
              </a:cxn>
            </a:cxnLst>
            <a:rect l="T18" t="T19" r="T20" b="T21"/>
            <a:pathLst>
              <a:path w="658283" h="5638800">
                <a:moveTo>
                  <a:pt x="10583" y="5638800"/>
                </a:moveTo>
                <a:cubicBezTo>
                  <a:pt x="5291" y="5215466"/>
                  <a:pt x="0" y="4792133"/>
                  <a:pt x="10583" y="4318000"/>
                </a:cubicBezTo>
                <a:cubicBezTo>
                  <a:pt x="21166" y="3843867"/>
                  <a:pt x="29633" y="3306233"/>
                  <a:pt x="74083" y="2794000"/>
                </a:cubicBezTo>
                <a:cubicBezTo>
                  <a:pt x="118533" y="2281767"/>
                  <a:pt x="179916" y="1710267"/>
                  <a:pt x="277283" y="1244600"/>
                </a:cubicBezTo>
                <a:cubicBezTo>
                  <a:pt x="374650" y="778933"/>
                  <a:pt x="658283" y="0"/>
                  <a:pt x="658283" y="0"/>
                </a:cubicBezTo>
              </a:path>
            </a:pathLst>
          </a:custGeom>
          <a:noFill/>
          <a:ln w="19050">
            <a:solidFill>
              <a:srgbClr val="660066"/>
            </a:solidFill>
            <a:round/>
            <a:headEnd/>
            <a:tailEnd/>
          </a:ln>
        </p:spPr>
        <p:txBody>
          <a:bodyPr>
            <a:prstTxWarp prst="textNoShape">
              <a:avLst/>
            </a:prstTxWarp>
          </a:bodyPr>
          <a:lstStyle/>
          <a:p>
            <a:pPr eaLnBrk="0" hangingPunct="0"/>
            <a:endParaRPr lang="en-US"/>
          </a:p>
        </p:txBody>
      </p:sp>
      <p:sp>
        <p:nvSpPr>
          <p:cNvPr id="34" name="Freeform 33"/>
          <p:cNvSpPr>
            <a:spLocks noChangeArrowheads="1"/>
          </p:cNvSpPr>
          <p:nvPr/>
        </p:nvSpPr>
        <p:spPr bwMode="auto">
          <a:xfrm flipH="1">
            <a:off x="5486400" y="533400"/>
            <a:ext cx="658813" cy="5638800"/>
          </a:xfrm>
          <a:custGeom>
            <a:avLst/>
            <a:gdLst>
              <a:gd name="T0" fmla="*/ 10682 w 658283"/>
              <a:gd name="T1" fmla="*/ 5638800 h 5638800"/>
              <a:gd name="T2" fmla="*/ 10682 w 658283"/>
              <a:gd name="T3" fmla="*/ 4318000 h 5638800"/>
              <a:gd name="T4" fmla="*/ 74743 w 658283"/>
              <a:gd name="T5" fmla="*/ 2794000 h 5638800"/>
              <a:gd name="T6" fmla="*/ 279749 w 658283"/>
              <a:gd name="T7" fmla="*/ 1244600 h 5638800"/>
              <a:gd name="T8" fmla="*/ 664136 w 658283"/>
              <a:gd name="T9" fmla="*/ 0 h 5638800"/>
              <a:gd name="T10" fmla="*/ 664136 w 658283"/>
              <a:gd name="T11" fmla="*/ 0 h 5638800"/>
              <a:gd name="T12" fmla="*/ 0 60000 65536"/>
              <a:gd name="T13" fmla="*/ 0 60000 65536"/>
              <a:gd name="T14" fmla="*/ 0 60000 65536"/>
              <a:gd name="T15" fmla="*/ 0 60000 65536"/>
              <a:gd name="T16" fmla="*/ 0 60000 65536"/>
              <a:gd name="T17" fmla="*/ 0 60000 65536"/>
              <a:gd name="T18" fmla="*/ 0 w 658283"/>
              <a:gd name="T19" fmla="*/ 0 h 5638800"/>
              <a:gd name="T20" fmla="*/ 658283 w 658283"/>
              <a:gd name="T21" fmla="*/ 5638800 h 5638800"/>
            </a:gdLst>
            <a:ahLst/>
            <a:cxnLst>
              <a:cxn ang="T12">
                <a:pos x="T0" y="T1"/>
              </a:cxn>
              <a:cxn ang="T13">
                <a:pos x="T2" y="T3"/>
              </a:cxn>
              <a:cxn ang="T14">
                <a:pos x="T4" y="T5"/>
              </a:cxn>
              <a:cxn ang="T15">
                <a:pos x="T6" y="T7"/>
              </a:cxn>
              <a:cxn ang="T16">
                <a:pos x="T8" y="T9"/>
              </a:cxn>
              <a:cxn ang="T17">
                <a:pos x="T10" y="T11"/>
              </a:cxn>
            </a:cxnLst>
            <a:rect l="T18" t="T19" r="T20" b="T21"/>
            <a:pathLst>
              <a:path w="658283" h="5638800">
                <a:moveTo>
                  <a:pt x="10583" y="5638800"/>
                </a:moveTo>
                <a:cubicBezTo>
                  <a:pt x="5291" y="5215466"/>
                  <a:pt x="0" y="4792133"/>
                  <a:pt x="10583" y="4318000"/>
                </a:cubicBezTo>
                <a:cubicBezTo>
                  <a:pt x="21166" y="3843867"/>
                  <a:pt x="29633" y="3306233"/>
                  <a:pt x="74083" y="2794000"/>
                </a:cubicBezTo>
                <a:cubicBezTo>
                  <a:pt x="118533" y="2281767"/>
                  <a:pt x="179916" y="1710267"/>
                  <a:pt x="277283" y="1244600"/>
                </a:cubicBezTo>
                <a:cubicBezTo>
                  <a:pt x="374650" y="778933"/>
                  <a:pt x="658283" y="0"/>
                  <a:pt x="658283" y="0"/>
                </a:cubicBezTo>
              </a:path>
            </a:pathLst>
          </a:custGeom>
          <a:noFill/>
          <a:ln w="19050">
            <a:solidFill>
              <a:srgbClr val="660066"/>
            </a:solidFill>
            <a:round/>
            <a:headEnd/>
            <a:tailEnd/>
          </a:ln>
        </p:spPr>
        <p:txBody>
          <a:bodyPr>
            <a:prstTxWarp prst="textNoShape">
              <a:avLst/>
            </a:prstTxWarp>
          </a:bodyPr>
          <a:lstStyle/>
          <a:p>
            <a:pPr eaLnBrk="0" hangingPunct="0"/>
            <a:endParaRPr lang="en-US"/>
          </a:p>
        </p:txBody>
      </p:sp>
      <p:sp>
        <p:nvSpPr>
          <p:cNvPr id="139274" name="TextBox 36"/>
          <p:cNvSpPr txBox="1">
            <a:spLocks noChangeArrowheads="1"/>
          </p:cNvSpPr>
          <p:nvPr/>
        </p:nvSpPr>
        <p:spPr bwMode="auto">
          <a:xfrm>
            <a:off x="152400" y="6248400"/>
            <a:ext cx="2197100" cy="400050"/>
          </a:xfrm>
          <a:prstGeom prst="rect">
            <a:avLst/>
          </a:prstGeom>
          <a:noFill/>
          <a:ln w="9525">
            <a:noFill/>
            <a:miter lim="800000"/>
            <a:headEnd/>
            <a:tailEnd/>
          </a:ln>
        </p:spPr>
        <p:txBody>
          <a:bodyPr wrap="none">
            <a:prstTxWarp prst="textNoShape">
              <a:avLst/>
            </a:prstTxWarp>
            <a:spAutoFit/>
          </a:bodyPr>
          <a:lstStyle/>
          <a:p>
            <a:pPr eaLnBrk="0" hangingPunct="0"/>
            <a:r>
              <a:rPr lang="en-US" sz="2000">
                <a:latin typeface="Comic Sans MS" pitchFamily="-65" charset="0"/>
                <a:ea typeface="Comic Sans MS" pitchFamily="-65" charset="0"/>
                <a:cs typeface="Comic Sans MS" pitchFamily="-65" charset="0"/>
              </a:rPr>
              <a:t>increasing radius</a:t>
            </a:r>
          </a:p>
        </p:txBody>
      </p:sp>
      <p:cxnSp>
        <p:nvCxnSpPr>
          <p:cNvPr id="139275" name="Straight Arrow Connector 38"/>
          <p:cNvCxnSpPr>
            <a:cxnSpLocks noChangeShapeType="1"/>
          </p:cNvCxnSpPr>
          <p:nvPr/>
        </p:nvCxnSpPr>
        <p:spPr bwMode="auto">
          <a:xfrm>
            <a:off x="2286000" y="6477000"/>
            <a:ext cx="1295400" cy="1588"/>
          </a:xfrm>
          <a:prstGeom prst="straightConnector1">
            <a:avLst/>
          </a:prstGeom>
          <a:noFill/>
          <a:ln w="9525">
            <a:solidFill>
              <a:schemeClr val="tx1"/>
            </a:solidFill>
            <a:round/>
            <a:headEnd/>
            <a:tailEnd type="arrow"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40290" name="Oval 4"/>
          <p:cNvSpPr>
            <a:spLocks noChangeArrowheads="1"/>
          </p:cNvSpPr>
          <p:nvPr/>
        </p:nvSpPr>
        <p:spPr bwMode="auto">
          <a:xfrm>
            <a:off x="990600" y="1828800"/>
            <a:ext cx="4343400" cy="4191000"/>
          </a:xfrm>
          <a:prstGeom prst="ellipse">
            <a:avLst/>
          </a:prstGeom>
          <a:solidFill>
            <a:schemeClr val="tx1">
              <a:alpha val="50980"/>
            </a:schemeClr>
          </a:solidFill>
          <a:ln w="9525">
            <a:solidFill>
              <a:schemeClr val="tx1"/>
            </a:solidFill>
            <a:round/>
            <a:headEnd/>
            <a:tailEnd/>
          </a:ln>
        </p:spPr>
        <p:txBody>
          <a:bodyPr>
            <a:prstTxWarp prst="textNoShape">
              <a:avLst/>
            </a:prstTxWarp>
          </a:bodyPr>
          <a:lstStyle/>
          <a:p>
            <a:pPr eaLnBrk="0" hangingPunct="0"/>
            <a:endParaRPr lang="en-US"/>
          </a:p>
        </p:txBody>
      </p:sp>
      <p:sp>
        <p:nvSpPr>
          <p:cNvPr id="140291" name="Freeform 17"/>
          <p:cNvSpPr>
            <a:spLocks noChangeArrowheads="1"/>
          </p:cNvSpPr>
          <p:nvPr/>
        </p:nvSpPr>
        <p:spPr bwMode="auto">
          <a:xfrm>
            <a:off x="2971800" y="1905000"/>
            <a:ext cx="228600" cy="1295400"/>
          </a:xfrm>
          <a:custGeom>
            <a:avLst/>
            <a:gdLst>
              <a:gd name="T0" fmla="*/ 289171 w 80433"/>
              <a:gd name="T1" fmla="*/ 72911 h 3381022"/>
              <a:gd name="T2" fmla="*/ 867610 w 80433"/>
              <a:gd name="T3" fmla="*/ 9007 h 3381022"/>
              <a:gd name="T4" fmla="*/ 5495009 w 80433"/>
              <a:gd name="T5" fmla="*/ 18867 h 3381022"/>
              <a:gd name="T6" fmla="*/ 0 60000 65536"/>
              <a:gd name="T7" fmla="*/ 0 60000 65536"/>
              <a:gd name="T8" fmla="*/ 0 60000 65536"/>
              <a:gd name="T9" fmla="*/ 0 w 80433"/>
              <a:gd name="T10" fmla="*/ 0 h 3381022"/>
              <a:gd name="T11" fmla="*/ 80433 w 80433"/>
              <a:gd name="T12" fmla="*/ 3381022 h 3381022"/>
            </a:gdLst>
            <a:ahLst/>
            <a:cxnLst>
              <a:cxn ang="T6">
                <a:pos x="T0" y="T1"/>
              </a:cxn>
              <a:cxn ang="T7">
                <a:pos x="T2" y="T3"/>
              </a:cxn>
              <a:cxn ang="T8">
                <a:pos x="T4" y="T5"/>
              </a:cxn>
            </a:cxnLst>
            <a:rect l="T9" t="T10" r="T11" b="T12"/>
            <a:pathLst>
              <a:path w="80433" h="3381022">
                <a:moveTo>
                  <a:pt x="4233" y="3381022"/>
                </a:moveTo>
                <a:cubicBezTo>
                  <a:pt x="2116" y="2108200"/>
                  <a:pt x="0" y="835378"/>
                  <a:pt x="12700" y="417689"/>
                </a:cubicBezTo>
                <a:cubicBezTo>
                  <a:pt x="25400" y="0"/>
                  <a:pt x="80433" y="874889"/>
                  <a:pt x="80433" y="874889"/>
                </a:cubicBezTo>
              </a:path>
            </a:pathLst>
          </a:custGeom>
          <a:noFill/>
          <a:ln w="31750">
            <a:solidFill>
              <a:srgbClr val="800000"/>
            </a:solidFill>
            <a:round/>
            <a:headEnd/>
            <a:tailEnd type="arrow" w="sm" len="med"/>
          </a:ln>
        </p:spPr>
        <p:txBody>
          <a:bodyPr>
            <a:prstTxWarp prst="textNoShape">
              <a:avLst/>
            </a:prstTxWarp>
          </a:bodyPr>
          <a:lstStyle/>
          <a:p>
            <a:pPr eaLnBrk="0" hangingPunct="0"/>
            <a:endParaRPr lang="en-US"/>
          </a:p>
        </p:txBody>
      </p:sp>
      <p:sp>
        <p:nvSpPr>
          <p:cNvPr id="140292" name="TextBox 21"/>
          <p:cNvSpPr txBox="1">
            <a:spLocks noChangeArrowheads="1"/>
          </p:cNvSpPr>
          <p:nvPr/>
        </p:nvSpPr>
        <p:spPr bwMode="auto">
          <a:xfrm>
            <a:off x="5638800" y="990600"/>
            <a:ext cx="3148013" cy="1570038"/>
          </a:xfrm>
          <a:prstGeom prst="rect">
            <a:avLst/>
          </a:prstGeom>
          <a:noFill/>
          <a:ln w="9525">
            <a:noFill/>
            <a:miter lim="800000"/>
            <a:headEnd/>
            <a:tailEnd/>
          </a:ln>
        </p:spPr>
        <p:txBody>
          <a:bodyPr>
            <a:prstTxWarp prst="textNoShape">
              <a:avLst/>
            </a:prstTxWarp>
            <a:spAutoFit/>
          </a:bodyPr>
          <a:lstStyle/>
          <a:p>
            <a:pPr eaLnBrk="0" hangingPunct="0"/>
            <a:r>
              <a:rPr lang="en-US"/>
              <a:t>This behavior makes no sense for light, since it always travels</a:t>
            </a:r>
          </a:p>
          <a:p>
            <a:pPr eaLnBrk="0" hangingPunct="0"/>
            <a:r>
              <a:rPr lang="en-US"/>
              <a:t>at the same speed!</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42338" name="Picture 3" descr="earth transparent.png"/>
          <p:cNvPicPr>
            <a:picLocks noChangeAspect="1"/>
          </p:cNvPicPr>
          <p:nvPr/>
        </p:nvPicPr>
        <p:blipFill>
          <a:blip r:embed="rId3"/>
          <a:srcRect/>
          <a:stretch>
            <a:fillRect/>
          </a:stretch>
        </p:blipFill>
        <p:spPr bwMode="auto">
          <a:xfrm>
            <a:off x="838200" y="3929063"/>
            <a:ext cx="2819400" cy="2319337"/>
          </a:xfrm>
          <a:prstGeom prst="rect">
            <a:avLst/>
          </a:prstGeom>
          <a:noFill/>
          <a:ln w="9525">
            <a:noFill/>
            <a:miter lim="800000"/>
            <a:headEnd/>
            <a:tailEnd/>
          </a:ln>
        </p:spPr>
      </p:pic>
      <p:sp>
        <p:nvSpPr>
          <p:cNvPr id="18" name="Freeform 17"/>
          <p:cNvSpPr>
            <a:spLocks noChangeArrowheads="1"/>
          </p:cNvSpPr>
          <p:nvPr/>
        </p:nvSpPr>
        <p:spPr bwMode="auto">
          <a:xfrm>
            <a:off x="2171700" y="801688"/>
            <a:ext cx="80963" cy="3381375"/>
          </a:xfrm>
          <a:custGeom>
            <a:avLst/>
            <a:gdLst>
              <a:gd name="T0" fmla="*/ 4550 w 80433"/>
              <a:gd name="T1" fmla="*/ 3384905 h 3381022"/>
              <a:gd name="T2" fmla="*/ 13651 w 80433"/>
              <a:gd name="T3" fmla="*/ 418173 h 3381022"/>
              <a:gd name="T4" fmla="*/ 86459 w 80433"/>
              <a:gd name="T5" fmla="*/ 875890 h 3381022"/>
              <a:gd name="T6" fmla="*/ 0 60000 65536"/>
              <a:gd name="T7" fmla="*/ 0 60000 65536"/>
              <a:gd name="T8" fmla="*/ 0 60000 65536"/>
              <a:gd name="T9" fmla="*/ 0 w 80433"/>
              <a:gd name="T10" fmla="*/ 0 h 3381022"/>
              <a:gd name="T11" fmla="*/ 80433 w 80433"/>
              <a:gd name="T12" fmla="*/ 3381022 h 3381022"/>
            </a:gdLst>
            <a:ahLst/>
            <a:cxnLst>
              <a:cxn ang="T6">
                <a:pos x="T0" y="T1"/>
              </a:cxn>
              <a:cxn ang="T7">
                <a:pos x="T2" y="T3"/>
              </a:cxn>
              <a:cxn ang="T8">
                <a:pos x="T4" y="T5"/>
              </a:cxn>
            </a:cxnLst>
            <a:rect l="T9" t="T10" r="T11" b="T12"/>
            <a:pathLst>
              <a:path w="80433" h="3381022">
                <a:moveTo>
                  <a:pt x="4233" y="3381022"/>
                </a:moveTo>
                <a:cubicBezTo>
                  <a:pt x="2116" y="2108200"/>
                  <a:pt x="0" y="835378"/>
                  <a:pt x="12700" y="417689"/>
                </a:cubicBezTo>
                <a:cubicBezTo>
                  <a:pt x="25400" y="0"/>
                  <a:pt x="80433" y="874889"/>
                  <a:pt x="80433" y="874889"/>
                </a:cubicBezTo>
              </a:path>
            </a:pathLst>
          </a:custGeom>
          <a:noFill/>
          <a:ln w="19050">
            <a:solidFill>
              <a:srgbClr val="800000"/>
            </a:solidFill>
            <a:round/>
            <a:headEnd/>
            <a:tailEnd type="arrow" w="sm" len="med"/>
          </a:ln>
        </p:spPr>
        <p:txBody>
          <a:bodyPr>
            <a:prstTxWarp prst="textNoShape">
              <a:avLst/>
            </a:prstTxWarp>
          </a:bodyPr>
          <a:lstStyle/>
          <a:p>
            <a:pPr eaLnBrk="0" hangingPunct="0"/>
            <a:endParaRPr lang="en-US"/>
          </a:p>
        </p:txBody>
      </p:sp>
      <p:sp>
        <p:nvSpPr>
          <p:cNvPr id="6" name="Oval 5"/>
          <p:cNvSpPr>
            <a:spLocks noChangeArrowheads="1"/>
          </p:cNvSpPr>
          <p:nvPr/>
        </p:nvSpPr>
        <p:spPr bwMode="auto">
          <a:xfrm flipH="1" flipV="1">
            <a:off x="2163763" y="1020763"/>
            <a:ext cx="46037" cy="46037"/>
          </a:xfrm>
          <a:prstGeom prst="ellipse">
            <a:avLst/>
          </a:prstGeom>
          <a:solidFill>
            <a:srgbClr val="FF0000"/>
          </a:solidFill>
          <a:ln w="9525">
            <a:solidFill>
              <a:schemeClr val="tx1"/>
            </a:solidFill>
            <a:round/>
            <a:headEnd/>
            <a:tailEnd/>
          </a:ln>
        </p:spPr>
        <p:txBody>
          <a:bodyPr>
            <a:prstTxWarp prst="textNoShape">
              <a:avLst/>
            </a:prstTxWarp>
          </a:bodyPr>
          <a:lstStyle/>
          <a:p>
            <a:pPr eaLnBrk="0" hangingPunct="0"/>
            <a:endParaRPr lang="en-US"/>
          </a:p>
        </p:txBody>
      </p:sp>
      <p:sp>
        <p:nvSpPr>
          <p:cNvPr id="7" name="TextBox 6"/>
          <p:cNvSpPr txBox="1">
            <a:spLocks noChangeArrowheads="1"/>
          </p:cNvSpPr>
          <p:nvPr/>
        </p:nvSpPr>
        <p:spPr bwMode="auto">
          <a:xfrm>
            <a:off x="3048000" y="762000"/>
            <a:ext cx="4852988" cy="2308225"/>
          </a:xfrm>
          <a:prstGeom prst="rect">
            <a:avLst/>
          </a:prstGeom>
          <a:noFill/>
          <a:ln w="9525">
            <a:noFill/>
            <a:miter lim="800000"/>
            <a:headEnd/>
            <a:tailEnd/>
          </a:ln>
        </p:spPr>
        <p:txBody>
          <a:bodyPr wrap="none">
            <a:prstTxWarp prst="textNoShape">
              <a:avLst/>
            </a:prstTxWarp>
            <a:spAutoFit/>
          </a:bodyPr>
          <a:lstStyle/>
          <a:p>
            <a:pPr eaLnBrk="0" hangingPunct="0"/>
            <a:r>
              <a:rPr lang="en-US"/>
              <a:t>At an event horizon, outgoing light </a:t>
            </a:r>
          </a:p>
          <a:p>
            <a:pPr eaLnBrk="0" hangingPunct="0"/>
            <a:r>
              <a:rPr lang="en-US"/>
              <a:t>stays at the same radius ---</a:t>
            </a:r>
          </a:p>
          <a:p>
            <a:pPr eaLnBrk="0" hangingPunct="0"/>
            <a:endParaRPr lang="en-US"/>
          </a:p>
          <a:p>
            <a:pPr eaLnBrk="0" hangingPunct="0"/>
            <a:r>
              <a:rPr lang="en-US"/>
              <a:t>which might appear to </a:t>
            </a:r>
          </a:p>
          <a:p>
            <a:pPr eaLnBrk="0" hangingPunct="0"/>
            <a:r>
              <a:rPr lang="en-US"/>
              <a:t>make even less sense but makes</a:t>
            </a:r>
          </a:p>
          <a:p>
            <a:pPr eaLnBrk="0" hangingPunct="0"/>
            <a:r>
              <a:rPr lang="en-US"/>
              <a:t>actually more!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0" presetClass="exit" presetSubtype="0" fill="hold" grpId="0" nodeType="with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7" grpId="0"/>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44386" name="TextBox 2"/>
          <p:cNvSpPr txBox="1">
            <a:spLocks noChangeArrowheads="1"/>
          </p:cNvSpPr>
          <p:nvPr/>
        </p:nvSpPr>
        <p:spPr bwMode="auto">
          <a:xfrm>
            <a:off x="1447800" y="3657600"/>
            <a:ext cx="6553200" cy="2246313"/>
          </a:xfrm>
          <a:prstGeom prst="rect">
            <a:avLst/>
          </a:prstGeom>
          <a:noFill/>
          <a:ln w="9525">
            <a:noFill/>
            <a:miter lim="800000"/>
            <a:headEnd/>
            <a:tailEnd/>
          </a:ln>
        </p:spPr>
        <p:txBody>
          <a:bodyPr>
            <a:prstTxWarp prst="textNoShape">
              <a:avLst/>
            </a:prstTxWarp>
            <a:spAutoFit/>
          </a:bodyPr>
          <a:lstStyle/>
          <a:p>
            <a:pPr eaLnBrk="0" hangingPunct="0"/>
            <a:r>
              <a:rPr lang="en-US" sz="2000"/>
              <a:t>“…the only elements in the construction of black holes are our basic concepts of space and time. They are, thus, almost by definition, the most perfect macroscopic objects there are in the universe. And since the general theory of relativity provides a single unique two-parameter family of solutions for their descriptions, they are the simplest objects as well.  (Chandrasekhar, 1983)</a:t>
            </a:r>
          </a:p>
        </p:txBody>
      </p:sp>
      <p:pic>
        <p:nvPicPr>
          <p:cNvPr id="144387" name="Picture 3" descr="chandra.jpg"/>
          <p:cNvPicPr>
            <a:picLocks noChangeAspect="1"/>
          </p:cNvPicPr>
          <p:nvPr/>
        </p:nvPicPr>
        <p:blipFill>
          <a:blip r:embed="rId2"/>
          <a:srcRect/>
          <a:stretch>
            <a:fillRect/>
          </a:stretch>
        </p:blipFill>
        <p:spPr bwMode="auto">
          <a:xfrm>
            <a:off x="5943600" y="0"/>
            <a:ext cx="3200400" cy="2827338"/>
          </a:xfrm>
          <a:prstGeom prst="rect">
            <a:avLst/>
          </a:prstGeom>
          <a:noFill/>
          <a:ln w="9525">
            <a:noFill/>
            <a:miter lim="800000"/>
            <a:headEnd/>
            <a:tailEnd/>
          </a:ln>
        </p:spPr>
      </p:pic>
      <p:sp>
        <p:nvSpPr>
          <p:cNvPr id="144388" name="TextBox 5"/>
          <p:cNvSpPr txBox="1">
            <a:spLocks noChangeArrowheads="1"/>
          </p:cNvSpPr>
          <p:nvPr/>
        </p:nvSpPr>
        <p:spPr bwMode="auto">
          <a:xfrm>
            <a:off x="7162800" y="2743200"/>
            <a:ext cx="1368425" cy="400050"/>
          </a:xfrm>
          <a:prstGeom prst="rect">
            <a:avLst/>
          </a:prstGeom>
          <a:noFill/>
          <a:ln w="9525">
            <a:noFill/>
            <a:miter lim="800000"/>
            <a:headEnd/>
            <a:tailEnd/>
          </a:ln>
        </p:spPr>
        <p:txBody>
          <a:bodyPr wrap="none">
            <a:prstTxWarp prst="textNoShape">
              <a:avLst/>
            </a:prstTxWarp>
            <a:spAutoFit/>
          </a:bodyPr>
          <a:lstStyle/>
          <a:p>
            <a:pPr eaLnBrk="0" hangingPunct="0"/>
            <a:r>
              <a:rPr lang="en-US" sz="2000"/>
              <a:t>circa 1930</a:t>
            </a:r>
          </a:p>
        </p:txBody>
      </p:sp>
      <p:pic>
        <p:nvPicPr>
          <p:cNvPr id="144389" name="Picture 7" descr="chandralater.jpg"/>
          <p:cNvPicPr>
            <a:picLocks noChangeAspect="1"/>
          </p:cNvPicPr>
          <p:nvPr/>
        </p:nvPicPr>
        <p:blipFill>
          <a:blip r:embed="rId3"/>
          <a:srcRect/>
          <a:stretch>
            <a:fillRect/>
          </a:stretch>
        </p:blipFill>
        <p:spPr bwMode="auto">
          <a:xfrm>
            <a:off x="0" y="0"/>
            <a:ext cx="2743200" cy="3311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45410" name="Picture 2" descr="annuli_1"/>
          <p:cNvPicPr>
            <a:picLocks noChangeAspect="1" noChangeArrowheads="1"/>
          </p:cNvPicPr>
          <p:nvPr/>
        </p:nvPicPr>
        <p:blipFill>
          <a:blip r:embed="rId3"/>
          <a:srcRect/>
          <a:stretch>
            <a:fillRect/>
          </a:stretch>
        </p:blipFill>
        <p:spPr bwMode="auto">
          <a:xfrm>
            <a:off x="914400" y="457200"/>
            <a:ext cx="7550150" cy="5834063"/>
          </a:xfrm>
          <a:prstGeom prst="rect">
            <a:avLst/>
          </a:prstGeom>
          <a:noFill/>
          <a:ln w="9525">
            <a:noFill/>
            <a:miter lim="800000"/>
            <a:headEnd/>
            <a:tailEnd/>
          </a:ln>
        </p:spPr>
      </p:pic>
      <p:pic>
        <p:nvPicPr>
          <p:cNvPr id="185347" name="Picture 3" descr="annuli_2"/>
          <p:cNvPicPr>
            <a:picLocks noChangeAspect="1" noChangeArrowheads="1"/>
          </p:cNvPicPr>
          <p:nvPr/>
        </p:nvPicPr>
        <p:blipFill>
          <a:blip r:embed="rId4"/>
          <a:srcRect/>
          <a:stretch>
            <a:fillRect/>
          </a:stretch>
        </p:blipFill>
        <p:spPr bwMode="auto">
          <a:xfrm>
            <a:off x="914400" y="457200"/>
            <a:ext cx="7550150" cy="5834063"/>
          </a:xfrm>
          <a:prstGeom prst="rect">
            <a:avLst/>
          </a:prstGeom>
          <a:noFill/>
          <a:ln w="9525">
            <a:noFill/>
            <a:miter lim="800000"/>
            <a:headEnd/>
            <a:tailEnd/>
          </a:ln>
        </p:spPr>
      </p:pic>
      <p:pic>
        <p:nvPicPr>
          <p:cNvPr id="185348" name="Picture 4" descr="annuli_3"/>
          <p:cNvPicPr>
            <a:picLocks noChangeAspect="1" noChangeArrowheads="1"/>
          </p:cNvPicPr>
          <p:nvPr/>
        </p:nvPicPr>
        <p:blipFill>
          <a:blip r:embed="rId5"/>
          <a:srcRect/>
          <a:stretch>
            <a:fillRect/>
          </a:stretch>
        </p:blipFill>
        <p:spPr bwMode="auto">
          <a:xfrm>
            <a:off x="914400" y="457200"/>
            <a:ext cx="7550150" cy="5834063"/>
          </a:xfrm>
          <a:prstGeom prst="rect">
            <a:avLst/>
          </a:prstGeom>
          <a:noFill/>
          <a:ln w="9525">
            <a:noFill/>
            <a:miter lim="800000"/>
            <a:headEnd/>
            <a:tailEnd/>
          </a:ln>
        </p:spPr>
      </p:pic>
      <p:pic>
        <p:nvPicPr>
          <p:cNvPr id="185349" name="Picture 5" descr="annuli_4"/>
          <p:cNvPicPr>
            <a:picLocks noChangeAspect="1" noChangeArrowheads="1"/>
          </p:cNvPicPr>
          <p:nvPr/>
        </p:nvPicPr>
        <p:blipFill>
          <a:blip r:embed="rId6"/>
          <a:srcRect/>
          <a:stretch>
            <a:fillRect/>
          </a:stretch>
        </p:blipFill>
        <p:spPr bwMode="auto">
          <a:xfrm>
            <a:off x="914400" y="457200"/>
            <a:ext cx="7550150" cy="5834063"/>
          </a:xfrm>
          <a:prstGeom prst="rect">
            <a:avLst/>
          </a:prstGeom>
          <a:noFill/>
          <a:ln w="9525">
            <a:noFill/>
            <a:miter lim="800000"/>
            <a:headEnd/>
            <a:tailEnd/>
          </a:ln>
        </p:spPr>
      </p:pic>
      <p:pic>
        <p:nvPicPr>
          <p:cNvPr id="185350" name="Picture 6" descr="annuli_5"/>
          <p:cNvPicPr>
            <a:picLocks noChangeAspect="1" noChangeArrowheads="1"/>
          </p:cNvPicPr>
          <p:nvPr/>
        </p:nvPicPr>
        <p:blipFill>
          <a:blip r:embed="rId7"/>
          <a:srcRect/>
          <a:stretch>
            <a:fillRect/>
          </a:stretch>
        </p:blipFill>
        <p:spPr bwMode="auto">
          <a:xfrm>
            <a:off x="914400" y="457200"/>
            <a:ext cx="7550150" cy="5834063"/>
          </a:xfrm>
          <a:prstGeom prst="rect">
            <a:avLst/>
          </a:prstGeom>
          <a:noFill/>
          <a:ln w="9525">
            <a:noFill/>
            <a:miter lim="800000"/>
            <a:headEnd/>
            <a:tailEnd/>
          </a:ln>
        </p:spPr>
      </p:pic>
      <p:sp>
        <p:nvSpPr>
          <p:cNvPr id="185351" name="Text Box 7"/>
          <p:cNvSpPr txBox="1">
            <a:spLocks noChangeArrowheads="1"/>
          </p:cNvSpPr>
          <p:nvPr/>
        </p:nvSpPr>
        <p:spPr bwMode="auto">
          <a:xfrm>
            <a:off x="2438400" y="1524000"/>
            <a:ext cx="1474788" cy="457200"/>
          </a:xfrm>
          <a:prstGeom prst="rect">
            <a:avLst/>
          </a:prstGeom>
          <a:noFill/>
          <a:ln w="9525">
            <a:noFill/>
            <a:miter lim="800000"/>
            <a:headEnd/>
            <a:tailEnd/>
          </a:ln>
        </p:spPr>
        <p:txBody>
          <a:bodyPr wrap="none">
            <a:prstTxWarp prst="textNoShape">
              <a:avLst/>
            </a:prstTxWarp>
            <a:spAutoFit/>
          </a:bodyPr>
          <a:lstStyle/>
          <a:p>
            <a:r>
              <a:rPr lang="en-US" b="1">
                <a:solidFill>
                  <a:schemeClr val="bg2"/>
                </a:solidFill>
                <a:latin typeface="Times New Roman" pitchFamily="-65" charset="0"/>
              </a:rPr>
              <a:t>R=1000rg</a:t>
            </a:r>
          </a:p>
        </p:txBody>
      </p:sp>
      <p:sp>
        <p:nvSpPr>
          <p:cNvPr id="185352" name="Text Box 8"/>
          <p:cNvSpPr txBox="1">
            <a:spLocks noChangeArrowheads="1"/>
          </p:cNvSpPr>
          <p:nvPr/>
        </p:nvSpPr>
        <p:spPr bwMode="auto">
          <a:xfrm>
            <a:off x="2590800" y="1676400"/>
            <a:ext cx="1322388" cy="457200"/>
          </a:xfrm>
          <a:prstGeom prst="rect">
            <a:avLst/>
          </a:prstGeom>
          <a:noFill/>
          <a:ln w="9525">
            <a:noFill/>
            <a:miter lim="800000"/>
            <a:headEnd/>
            <a:tailEnd/>
          </a:ln>
        </p:spPr>
        <p:txBody>
          <a:bodyPr wrap="none">
            <a:prstTxWarp prst="textNoShape">
              <a:avLst/>
            </a:prstTxWarp>
            <a:spAutoFit/>
          </a:bodyPr>
          <a:lstStyle/>
          <a:p>
            <a:r>
              <a:rPr lang="en-US" b="1">
                <a:solidFill>
                  <a:schemeClr val="bg2"/>
                </a:solidFill>
                <a:latin typeface="Times New Roman" pitchFamily="-65" charset="0"/>
              </a:rPr>
              <a:t>R=100rg</a:t>
            </a:r>
          </a:p>
        </p:txBody>
      </p:sp>
      <p:sp>
        <p:nvSpPr>
          <p:cNvPr id="185353" name="Text Box 9"/>
          <p:cNvSpPr txBox="1">
            <a:spLocks noChangeArrowheads="1"/>
          </p:cNvSpPr>
          <p:nvPr/>
        </p:nvSpPr>
        <p:spPr bwMode="auto">
          <a:xfrm>
            <a:off x="2743200" y="1828800"/>
            <a:ext cx="1169988" cy="457200"/>
          </a:xfrm>
          <a:prstGeom prst="rect">
            <a:avLst/>
          </a:prstGeom>
          <a:noFill/>
          <a:ln w="9525">
            <a:noFill/>
            <a:miter lim="800000"/>
            <a:headEnd/>
            <a:tailEnd/>
          </a:ln>
        </p:spPr>
        <p:txBody>
          <a:bodyPr wrap="none">
            <a:prstTxWarp prst="textNoShape">
              <a:avLst/>
            </a:prstTxWarp>
            <a:spAutoFit/>
          </a:bodyPr>
          <a:lstStyle/>
          <a:p>
            <a:r>
              <a:rPr lang="en-US" b="1">
                <a:solidFill>
                  <a:schemeClr val="bg2"/>
                </a:solidFill>
                <a:latin typeface="Times New Roman" pitchFamily="-65" charset="0"/>
              </a:rPr>
              <a:t>R=30rg</a:t>
            </a:r>
          </a:p>
        </p:txBody>
      </p:sp>
      <p:sp>
        <p:nvSpPr>
          <p:cNvPr id="185354" name="Text Box 10"/>
          <p:cNvSpPr txBox="1">
            <a:spLocks noChangeArrowheads="1"/>
          </p:cNvSpPr>
          <p:nvPr/>
        </p:nvSpPr>
        <p:spPr bwMode="auto">
          <a:xfrm>
            <a:off x="2895600" y="1981200"/>
            <a:ext cx="1169988" cy="457200"/>
          </a:xfrm>
          <a:prstGeom prst="rect">
            <a:avLst/>
          </a:prstGeom>
          <a:noFill/>
          <a:ln w="9525">
            <a:noFill/>
            <a:miter lim="800000"/>
            <a:headEnd/>
            <a:tailEnd/>
          </a:ln>
        </p:spPr>
        <p:txBody>
          <a:bodyPr wrap="none">
            <a:prstTxWarp prst="textNoShape">
              <a:avLst/>
            </a:prstTxWarp>
            <a:spAutoFit/>
          </a:bodyPr>
          <a:lstStyle/>
          <a:p>
            <a:r>
              <a:rPr lang="en-US" b="1">
                <a:solidFill>
                  <a:schemeClr val="bg2"/>
                </a:solidFill>
                <a:latin typeface="Times New Roman" pitchFamily="-65" charset="0"/>
              </a:rPr>
              <a:t>R=10rg</a:t>
            </a:r>
          </a:p>
        </p:txBody>
      </p:sp>
      <p:sp>
        <p:nvSpPr>
          <p:cNvPr id="185355" name="Text Box 11"/>
          <p:cNvSpPr txBox="1">
            <a:spLocks noChangeArrowheads="1"/>
          </p:cNvSpPr>
          <p:nvPr/>
        </p:nvSpPr>
        <p:spPr bwMode="auto">
          <a:xfrm>
            <a:off x="3048000" y="2133600"/>
            <a:ext cx="1017588" cy="457200"/>
          </a:xfrm>
          <a:prstGeom prst="rect">
            <a:avLst/>
          </a:prstGeom>
          <a:noFill/>
          <a:ln w="9525">
            <a:noFill/>
            <a:miter lim="800000"/>
            <a:headEnd/>
            <a:tailEnd/>
          </a:ln>
        </p:spPr>
        <p:txBody>
          <a:bodyPr wrap="none">
            <a:prstTxWarp prst="textNoShape">
              <a:avLst/>
            </a:prstTxWarp>
            <a:spAutoFit/>
          </a:bodyPr>
          <a:lstStyle/>
          <a:p>
            <a:r>
              <a:rPr lang="en-US" b="1">
                <a:solidFill>
                  <a:schemeClr val="bg2"/>
                </a:solidFill>
                <a:latin typeface="Times New Roman" pitchFamily="-65" charset="0"/>
              </a:rPr>
              <a:t>R=6rg</a:t>
            </a:r>
          </a:p>
        </p:txBody>
      </p:sp>
      <p:pic>
        <p:nvPicPr>
          <p:cNvPr id="185356" name="Picture 12" descr="line_profile"/>
          <p:cNvPicPr>
            <a:picLocks noChangeAspect="1" noChangeArrowheads="1"/>
          </p:cNvPicPr>
          <p:nvPr/>
        </p:nvPicPr>
        <p:blipFill>
          <a:blip r:embed="rId8"/>
          <a:srcRect/>
          <a:stretch>
            <a:fillRect/>
          </a:stretch>
        </p:blipFill>
        <p:spPr bwMode="auto">
          <a:xfrm>
            <a:off x="914400" y="457200"/>
            <a:ext cx="7550150" cy="5834063"/>
          </a:xfrm>
          <a:prstGeom prst="rect">
            <a:avLst/>
          </a:prstGeom>
          <a:noFill/>
          <a:ln w="9525">
            <a:noFill/>
            <a:miter lim="800000"/>
            <a:headEnd/>
            <a:tailEnd/>
          </a:ln>
        </p:spPr>
      </p:pic>
      <p:sp>
        <p:nvSpPr>
          <p:cNvPr id="185357" name="Line 13"/>
          <p:cNvSpPr>
            <a:spLocks noChangeShapeType="1"/>
          </p:cNvSpPr>
          <p:nvPr/>
        </p:nvSpPr>
        <p:spPr bwMode="auto">
          <a:xfrm flipH="1">
            <a:off x="6019800" y="3276600"/>
            <a:ext cx="1219200" cy="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85358" name="Line 14"/>
          <p:cNvSpPr>
            <a:spLocks noChangeShapeType="1"/>
          </p:cNvSpPr>
          <p:nvPr/>
        </p:nvSpPr>
        <p:spPr bwMode="auto">
          <a:xfrm flipH="1">
            <a:off x="2362200" y="3886200"/>
            <a:ext cx="0" cy="12192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85359" name="Text Box 15"/>
          <p:cNvSpPr txBox="1">
            <a:spLocks noChangeArrowheads="1"/>
          </p:cNvSpPr>
          <p:nvPr/>
        </p:nvSpPr>
        <p:spPr bwMode="auto">
          <a:xfrm>
            <a:off x="6346825" y="3276600"/>
            <a:ext cx="1654175"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solidFill>
                  <a:schemeClr val="bg2"/>
                </a:solidFill>
                <a:latin typeface="Times New Roman" pitchFamily="-65" charset="0"/>
              </a:rPr>
              <a:t>Disk Inclination</a:t>
            </a:r>
          </a:p>
        </p:txBody>
      </p:sp>
      <p:sp>
        <p:nvSpPr>
          <p:cNvPr id="185360" name="Text Box 16"/>
          <p:cNvSpPr txBox="1">
            <a:spLocks noChangeArrowheads="1"/>
          </p:cNvSpPr>
          <p:nvPr/>
        </p:nvSpPr>
        <p:spPr bwMode="auto">
          <a:xfrm>
            <a:off x="2384425" y="3810000"/>
            <a:ext cx="1806575"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solidFill>
                  <a:schemeClr val="bg2"/>
                </a:solidFill>
                <a:latin typeface="Times New Roman" pitchFamily="-65" charset="0"/>
              </a:rPr>
              <a:t>Inner edge of disk (spin)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500"/>
                                        <p:tgtEl>
                                          <p:spTgt spid="1853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5347"/>
                                        </p:tgtEl>
                                        <p:attrNameLst>
                                          <p:attrName>style.visibility</p:attrName>
                                        </p:attrNameLst>
                                      </p:cBhvr>
                                      <p:to>
                                        <p:strVal val="visible"/>
                                      </p:to>
                                    </p:set>
                                    <p:animEffect transition="in" filter="dissolve">
                                      <p:cBhvr>
                                        <p:cTn id="12" dur="500"/>
                                        <p:tgtEl>
                                          <p:spTgt spid="185347"/>
                                        </p:tgtEl>
                                      </p:cBhvr>
                                    </p:animEffect>
                                  </p:childTnLst>
                                </p:cTn>
                              </p:par>
                              <p:par>
                                <p:cTn id="13" presetID="9" presetClass="exit" presetSubtype="0" fill="hold" grpId="1" nodeType="withEffect">
                                  <p:stCondLst>
                                    <p:cond delay="0"/>
                                  </p:stCondLst>
                                  <p:childTnLst>
                                    <p:animEffect transition="out" filter="dissolve">
                                      <p:cBhvr>
                                        <p:cTn id="14" dur="500"/>
                                        <p:tgtEl>
                                          <p:spTgt spid="185351"/>
                                        </p:tgtEl>
                                      </p:cBhvr>
                                    </p:animEffect>
                                    <p:set>
                                      <p:cBhvr>
                                        <p:cTn id="15" dur="1" fill="hold">
                                          <p:stCondLst>
                                            <p:cond delay="499"/>
                                          </p:stCondLst>
                                        </p:cTn>
                                        <p:tgtEl>
                                          <p:spTgt spid="185351"/>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85352"/>
                                        </p:tgtEl>
                                        <p:attrNameLst>
                                          <p:attrName>style.visibility</p:attrName>
                                        </p:attrNameLst>
                                      </p:cBhvr>
                                      <p:to>
                                        <p:strVal val="visible"/>
                                      </p:to>
                                    </p:set>
                                    <p:animEffect transition="in" filter="dissolve">
                                      <p:cBhvr>
                                        <p:cTn id="18" dur="500"/>
                                        <p:tgtEl>
                                          <p:spTgt spid="18535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85348"/>
                                        </p:tgtEl>
                                        <p:attrNameLst>
                                          <p:attrName>style.visibility</p:attrName>
                                        </p:attrNameLst>
                                      </p:cBhvr>
                                      <p:to>
                                        <p:strVal val="visible"/>
                                      </p:to>
                                    </p:set>
                                    <p:animEffect transition="in" filter="dissolve">
                                      <p:cBhvr>
                                        <p:cTn id="23" dur="500"/>
                                        <p:tgtEl>
                                          <p:spTgt spid="185348"/>
                                        </p:tgtEl>
                                      </p:cBhvr>
                                    </p:animEffect>
                                  </p:childTnLst>
                                </p:cTn>
                              </p:par>
                              <p:par>
                                <p:cTn id="24" presetID="9" presetClass="exit" presetSubtype="0" fill="hold" grpId="1" nodeType="withEffect">
                                  <p:stCondLst>
                                    <p:cond delay="0"/>
                                  </p:stCondLst>
                                  <p:childTnLst>
                                    <p:animEffect transition="out" filter="dissolve">
                                      <p:cBhvr>
                                        <p:cTn id="25" dur="500"/>
                                        <p:tgtEl>
                                          <p:spTgt spid="185352"/>
                                        </p:tgtEl>
                                      </p:cBhvr>
                                    </p:animEffect>
                                    <p:set>
                                      <p:cBhvr>
                                        <p:cTn id="26" dur="1" fill="hold">
                                          <p:stCondLst>
                                            <p:cond delay="499"/>
                                          </p:stCondLst>
                                        </p:cTn>
                                        <p:tgtEl>
                                          <p:spTgt spid="185352"/>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185353"/>
                                        </p:tgtEl>
                                        <p:attrNameLst>
                                          <p:attrName>style.visibility</p:attrName>
                                        </p:attrNameLst>
                                      </p:cBhvr>
                                      <p:to>
                                        <p:strVal val="visible"/>
                                      </p:to>
                                    </p:set>
                                    <p:animEffect transition="in" filter="dissolve">
                                      <p:cBhvr>
                                        <p:cTn id="29" dur="500"/>
                                        <p:tgtEl>
                                          <p:spTgt spid="18535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85349"/>
                                        </p:tgtEl>
                                        <p:attrNameLst>
                                          <p:attrName>style.visibility</p:attrName>
                                        </p:attrNameLst>
                                      </p:cBhvr>
                                      <p:to>
                                        <p:strVal val="visible"/>
                                      </p:to>
                                    </p:set>
                                    <p:animEffect transition="in" filter="dissolve">
                                      <p:cBhvr>
                                        <p:cTn id="34" dur="500"/>
                                        <p:tgtEl>
                                          <p:spTgt spid="185349"/>
                                        </p:tgtEl>
                                      </p:cBhvr>
                                    </p:animEffect>
                                  </p:childTnLst>
                                </p:cTn>
                              </p:par>
                              <p:par>
                                <p:cTn id="35" presetID="9" presetClass="exit" presetSubtype="0" fill="hold" grpId="1" nodeType="withEffect">
                                  <p:stCondLst>
                                    <p:cond delay="0"/>
                                  </p:stCondLst>
                                  <p:childTnLst>
                                    <p:animEffect transition="out" filter="dissolve">
                                      <p:cBhvr>
                                        <p:cTn id="36" dur="500"/>
                                        <p:tgtEl>
                                          <p:spTgt spid="185353"/>
                                        </p:tgtEl>
                                      </p:cBhvr>
                                    </p:animEffect>
                                    <p:set>
                                      <p:cBhvr>
                                        <p:cTn id="37" dur="1" fill="hold">
                                          <p:stCondLst>
                                            <p:cond delay="499"/>
                                          </p:stCondLst>
                                        </p:cTn>
                                        <p:tgtEl>
                                          <p:spTgt spid="185353"/>
                                        </p:tgtEl>
                                        <p:attrNameLst>
                                          <p:attrName>style.visibility</p:attrName>
                                        </p:attrNameLst>
                                      </p:cBhvr>
                                      <p:to>
                                        <p:strVal val="hidden"/>
                                      </p:to>
                                    </p:set>
                                  </p:childTnLst>
                                </p:cTn>
                              </p:par>
                              <p:par>
                                <p:cTn id="38" presetID="9" presetClass="entr" presetSubtype="0" fill="hold" grpId="0" nodeType="withEffect">
                                  <p:stCondLst>
                                    <p:cond delay="0"/>
                                  </p:stCondLst>
                                  <p:childTnLst>
                                    <p:set>
                                      <p:cBhvr>
                                        <p:cTn id="39" dur="1" fill="hold">
                                          <p:stCondLst>
                                            <p:cond delay="0"/>
                                          </p:stCondLst>
                                        </p:cTn>
                                        <p:tgtEl>
                                          <p:spTgt spid="185354"/>
                                        </p:tgtEl>
                                        <p:attrNameLst>
                                          <p:attrName>style.visibility</p:attrName>
                                        </p:attrNameLst>
                                      </p:cBhvr>
                                      <p:to>
                                        <p:strVal val="visible"/>
                                      </p:to>
                                    </p:set>
                                    <p:animEffect transition="in" filter="dissolve">
                                      <p:cBhvr>
                                        <p:cTn id="40" dur="500"/>
                                        <p:tgtEl>
                                          <p:spTgt spid="18535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85350"/>
                                        </p:tgtEl>
                                        <p:attrNameLst>
                                          <p:attrName>style.visibility</p:attrName>
                                        </p:attrNameLst>
                                      </p:cBhvr>
                                      <p:to>
                                        <p:strVal val="visible"/>
                                      </p:to>
                                    </p:set>
                                    <p:animEffect transition="in" filter="dissolve">
                                      <p:cBhvr>
                                        <p:cTn id="45" dur="500"/>
                                        <p:tgtEl>
                                          <p:spTgt spid="185350"/>
                                        </p:tgtEl>
                                      </p:cBhvr>
                                    </p:animEffect>
                                  </p:childTnLst>
                                </p:cTn>
                              </p:par>
                              <p:par>
                                <p:cTn id="46" presetID="9" presetClass="exit" presetSubtype="0" fill="hold" grpId="1" nodeType="withEffect">
                                  <p:stCondLst>
                                    <p:cond delay="0"/>
                                  </p:stCondLst>
                                  <p:childTnLst>
                                    <p:animEffect transition="out" filter="dissolve">
                                      <p:cBhvr>
                                        <p:cTn id="47" dur="500"/>
                                        <p:tgtEl>
                                          <p:spTgt spid="185354"/>
                                        </p:tgtEl>
                                      </p:cBhvr>
                                    </p:animEffect>
                                    <p:set>
                                      <p:cBhvr>
                                        <p:cTn id="48" dur="1" fill="hold">
                                          <p:stCondLst>
                                            <p:cond delay="499"/>
                                          </p:stCondLst>
                                        </p:cTn>
                                        <p:tgtEl>
                                          <p:spTgt spid="185354"/>
                                        </p:tgtEl>
                                        <p:attrNameLst>
                                          <p:attrName>style.visibility</p:attrName>
                                        </p:attrNameLst>
                                      </p:cBhvr>
                                      <p:to>
                                        <p:strVal val="hidden"/>
                                      </p:to>
                                    </p:set>
                                  </p:childTnLst>
                                </p:cTn>
                              </p:par>
                              <p:par>
                                <p:cTn id="49" presetID="9" presetClass="entr" presetSubtype="0" fill="hold" grpId="0" nodeType="withEffect">
                                  <p:stCondLst>
                                    <p:cond delay="0"/>
                                  </p:stCondLst>
                                  <p:childTnLst>
                                    <p:set>
                                      <p:cBhvr>
                                        <p:cTn id="50" dur="1" fill="hold">
                                          <p:stCondLst>
                                            <p:cond delay="0"/>
                                          </p:stCondLst>
                                        </p:cTn>
                                        <p:tgtEl>
                                          <p:spTgt spid="185355"/>
                                        </p:tgtEl>
                                        <p:attrNameLst>
                                          <p:attrName>style.visibility</p:attrName>
                                        </p:attrNameLst>
                                      </p:cBhvr>
                                      <p:to>
                                        <p:strVal val="visible"/>
                                      </p:to>
                                    </p:set>
                                    <p:animEffect transition="in" filter="dissolve">
                                      <p:cBhvr>
                                        <p:cTn id="51" dur="500"/>
                                        <p:tgtEl>
                                          <p:spTgt spid="18535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85356"/>
                                        </p:tgtEl>
                                        <p:attrNameLst>
                                          <p:attrName>style.visibility</p:attrName>
                                        </p:attrNameLst>
                                      </p:cBhvr>
                                      <p:to>
                                        <p:strVal val="visible"/>
                                      </p:to>
                                    </p:set>
                                    <p:animEffect transition="in" filter="dissolve">
                                      <p:cBhvr>
                                        <p:cTn id="56" dur="500"/>
                                        <p:tgtEl>
                                          <p:spTgt spid="185356"/>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85357"/>
                                        </p:tgtEl>
                                        <p:attrNameLst>
                                          <p:attrName>style.visibility</p:attrName>
                                        </p:attrNameLst>
                                      </p:cBhvr>
                                      <p:to>
                                        <p:strVal val="visible"/>
                                      </p:to>
                                    </p:set>
                                    <p:animEffect transition="in" filter="dissolve">
                                      <p:cBhvr>
                                        <p:cTn id="59" dur="500"/>
                                        <p:tgtEl>
                                          <p:spTgt spid="185357"/>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85358"/>
                                        </p:tgtEl>
                                        <p:attrNameLst>
                                          <p:attrName>style.visibility</p:attrName>
                                        </p:attrNameLst>
                                      </p:cBhvr>
                                      <p:to>
                                        <p:strVal val="visible"/>
                                      </p:to>
                                    </p:set>
                                    <p:animEffect transition="in" filter="dissolve">
                                      <p:cBhvr>
                                        <p:cTn id="62" dur="500"/>
                                        <p:tgtEl>
                                          <p:spTgt spid="185358"/>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85359"/>
                                        </p:tgtEl>
                                        <p:attrNameLst>
                                          <p:attrName>style.visibility</p:attrName>
                                        </p:attrNameLst>
                                      </p:cBhvr>
                                      <p:to>
                                        <p:strVal val="visible"/>
                                      </p:to>
                                    </p:set>
                                    <p:animEffect transition="in" filter="dissolve">
                                      <p:cBhvr>
                                        <p:cTn id="65" dur="500"/>
                                        <p:tgtEl>
                                          <p:spTgt spid="185359"/>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85360"/>
                                        </p:tgtEl>
                                        <p:attrNameLst>
                                          <p:attrName>style.visibility</p:attrName>
                                        </p:attrNameLst>
                                      </p:cBhvr>
                                      <p:to>
                                        <p:strVal val="visible"/>
                                      </p:to>
                                    </p:set>
                                    <p:animEffect transition="in" filter="dissolve">
                                      <p:cBhvr>
                                        <p:cTn id="68" dur="500"/>
                                        <p:tgtEl>
                                          <p:spTgt spid="185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p:bldP spid="185351" grpId="1"/>
      <p:bldP spid="185352" grpId="0"/>
      <p:bldP spid="185352" grpId="1"/>
      <p:bldP spid="185353" grpId="0"/>
      <p:bldP spid="185353" grpId="1"/>
      <p:bldP spid="185354" grpId="0"/>
      <p:bldP spid="185354" grpId="1"/>
      <p:bldP spid="185355" grpId="0"/>
      <p:bldP spid="185357" grpId="0" animBg="1"/>
      <p:bldP spid="185358" grpId="0" animBg="1"/>
      <p:bldP spid="185359" grpId="0"/>
      <p:bldP spid="185360" grpId="0"/>
    </p:bld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47458" name="Picture 3" descr="spinplot_rms3"/>
          <p:cNvPicPr>
            <a:picLocks noChangeAspect="1" noChangeArrowheads="1"/>
          </p:cNvPicPr>
          <p:nvPr/>
        </p:nvPicPr>
        <p:blipFill>
          <a:blip r:embed="rId3"/>
          <a:srcRect l="10938" t="6065" r="4688" b="6993"/>
          <a:stretch>
            <a:fillRect/>
          </a:stretch>
        </p:blipFill>
        <p:spPr bwMode="auto">
          <a:xfrm>
            <a:off x="609600" y="1676400"/>
            <a:ext cx="4953000" cy="3944938"/>
          </a:xfrm>
          <a:prstGeom prst="rect">
            <a:avLst/>
          </a:prstGeom>
          <a:noFill/>
          <a:ln w="9525">
            <a:noFill/>
            <a:miter lim="800000"/>
            <a:headEnd/>
            <a:tailEnd/>
          </a:ln>
        </p:spPr>
      </p:pic>
      <p:sp>
        <p:nvSpPr>
          <p:cNvPr id="147459" name="Rectangle 4"/>
          <p:cNvSpPr>
            <a:spLocks noGrp="1" noChangeArrowheads="1"/>
          </p:cNvSpPr>
          <p:nvPr>
            <p:ph type="title"/>
          </p:nvPr>
        </p:nvSpPr>
        <p:spPr/>
        <p:txBody>
          <a:bodyPr/>
          <a:lstStyle/>
          <a:p>
            <a:r>
              <a:rPr lang="en-US" sz="3600"/>
              <a:t>Effect of spin on iron line profiles</a:t>
            </a:r>
            <a:endParaRPr lang="en-US"/>
          </a:p>
        </p:txBody>
      </p:sp>
      <p:sp>
        <p:nvSpPr>
          <p:cNvPr id="147460" name="Text Box 5"/>
          <p:cNvSpPr txBox="1">
            <a:spLocks noChangeArrowheads="1"/>
          </p:cNvSpPr>
          <p:nvPr/>
        </p:nvSpPr>
        <p:spPr bwMode="auto">
          <a:xfrm>
            <a:off x="2286000" y="2101850"/>
            <a:ext cx="2973388" cy="581025"/>
          </a:xfrm>
          <a:prstGeom prst="rect">
            <a:avLst/>
          </a:prstGeom>
          <a:noFill/>
          <a:ln w="9525">
            <a:noFill/>
            <a:miter lim="800000"/>
            <a:headEnd/>
            <a:tailEnd/>
          </a:ln>
        </p:spPr>
        <p:txBody>
          <a:bodyPr wrap="none">
            <a:prstTxWarp prst="textNoShape">
              <a:avLst/>
            </a:prstTxWarp>
            <a:spAutoFit/>
          </a:bodyPr>
          <a:lstStyle/>
          <a:p>
            <a:pPr eaLnBrk="0" hangingPunct="0"/>
            <a:r>
              <a:rPr lang="en-US" sz="1600">
                <a:solidFill>
                  <a:srgbClr val="FF0000"/>
                </a:solidFill>
              </a:rPr>
              <a:t>KERRDISK model</a:t>
            </a:r>
          </a:p>
          <a:p>
            <a:pPr eaLnBrk="0" hangingPunct="0"/>
            <a:r>
              <a:rPr lang="en-US" sz="1600">
                <a:solidFill>
                  <a:srgbClr val="FF0000"/>
                </a:solidFill>
              </a:rPr>
              <a:t>Brenneman &amp; Reynolds (2006)</a:t>
            </a:r>
          </a:p>
        </p:txBody>
      </p:sp>
      <p:sp>
        <p:nvSpPr>
          <p:cNvPr id="147461" name="Text Box 6"/>
          <p:cNvSpPr txBox="1">
            <a:spLocks noChangeArrowheads="1"/>
          </p:cNvSpPr>
          <p:nvPr/>
        </p:nvSpPr>
        <p:spPr bwMode="auto">
          <a:xfrm>
            <a:off x="5775325" y="1800225"/>
            <a:ext cx="3368675" cy="2835275"/>
          </a:xfrm>
          <a:prstGeom prst="rect">
            <a:avLst/>
          </a:prstGeom>
          <a:noFill/>
          <a:ln w="9525">
            <a:noFill/>
            <a:miter lim="800000"/>
            <a:headEnd/>
            <a:tailEnd/>
          </a:ln>
        </p:spPr>
        <p:txBody>
          <a:bodyPr>
            <a:prstTxWarp prst="textNoShape">
              <a:avLst/>
            </a:prstTxWarp>
            <a:spAutoFit/>
          </a:bodyPr>
          <a:lstStyle/>
          <a:p>
            <a:pPr eaLnBrk="0" hangingPunct="0"/>
            <a:r>
              <a:rPr lang="en-US" sz="2000"/>
              <a:t>Similar “variable spin” iron line models by Dovciak et al. (2004) and Beckwith &amp; Done (2004)… </a:t>
            </a:r>
          </a:p>
          <a:p>
            <a:pPr eaLnBrk="0" hangingPunct="0"/>
            <a:endParaRPr lang="en-US" sz="2000"/>
          </a:p>
          <a:p>
            <a:pPr eaLnBrk="0" hangingPunct="0"/>
            <a:r>
              <a:rPr lang="en-US" sz="2000"/>
              <a:t>Ability to diagnose black hole spin comes from spin-dependence of innermost stable circular orbit (ISCO) </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685800" y="457200"/>
            <a:ext cx="7772400" cy="1143000"/>
          </a:xfrm>
        </p:spPr>
        <p:txBody>
          <a:bodyPr/>
          <a:lstStyle/>
          <a:p>
            <a:r>
              <a:rPr lang="en-US" sz="3600"/>
              <a:t>X-ray reflection spectroscopy</a:t>
            </a:r>
          </a:p>
        </p:txBody>
      </p:sp>
      <p:sp>
        <p:nvSpPr>
          <p:cNvPr id="149507" name="Text Box 3"/>
          <p:cNvSpPr txBox="1">
            <a:spLocks noChangeArrowheads="1"/>
          </p:cNvSpPr>
          <p:nvPr/>
        </p:nvSpPr>
        <p:spPr bwMode="auto">
          <a:xfrm>
            <a:off x="533400" y="1676400"/>
            <a:ext cx="4495800" cy="1552575"/>
          </a:xfrm>
          <a:prstGeom prst="rect">
            <a:avLst/>
          </a:prstGeom>
          <a:noFill/>
          <a:ln w="9525">
            <a:noFill/>
            <a:miter lim="800000"/>
            <a:headEnd/>
            <a:tailEnd/>
          </a:ln>
        </p:spPr>
        <p:txBody>
          <a:bodyPr>
            <a:prstTxWarp prst="textNoShape">
              <a:avLst/>
            </a:prstTxWarp>
            <a:spAutoFit/>
          </a:bodyPr>
          <a:lstStyle/>
          <a:p>
            <a:r>
              <a:rPr lang="en-US">
                <a:latin typeface="Times New Roman" pitchFamily="-65" charset="0"/>
              </a:rPr>
              <a:t>X-rays from corona/jet irradiate accretion disks… creates a backscattered spectrum rich in spectral features</a:t>
            </a:r>
            <a:endParaRPr lang="en-US" sz="2000">
              <a:latin typeface="Times New Roman" pitchFamily="-65" charset="0"/>
            </a:endParaRPr>
          </a:p>
        </p:txBody>
      </p:sp>
      <p:pic>
        <p:nvPicPr>
          <p:cNvPr id="149508" name="Picture 4" descr="g20s10t01a10"/>
          <p:cNvPicPr>
            <a:picLocks noChangeAspect="1" noChangeArrowheads="1"/>
          </p:cNvPicPr>
          <p:nvPr/>
        </p:nvPicPr>
        <p:blipFill>
          <a:blip r:embed="rId3"/>
          <a:srcRect b="1770"/>
          <a:stretch>
            <a:fillRect/>
          </a:stretch>
        </p:blipFill>
        <p:spPr bwMode="auto">
          <a:xfrm>
            <a:off x="4800600" y="1828800"/>
            <a:ext cx="4191000" cy="3276600"/>
          </a:xfrm>
          <a:prstGeom prst="rect">
            <a:avLst/>
          </a:prstGeom>
          <a:noFill/>
          <a:ln w="9525">
            <a:noFill/>
            <a:miter lim="800000"/>
            <a:headEnd/>
            <a:tailEnd/>
          </a:ln>
        </p:spPr>
      </p:pic>
      <p:pic>
        <p:nvPicPr>
          <p:cNvPr id="149509" name="Picture 5" descr="BH1m"/>
          <p:cNvPicPr>
            <a:picLocks noChangeAspect="1" noChangeArrowheads="1"/>
          </p:cNvPicPr>
          <p:nvPr/>
        </p:nvPicPr>
        <p:blipFill>
          <a:blip r:embed="rId4"/>
          <a:srcRect/>
          <a:stretch>
            <a:fillRect/>
          </a:stretch>
        </p:blipFill>
        <p:spPr bwMode="auto">
          <a:xfrm>
            <a:off x="609600" y="3200400"/>
            <a:ext cx="3838575" cy="3070225"/>
          </a:xfrm>
          <a:prstGeom prst="rect">
            <a:avLst/>
          </a:prstGeom>
          <a:noFill/>
          <a:ln w="9525">
            <a:solidFill>
              <a:schemeClr val="bg1"/>
            </a:solidFill>
            <a:miter lim="800000"/>
            <a:headEnd/>
            <a:tailEnd/>
          </a:ln>
        </p:spPr>
      </p:pic>
      <p:sp>
        <p:nvSpPr>
          <p:cNvPr id="149510" name="Line 6"/>
          <p:cNvSpPr>
            <a:spLocks noChangeShapeType="1"/>
          </p:cNvSpPr>
          <p:nvPr/>
        </p:nvSpPr>
        <p:spPr bwMode="auto">
          <a:xfrm flipV="1">
            <a:off x="3657600" y="4038600"/>
            <a:ext cx="1981200" cy="11430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149511" name="Text Box 7"/>
          <p:cNvSpPr txBox="1">
            <a:spLocks noChangeArrowheads="1"/>
          </p:cNvSpPr>
          <p:nvPr/>
        </p:nvSpPr>
        <p:spPr bwMode="auto">
          <a:xfrm>
            <a:off x="6477000" y="2057400"/>
            <a:ext cx="2209800" cy="822325"/>
          </a:xfrm>
          <a:prstGeom prst="rect">
            <a:avLst/>
          </a:prstGeom>
          <a:noFill/>
          <a:ln w="9525">
            <a:noFill/>
            <a:miter lim="800000"/>
            <a:headEnd/>
            <a:tailEnd/>
          </a:ln>
        </p:spPr>
        <p:txBody>
          <a:bodyPr>
            <a:prstTxWarp prst="textNoShape">
              <a:avLst/>
            </a:prstTxWarp>
            <a:spAutoFit/>
          </a:bodyPr>
          <a:lstStyle/>
          <a:p>
            <a:r>
              <a:rPr lang="en-US" sz="1200" b="1">
                <a:solidFill>
                  <a:schemeClr val="bg2"/>
                </a:solidFill>
                <a:latin typeface="Times New Roman" pitchFamily="-65" charset="0"/>
              </a:rPr>
              <a:t>Calculations of spectrum emitted by accretion disk in response to X-ray irradiation (Ross &amp; Fabian 2005)</a:t>
            </a:r>
          </a:p>
        </p:txBody>
      </p:sp>
      <p:sp>
        <p:nvSpPr>
          <p:cNvPr id="149512" name="Text Box 8"/>
          <p:cNvSpPr txBox="1">
            <a:spLocks noChangeArrowheads="1"/>
          </p:cNvSpPr>
          <p:nvPr/>
        </p:nvSpPr>
        <p:spPr bwMode="auto">
          <a:xfrm>
            <a:off x="5089525" y="5334000"/>
            <a:ext cx="3521075" cy="925513"/>
          </a:xfrm>
          <a:prstGeom prst="rect">
            <a:avLst/>
          </a:prstGeom>
          <a:noFill/>
          <a:ln w="9525">
            <a:solidFill>
              <a:schemeClr val="tx1"/>
            </a:solidFill>
            <a:miter lim="800000"/>
            <a:headEnd/>
            <a:tailEnd/>
          </a:ln>
        </p:spPr>
        <p:txBody>
          <a:bodyPr>
            <a:prstTxWarp prst="textNoShape">
              <a:avLst/>
            </a:prstTxWarp>
            <a:spAutoFit/>
          </a:bodyPr>
          <a:lstStyle/>
          <a:p>
            <a:r>
              <a:rPr lang="en-US" sz="1800" b="1">
                <a:latin typeface="Times New Roman" pitchFamily="-65" charset="0"/>
              </a:rPr>
              <a:t>Very similar fluorescence features seen from surface of Sun during X-ray bright solar flare </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51554" name="Picture 1" descr="einstein&amp;wheeler.jpg"/>
          <p:cNvPicPr>
            <a:picLocks noChangeAspect="1"/>
          </p:cNvPicPr>
          <p:nvPr/>
        </p:nvPicPr>
        <p:blipFill>
          <a:blip r:embed="rId2"/>
          <a:srcRect/>
          <a:stretch>
            <a:fillRect/>
          </a:stretch>
        </p:blipFill>
        <p:spPr bwMode="auto">
          <a:xfrm>
            <a:off x="1371600" y="838200"/>
            <a:ext cx="6175375" cy="45894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4578" name="Picture 1" descr="sun5.jpg"/>
          <p:cNvPicPr>
            <a:picLocks noChangeAspect="1"/>
          </p:cNvPicPr>
          <p:nvPr/>
        </p:nvPicPr>
        <p:blipFill>
          <a:blip r:embed="rId3"/>
          <a:srcRect/>
          <a:stretch>
            <a:fillRect/>
          </a:stretch>
        </p:blipFill>
        <p:spPr bwMode="auto">
          <a:xfrm>
            <a:off x="2667000" y="182880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626" name="Picture 1" descr="s_pumpkin3.jpg"/>
          <p:cNvPicPr>
            <a:picLocks noChangeAspect="1"/>
          </p:cNvPicPr>
          <p:nvPr/>
        </p:nvPicPr>
        <p:blipFill>
          <a:blip r:embed="rId3"/>
          <a:srcRect/>
          <a:stretch>
            <a:fillRect/>
          </a:stretch>
        </p:blipFill>
        <p:spPr bwMode="auto">
          <a:xfrm>
            <a:off x="3200400" y="2362200"/>
            <a:ext cx="26416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8674" name="Picture 1" descr="sun5.jpg"/>
          <p:cNvPicPr>
            <a:picLocks noChangeAspect="1"/>
          </p:cNvPicPr>
          <p:nvPr/>
        </p:nvPicPr>
        <p:blipFill>
          <a:blip r:embed="rId2"/>
          <a:srcRect/>
          <a:stretch>
            <a:fillRect/>
          </a:stretch>
        </p:blipFill>
        <p:spPr bwMode="auto">
          <a:xfrm>
            <a:off x="4191000" y="2743200"/>
            <a:ext cx="12192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9698" name="Picture 1" descr="sun5.jpg"/>
          <p:cNvPicPr>
            <a:picLocks noChangeAspect="1"/>
          </p:cNvPicPr>
          <p:nvPr/>
        </p:nvPicPr>
        <p:blipFill>
          <a:blip r:embed="rId2"/>
          <a:srcRect/>
          <a:stretch>
            <a:fillRect/>
          </a:stretch>
        </p:blipFill>
        <p:spPr bwMode="auto">
          <a:xfrm>
            <a:off x="4572000" y="3200400"/>
            <a:ext cx="30480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0722" name="Picture 1" descr="sun5.jpg"/>
          <p:cNvPicPr>
            <a:picLocks noChangeAspect="1"/>
          </p:cNvPicPr>
          <p:nvPr/>
        </p:nvPicPr>
        <p:blipFill>
          <a:blip r:embed="rId2"/>
          <a:srcRect/>
          <a:stretch>
            <a:fillRect/>
          </a:stretch>
        </p:blipFill>
        <p:spPr bwMode="auto">
          <a:xfrm>
            <a:off x="4648200" y="3276600"/>
            <a:ext cx="76200" cy="76200"/>
          </a:xfrm>
          <a:prstGeom prst="rect">
            <a:avLst/>
          </a:prstGeom>
          <a:noFill/>
          <a:ln w="9525">
            <a:noFill/>
            <a:miter lim="800000"/>
            <a:headEnd/>
            <a:tailEnd/>
          </a:ln>
        </p:spPr>
      </p:pic>
      <p:sp>
        <p:nvSpPr>
          <p:cNvPr id="3" name="TextBox 2"/>
          <p:cNvSpPr txBox="1">
            <a:spLocks noChangeArrowheads="1"/>
          </p:cNvSpPr>
          <p:nvPr/>
        </p:nvSpPr>
        <p:spPr bwMode="auto">
          <a:xfrm>
            <a:off x="914400" y="1447800"/>
            <a:ext cx="7777163" cy="830263"/>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FF6600"/>
                </a:solidFill>
                <a:latin typeface="Skia" pitchFamily="-65" charset="0"/>
                <a:ea typeface="Skia" pitchFamily="-65" charset="0"/>
                <a:cs typeface="Skia" pitchFamily="-65" charset="0"/>
              </a:rPr>
              <a:t>…but to deal with objects moving at the speed of light,</a:t>
            </a:r>
          </a:p>
          <a:p>
            <a:pPr eaLnBrk="0" hangingPunct="0"/>
            <a:r>
              <a:rPr lang="en-US">
                <a:solidFill>
                  <a:srgbClr val="FF6600"/>
                </a:solidFill>
                <a:latin typeface="Skia" pitchFamily="-65" charset="0"/>
                <a:ea typeface="Skia" pitchFamily="-65" charset="0"/>
                <a:cs typeface="Skia" pitchFamily="-65" charset="0"/>
              </a:rPr>
              <a:t>we need to use Einstein’s special relativity theory… </a:t>
            </a:r>
            <a:endParaRPr lang="en-US">
              <a:latin typeface="Skia" pitchFamily="-65" charset="0"/>
              <a:ea typeface="Skia" pitchFamily="-65" charset="0"/>
              <a:cs typeface="Skia" pitchFamily="-65" charset="0"/>
            </a:endParaRPr>
          </a:p>
        </p:txBody>
      </p:sp>
      <p:sp>
        <p:nvSpPr>
          <p:cNvPr id="4" name="TextBox 3"/>
          <p:cNvSpPr txBox="1">
            <a:spLocks noChangeArrowheads="1"/>
          </p:cNvSpPr>
          <p:nvPr/>
        </p:nvSpPr>
        <p:spPr bwMode="auto">
          <a:xfrm>
            <a:off x="1066800" y="4343400"/>
            <a:ext cx="7223125" cy="830263"/>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FF6600"/>
                </a:solidFill>
                <a:latin typeface="Skia" pitchFamily="-65" charset="0"/>
                <a:ea typeface="Skia" pitchFamily="-65" charset="0"/>
                <a:cs typeface="Skia" pitchFamily="-65" charset="0"/>
              </a:rPr>
              <a:t>…and to  deal with extremely strong gravity,</a:t>
            </a:r>
          </a:p>
          <a:p>
            <a:pPr eaLnBrk="0" hangingPunct="0"/>
            <a:r>
              <a:rPr lang="en-US">
                <a:solidFill>
                  <a:srgbClr val="FF6600"/>
                </a:solidFill>
                <a:latin typeface="Skia" pitchFamily="-65" charset="0"/>
                <a:ea typeface="Skia" pitchFamily="-65" charset="0"/>
                <a:cs typeface="Skia" pitchFamily="-65" charset="0"/>
              </a:rPr>
              <a:t>we need to use Einstein’s general relativity theory… </a:t>
            </a:r>
            <a:endParaRPr lang="en-US">
              <a:latin typeface="Skia" pitchFamily="-65" charset="0"/>
              <a:ea typeface="Skia" pitchFamily="-65" charset="0"/>
              <a:cs typeface="Skia" pitchFamily="-6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1524000"/>
            <a:ext cx="4648200" cy="1524000"/>
          </a:xfrm>
          <a:solidFill>
            <a:schemeClr val="bg1">
              <a:lumMod val="95000"/>
            </a:schemeClr>
          </a:solidFill>
        </p:spPr>
        <p:txBody>
          <a:bodyPr/>
          <a:lstStyle/>
          <a:p>
            <a:pPr algn="l">
              <a:defRPr/>
            </a:pPr>
            <a:r>
              <a:rPr lang="en-US" sz="2000" i="1" dirty="0" smtClean="0"/>
              <a:t>Light is always propagated in empty space with a definite velocity </a:t>
            </a:r>
            <a:r>
              <a:rPr lang="en-US" sz="2000" i="1" dirty="0" err="1" smtClean="0"/>
              <a:t>c</a:t>
            </a:r>
            <a:r>
              <a:rPr lang="en-US" sz="2000" i="1" dirty="0" smtClean="0"/>
              <a:t> which is independent of the state of motion of the emitting body or the observer.</a:t>
            </a:r>
            <a:endParaRPr lang="en-US" sz="3600" i="1" dirty="0" smtClean="0">
              <a:solidFill>
                <a:schemeClr val="tx1"/>
              </a:solidFill>
            </a:endParaRPr>
          </a:p>
        </p:txBody>
      </p:sp>
      <p:pic>
        <p:nvPicPr>
          <p:cNvPr id="31747" name="Picture 3" descr="Einstein_5"/>
          <p:cNvPicPr>
            <a:picLocks noChangeAspect="1" noChangeArrowheads="1"/>
          </p:cNvPicPr>
          <p:nvPr/>
        </p:nvPicPr>
        <p:blipFill>
          <a:blip r:embed="rId3"/>
          <a:srcRect/>
          <a:stretch>
            <a:fillRect/>
          </a:stretch>
        </p:blipFill>
        <p:spPr bwMode="auto">
          <a:xfrm>
            <a:off x="5857875" y="0"/>
            <a:ext cx="3286125" cy="5257800"/>
          </a:xfrm>
          <a:prstGeom prst="rect">
            <a:avLst/>
          </a:prstGeom>
          <a:noFill/>
          <a:ln w="9525">
            <a:noFill/>
            <a:miter lim="800000"/>
            <a:headEnd/>
            <a:tailEnd/>
          </a:ln>
        </p:spPr>
      </p:pic>
      <p:sp>
        <p:nvSpPr>
          <p:cNvPr id="31748" name="TextBox 3"/>
          <p:cNvSpPr txBox="1">
            <a:spLocks noChangeArrowheads="1"/>
          </p:cNvSpPr>
          <p:nvPr/>
        </p:nvSpPr>
        <p:spPr bwMode="auto">
          <a:xfrm>
            <a:off x="457200" y="381000"/>
            <a:ext cx="3565525" cy="830263"/>
          </a:xfrm>
          <a:prstGeom prst="rect">
            <a:avLst/>
          </a:prstGeom>
          <a:noFill/>
          <a:ln w="9525">
            <a:noFill/>
            <a:miter lim="800000"/>
            <a:headEnd/>
            <a:tailEnd/>
          </a:ln>
        </p:spPr>
        <p:txBody>
          <a:bodyPr wrap="none">
            <a:prstTxWarp prst="textNoShape">
              <a:avLst/>
            </a:prstTxWarp>
            <a:spAutoFit/>
          </a:bodyPr>
          <a:lstStyle/>
          <a:p>
            <a:pPr eaLnBrk="0" hangingPunct="0"/>
            <a:r>
              <a:rPr lang="en-US"/>
              <a:t>Special Relativity Theory </a:t>
            </a:r>
          </a:p>
          <a:p>
            <a:pPr eaLnBrk="0" hangingPunct="0"/>
            <a:r>
              <a:rPr lang="en-US"/>
              <a:t>Einstein, 1905</a:t>
            </a:r>
          </a:p>
        </p:txBody>
      </p:sp>
      <p:sp>
        <p:nvSpPr>
          <p:cNvPr id="31749" name="TextBox 4"/>
          <p:cNvSpPr txBox="1">
            <a:spLocks noChangeArrowheads="1"/>
          </p:cNvSpPr>
          <p:nvPr/>
        </p:nvSpPr>
        <p:spPr bwMode="auto">
          <a:xfrm>
            <a:off x="457200" y="3505200"/>
            <a:ext cx="4975225" cy="1754188"/>
          </a:xfrm>
          <a:prstGeom prst="rect">
            <a:avLst/>
          </a:prstGeom>
          <a:noFill/>
          <a:ln w="9525">
            <a:noFill/>
            <a:miter lim="800000"/>
            <a:headEnd/>
            <a:tailEnd/>
          </a:ln>
        </p:spPr>
        <p:txBody>
          <a:bodyPr wrap="none">
            <a:prstTxWarp prst="textNoShape">
              <a:avLst/>
            </a:prstTxWarp>
            <a:spAutoFit/>
          </a:bodyPr>
          <a:lstStyle/>
          <a:p>
            <a:r>
              <a:rPr lang="en-US"/>
              <a:t>This led to a new view of the world, </a:t>
            </a:r>
          </a:p>
          <a:p>
            <a:r>
              <a:rPr lang="en-US"/>
              <a:t>replacing “space over time” by </a:t>
            </a:r>
          </a:p>
          <a:p>
            <a:endParaRPr lang="en-US"/>
          </a:p>
          <a:p>
            <a:r>
              <a:rPr lang="en-US" sz="3600"/>
              <a:t>         “spacetime”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1" descr="ripples.jpg"/>
          <p:cNvPicPr>
            <a:picLocks noChangeAspect="1"/>
          </p:cNvPicPr>
          <p:nvPr/>
        </p:nvPicPr>
        <p:blipFill>
          <a:blip r:embed="rId3"/>
          <a:srcRect/>
          <a:stretch>
            <a:fillRect/>
          </a:stretch>
        </p:blipFill>
        <p:spPr bwMode="auto">
          <a:xfrm>
            <a:off x="762000" y="889000"/>
            <a:ext cx="7620000" cy="5080000"/>
          </a:xfrm>
          <a:prstGeom prst="rect">
            <a:avLst/>
          </a:prstGeom>
          <a:noFill/>
          <a:ln w="9525">
            <a:noFill/>
            <a:miter lim="800000"/>
            <a:headEnd/>
            <a:tailEnd/>
          </a:ln>
        </p:spPr>
      </p:pic>
      <p:sp>
        <p:nvSpPr>
          <p:cNvPr id="33795" name="TextBox 2"/>
          <p:cNvSpPr txBox="1">
            <a:spLocks noChangeArrowheads="1"/>
          </p:cNvSpPr>
          <p:nvPr/>
        </p:nvSpPr>
        <p:spPr bwMode="auto">
          <a:xfrm>
            <a:off x="1219200" y="381000"/>
            <a:ext cx="3036888" cy="461963"/>
          </a:xfrm>
          <a:prstGeom prst="rect">
            <a:avLst/>
          </a:prstGeom>
          <a:noFill/>
          <a:ln w="9525">
            <a:noFill/>
            <a:miter lim="800000"/>
            <a:headEnd/>
            <a:tailEnd/>
          </a:ln>
        </p:spPr>
        <p:txBody>
          <a:bodyPr wrap="none">
            <a:prstTxWarp prst="textNoShape">
              <a:avLst/>
            </a:prstTxWarp>
            <a:spAutoFit/>
          </a:bodyPr>
          <a:lstStyle/>
          <a:p>
            <a:r>
              <a:rPr lang="en-US">
                <a:latin typeface="Skia" pitchFamily="-65" charset="0"/>
                <a:ea typeface="Skia" pitchFamily="-65" charset="0"/>
                <a:cs typeface="Skia" pitchFamily="-65" charset="0"/>
              </a:rPr>
              <a:t>A spacetime analogy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1" descr="cone.jpg"/>
          <p:cNvPicPr>
            <a:picLocks noChangeAspect="1"/>
          </p:cNvPicPr>
          <p:nvPr/>
        </p:nvPicPr>
        <p:blipFill>
          <a:blip r:embed="rId2"/>
          <a:srcRect/>
          <a:stretch>
            <a:fillRect/>
          </a:stretch>
        </p:blipFill>
        <p:spPr bwMode="auto">
          <a:xfrm>
            <a:off x="609600" y="381000"/>
            <a:ext cx="4648200" cy="6064250"/>
          </a:xfrm>
          <a:prstGeom prst="rect">
            <a:avLst/>
          </a:prstGeom>
          <a:noFill/>
          <a:ln w="9525">
            <a:noFill/>
            <a:miter lim="800000"/>
            <a:headEnd/>
            <a:tailEnd/>
          </a:ln>
        </p:spPr>
      </p:pic>
      <p:sp>
        <p:nvSpPr>
          <p:cNvPr id="35843" name="TextBox 2"/>
          <p:cNvSpPr txBox="1">
            <a:spLocks noChangeArrowheads="1"/>
          </p:cNvSpPr>
          <p:nvPr/>
        </p:nvSpPr>
        <p:spPr bwMode="auto">
          <a:xfrm>
            <a:off x="5486400" y="381000"/>
            <a:ext cx="3341688" cy="1754188"/>
          </a:xfrm>
          <a:prstGeom prst="rect">
            <a:avLst/>
          </a:prstGeom>
          <a:noFill/>
          <a:ln w="9525">
            <a:noFill/>
            <a:miter lim="800000"/>
            <a:headEnd/>
            <a:tailEnd/>
          </a:ln>
        </p:spPr>
        <p:txBody>
          <a:bodyPr wrap="none">
            <a:prstTxWarp prst="textNoShape">
              <a:avLst/>
            </a:prstTxWarp>
            <a:spAutoFit/>
          </a:bodyPr>
          <a:lstStyle/>
          <a:p>
            <a:pPr eaLnBrk="0" hangingPunct="0"/>
            <a:r>
              <a:rPr lang="en-US" sz="3600"/>
              <a:t>The Light Cone</a:t>
            </a:r>
          </a:p>
          <a:p>
            <a:pPr eaLnBrk="0" hangingPunct="0"/>
            <a:endParaRPr lang="en-US"/>
          </a:p>
          <a:p>
            <a:pPr eaLnBrk="0" hangingPunct="0"/>
            <a:r>
              <a:rPr lang="en-US"/>
              <a:t>   paths of light light</a:t>
            </a:r>
          </a:p>
          <a:p>
            <a:pPr eaLnBrk="0" hangingPunct="0"/>
            <a:r>
              <a:rPr lang="en-US"/>
              <a:t>   rays in spacetime</a:t>
            </a:r>
          </a:p>
        </p:txBody>
      </p:sp>
      <p:cxnSp>
        <p:nvCxnSpPr>
          <p:cNvPr id="35844" name="Curved Connector 4"/>
          <p:cNvCxnSpPr>
            <a:cxnSpLocks noChangeShapeType="1"/>
          </p:cNvCxnSpPr>
          <p:nvPr/>
        </p:nvCxnSpPr>
        <p:spPr bwMode="auto">
          <a:xfrm rot="16200000" flipV="1">
            <a:off x="3467100" y="2705100"/>
            <a:ext cx="685800" cy="457200"/>
          </a:xfrm>
          <a:prstGeom prst="curvedConnector3">
            <a:avLst>
              <a:gd name="adj1" fmla="val 50000"/>
            </a:avLst>
          </a:prstGeom>
          <a:noFill/>
          <a:ln w="9525">
            <a:solidFill>
              <a:schemeClr val="tx1"/>
            </a:solidFill>
            <a:round/>
            <a:headEnd/>
            <a:tailEnd type="stealth" w="lg" len="lg"/>
          </a:ln>
        </p:spPr>
      </p:cxnSp>
      <p:sp>
        <p:nvSpPr>
          <p:cNvPr id="35845" name="TextBox 12"/>
          <p:cNvSpPr txBox="1">
            <a:spLocks noChangeArrowheads="1"/>
          </p:cNvSpPr>
          <p:nvPr/>
        </p:nvSpPr>
        <p:spPr bwMode="auto">
          <a:xfrm>
            <a:off x="3581400" y="3200400"/>
            <a:ext cx="1036638" cy="369888"/>
          </a:xfrm>
          <a:prstGeom prst="rect">
            <a:avLst/>
          </a:prstGeom>
          <a:noFill/>
          <a:ln w="9525">
            <a:noFill/>
            <a:miter lim="800000"/>
            <a:headEnd/>
            <a:tailEnd/>
          </a:ln>
        </p:spPr>
        <p:txBody>
          <a:bodyPr wrap="none">
            <a:prstTxWarp prst="textNoShape">
              <a:avLst/>
            </a:prstTxWarp>
            <a:spAutoFit/>
          </a:bodyPr>
          <a:lstStyle/>
          <a:p>
            <a:pPr eaLnBrk="0" hangingPunct="0"/>
            <a:r>
              <a:rPr lang="en-US" sz="1800">
                <a:latin typeface="Times" pitchFamily="-65" charset="0"/>
                <a:ea typeface="Times" pitchFamily="-65" charset="0"/>
                <a:cs typeface="Times" pitchFamily="-65" charset="0"/>
              </a:rPr>
              <a:t>Light ray</a:t>
            </a:r>
          </a:p>
        </p:txBody>
      </p:sp>
      <p:sp>
        <p:nvSpPr>
          <p:cNvPr id="35846" name="TextBox 13"/>
          <p:cNvSpPr txBox="1">
            <a:spLocks noChangeArrowheads="1"/>
          </p:cNvSpPr>
          <p:nvPr/>
        </p:nvSpPr>
        <p:spPr bwMode="auto">
          <a:xfrm>
            <a:off x="5562600" y="3200400"/>
            <a:ext cx="3044825" cy="1570038"/>
          </a:xfrm>
          <a:prstGeom prst="rect">
            <a:avLst/>
          </a:prstGeom>
          <a:noFill/>
          <a:ln w="9525">
            <a:noFill/>
            <a:miter lim="800000"/>
            <a:headEnd/>
            <a:tailEnd/>
          </a:ln>
        </p:spPr>
        <p:txBody>
          <a:bodyPr wrap="none">
            <a:prstTxWarp prst="textNoShape">
              <a:avLst/>
            </a:prstTxWarp>
            <a:spAutoFit/>
          </a:bodyPr>
          <a:lstStyle/>
          <a:p>
            <a:pPr eaLnBrk="0" hangingPunct="0"/>
            <a:r>
              <a:rPr lang="en-US"/>
              <a:t>No time passes for </a:t>
            </a:r>
          </a:p>
          <a:p>
            <a:pPr eaLnBrk="0" hangingPunct="0"/>
            <a:r>
              <a:rPr lang="en-US"/>
              <a:t>something moving at</a:t>
            </a:r>
          </a:p>
          <a:p>
            <a:pPr eaLnBrk="0" hangingPunct="0"/>
            <a:r>
              <a:rPr lang="en-US"/>
              <a:t>the speed of light </a:t>
            </a:r>
          </a:p>
          <a:p>
            <a:pPr eaLnBrk="0" hangingPunct="0"/>
            <a:r>
              <a:rPr lang="en-US"/>
              <a:t>along a light ray</a:t>
            </a:r>
          </a:p>
        </p:txBody>
      </p:sp>
      <p:sp>
        <p:nvSpPr>
          <p:cNvPr id="35847" name="Oval 6"/>
          <p:cNvSpPr>
            <a:spLocks noChangeArrowheads="1"/>
          </p:cNvSpPr>
          <p:nvPr/>
        </p:nvSpPr>
        <p:spPr bwMode="auto">
          <a:xfrm>
            <a:off x="2438400" y="2895600"/>
            <a:ext cx="990600" cy="228600"/>
          </a:xfrm>
          <a:prstGeom prst="ellipse">
            <a:avLst/>
          </a:prstGeom>
          <a:noFill/>
          <a:ln w="19050">
            <a:solidFill>
              <a:srgbClr val="FF0000"/>
            </a:solidFill>
            <a:round/>
            <a:headEnd/>
            <a:tailEnd/>
          </a:ln>
        </p:spPr>
        <p:txBody>
          <a:bodyPr>
            <a:prstTxWarp prst="textNoShape">
              <a:avLst/>
            </a:prstTxWarp>
          </a:bodyPr>
          <a:lstStyle/>
          <a:p>
            <a:pPr eaLnBrk="0" hangingPunct="0"/>
            <a:endParaRPr lang="en-US"/>
          </a:p>
        </p:txBody>
      </p:sp>
      <p:sp>
        <p:nvSpPr>
          <p:cNvPr id="35848" name="Oval 7"/>
          <p:cNvSpPr>
            <a:spLocks noChangeArrowheads="1"/>
          </p:cNvSpPr>
          <p:nvPr/>
        </p:nvSpPr>
        <p:spPr bwMode="auto">
          <a:xfrm>
            <a:off x="1981200" y="2286000"/>
            <a:ext cx="1905000" cy="533400"/>
          </a:xfrm>
          <a:prstGeom prst="ellipse">
            <a:avLst/>
          </a:prstGeom>
          <a:noFill/>
          <a:ln w="19050">
            <a:solidFill>
              <a:srgbClr val="FF0000"/>
            </a:solidFill>
            <a:round/>
            <a:headEnd/>
            <a:tailEnd/>
          </a:ln>
        </p:spPr>
        <p:txBody>
          <a:bodyPr>
            <a:prstTxWarp prst="textNoShape">
              <a:avLst/>
            </a:prstTxWarp>
          </a:bodyPr>
          <a:lstStyle/>
          <a:p>
            <a:pPr eaLnBrk="0" hangingPunct="0"/>
            <a:endParaRPr lang="en-US"/>
          </a:p>
        </p:txBody>
      </p:sp>
      <p:sp>
        <p:nvSpPr>
          <p:cNvPr id="35849" name="Oval 8"/>
          <p:cNvSpPr>
            <a:spLocks noChangeArrowheads="1"/>
          </p:cNvSpPr>
          <p:nvPr/>
        </p:nvSpPr>
        <p:spPr bwMode="auto">
          <a:xfrm>
            <a:off x="1066800" y="1066800"/>
            <a:ext cx="3733800" cy="990600"/>
          </a:xfrm>
          <a:prstGeom prst="ellipse">
            <a:avLst/>
          </a:prstGeom>
          <a:noFill/>
          <a:ln w="19050">
            <a:solidFill>
              <a:srgbClr val="FF0000"/>
            </a:solid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1" descr="750px-Black_Hole_Milkyway.jpg"/>
          <p:cNvPicPr>
            <a:picLocks noChangeAspect="1"/>
          </p:cNvPicPr>
          <p:nvPr/>
        </p:nvPicPr>
        <p:blipFill>
          <a:blip r:embed="rId3"/>
          <a:srcRect/>
          <a:stretch>
            <a:fillRect/>
          </a:stretch>
        </p:blipFill>
        <p:spPr bwMode="auto">
          <a:xfrm>
            <a:off x="-304800" y="0"/>
            <a:ext cx="9448800" cy="755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5" descr="einsteinpatent.png"/>
          <p:cNvPicPr>
            <a:picLocks noChangeAspect="1"/>
          </p:cNvPicPr>
          <p:nvPr/>
        </p:nvPicPr>
        <p:blipFill>
          <a:blip r:embed="rId3"/>
          <a:srcRect/>
          <a:stretch>
            <a:fillRect/>
          </a:stretch>
        </p:blipFill>
        <p:spPr bwMode="auto">
          <a:xfrm>
            <a:off x="5846763" y="0"/>
            <a:ext cx="3297237" cy="5265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5" descr="einsteinpatent.png"/>
          <p:cNvPicPr>
            <a:picLocks noChangeAspect="1"/>
          </p:cNvPicPr>
          <p:nvPr/>
        </p:nvPicPr>
        <p:blipFill>
          <a:blip r:embed="rId3"/>
          <a:srcRect/>
          <a:stretch>
            <a:fillRect/>
          </a:stretch>
        </p:blipFill>
        <p:spPr bwMode="auto">
          <a:xfrm>
            <a:off x="5846763" y="0"/>
            <a:ext cx="3297237" cy="5265738"/>
          </a:xfrm>
          <a:prstGeom prst="rect">
            <a:avLst/>
          </a:prstGeom>
          <a:noFill/>
          <a:ln w="9525">
            <a:noFill/>
            <a:miter lim="800000"/>
            <a:headEnd/>
            <a:tailEnd/>
          </a:ln>
        </p:spPr>
      </p:pic>
      <p:sp>
        <p:nvSpPr>
          <p:cNvPr id="7" name="Oval Callout 6"/>
          <p:cNvSpPr>
            <a:spLocks noChangeArrowheads="1"/>
          </p:cNvSpPr>
          <p:nvPr/>
        </p:nvSpPr>
        <p:spPr bwMode="auto">
          <a:xfrm>
            <a:off x="533400" y="228600"/>
            <a:ext cx="4572000" cy="1752600"/>
          </a:xfrm>
          <a:prstGeom prst="wedgeEllipseCallout">
            <a:avLst>
              <a:gd name="adj1" fmla="val 84546"/>
              <a:gd name="adj2" fmla="val 28398"/>
            </a:avLst>
          </a:prstGeom>
          <a:solidFill>
            <a:schemeClr val="accent1"/>
          </a:solidFill>
          <a:ln w="9525">
            <a:solidFill>
              <a:schemeClr val="tx1"/>
            </a:solidFill>
            <a:round/>
            <a:headEnd/>
            <a:tailEnd/>
          </a:ln>
        </p:spPr>
        <p:txBody>
          <a:bodyPr>
            <a:prstTxWarp prst="textNoShape">
              <a:avLst/>
            </a:prstTxWarp>
          </a:bodyPr>
          <a:lstStyle/>
          <a:p>
            <a:pPr eaLnBrk="0" hangingPunct="0"/>
            <a:r>
              <a:rPr lang="en-US">
                <a:latin typeface="Comic Sans MS" pitchFamily="-65" charset="0"/>
              </a:rPr>
              <a:t>Gravity cannot be held responsible for people  falling in love.</a:t>
            </a:r>
            <a:r>
              <a:rPr lang="en-US" sz="18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5" descr="einsteinpatent.png"/>
          <p:cNvPicPr>
            <a:picLocks noChangeAspect="1"/>
          </p:cNvPicPr>
          <p:nvPr/>
        </p:nvPicPr>
        <p:blipFill>
          <a:blip r:embed="rId3"/>
          <a:srcRect/>
          <a:stretch>
            <a:fillRect/>
          </a:stretch>
        </p:blipFill>
        <p:spPr bwMode="auto">
          <a:xfrm>
            <a:off x="5846763" y="0"/>
            <a:ext cx="3297237" cy="5265738"/>
          </a:xfrm>
          <a:prstGeom prst="rect">
            <a:avLst/>
          </a:prstGeom>
          <a:noFill/>
          <a:ln w="9525">
            <a:noFill/>
            <a:miter lim="800000"/>
            <a:headEnd/>
            <a:tailEnd/>
          </a:ln>
        </p:spPr>
      </p:pic>
      <p:sp>
        <p:nvSpPr>
          <p:cNvPr id="9" name="Rounded Rectangular Callout 8"/>
          <p:cNvSpPr>
            <a:spLocks noChangeArrowheads="1"/>
          </p:cNvSpPr>
          <p:nvPr/>
        </p:nvSpPr>
        <p:spPr bwMode="auto">
          <a:xfrm>
            <a:off x="304800" y="228600"/>
            <a:ext cx="5029200" cy="5334000"/>
          </a:xfrm>
          <a:prstGeom prst="wedgeRoundRectCallout">
            <a:avLst>
              <a:gd name="adj1" fmla="val 76644"/>
              <a:gd name="adj2" fmla="val -24435"/>
              <a:gd name="adj3" fmla="val 16667"/>
            </a:avLst>
          </a:prstGeom>
          <a:solidFill>
            <a:schemeClr val="accent1"/>
          </a:solidFill>
          <a:ln w="9525">
            <a:solidFill>
              <a:schemeClr val="tx1"/>
            </a:solidFill>
            <a:round/>
            <a:headEnd/>
            <a:tailEnd/>
          </a:ln>
        </p:spPr>
        <p:txBody>
          <a:bodyPr>
            <a:prstTxWarp prst="textNoShape">
              <a:avLst/>
            </a:prstTxWarp>
          </a:bodyPr>
          <a:lstStyle/>
          <a:p>
            <a:pPr eaLnBrk="0" hangingPunct="0"/>
            <a:r>
              <a:rPr lang="en-US" sz="2000" i="1"/>
              <a:t>“I was sitting in my chair in the Patent Office in Bern when all of a sudden a thought occurred to me: ‘If a person falls freely, he won’t feel his own weight.’ I was startled. This simple thought made a deep impression on me…”</a:t>
            </a:r>
          </a:p>
          <a:p>
            <a:pPr eaLnBrk="0" hangingPunct="0"/>
            <a:r>
              <a:rPr lang="en-US" sz="2000" i="1"/>
              <a:t> </a:t>
            </a:r>
          </a:p>
          <a:p>
            <a:pPr eaLnBrk="0" hangingPunct="0"/>
            <a:r>
              <a:rPr lang="en-US" sz="2000" i="1"/>
              <a:t>“At this point there occurred to me the happiest thought of my life…”</a:t>
            </a:r>
          </a:p>
          <a:p>
            <a:pPr eaLnBrk="0" hangingPunct="0"/>
            <a:r>
              <a:rPr lang="en-US" sz="2000" i="1"/>
              <a:t> </a:t>
            </a:r>
          </a:p>
          <a:p>
            <a:pPr eaLnBrk="0" hangingPunct="0"/>
            <a:r>
              <a:rPr lang="en-US" sz="2000" i="1"/>
              <a:t>“…if one considers an observer in free-fall, e.g,. from the roof of a house, there exists for him during this fall no gravitational field --- at least not in his immediate vicinity.”</a:t>
            </a:r>
          </a:p>
          <a:p>
            <a:pPr eaLnBrk="0" hangingPunct="0"/>
            <a:endParaRPr lang="en-US" sz="2000"/>
          </a:p>
        </p:txBody>
      </p:sp>
      <p:sp>
        <p:nvSpPr>
          <p:cNvPr id="5" name="TextBox 4"/>
          <p:cNvSpPr txBox="1">
            <a:spLocks noChangeArrowheads="1"/>
          </p:cNvSpPr>
          <p:nvPr/>
        </p:nvSpPr>
        <p:spPr bwMode="auto">
          <a:xfrm>
            <a:off x="609600" y="5715000"/>
            <a:ext cx="8229600" cy="830263"/>
          </a:xfrm>
          <a:prstGeom prst="rect">
            <a:avLst/>
          </a:prstGeom>
          <a:noFill/>
          <a:ln w="9525">
            <a:noFill/>
            <a:miter lim="800000"/>
            <a:headEnd/>
            <a:tailEnd/>
          </a:ln>
        </p:spPr>
        <p:txBody>
          <a:bodyPr>
            <a:prstTxWarp prst="textNoShape">
              <a:avLst/>
            </a:prstTxWarp>
            <a:spAutoFit/>
          </a:bodyPr>
          <a:lstStyle/>
          <a:p>
            <a:r>
              <a:rPr lang="en-US">
                <a:latin typeface="Skia" pitchFamily="-65" charset="0"/>
                <a:ea typeface="Skia" pitchFamily="-65" charset="0"/>
                <a:cs typeface="Skia" pitchFamily="-65" charset="0"/>
              </a:rPr>
              <a:t>So </a:t>
            </a:r>
            <a:r>
              <a:rPr lang="en-US" i="1">
                <a:latin typeface="Skia" pitchFamily="-65" charset="0"/>
                <a:ea typeface="Skia" pitchFamily="-65" charset="0"/>
                <a:cs typeface="Skia" pitchFamily="-65" charset="0"/>
              </a:rPr>
              <a:t>true</a:t>
            </a:r>
            <a:r>
              <a:rPr lang="en-US">
                <a:latin typeface="Skia" pitchFamily="-65" charset="0"/>
                <a:ea typeface="Skia" pitchFamily="-65" charset="0"/>
                <a:cs typeface="Skia" pitchFamily="-65" charset="0"/>
              </a:rPr>
              <a:t> gravity is the </a:t>
            </a:r>
            <a:r>
              <a:rPr lang="en-US" i="1">
                <a:latin typeface="Skia" pitchFamily="-65" charset="0"/>
                <a:ea typeface="Skia" pitchFamily="-65" charset="0"/>
                <a:cs typeface="Skia" pitchFamily="-65" charset="0"/>
              </a:rPr>
              <a:t>relative acceleration </a:t>
            </a:r>
            <a:r>
              <a:rPr lang="en-US">
                <a:latin typeface="Skia" pitchFamily="-65" charset="0"/>
                <a:ea typeface="Skia" pitchFamily="-65" charset="0"/>
                <a:cs typeface="Skia" pitchFamily="-65" charset="0"/>
              </a:rPr>
              <a:t>of </a:t>
            </a:r>
          </a:p>
          <a:p>
            <a:r>
              <a:rPr lang="en-US">
                <a:latin typeface="Skia" pitchFamily="-65" charset="0"/>
                <a:ea typeface="Skia" pitchFamily="-65" charset="0"/>
                <a:cs typeface="Skia" pitchFamily="-65" charset="0"/>
              </a:rPr>
              <a:t>falling bodies...or light rays.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latspacetime.jpg"/>
          <p:cNvPicPr>
            <a:picLocks noChangeAspect="1"/>
          </p:cNvPicPr>
          <p:nvPr/>
        </p:nvPicPr>
        <p:blipFill>
          <a:blip r:embed="rId2">
            <a:alphaModFix/>
            <a:duotone>
              <a:prstClr val="black"/>
              <a:schemeClr val="accent2">
                <a:tint val="45000"/>
                <a:satMod val="400000"/>
              </a:schemeClr>
            </a:duotone>
          </a:blip>
          <a:stretch>
            <a:fillRect/>
          </a:stretch>
        </p:blipFill>
        <p:spPr>
          <a:xfrm>
            <a:off x="1600200" y="990600"/>
            <a:ext cx="5662612" cy="4419600"/>
          </a:xfrm>
          <a:prstGeom prst="rect">
            <a:avLst/>
          </a:prstGeom>
        </p:spPr>
      </p:pic>
      <p:sp>
        <p:nvSpPr>
          <p:cNvPr id="28677" name="TextBox 3"/>
          <p:cNvSpPr txBox="1">
            <a:spLocks noChangeArrowheads="1"/>
          </p:cNvSpPr>
          <p:nvPr/>
        </p:nvSpPr>
        <p:spPr bwMode="auto">
          <a:xfrm>
            <a:off x="2133600" y="533400"/>
            <a:ext cx="4067175" cy="461963"/>
          </a:xfrm>
          <a:prstGeom prst="rect">
            <a:avLst/>
          </a:prstGeom>
          <a:noFill/>
          <a:ln w="9525">
            <a:noFill/>
            <a:miter lim="800000"/>
            <a:headEnd/>
            <a:tailEnd/>
          </a:ln>
        </p:spPr>
        <p:txBody>
          <a:bodyPr wrap="none">
            <a:prstTxWarp prst="textNoShape">
              <a:avLst/>
            </a:prstTxWarp>
            <a:spAutoFit/>
          </a:bodyPr>
          <a:lstStyle/>
          <a:p>
            <a:pPr eaLnBrk="0" hangingPunct="0"/>
            <a:r>
              <a:rPr lang="en-US"/>
              <a:t>Special relativity: spacetime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8677"/>
                                        </p:tgtEl>
                                      </p:cBhvr>
                                    </p:animEffect>
                                    <p:set>
                                      <p:cBhvr>
                                        <p:cTn id="7" dur="1" fill="hold">
                                          <p:stCondLst>
                                            <p:cond delay="1999"/>
                                          </p:stCondLst>
                                        </p:cTn>
                                        <p:tgtEl>
                                          <p:spTgt spid="2867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latspacetime.jpg"/>
          <p:cNvPicPr>
            <a:picLocks noChangeAspect="1"/>
          </p:cNvPicPr>
          <p:nvPr/>
        </p:nvPicPr>
        <p:blipFill>
          <a:blip r:embed="rId2">
            <a:alphaModFix/>
            <a:duotone>
              <a:prstClr val="black"/>
              <a:schemeClr val="accent2">
                <a:tint val="45000"/>
                <a:satMod val="400000"/>
              </a:schemeClr>
            </a:duotone>
          </a:blip>
          <a:stretch>
            <a:fillRect/>
          </a:stretch>
        </p:blipFill>
        <p:spPr>
          <a:xfrm>
            <a:off x="1600200" y="990600"/>
            <a:ext cx="5662612" cy="4419600"/>
          </a:xfrm>
          <a:prstGeom prst="rect">
            <a:avLst/>
          </a:prstGeom>
        </p:spPr>
      </p:pic>
      <p:pic>
        <p:nvPicPr>
          <p:cNvPr id="7" name="Picture 6" descr="curvedspacetime.jpg"/>
          <p:cNvPicPr>
            <a:picLocks noChangeAspect="1"/>
          </p:cNvPicPr>
          <p:nvPr/>
        </p:nvPicPr>
        <p:blipFill>
          <a:blip r:embed="rId3">
            <a:duotone>
              <a:prstClr val="black"/>
              <a:schemeClr val="accent1">
                <a:tint val="45000"/>
                <a:satMod val="400000"/>
              </a:schemeClr>
            </a:duotone>
          </a:blip>
          <a:stretch>
            <a:fillRect/>
          </a:stretch>
        </p:blipFill>
        <p:spPr>
          <a:xfrm>
            <a:off x="685800" y="990600"/>
            <a:ext cx="7450527" cy="4419600"/>
          </a:xfrm>
          <a:prstGeom prst="rect">
            <a:avLst/>
          </a:prstGeom>
        </p:spPr>
      </p:pic>
      <p:sp>
        <p:nvSpPr>
          <p:cNvPr id="9" name="TextBox 3"/>
          <p:cNvSpPr txBox="1">
            <a:spLocks noChangeArrowheads="1"/>
          </p:cNvSpPr>
          <p:nvPr/>
        </p:nvSpPr>
        <p:spPr bwMode="auto">
          <a:xfrm>
            <a:off x="1981200" y="5410200"/>
            <a:ext cx="6291263" cy="830263"/>
          </a:xfrm>
          <a:prstGeom prst="rect">
            <a:avLst/>
          </a:prstGeom>
          <a:noFill/>
          <a:ln w="9525">
            <a:noFill/>
            <a:miter lim="800000"/>
            <a:headEnd/>
            <a:tailEnd/>
          </a:ln>
        </p:spPr>
        <p:txBody>
          <a:bodyPr wrap="none">
            <a:prstTxWarp prst="textNoShape">
              <a:avLst/>
            </a:prstTxWarp>
            <a:spAutoFit/>
          </a:bodyPr>
          <a:lstStyle/>
          <a:p>
            <a:pPr eaLnBrk="0" hangingPunct="0"/>
            <a:r>
              <a:rPr lang="en-US"/>
              <a:t>General relativity: </a:t>
            </a:r>
          </a:p>
          <a:p>
            <a:pPr eaLnBrk="0" hangingPunct="0"/>
            <a:r>
              <a:rPr lang="en-US"/>
              <a:t>Gravity is nothing but </a:t>
            </a:r>
            <a:r>
              <a:rPr lang="en-US" i="1"/>
              <a:t>curvature</a:t>
            </a:r>
            <a:r>
              <a:rPr lang="en-US"/>
              <a:t> of spacetime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rcRect/>
          <a:stretch>
            <a:fillRect/>
          </a:stretch>
        </p:blipFill>
        <p:spPr bwMode="auto">
          <a:xfrm>
            <a:off x="762000" y="838200"/>
            <a:ext cx="7607300" cy="5194300"/>
          </a:xfrm>
          <a:prstGeom prst="rect">
            <a:avLst/>
          </a:prstGeom>
          <a:noFill/>
          <a:ln w="9525">
            <a:noFill/>
            <a:miter lim="800000"/>
            <a:headEnd/>
            <a:tailEnd/>
          </a:ln>
        </p:spPr>
      </p:pic>
      <p:sp>
        <p:nvSpPr>
          <p:cNvPr id="39941" name="TextBox 4"/>
          <p:cNvSpPr txBox="1">
            <a:spLocks noChangeArrowheads="1"/>
          </p:cNvSpPr>
          <p:nvPr/>
        </p:nvSpPr>
        <p:spPr bwMode="auto">
          <a:xfrm>
            <a:off x="1143000" y="304800"/>
            <a:ext cx="3021013" cy="461963"/>
          </a:xfrm>
          <a:prstGeom prst="rect">
            <a:avLst/>
          </a:prstGeom>
          <a:noFill/>
          <a:ln w="9525">
            <a:noFill/>
            <a:miter lim="800000"/>
            <a:headEnd/>
            <a:tailEnd/>
          </a:ln>
        </p:spPr>
        <p:txBody>
          <a:bodyPr wrap="none">
            <a:prstTxWarp prst="textNoShape">
              <a:avLst/>
            </a:prstTxWarp>
            <a:spAutoFit/>
          </a:bodyPr>
          <a:lstStyle/>
          <a:p>
            <a:r>
              <a:rPr lang="en-US">
                <a:latin typeface="Skia" pitchFamily="-65" charset="0"/>
                <a:ea typeface="Skia" pitchFamily="-65" charset="0"/>
                <a:cs typeface="Skia" pitchFamily="-65" charset="0"/>
              </a:rPr>
              <a:t>A black hole analogy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rcRect/>
          <a:stretch>
            <a:fillRect/>
          </a:stretch>
        </p:blipFill>
        <p:spPr bwMode="auto">
          <a:xfrm>
            <a:off x="762000" y="838200"/>
            <a:ext cx="7607300" cy="5194300"/>
          </a:xfrm>
          <a:prstGeom prst="rect">
            <a:avLst/>
          </a:prstGeom>
          <a:noFill/>
          <a:ln w="9525">
            <a:noFill/>
            <a:miter lim="800000"/>
            <a:headEnd/>
            <a:tailEnd/>
          </a:ln>
        </p:spPr>
      </p:pic>
      <p:sp>
        <p:nvSpPr>
          <p:cNvPr id="14339" name="Freeform 6"/>
          <p:cNvSpPr>
            <a:spLocks/>
          </p:cNvSpPr>
          <p:nvPr/>
        </p:nvSpPr>
        <p:spPr bwMode="auto">
          <a:xfrm>
            <a:off x="2286000" y="4343400"/>
            <a:ext cx="5067300" cy="495300"/>
          </a:xfrm>
          <a:custGeom>
            <a:avLst/>
            <a:gdLst>
              <a:gd name="T0" fmla="*/ 2147483647 w 3192"/>
              <a:gd name="T1" fmla="*/ 2147483647 h 312"/>
              <a:gd name="T2" fmla="*/ 2147483647 w 3192"/>
              <a:gd name="T3" fmla="*/ 2147483647 h 312"/>
              <a:gd name="T4" fmla="*/ 2147483647 w 3192"/>
              <a:gd name="T5" fmla="*/ 2147483647 h 312"/>
              <a:gd name="T6" fmla="*/ 2147483647 w 3192"/>
              <a:gd name="T7" fmla="*/ 2147483647 h 312"/>
              <a:gd name="T8" fmla="*/ 2147483647 w 3192"/>
              <a:gd name="T9" fmla="*/ 2147483647 h 312"/>
              <a:gd name="T10" fmla="*/ 2147483647 w 3192"/>
              <a:gd name="T11" fmla="*/ 2147483647 h 312"/>
              <a:gd name="T12" fmla="*/ 0 60000 65536"/>
              <a:gd name="T13" fmla="*/ 0 60000 65536"/>
              <a:gd name="T14" fmla="*/ 0 60000 65536"/>
              <a:gd name="T15" fmla="*/ 0 60000 65536"/>
              <a:gd name="T16" fmla="*/ 0 60000 65536"/>
              <a:gd name="T17" fmla="*/ 0 60000 65536"/>
              <a:gd name="T18" fmla="*/ 0 w 3192"/>
              <a:gd name="T19" fmla="*/ 0 h 312"/>
              <a:gd name="T20" fmla="*/ 3192 w 319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3192" h="312">
                <a:moveTo>
                  <a:pt x="2944" y="312"/>
                </a:moveTo>
                <a:cubicBezTo>
                  <a:pt x="3068" y="264"/>
                  <a:pt x="3192" y="216"/>
                  <a:pt x="3040" y="168"/>
                </a:cubicBezTo>
                <a:cubicBezTo>
                  <a:pt x="2888" y="120"/>
                  <a:pt x="2456" y="48"/>
                  <a:pt x="2032" y="24"/>
                </a:cubicBezTo>
                <a:cubicBezTo>
                  <a:pt x="1608" y="0"/>
                  <a:pt x="824" y="0"/>
                  <a:pt x="496" y="24"/>
                </a:cubicBezTo>
                <a:cubicBezTo>
                  <a:pt x="168" y="48"/>
                  <a:pt x="128" y="120"/>
                  <a:pt x="64" y="168"/>
                </a:cubicBezTo>
                <a:cubicBezTo>
                  <a:pt x="0" y="216"/>
                  <a:pt x="56" y="264"/>
                  <a:pt x="112" y="312"/>
                </a:cubicBezTo>
              </a:path>
            </a:pathLst>
          </a:custGeom>
          <a:noFill/>
          <a:ln w="38100">
            <a:solidFill>
              <a:srgbClr val="FF0000"/>
            </a:solidFill>
            <a:prstDash val="sysDot"/>
            <a:round/>
            <a:headEnd/>
            <a:tailEnd/>
          </a:ln>
        </p:spPr>
        <p:txBody>
          <a:bodyPr wrap="none" anchor="ctr">
            <a:prstTxWarp prst="textNoShape">
              <a:avLst/>
            </a:prstTxWarp>
          </a:bodyPr>
          <a:lstStyle/>
          <a:p>
            <a:pPr eaLnBrk="0" hangingPunct="0"/>
            <a:endParaRPr lang="en-US"/>
          </a:p>
        </p:txBody>
      </p:sp>
      <p:sp>
        <p:nvSpPr>
          <p:cNvPr id="39941" name="TextBox 4"/>
          <p:cNvSpPr txBox="1">
            <a:spLocks noChangeArrowheads="1"/>
          </p:cNvSpPr>
          <p:nvPr/>
        </p:nvSpPr>
        <p:spPr bwMode="auto">
          <a:xfrm>
            <a:off x="1143000" y="304800"/>
            <a:ext cx="3021013" cy="461963"/>
          </a:xfrm>
          <a:prstGeom prst="rect">
            <a:avLst/>
          </a:prstGeom>
          <a:noFill/>
          <a:ln w="9525">
            <a:noFill/>
            <a:miter lim="800000"/>
            <a:headEnd/>
            <a:tailEnd/>
          </a:ln>
        </p:spPr>
        <p:txBody>
          <a:bodyPr wrap="none">
            <a:prstTxWarp prst="textNoShape">
              <a:avLst/>
            </a:prstTxWarp>
            <a:spAutoFit/>
          </a:bodyPr>
          <a:lstStyle/>
          <a:p>
            <a:r>
              <a:rPr lang="en-US">
                <a:latin typeface="Skia" pitchFamily="-65" charset="0"/>
                <a:ea typeface="Skia" pitchFamily="-65" charset="0"/>
                <a:cs typeface="Skia" pitchFamily="-65" charset="0"/>
              </a:rPr>
              <a:t>A black hole analogy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rcRect/>
          <a:stretch>
            <a:fillRect/>
          </a:stretch>
        </p:blipFill>
        <p:spPr bwMode="auto">
          <a:xfrm>
            <a:off x="762000" y="838200"/>
            <a:ext cx="7607300" cy="5194300"/>
          </a:xfrm>
          <a:prstGeom prst="rect">
            <a:avLst/>
          </a:prstGeom>
          <a:noFill/>
          <a:ln w="9525">
            <a:noFill/>
            <a:miter lim="800000"/>
            <a:headEnd/>
            <a:tailEnd/>
          </a:ln>
        </p:spPr>
      </p:pic>
      <p:sp>
        <p:nvSpPr>
          <p:cNvPr id="14339" name="Freeform 6"/>
          <p:cNvSpPr>
            <a:spLocks/>
          </p:cNvSpPr>
          <p:nvPr/>
        </p:nvSpPr>
        <p:spPr bwMode="auto">
          <a:xfrm>
            <a:off x="2286000" y="4343400"/>
            <a:ext cx="5067300" cy="495300"/>
          </a:xfrm>
          <a:custGeom>
            <a:avLst/>
            <a:gdLst>
              <a:gd name="T0" fmla="*/ 2147483647 w 3192"/>
              <a:gd name="T1" fmla="*/ 2147483647 h 312"/>
              <a:gd name="T2" fmla="*/ 2147483647 w 3192"/>
              <a:gd name="T3" fmla="*/ 2147483647 h 312"/>
              <a:gd name="T4" fmla="*/ 2147483647 w 3192"/>
              <a:gd name="T5" fmla="*/ 2147483647 h 312"/>
              <a:gd name="T6" fmla="*/ 2147483647 w 3192"/>
              <a:gd name="T7" fmla="*/ 2147483647 h 312"/>
              <a:gd name="T8" fmla="*/ 2147483647 w 3192"/>
              <a:gd name="T9" fmla="*/ 2147483647 h 312"/>
              <a:gd name="T10" fmla="*/ 2147483647 w 3192"/>
              <a:gd name="T11" fmla="*/ 2147483647 h 312"/>
              <a:gd name="T12" fmla="*/ 0 60000 65536"/>
              <a:gd name="T13" fmla="*/ 0 60000 65536"/>
              <a:gd name="T14" fmla="*/ 0 60000 65536"/>
              <a:gd name="T15" fmla="*/ 0 60000 65536"/>
              <a:gd name="T16" fmla="*/ 0 60000 65536"/>
              <a:gd name="T17" fmla="*/ 0 60000 65536"/>
              <a:gd name="T18" fmla="*/ 0 w 3192"/>
              <a:gd name="T19" fmla="*/ 0 h 312"/>
              <a:gd name="T20" fmla="*/ 3192 w 319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3192" h="312">
                <a:moveTo>
                  <a:pt x="2944" y="312"/>
                </a:moveTo>
                <a:cubicBezTo>
                  <a:pt x="3068" y="264"/>
                  <a:pt x="3192" y="216"/>
                  <a:pt x="3040" y="168"/>
                </a:cubicBezTo>
                <a:cubicBezTo>
                  <a:pt x="2888" y="120"/>
                  <a:pt x="2456" y="48"/>
                  <a:pt x="2032" y="24"/>
                </a:cubicBezTo>
                <a:cubicBezTo>
                  <a:pt x="1608" y="0"/>
                  <a:pt x="824" y="0"/>
                  <a:pt x="496" y="24"/>
                </a:cubicBezTo>
                <a:cubicBezTo>
                  <a:pt x="168" y="48"/>
                  <a:pt x="128" y="120"/>
                  <a:pt x="64" y="168"/>
                </a:cubicBezTo>
                <a:cubicBezTo>
                  <a:pt x="0" y="216"/>
                  <a:pt x="56" y="264"/>
                  <a:pt x="112" y="312"/>
                </a:cubicBezTo>
              </a:path>
            </a:pathLst>
          </a:custGeom>
          <a:noFill/>
          <a:ln w="38100">
            <a:solidFill>
              <a:srgbClr val="FF0000"/>
            </a:solidFill>
            <a:prstDash val="sysDot"/>
            <a:round/>
            <a:headEnd/>
            <a:tailEnd/>
          </a:ln>
        </p:spPr>
        <p:txBody>
          <a:bodyPr wrap="none" anchor="ctr">
            <a:prstTxWarp prst="textNoShape">
              <a:avLst/>
            </a:prstTxWarp>
          </a:bodyPr>
          <a:lstStyle/>
          <a:p>
            <a:pPr eaLnBrk="0" hangingPunct="0"/>
            <a:endParaRPr lang="en-US"/>
          </a:p>
        </p:txBody>
      </p:sp>
      <p:sp>
        <p:nvSpPr>
          <p:cNvPr id="39941" name="TextBox 4"/>
          <p:cNvSpPr txBox="1">
            <a:spLocks noChangeArrowheads="1"/>
          </p:cNvSpPr>
          <p:nvPr/>
        </p:nvSpPr>
        <p:spPr bwMode="auto">
          <a:xfrm>
            <a:off x="1143000" y="304800"/>
            <a:ext cx="3021013" cy="461963"/>
          </a:xfrm>
          <a:prstGeom prst="rect">
            <a:avLst/>
          </a:prstGeom>
          <a:noFill/>
          <a:ln w="9525">
            <a:noFill/>
            <a:miter lim="800000"/>
            <a:headEnd/>
            <a:tailEnd/>
          </a:ln>
        </p:spPr>
        <p:txBody>
          <a:bodyPr wrap="none">
            <a:prstTxWarp prst="textNoShape">
              <a:avLst/>
            </a:prstTxWarp>
            <a:spAutoFit/>
          </a:bodyPr>
          <a:lstStyle/>
          <a:p>
            <a:r>
              <a:rPr lang="en-US">
                <a:latin typeface="Skia" pitchFamily="-65" charset="0"/>
                <a:ea typeface="Skia" pitchFamily="-65" charset="0"/>
                <a:cs typeface="Skia" pitchFamily="-65" charset="0"/>
              </a:rPr>
              <a:t>A black hole analogy</a:t>
            </a:r>
          </a:p>
        </p:txBody>
      </p:sp>
      <p:sp>
        <p:nvSpPr>
          <p:cNvPr id="6" name="Oval 5"/>
          <p:cNvSpPr>
            <a:spLocks noChangeArrowheads="1"/>
          </p:cNvSpPr>
          <p:nvPr/>
        </p:nvSpPr>
        <p:spPr bwMode="auto">
          <a:xfrm>
            <a:off x="4495800" y="3505200"/>
            <a:ext cx="762000" cy="228600"/>
          </a:xfrm>
          <a:prstGeom prst="ellipse">
            <a:avLst/>
          </a:prstGeom>
          <a:noFill/>
          <a:ln w="25400">
            <a:solidFill>
              <a:srgbClr val="FF0000"/>
            </a:solidFill>
            <a:round/>
            <a:headEnd/>
            <a:tailEnd/>
          </a:ln>
        </p:spPr>
        <p:txBody>
          <a:bodyPr>
            <a:prstTxWarp prst="textNoShape">
              <a:avLst/>
            </a:prstTxWarp>
          </a:bodyPr>
          <a:lstStyle/>
          <a:p>
            <a:pPr eaLnBrk="0" hangingPunct="0"/>
            <a:endParaRPr lang="en-US"/>
          </a:p>
        </p:txBody>
      </p:sp>
      <p:sp>
        <p:nvSpPr>
          <p:cNvPr id="10" name="Oval 9"/>
          <p:cNvSpPr>
            <a:spLocks noChangeArrowheads="1"/>
          </p:cNvSpPr>
          <p:nvPr/>
        </p:nvSpPr>
        <p:spPr bwMode="auto">
          <a:xfrm>
            <a:off x="4851400" y="3581400"/>
            <a:ext cx="76200" cy="76200"/>
          </a:xfrm>
          <a:prstGeom prst="ellipse">
            <a:avLst/>
          </a:prstGeom>
          <a:solidFill>
            <a:srgbClr val="FF0000"/>
          </a:solidFill>
          <a:ln w="9525">
            <a:solidFill>
              <a:schemeClr val="tx1"/>
            </a:solid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6" grpId="0" animBg="1"/>
      <p:bldP spid="6"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rcRect/>
          <a:stretch>
            <a:fillRect/>
          </a:stretch>
        </p:blipFill>
        <p:spPr bwMode="auto">
          <a:xfrm>
            <a:off x="762000" y="838200"/>
            <a:ext cx="7607300" cy="5194300"/>
          </a:xfrm>
          <a:prstGeom prst="rect">
            <a:avLst/>
          </a:prstGeom>
          <a:noFill/>
          <a:ln w="9525">
            <a:noFill/>
            <a:miter lim="800000"/>
            <a:headEnd/>
            <a:tailEnd/>
          </a:ln>
        </p:spPr>
      </p:pic>
      <p:sp>
        <p:nvSpPr>
          <p:cNvPr id="14339" name="Freeform 6"/>
          <p:cNvSpPr>
            <a:spLocks/>
          </p:cNvSpPr>
          <p:nvPr/>
        </p:nvSpPr>
        <p:spPr bwMode="auto">
          <a:xfrm>
            <a:off x="2286000" y="4343400"/>
            <a:ext cx="5067300" cy="495300"/>
          </a:xfrm>
          <a:custGeom>
            <a:avLst/>
            <a:gdLst>
              <a:gd name="T0" fmla="*/ 2147483647 w 3192"/>
              <a:gd name="T1" fmla="*/ 2147483647 h 312"/>
              <a:gd name="T2" fmla="*/ 2147483647 w 3192"/>
              <a:gd name="T3" fmla="*/ 2147483647 h 312"/>
              <a:gd name="T4" fmla="*/ 2147483647 w 3192"/>
              <a:gd name="T5" fmla="*/ 2147483647 h 312"/>
              <a:gd name="T6" fmla="*/ 2147483647 w 3192"/>
              <a:gd name="T7" fmla="*/ 2147483647 h 312"/>
              <a:gd name="T8" fmla="*/ 2147483647 w 3192"/>
              <a:gd name="T9" fmla="*/ 2147483647 h 312"/>
              <a:gd name="T10" fmla="*/ 2147483647 w 3192"/>
              <a:gd name="T11" fmla="*/ 2147483647 h 312"/>
              <a:gd name="T12" fmla="*/ 0 60000 65536"/>
              <a:gd name="T13" fmla="*/ 0 60000 65536"/>
              <a:gd name="T14" fmla="*/ 0 60000 65536"/>
              <a:gd name="T15" fmla="*/ 0 60000 65536"/>
              <a:gd name="T16" fmla="*/ 0 60000 65536"/>
              <a:gd name="T17" fmla="*/ 0 60000 65536"/>
              <a:gd name="T18" fmla="*/ 0 w 3192"/>
              <a:gd name="T19" fmla="*/ 0 h 312"/>
              <a:gd name="T20" fmla="*/ 3192 w 319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3192" h="312">
                <a:moveTo>
                  <a:pt x="2944" y="312"/>
                </a:moveTo>
                <a:cubicBezTo>
                  <a:pt x="3068" y="264"/>
                  <a:pt x="3192" y="216"/>
                  <a:pt x="3040" y="168"/>
                </a:cubicBezTo>
                <a:cubicBezTo>
                  <a:pt x="2888" y="120"/>
                  <a:pt x="2456" y="48"/>
                  <a:pt x="2032" y="24"/>
                </a:cubicBezTo>
                <a:cubicBezTo>
                  <a:pt x="1608" y="0"/>
                  <a:pt x="824" y="0"/>
                  <a:pt x="496" y="24"/>
                </a:cubicBezTo>
                <a:cubicBezTo>
                  <a:pt x="168" y="48"/>
                  <a:pt x="128" y="120"/>
                  <a:pt x="64" y="168"/>
                </a:cubicBezTo>
                <a:cubicBezTo>
                  <a:pt x="0" y="216"/>
                  <a:pt x="56" y="264"/>
                  <a:pt x="112" y="312"/>
                </a:cubicBezTo>
              </a:path>
            </a:pathLst>
          </a:custGeom>
          <a:noFill/>
          <a:ln w="38100">
            <a:solidFill>
              <a:srgbClr val="FF0000"/>
            </a:solidFill>
            <a:prstDash val="sysDot"/>
            <a:round/>
            <a:headEnd/>
            <a:tailEnd/>
          </a:ln>
        </p:spPr>
        <p:txBody>
          <a:bodyPr wrap="none" anchor="ctr">
            <a:prstTxWarp prst="textNoShape">
              <a:avLst/>
            </a:prstTxWarp>
          </a:bodyPr>
          <a:lstStyle/>
          <a:p>
            <a:pPr eaLnBrk="0" hangingPunct="0"/>
            <a:endParaRPr lang="en-US"/>
          </a:p>
        </p:txBody>
      </p:sp>
      <p:sp>
        <p:nvSpPr>
          <p:cNvPr id="39941" name="TextBox 4"/>
          <p:cNvSpPr txBox="1">
            <a:spLocks noChangeArrowheads="1"/>
          </p:cNvSpPr>
          <p:nvPr/>
        </p:nvSpPr>
        <p:spPr bwMode="auto">
          <a:xfrm>
            <a:off x="1143000" y="304800"/>
            <a:ext cx="3021013" cy="461963"/>
          </a:xfrm>
          <a:prstGeom prst="rect">
            <a:avLst/>
          </a:prstGeom>
          <a:noFill/>
          <a:ln w="9525">
            <a:noFill/>
            <a:miter lim="800000"/>
            <a:headEnd/>
            <a:tailEnd/>
          </a:ln>
        </p:spPr>
        <p:txBody>
          <a:bodyPr wrap="none">
            <a:prstTxWarp prst="textNoShape">
              <a:avLst/>
            </a:prstTxWarp>
            <a:spAutoFit/>
          </a:bodyPr>
          <a:lstStyle/>
          <a:p>
            <a:r>
              <a:rPr lang="en-US">
                <a:latin typeface="Skia" pitchFamily="-65" charset="0"/>
                <a:ea typeface="Skia" pitchFamily="-65" charset="0"/>
                <a:cs typeface="Skia" pitchFamily="-65" charset="0"/>
              </a:rPr>
              <a:t>A black hole analogy</a:t>
            </a:r>
          </a:p>
        </p:txBody>
      </p:sp>
      <p:sp>
        <p:nvSpPr>
          <p:cNvPr id="7" name="Oval 6"/>
          <p:cNvSpPr>
            <a:spLocks noChangeArrowheads="1"/>
          </p:cNvSpPr>
          <p:nvPr/>
        </p:nvSpPr>
        <p:spPr bwMode="auto">
          <a:xfrm>
            <a:off x="4495800" y="3962400"/>
            <a:ext cx="762000" cy="609600"/>
          </a:xfrm>
          <a:prstGeom prst="ellipse">
            <a:avLst/>
          </a:prstGeom>
          <a:noFill/>
          <a:ln w="25400">
            <a:solidFill>
              <a:srgbClr val="FF0000"/>
            </a:solidFill>
            <a:round/>
            <a:headEnd/>
            <a:tailEnd/>
          </a:ln>
        </p:spPr>
        <p:txBody>
          <a:bodyPr>
            <a:prstTxWarp prst="textNoShape">
              <a:avLst/>
            </a:prstTxWarp>
          </a:bodyPr>
          <a:lstStyle/>
          <a:p>
            <a:pPr eaLnBrk="0" hangingPunct="0"/>
            <a:endParaRPr lang="en-US"/>
          </a:p>
        </p:txBody>
      </p:sp>
      <p:sp>
        <p:nvSpPr>
          <p:cNvPr id="11" name="Oval 10"/>
          <p:cNvSpPr>
            <a:spLocks noChangeArrowheads="1"/>
          </p:cNvSpPr>
          <p:nvPr/>
        </p:nvSpPr>
        <p:spPr bwMode="auto">
          <a:xfrm>
            <a:off x="4868863" y="4038600"/>
            <a:ext cx="76200" cy="76200"/>
          </a:xfrm>
          <a:prstGeom prst="ellipse">
            <a:avLst/>
          </a:prstGeom>
          <a:solidFill>
            <a:srgbClr val="FF0000"/>
          </a:solidFill>
          <a:ln w="9525">
            <a:solidFill>
              <a:schemeClr val="tx1"/>
            </a:solid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0" presetClass="entr" presetSubtype="0"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7" grpId="0" animBg="1"/>
      <p:bldP spid="7" grpId="1" animBg="1"/>
      <p:bldP spid="11" grpId="0" animBg="1"/>
      <p:bldP spid="11" grpId="1"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rcRect/>
          <a:stretch>
            <a:fillRect/>
          </a:stretch>
        </p:blipFill>
        <p:spPr bwMode="auto">
          <a:xfrm>
            <a:off x="762000" y="838200"/>
            <a:ext cx="7607300" cy="5194300"/>
          </a:xfrm>
          <a:prstGeom prst="rect">
            <a:avLst/>
          </a:prstGeom>
          <a:noFill/>
          <a:ln w="9525">
            <a:noFill/>
            <a:miter lim="800000"/>
            <a:headEnd/>
            <a:tailEnd/>
          </a:ln>
        </p:spPr>
      </p:pic>
      <p:sp>
        <p:nvSpPr>
          <p:cNvPr id="14339" name="Freeform 6"/>
          <p:cNvSpPr>
            <a:spLocks/>
          </p:cNvSpPr>
          <p:nvPr/>
        </p:nvSpPr>
        <p:spPr bwMode="auto">
          <a:xfrm>
            <a:off x="2286000" y="4343400"/>
            <a:ext cx="5067300" cy="495300"/>
          </a:xfrm>
          <a:custGeom>
            <a:avLst/>
            <a:gdLst>
              <a:gd name="T0" fmla="*/ 2147483647 w 3192"/>
              <a:gd name="T1" fmla="*/ 2147483647 h 312"/>
              <a:gd name="T2" fmla="*/ 2147483647 w 3192"/>
              <a:gd name="T3" fmla="*/ 2147483647 h 312"/>
              <a:gd name="T4" fmla="*/ 2147483647 w 3192"/>
              <a:gd name="T5" fmla="*/ 2147483647 h 312"/>
              <a:gd name="T6" fmla="*/ 2147483647 w 3192"/>
              <a:gd name="T7" fmla="*/ 2147483647 h 312"/>
              <a:gd name="T8" fmla="*/ 2147483647 w 3192"/>
              <a:gd name="T9" fmla="*/ 2147483647 h 312"/>
              <a:gd name="T10" fmla="*/ 2147483647 w 3192"/>
              <a:gd name="T11" fmla="*/ 2147483647 h 312"/>
              <a:gd name="T12" fmla="*/ 0 60000 65536"/>
              <a:gd name="T13" fmla="*/ 0 60000 65536"/>
              <a:gd name="T14" fmla="*/ 0 60000 65536"/>
              <a:gd name="T15" fmla="*/ 0 60000 65536"/>
              <a:gd name="T16" fmla="*/ 0 60000 65536"/>
              <a:gd name="T17" fmla="*/ 0 60000 65536"/>
              <a:gd name="T18" fmla="*/ 0 w 3192"/>
              <a:gd name="T19" fmla="*/ 0 h 312"/>
              <a:gd name="T20" fmla="*/ 3192 w 319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3192" h="312">
                <a:moveTo>
                  <a:pt x="2944" y="312"/>
                </a:moveTo>
                <a:cubicBezTo>
                  <a:pt x="3068" y="264"/>
                  <a:pt x="3192" y="216"/>
                  <a:pt x="3040" y="168"/>
                </a:cubicBezTo>
                <a:cubicBezTo>
                  <a:pt x="2888" y="120"/>
                  <a:pt x="2456" y="48"/>
                  <a:pt x="2032" y="24"/>
                </a:cubicBezTo>
                <a:cubicBezTo>
                  <a:pt x="1608" y="0"/>
                  <a:pt x="824" y="0"/>
                  <a:pt x="496" y="24"/>
                </a:cubicBezTo>
                <a:cubicBezTo>
                  <a:pt x="168" y="48"/>
                  <a:pt x="128" y="120"/>
                  <a:pt x="64" y="168"/>
                </a:cubicBezTo>
                <a:cubicBezTo>
                  <a:pt x="0" y="216"/>
                  <a:pt x="56" y="264"/>
                  <a:pt x="112" y="312"/>
                </a:cubicBezTo>
              </a:path>
            </a:pathLst>
          </a:custGeom>
          <a:noFill/>
          <a:ln w="38100">
            <a:solidFill>
              <a:srgbClr val="FF0000"/>
            </a:solidFill>
            <a:prstDash val="sysDot"/>
            <a:round/>
            <a:headEnd/>
            <a:tailEnd/>
          </a:ln>
        </p:spPr>
        <p:txBody>
          <a:bodyPr wrap="none" anchor="ctr">
            <a:prstTxWarp prst="textNoShape">
              <a:avLst/>
            </a:prstTxWarp>
          </a:bodyPr>
          <a:lstStyle/>
          <a:p>
            <a:pPr eaLnBrk="0" hangingPunct="0"/>
            <a:endParaRPr lang="en-US"/>
          </a:p>
        </p:txBody>
      </p:sp>
      <p:sp>
        <p:nvSpPr>
          <p:cNvPr id="39941" name="TextBox 4"/>
          <p:cNvSpPr txBox="1">
            <a:spLocks noChangeArrowheads="1"/>
          </p:cNvSpPr>
          <p:nvPr/>
        </p:nvSpPr>
        <p:spPr bwMode="auto">
          <a:xfrm>
            <a:off x="1143000" y="304800"/>
            <a:ext cx="3021013" cy="461963"/>
          </a:xfrm>
          <a:prstGeom prst="rect">
            <a:avLst/>
          </a:prstGeom>
          <a:noFill/>
          <a:ln w="9525">
            <a:noFill/>
            <a:miter lim="800000"/>
            <a:headEnd/>
            <a:tailEnd/>
          </a:ln>
        </p:spPr>
        <p:txBody>
          <a:bodyPr wrap="none">
            <a:prstTxWarp prst="textNoShape">
              <a:avLst/>
            </a:prstTxWarp>
            <a:spAutoFit/>
          </a:bodyPr>
          <a:lstStyle/>
          <a:p>
            <a:r>
              <a:rPr lang="en-US">
                <a:latin typeface="Skia" pitchFamily="-65" charset="0"/>
                <a:ea typeface="Skia" pitchFamily="-65" charset="0"/>
                <a:cs typeface="Skia" pitchFamily="-65" charset="0"/>
              </a:rPr>
              <a:t>A black hole analogy</a:t>
            </a:r>
          </a:p>
        </p:txBody>
      </p:sp>
      <p:sp>
        <p:nvSpPr>
          <p:cNvPr id="8" name="Oval 7"/>
          <p:cNvSpPr>
            <a:spLocks noChangeArrowheads="1"/>
          </p:cNvSpPr>
          <p:nvPr/>
        </p:nvSpPr>
        <p:spPr bwMode="auto">
          <a:xfrm>
            <a:off x="4495800" y="4343400"/>
            <a:ext cx="762000" cy="685800"/>
          </a:xfrm>
          <a:prstGeom prst="ellipse">
            <a:avLst/>
          </a:prstGeom>
          <a:noFill/>
          <a:ln w="25400">
            <a:solidFill>
              <a:srgbClr val="FF0000"/>
            </a:solidFill>
            <a:round/>
            <a:headEnd/>
            <a:tailEnd/>
          </a:ln>
        </p:spPr>
        <p:txBody>
          <a:bodyPr>
            <a:prstTxWarp prst="textNoShape">
              <a:avLst/>
            </a:prstTxWarp>
          </a:bodyPr>
          <a:lstStyle/>
          <a:p>
            <a:pPr eaLnBrk="0" hangingPunct="0"/>
            <a:endParaRPr lang="en-US"/>
          </a:p>
        </p:txBody>
      </p:sp>
      <p:sp>
        <p:nvSpPr>
          <p:cNvPr id="12" name="Oval 11"/>
          <p:cNvSpPr>
            <a:spLocks noChangeArrowheads="1"/>
          </p:cNvSpPr>
          <p:nvPr/>
        </p:nvSpPr>
        <p:spPr bwMode="auto">
          <a:xfrm>
            <a:off x="4859338" y="4335463"/>
            <a:ext cx="76200" cy="76200"/>
          </a:xfrm>
          <a:prstGeom prst="ellipse">
            <a:avLst/>
          </a:prstGeom>
          <a:solidFill>
            <a:srgbClr val="FF0000"/>
          </a:solidFill>
          <a:ln w="9525">
            <a:solidFill>
              <a:schemeClr val="tx1"/>
            </a:solid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8" grpId="0" animBg="1"/>
      <p:bldP spid="12"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srcRect/>
          <a:stretch>
            <a:fillRect/>
          </a:stretch>
        </p:blipFill>
        <p:spPr bwMode="auto">
          <a:xfrm>
            <a:off x="728663" y="1462088"/>
            <a:ext cx="7686675" cy="3933825"/>
          </a:xfrm>
          <a:prstGeom prst="rect">
            <a:avLst/>
          </a:prstGeom>
          <a:noFill/>
          <a:ln w="9525">
            <a:noFill/>
            <a:miter lim="800000"/>
            <a:headEnd/>
            <a:tailEnd/>
          </a:ln>
        </p:spPr>
      </p:pic>
      <p:sp>
        <p:nvSpPr>
          <p:cNvPr id="17411" name="Text Box 5"/>
          <p:cNvSpPr txBox="1">
            <a:spLocks noChangeArrowheads="1"/>
          </p:cNvSpPr>
          <p:nvPr/>
        </p:nvSpPr>
        <p:spPr bwMode="auto">
          <a:xfrm>
            <a:off x="746125" y="5603875"/>
            <a:ext cx="5886450" cy="366713"/>
          </a:xfrm>
          <a:prstGeom prst="rect">
            <a:avLst/>
          </a:prstGeom>
          <a:noFill/>
          <a:ln w="9525">
            <a:noFill/>
            <a:miter lim="800000"/>
            <a:headEnd/>
            <a:tailEnd/>
          </a:ln>
        </p:spPr>
        <p:txBody>
          <a:bodyPr wrap="none">
            <a:prstTxWarp prst="textNoShape">
              <a:avLst/>
            </a:prstTxWarp>
            <a:spAutoFit/>
          </a:bodyPr>
          <a:lstStyle/>
          <a:p>
            <a:pPr eaLnBrk="0" hangingPunct="0"/>
            <a:r>
              <a:rPr lang="en-US">
                <a:latin typeface="Comic Sans MS" pitchFamily="-65" charset="0"/>
              </a:rPr>
              <a:t>Composite photo from NASA/ESA Cassini spacecraft</a:t>
            </a:r>
          </a:p>
        </p:txBody>
      </p:sp>
      <p:sp>
        <p:nvSpPr>
          <p:cNvPr id="5" name="TextBox 4"/>
          <p:cNvSpPr txBox="1">
            <a:spLocks noChangeArrowheads="1"/>
          </p:cNvSpPr>
          <p:nvPr/>
        </p:nvSpPr>
        <p:spPr bwMode="auto">
          <a:xfrm>
            <a:off x="1143000" y="914400"/>
            <a:ext cx="2120900" cy="769938"/>
          </a:xfrm>
          <a:prstGeom prst="rect">
            <a:avLst/>
          </a:prstGeom>
          <a:noFill/>
          <a:ln w="9525">
            <a:noFill/>
            <a:miter lim="800000"/>
            <a:headEnd/>
            <a:tailEnd/>
          </a:ln>
        </p:spPr>
        <p:txBody>
          <a:bodyPr wrap="none">
            <a:prstTxWarp prst="textNoShape">
              <a:avLst/>
            </a:prstTxWarp>
            <a:spAutoFit/>
          </a:bodyPr>
          <a:lstStyle/>
          <a:p>
            <a:pPr eaLnBrk="0" hangingPunct="0"/>
            <a:r>
              <a:rPr lang="en-US" sz="4400">
                <a:solidFill>
                  <a:srgbClr val="D9D9D9"/>
                </a:solidFill>
                <a:latin typeface="Comic Sans MS" pitchFamily="-65" charset="0"/>
                <a:ea typeface="Comic Sans MS" pitchFamily="-65" charset="0"/>
                <a:cs typeface="Comic Sans MS" pitchFamily="-65" charset="0"/>
              </a:rPr>
              <a:t>Gravity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rcRect/>
          <a:stretch>
            <a:fillRect/>
          </a:stretch>
        </p:blipFill>
        <p:spPr bwMode="auto">
          <a:xfrm>
            <a:off x="762000" y="838200"/>
            <a:ext cx="7607300" cy="5194300"/>
          </a:xfrm>
          <a:prstGeom prst="rect">
            <a:avLst/>
          </a:prstGeom>
          <a:noFill/>
          <a:ln w="9525">
            <a:noFill/>
            <a:miter lim="800000"/>
            <a:headEnd/>
            <a:tailEnd/>
          </a:ln>
        </p:spPr>
      </p:pic>
      <p:sp>
        <p:nvSpPr>
          <p:cNvPr id="14339" name="Freeform 6"/>
          <p:cNvSpPr>
            <a:spLocks/>
          </p:cNvSpPr>
          <p:nvPr/>
        </p:nvSpPr>
        <p:spPr bwMode="auto">
          <a:xfrm>
            <a:off x="2286000" y="4343400"/>
            <a:ext cx="5067300" cy="495300"/>
          </a:xfrm>
          <a:custGeom>
            <a:avLst/>
            <a:gdLst>
              <a:gd name="T0" fmla="*/ 2147483647 w 3192"/>
              <a:gd name="T1" fmla="*/ 2147483647 h 312"/>
              <a:gd name="T2" fmla="*/ 2147483647 w 3192"/>
              <a:gd name="T3" fmla="*/ 2147483647 h 312"/>
              <a:gd name="T4" fmla="*/ 2147483647 w 3192"/>
              <a:gd name="T5" fmla="*/ 2147483647 h 312"/>
              <a:gd name="T6" fmla="*/ 2147483647 w 3192"/>
              <a:gd name="T7" fmla="*/ 2147483647 h 312"/>
              <a:gd name="T8" fmla="*/ 2147483647 w 3192"/>
              <a:gd name="T9" fmla="*/ 2147483647 h 312"/>
              <a:gd name="T10" fmla="*/ 2147483647 w 3192"/>
              <a:gd name="T11" fmla="*/ 2147483647 h 312"/>
              <a:gd name="T12" fmla="*/ 0 60000 65536"/>
              <a:gd name="T13" fmla="*/ 0 60000 65536"/>
              <a:gd name="T14" fmla="*/ 0 60000 65536"/>
              <a:gd name="T15" fmla="*/ 0 60000 65536"/>
              <a:gd name="T16" fmla="*/ 0 60000 65536"/>
              <a:gd name="T17" fmla="*/ 0 60000 65536"/>
              <a:gd name="T18" fmla="*/ 0 w 3192"/>
              <a:gd name="T19" fmla="*/ 0 h 312"/>
              <a:gd name="T20" fmla="*/ 3192 w 319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3192" h="312">
                <a:moveTo>
                  <a:pt x="2944" y="312"/>
                </a:moveTo>
                <a:cubicBezTo>
                  <a:pt x="3068" y="264"/>
                  <a:pt x="3192" y="216"/>
                  <a:pt x="3040" y="168"/>
                </a:cubicBezTo>
                <a:cubicBezTo>
                  <a:pt x="2888" y="120"/>
                  <a:pt x="2456" y="48"/>
                  <a:pt x="2032" y="24"/>
                </a:cubicBezTo>
                <a:cubicBezTo>
                  <a:pt x="1608" y="0"/>
                  <a:pt x="824" y="0"/>
                  <a:pt x="496" y="24"/>
                </a:cubicBezTo>
                <a:cubicBezTo>
                  <a:pt x="168" y="48"/>
                  <a:pt x="128" y="120"/>
                  <a:pt x="64" y="168"/>
                </a:cubicBezTo>
                <a:cubicBezTo>
                  <a:pt x="0" y="216"/>
                  <a:pt x="56" y="264"/>
                  <a:pt x="112" y="312"/>
                </a:cubicBezTo>
              </a:path>
            </a:pathLst>
          </a:custGeom>
          <a:noFill/>
          <a:ln w="38100">
            <a:solidFill>
              <a:srgbClr val="FF0000"/>
            </a:solidFill>
            <a:prstDash val="sysDot"/>
            <a:round/>
            <a:headEnd/>
            <a:tailEnd/>
          </a:ln>
        </p:spPr>
        <p:txBody>
          <a:bodyPr wrap="none" anchor="ctr">
            <a:prstTxWarp prst="textNoShape">
              <a:avLst/>
            </a:prstTxWarp>
          </a:bodyPr>
          <a:lstStyle/>
          <a:p>
            <a:pPr eaLnBrk="0" hangingPunct="0"/>
            <a:endParaRPr lang="en-US"/>
          </a:p>
        </p:txBody>
      </p:sp>
      <p:sp>
        <p:nvSpPr>
          <p:cNvPr id="4" name="TextBox 3"/>
          <p:cNvSpPr txBox="1"/>
          <p:nvPr/>
        </p:nvSpPr>
        <p:spPr>
          <a:xfrm>
            <a:off x="3657600" y="3886200"/>
            <a:ext cx="2224088" cy="461963"/>
          </a:xfrm>
          <a:prstGeom prst="rect">
            <a:avLst/>
          </a:prstGeom>
          <a:noFill/>
        </p:spPr>
        <p:txBody>
          <a:bodyPr wrap="none">
            <a:spAutoFit/>
          </a:bodyPr>
          <a:lstStyle/>
          <a:p>
            <a:pPr eaLnBrk="0" hangingPunct="0">
              <a:defRPr/>
            </a:pPr>
            <a:r>
              <a:rPr lang="en-US" dirty="0">
                <a:solidFill>
                  <a:schemeClr val="bg1">
                    <a:lumMod val="75000"/>
                  </a:schemeClr>
                </a:solidFill>
                <a:latin typeface="Comic Sans MS"/>
                <a:cs typeface="Comic Sans MS"/>
              </a:rPr>
              <a:t>event  horizon</a:t>
            </a:r>
          </a:p>
        </p:txBody>
      </p:sp>
      <p:sp>
        <p:nvSpPr>
          <p:cNvPr id="39941" name="TextBox 4"/>
          <p:cNvSpPr txBox="1">
            <a:spLocks noChangeArrowheads="1"/>
          </p:cNvSpPr>
          <p:nvPr/>
        </p:nvSpPr>
        <p:spPr bwMode="auto">
          <a:xfrm>
            <a:off x="1143000" y="304800"/>
            <a:ext cx="3021013" cy="461963"/>
          </a:xfrm>
          <a:prstGeom prst="rect">
            <a:avLst/>
          </a:prstGeom>
          <a:noFill/>
          <a:ln w="9525">
            <a:noFill/>
            <a:miter lim="800000"/>
            <a:headEnd/>
            <a:tailEnd/>
          </a:ln>
        </p:spPr>
        <p:txBody>
          <a:bodyPr wrap="none">
            <a:prstTxWarp prst="textNoShape">
              <a:avLst/>
            </a:prstTxWarp>
            <a:spAutoFit/>
          </a:bodyPr>
          <a:lstStyle/>
          <a:p>
            <a:r>
              <a:rPr lang="en-US">
                <a:latin typeface="Skia" pitchFamily="-65" charset="0"/>
                <a:ea typeface="Skia" pitchFamily="-65" charset="0"/>
                <a:cs typeface="Skia" pitchFamily="-65" charset="0"/>
              </a:rPr>
              <a:t>A black hole analogy</a:t>
            </a:r>
          </a:p>
        </p:txBody>
      </p:sp>
      <p:sp>
        <p:nvSpPr>
          <p:cNvPr id="8" name="Oval 7"/>
          <p:cNvSpPr>
            <a:spLocks noChangeArrowheads="1"/>
          </p:cNvSpPr>
          <p:nvPr/>
        </p:nvSpPr>
        <p:spPr bwMode="auto">
          <a:xfrm>
            <a:off x="4495800" y="4343400"/>
            <a:ext cx="762000" cy="685800"/>
          </a:xfrm>
          <a:prstGeom prst="ellipse">
            <a:avLst/>
          </a:prstGeom>
          <a:noFill/>
          <a:ln w="25400">
            <a:solidFill>
              <a:srgbClr val="FF0000"/>
            </a:solidFill>
            <a:round/>
            <a:headEnd/>
            <a:tailEnd/>
          </a:ln>
        </p:spPr>
        <p:txBody>
          <a:bodyPr>
            <a:prstTxWarp prst="textNoShape">
              <a:avLst/>
            </a:prstTxWarp>
          </a:bodyPr>
          <a:lstStyle/>
          <a:p>
            <a:pPr eaLnBrk="0" hangingPunct="0"/>
            <a:endParaRPr lang="en-US"/>
          </a:p>
        </p:txBody>
      </p:sp>
      <p:sp>
        <p:nvSpPr>
          <p:cNvPr id="12" name="Oval 11"/>
          <p:cNvSpPr>
            <a:spLocks noChangeArrowheads="1"/>
          </p:cNvSpPr>
          <p:nvPr/>
        </p:nvSpPr>
        <p:spPr bwMode="auto">
          <a:xfrm>
            <a:off x="4859338" y="4335463"/>
            <a:ext cx="76200" cy="76200"/>
          </a:xfrm>
          <a:prstGeom prst="ellipse">
            <a:avLst/>
          </a:prstGeom>
          <a:solidFill>
            <a:srgbClr val="FF0000"/>
          </a:solidFill>
          <a:ln w="9525">
            <a:solidFill>
              <a:schemeClr val="tx1"/>
            </a:solid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4" grpId="0"/>
      <p:bldP spid="8" grpId="0" animBg="1"/>
      <p:bldP spid="12"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5257800" y="609600"/>
            <a:ext cx="3581400" cy="954088"/>
          </a:xfrm>
          <a:prstGeom prst="rect">
            <a:avLst/>
          </a:prstGeom>
          <a:noFill/>
          <a:ln w="9525">
            <a:noFill/>
            <a:miter lim="800000"/>
            <a:headEnd/>
            <a:tailEnd/>
          </a:ln>
        </p:spPr>
        <p:txBody>
          <a:bodyPr>
            <a:prstTxWarp prst="textNoShape">
              <a:avLst/>
            </a:prstTxWarp>
            <a:spAutoFit/>
          </a:bodyPr>
          <a:lstStyle/>
          <a:p>
            <a:pPr eaLnBrk="0" hangingPunct="0"/>
            <a:r>
              <a:rPr lang="en-US" sz="2800">
                <a:solidFill>
                  <a:srgbClr val="2D2D8A"/>
                </a:solidFill>
                <a:latin typeface="Comic Sans MS" pitchFamily="-65" charset="0"/>
                <a:ea typeface="Comic Sans MS" pitchFamily="-65" charset="0"/>
                <a:cs typeface="Comic Sans MS" pitchFamily="-65" charset="0"/>
              </a:rPr>
              <a:t>Spacetime picture </a:t>
            </a:r>
          </a:p>
          <a:p>
            <a:pPr eaLnBrk="0" hangingPunct="0"/>
            <a:r>
              <a:rPr lang="en-US" sz="2800">
                <a:solidFill>
                  <a:srgbClr val="2D2D8A"/>
                </a:solidFill>
                <a:latin typeface="Comic Sans MS" pitchFamily="-65" charset="0"/>
                <a:ea typeface="Comic Sans MS" pitchFamily="-65" charset="0"/>
                <a:cs typeface="Comic Sans MS" pitchFamily="-65" charset="0"/>
              </a:rPr>
              <a:t>of an event horizon</a:t>
            </a:r>
          </a:p>
        </p:txBody>
      </p:sp>
      <p:pic>
        <p:nvPicPr>
          <p:cNvPr id="36" name="Picture 35" descr="1way.png"/>
          <p:cNvPicPr>
            <a:picLocks noChangeAspect="1"/>
          </p:cNvPicPr>
          <p:nvPr/>
        </p:nvPicPr>
        <p:blipFill>
          <a:blip r:embed="rId3"/>
          <a:srcRect/>
          <a:stretch>
            <a:fillRect/>
          </a:stretch>
        </p:blipFill>
        <p:spPr bwMode="auto">
          <a:xfrm>
            <a:off x="1524000" y="3733800"/>
            <a:ext cx="1592263" cy="2133600"/>
          </a:xfrm>
          <a:prstGeom prst="rect">
            <a:avLst/>
          </a:prstGeom>
          <a:noFill/>
          <a:ln w="9525">
            <a:noFill/>
            <a:miter lim="800000"/>
            <a:headEnd/>
            <a:tailEnd/>
          </a:ln>
        </p:spPr>
      </p:pic>
      <p:cxnSp>
        <p:nvCxnSpPr>
          <p:cNvPr id="29708" name="Straight Connector 37"/>
          <p:cNvCxnSpPr>
            <a:cxnSpLocks noChangeShapeType="1"/>
          </p:cNvCxnSpPr>
          <p:nvPr/>
        </p:nvCxnSpPr>
        <p:spPr bwMode="auto">
          <a:xfrm rot="5400000">
            <a:off x="686594" y="3505994"/>
            <a:ext cx="4875212" cy="0"/>
          </a:xfrm>
          <a:prstGeom prst="line">
            <a:avLst/>
          </a:prstGeom>
          <a:noFill/>
          <a:ln w="19050">
            <a:solidFill>
              <a:srgbClr val="660066"/>
            </a:solidFill>
            <a:round/>
            <a:headEnd/>
            <a:tailEnd/>
          </a:ln>
        </p:spPr>
      </p:cxnSp>
      <p:grpSp>
        <p:nvGrpSpPr>
          <p:cNvPr id="2" name="Group 54"/>
          <p:cNvGrpSpPr>
            <a:grpSpLocks/>
          </p:cNvGrpSpPr>
          <p:nvPr/>
        </p:nvGrpSpPr>
        <p:grpSpPr bwMode="auto">
          <a:xfrm>
            <a:off x="2667000" y="1524000"/>
            <a:ext cx="903288" cy="1031875"/>
            <a:chOff x="5715000" y="1828800"/>
            <a:chExt cx="904506" cy="1031358"/>
          </a:xfrm>
        </p:grpSpPr>
        <p:cxnSp>
          <p:nvCxnSpPr>
            <p:cNvPr id="42003" name="Straight Connector 40"/>
            <p:cNvCxnSpPr>
              <a:cxnSpLocks noChangeShapeType="1"/>
              <a:endCxn id="42005" idx="6"/>
            </p:cNvCxnSpPr>
            <p:nvPr/>
          </p:nvCxnSpPr>
          <p:spPr bwMode="auto">
            <a:xfrm>
              <a:off x="5715000" y="1905000"/>
              <a:ext cx="904506" cy="896679"/>
            </a:xfrm>
            <a:prstGeom prst="line">
              <a:avLst/>
            </a:prstGeom>
            <a:noFill/>
            <a:ln w="19050">
              <a:solidFill>
                <a:srgbClr val="660066"/>
              </a:solidFill>
              <a:round/>
              <a:headEnd/>
              <a:tailEnd/>
            </a:ln>
          </p:spPr>
        </p:cxnSp>
        <p:sp>
          <p:nvSpPr>
            <p:cNvPr id="42004" name="Oval 43"/>
            <p:cNvSpPr>
              <a:spLocks noChangeArrowheads="1"/>
            </p:cNvSpPr>
            <p:nvPr/>
          </p:nvSpPr>
          <p:spPr bwMode="auto">
            <a:xfrm>
              <a:off x="5715000" y="18288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42005" name="Oval 50"/>
            <p:cNvSpPr>
              <a:spLocks noChangeArrowheads="1"/>
            </p:cNvSpPr>
            <p:nvPr/>
          </p:nvSpPr>
          <p:spPr bwMode="auto">
            <a:xfrm>
              <a:off x="6172200" y="27432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grpSp>
      <p:grpSp>
        <p:nvGrpSpPr>
          <p:cNvPr id="3" name="Group 55"/>
          <p:cNvGrpSpPr>
            <a:grpSpLocks/>
          </p:cNvGrpSpPr>
          <p:nvPr/>
        </p:nvGrpSpPr>
        <p:grpSpPr bwMode="auto">
          <a:xfrm>
            <a:off x="2667000" y="2819400"/>
            <a:ext cx="903288" cy="1031875"/>
            <a:chOff x="5715000" y="1828800"/>
            <a:chExt cx="904506" cy="1031358"/>
          </a:xfrm>
        </p:grpSpPr>
        <p:cxnSp>
          <p:nvCxnSpPr>
            <p:cNvPr id="42000" name="Straight Connector 56"/>
            <p:cNvCxnSpPr>
              <a:cxnSpLocks noChangeShapeType="1"/>
              <a:endCxn id="42002" idx="6"/>
            </p:cNvCxnSpPr>
            <p:nvPr/>
          </p:nvCxnSpPr>
          <p:spPr bwMode="auto">
            <a:xfrm>
              <a:off x="5715000" y="1905000"/>
              <a:ext cx="904506" cy="896679"/>
            </a:xfrm>
            <a:prstGeom prst="line">
              <a:avLst/>
            </a:prstGeom>
            <a:noFill/>
            <a:ln w="19050">
              <a:solidFill>
                <a:srgbClr val="660066"/>
              </a:solidFill>
              <a:round/>
              <a:headEnd/>
              <a:tailEnd/>
            </a:ln>
          </p:spPr>
        </p:cxnSp>
        <p:sp>
          <p:nvSpPr>
            <p:cNvPr id="42001" name="Oval 57"/>
            <p:cNvSpPr>
              <a:spLocks noChangeArrowheads="1"/>
            </p:cNvSpPr>
            <p:nvPr/>
          </p:nvSpPr>
          <p:spPr bwMode="auto">
            <a:xfrm>
              <a:off x="5715000" y="18288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42002" name="Oval 58"/>
            <p:cNvSpPr>
              <a:spLocks noChangeArrowheads="1"/>
            </p:cNvSpPr>
            <p:nvPr/>
          </p:nvSpPr>
          <p:spPr bwMode="auto">
            <a:xfrm>
              <a:off x="6172200" y="27432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grpSp>
      <p:grpSp>
        <p:nvGrpSpPr>
          <p:cNvPr id="4" name="Group 59"/>
          <p:cNvGrpSpPr>
            <a:grpSpLocks/>
          </p:cNvGrpSpPr>
          <p:nvPr/>
        </p:nvGrpSpPr>
        <p:grpSpPr bwMode="auto">
          <a:xfrm>
            <a:off x="2667000" y="4114800"/>
            <a:ext cx="903288" cy="1031875"/>
            <a:chOff x="5715000" y="1828800"/>
            <a:chExt cx="904506" cy="1031358"/>
          </a:xfrm>
        </p:grpSpPr>
        <p:cxnSp>
          <p:nvCxnSpPr>
            <p:cNvPr id="41997" name="Straight Connector 60"/>
            <p:cNvCxnSpPr>
              <a:cxnSpLocks noChangeShapeType="1"/>
              <a:endCxn id="41999" idx="6"/>
            </p:cNvCxnSpPr>
            <p:nvPr/>
          </p:nvCxnSpPr>
          <p:spPr bwMode="auto">
            <a:xfrm>
              <a:off x="5715000" y="1905000"/>
              <a:ext cx="904506" cy="896679"/>
            </a:xfrm>
            <a:prstGeom prst="line">
              <a:avLst/>
            </a:prstGeom>
            <a:noFill/>
            <a:ln w="19050">
              <a:solidFill>
                <a:srgbClr val="660066"/>
              </a:solidFill>
              <a:round/>
              <a:headEnd/>
              <a:tailEnd/>
            </a:ln>
          </p:spPr>
        </p:cxnSp>
        <p:sp>
          <p:nvSpPr>
            <p:cNvPr id="41998" name="Oval 61"/>
            <p:cNvSpPr>
              <a:spLocks noChangeArrowheads="1"/>
            </p:cNvSpPr>
            <p:nvPr/>
          </p:nvSpPr>
          <p:spPr bwMode="auto">
            <a:xfrm>
              <a:off x="5715000" y="18288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sp>
          <p:nvSpPr>
            <p:cNvPr id="41999" name="Oval 62"/>
            <p:cNvSpPr>
              <a:spLocks noChangeArrowheads="1"/>
            </p:cNvSpPr>
            <p:nvPr/>
          </p:nvSpPr>
          <p:spPr bwMode="auto">
            <a:xfrm>
              <a:off x="6172200" y="2743200"/>
              <a:ext cx="447306" cy="116958"/>
            </a:xfrm>
            <a:prstGeom prst="ellipse">
              <a:avLst/>
            </a:prstGeom>
            <a:noFill/>
            <a:ln w="19050">
              <a:solidFill>
                <a:srgbClr val="660066"/>
              </a:solidFill>
              <a:round/>
              <a:headEnd/>
              <a:tailEnd/>
            </a:ln>
          </p:spPr>
          <p:txBody>
            <a:bodyPr>
              <a:prstTxWarp prst="textNoShape">
                <a:avLst/>
              </a:prstTxWarp>
            </a:bodyPr>
            <a:lstStyle/>
            <a:p>
              <a:pPr eaLnBrk="0" hangingPunct="0"/>
              <a:endParaRPr lang="en-US"/>
            </a:p>
          </p:txBody>
        </p:sp>
      </p:grpSp>
      <p:sp>
        <p:nvSpPr>
          <p:cNvPr id="29712" name="TextBox 71"/>
          <p:cNvSpPr txBox="1">
            <a:spLocks noChangeArrowheads="1"/>
          </p:cNvSpPr>
          <p:nvPr/>
        </p:nvSpPr>
        <p:spPr bwMode="auto">
          <a:xfrm>
            <a:off x="3124200" y="762000"/>
            <a:ext cx="1247775" cy="830263"/>
          </a:xfrm>
          <a:prstGeom prst="rect">
            <a:avLst/>
          </a:prstGeom>
          <a:noFill/>
          <a:ln w="9525">
            <a:noFill/>
            <a:miter lim="800000"/>
            <a:headEnd/>
            <a:tailEnd/>
          </a:ln>
        </p:spPr>
        <p:txBody>
          <a:bodyPr wrap="none">
            <a:prstTxWarp prst="textNoShape">
              <a:avLst/>
            </a:prstTxWarp>
            <a:spAutoFit/>
          </a:bodyPr>
          <a:lstStyle/>
          <a:p>
            <a:pPr eaLnBrk="0" hangingPunct="0"/>
            <a:r>
              <a:rPr lang="en-US">
                <a:latin typeface="Comic Sans MS" pitchFamily="-65" charset="0"/>
                <a:ea typeface="Comic Sans MS" pitchFamily="-65" charset="0"/>
                <a:cs typeface="Comic Sans MS" pitchFamily="-65" charset="0"/>
              </a:rPr>
              <a:t>Event</a:t>
            </a:r>
          </a:p>
          <a:p>
            <a:pPr eaLnBrk="0" hangingPunct="0"/>
            <a:r>
              <a:rPr lang="en-US">
                <a:latin typeface="Comic Sans MS" pitchFamily="-65" charset="0"/>
                <a:ea typeface="Comic Sans MS" pitchFamily="-65" charset="0"/>
                <a:cs typeface="Comic Sans MS" pitchFamily="-65" charset="0"/>
              </a:rPr>
              <a:t>horizon</a:t>
            </a:r>
          </a:p>
        </p:txBody>
      </p:sp>
      <p:sp>
        <p:nvSpPr>
          <p:cNvPr id="29706" name="TextBox 36"/>
          <p:cNvSpPr txBox="1">
            <a:spLocks noChangeArrowheads="1"/>
          </p:cNvSpPr>
          <p:nvPr/>
        </p:nvSpPr>
        <p:spPr bwMode="auto">
          <a:xfrm>
            <a:off x="1447800" y="5943600"/>
            <a:ext cx="3001963" cy="523875"/>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Comic Sans MS" pitchFamily="-65" charset="0"/>
                <a:ea typeface="Comic Sans MS" pitchFamily="-65" charset="0"/>
                <a:cs typeface="Comic Sans MS" pitchFamily="-65" charset="0"/>
              </a:rPr>
              <a:t>increasing radius</a:t>
            </a:r>
          </a:p>
        </p:txBody>
      </p:sp>
      <p:cxnSp>
        <p:nvCxnSpPr>
          <p:cNvPr id="29707" name="Straight Arrow Connector 38"/>
          <p:cNvCxnSpPr>
            <a:cxnSpLocks noChangeShapeType="1"/>
          </p:cNvCxnSpPr>
          <p:nvPr/>
        </p:nvCxnSpPr>
        <p:spPr bwMode="auto">
          <a:xfrm>
            <a:off x="4419600" y="6248400"/>
            <a:ext cx="1295400" cy="1588"/>
          </a:xfrm>
          <a:prstGeom prst="straightConnector1">
            <a:avLst/>
          </a:prstGeom>
          <a:noFill/>
          <a:ln w="9525">
            <a:solidFill>
              <a:schemeClr val="tx1"/>
            </a:solidFill>
            <a:round/>
            <a:headEnd/>
            <a:tailEnd type="arrow" w="med" len="med"/>
          </a:ln>
        </p:spPr>
      </p:cxnSp>
      <p:sp>
        <p:nvSpPr>
          <p:cNvPr id="39" name="TextBox 38"/>
          <p:cNvSpPr txBox="1">
            <a:spLocks noChangeArrowheads="1"/>
          </p:cNvSpPr>
          <p:nvPr/>
        </p:nvSpPr>
        <p:spPr bwMode="auto">
          <a:xfrm>
            <a:off x="4724400" y="3657600"/>
            <a:ext cx="930275" cy="523875"/>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Comic Sans MS" pitchFamily="-65" charset="0"/>
                <a:ea typeface="Comic Sans MS" pitchFamily="-65" charset="0"/>
                <a:cs typeface="Comic Sans MS" pitchFamily="-65" charset="0"/>
              </a:rPr>
              <a:t>time</a:t>
            </a:r>
          </a:p>
        </p:txBody>
      </p:sp>
      <p:cxnSp>
        <p:nvCxnSpPr>
          <p:cNvPr id="40" name="Straight Arrow Connector 38"/>
          <p:cNvCxnSpPr>
            <a:cxnSpLocks noChangeShapeType="1"/>
          </p:cNvCxnSpPr>
          <p:nvPr/>
        </p:nvCxnSpPr>
        <p:spPr bwMode="auto">
          <a:xfrm rot="5400000" flipH="1" flipV="1">
            <a:off x="4533900" y="3086100"/>
            <a:ext cx="1296988" cy="1588"/>
          </a:xfrm>
          <a:prstGeom prst="straightConnector1">
            <a:avLst/>
          </a:prstGeom>
          <a:noFill/>
          <a:ln w="9525">
            <a:solidFill>
              <a:schemeClr val="tx1"/>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708"/>
                                        </p:tgtEl>
                                        <p:attrNameLst>
                                          <p:attrName>style.visibility</p:attrName>
                                        </p:attrNameLst>
                                      </p:cBhvr>
                                      <p:to>
                                        <p:strVal val="visible"/>
                                      </p:to>
                                    </p:set>
                                    <p:animEffect transition="in" filter="fade">
                                      <p:cBhvr>
                                        <p:cTn id="17" dur="500"/>
                                        <p:tgtEl>
                                          <p:spTgt spid="2970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fade">
                                      <p:cBhvr>
                                        <p:cTn id="20" dur="500"/>
                                        <p:tgtEl>
                                          <p:spTgt spid="297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2" grpId="0"/>
      <p:bldP spid="29706" grpId="0"/>
      <p:bldP spid="39"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533400"/>
            <a:ext cx="6511925" cy="523875"/>
          </a:xfrm>
          <a:prstGeom prst="rect">
            <a:avLst/>
          </a:prstGeom>
          <a:solidFill>
            <a:schemeClr val="accent5"/>
          </a:solidFill>
        </p:spPr>
        <p:txBody>
          <a:bodyPr wrap="none">
            <a:prstTxWarp prst="textNoShape">
              <a:avLst/>
            </a:prstTxWarp>
            <a:spAutoFit/>
          </a:bodyPr>
          <a:lstStyle/>
          <a:p>
            <a:pPr eaLnBrk="0" hangingPunct="0">
              <a:defRPr/>
            </a:pPr>
            <a:r>
              <a:rPr lang="en-US" sz="2800"/>
              <a:t>Could a black hole ever arise in nature?</a:t>
            </a:r>
          </a:p>
        </p:txBody>
      </p:sp>
      <p:sp>
        <p:nvSpPr>
          <p:cNvPr id="3" name="TextBox 2"/>
          <p:cNvSpPr txBox="1"/>
          <p:nvPr/>
        </p:nvSpPr>
        <p:spPr>
          <a:xfrm>
            <a:off x="762000" y="5181600"/>
            <a:ext cx="7216775" cy="646113"/>
          </a:xfrm>
          <a:prstGeom prst="rect">
            <a:avLst/>
          </a:prstGeom>
          <a:solidFill>
            <a:schemeClr val="accent5"/>
          </a:solidFill>
        </p:spPr>
        <p:txBody>
          <a:bodyPr wrap="none">
            <a:spAutoFit/>
          </a:bodyPr>
          <a:lstStyle/>
          <a:p>
            <a:pPr eaLnBrk="0" hangingPunct="0">
              <a:defRPr/>
            </a:pPr>
            <a:r>
              <a:rPr lang="en-US" sz="1800" dirty="0"/>
              <a:t>The history of insights and confusion is complicated and fascinating – </a:t>
            </a:r>
          </a:p>
          <a:p>
            <a:pPr eaLnBrk="0" hangingPunct="0">
              <a:defRPr/>
            </a:pPr>
            <a:r>
              <a:rPr lang="en-US" sz="1800" dirty="0">
                <a:solidFill>
                  <a:schemeClr val="accent6"/>
                </a:solidFill>
              </a:rPr>
              <a:t>(cf. Werner Israel’s “Dark Stars: The Evolution of an Idea”)</a:t>
            </a:r>
          </a:p>
        </p:txBody>
      </p:sp>
      <p:sp>
        <p:nvSpPr>
          <p:cNvPr id="44036" name="TextBox 4"/>
          <p:cNvSpPr txBox="1">
            <a:spLocks noChangeArrowheads="1"/>
          </p:cNvSpPr>
          <p:nvPr/>
        </p:nvSpPr>
        <p:spPr bwMode="auto">
          <a:xfrm>
            <a:off x="762000" y="1447800"/>
            <a:ext cx="4460875" cy="400050"/>
          </a:xfrm>
          <a:prstGeom prst="rect">
            <a:avLst/>
          </a:prstGeom>
          <a:noFill/>
          <a:ln w="9525">
            <a:noFill/>
            <a:miter lim="800000"/>
            <a:headEnd/>
            <a:tailEnd/>
          </a:ln>
        </p:spPr>
        <p:txBody>
          <a:bodyPr wrap="none">
            <a:prstTxWarp prst="textNoShape">
              <a:avLst/>
            </a:prstTxWarp>
            <a:spAutoFit/>
          </a:bodyPr>
          <a:lstStyle/>
          <a:p>
            <a:pPr eaLnBrk="0" hangingPunct="0"/>
            <a:r>
              <a:rPr lang="en-US" sz="2000"/>
              <a:t>Four persistent sources of confusion:</a:t>
            </a:r>
          </a:p>
        </p:txBody>
      </p:sp>
      <p:sp>
        <p:nvSpPr>
          <p:cNvPr id="8" name="TextBox 7"/>
          <p:cNvSpPr txBox="1">
            <a:spLocks noChangeArrowheads="1"/>
          </p:cNvSpPr>
          <p:nvPr/>
        </p:nvSpPr>
        <p:spPr bwMode="auto">
          <a:xfrm>
            <a:off x="762000" y="2057400"/>
            <a:ext cx="6129338" cy="400050"/>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2D2D8A"/>
                </a:solidFill>
              </a:rPr>
              <a:t>Mathematical</a:t>
            </a:r>
            <a:r>
              <a:rPr lang="en-US" sz="2000"/>
              <a:t>: coordinate breakdown misunderstood  </a:t>
            </a:r>
          </a:p>
        </p:txBody>
      </p:sp>
      <p:sp>
        <p:nvSpPr>
          <p:cNvPr id="9" name="TextBox 8"/>
          <p:cNvSpPr txBox="1">
            <a:spLocks noChangeArrowheads="1"/>
          </p:cNvSpPr>
          <p:nvPr/>
        </p:nvSpPr>
        <p:spPr bwMode="auto">
          <a:xfrm>
            <a:off x="762000" y="2743200"/>
            <a:ext cx="6429375" cy="400050"/>
          </a:xfrm>
          <a:prstGeom prst="rect">
            <a:avLst/>
          </a:prstGeom>
          <a:noFill/>
          <a:ln w="9525">
            <a:noFill/>
            <a:miter lim="800000"/>
            <a:headEnd/>
            <a:tailEnd/>
          </a:ln>
        </p:spPr>
        <p:txBody>
          <a:bodyPr wrap="none">
            <a:prstTxWarp prst="textNoShape">
              <a:avLst/>
            </a:prstTxWarp>
            <a:spAutoFit/>
          </a:bodyPr>
          <a:lstStyle/>
          <a:p>
            <a:pPr marL="457200" indent="-457200" eaLnBrk="0" hangingPunct="0"/>
            <a:r>
              <a:rPr lang="en-US" sz="2000">
                <a:solidFill>
                  <a:srgbClr val="2D2D8A"/>
                </a:solidFill>
              </a:rPr>
              <a:t>Physical</a:t>
            </a:r>
            <a:r>
              <a:rPr lang="en-US" sz="2000"/>
              <a:t>: forces that support a star not fully understood </a:t>
            </a:r>
          </a:p>
        </p:txBody>
      </p:sp>
      <p:sp>
        <p:nvSpPr>
          <p:cNvPr id="10" name="TextBox 9"/>
          <p:cNvSpPr txBox="1"/>
          <p:nvPr/>
        </p:nvSpPr>
        <p:spPr>
          <a:xfrm>
            <a:off x="762000" y="4191000"/>
            <a:ext cx="6880225" cy="400050"/>
          </a:xfrm>
          <a:prstGeom prst="rect">
            <a:avLst/>
          </a:prstGeom>
          <a:noFill/>
        </p:spPr>
        <p:txBody>
          <a:bodyPr wrap="none">
            <a:spAutoFit/>
          </a:bodyPr>
          <a:lstStyle/>
          <a:p>
            <a:pPr eaLnBrk="0" hangingPunct="0">
              <a:defRPr/>
            </a:pPr>
            <a:r>
              <a:rPr lang="en-US" sz="2000" dirty="0">
                <a:solidFill>
                  <a:schemeClr val="accent6"/>
                </a:solidFill>
              </a:rPr>
              <a:t>Metaphysical</a:t>
            </a:r>
            <a:r>
              <a:rPr lang="en-US" sz="2000" dirty="0"/>
              <a:t>: difficulty accepting existence of the unknown </a:t>
            </a:r>
          </a:p>
        </p:txBody>
      </p:sp>
      <p:sp>
        <p:nvSpPr>
          <p:cNvPr id="11" name="TextBox 10"/>
          <p:cNvSpPr txBox="1">
            <a:spLocks noChangeArrowheads="1"/>
          </p:cNvSpPr>
          <p:nvPr/>
        </p:nvSpPr>
        <p:spPr bwMode="auto">
          <a:xfrm>
            <a:off x="762000" y="3352800"/>
            <a:ext cx="6934200" cy="528638"/>
          </a:xfrm>
          <a:prstGeom prst="rect">
            <a:avLst/>
          </a:prstGeom>
          <a:noFill/>
          <a:ln w="9525">
            <a:noFill/>
            <a:miter lim="800000"/>
            <a:headEnd/>
            <a:tailEnd/>
          </a:ln>
        </p:spPr>
        <p:txBody>
          <a:bodyPr>
            <a:prstTxWarp prst="textNoShape">
              <a:avLst/>
            </a:prstTxWarp>
            <a:spAutoFit/>
          </a:bodyPr>
          <a:lstStyle/>
          <a:p>
            <a:pPr marL="457200" indent="-457200" eaLnBrk="0" hangingPunct="0">
              <a:lnSpc>
                <a:spcPct val="150000"/>
              </a:lnSpc>
              <a:spcAft>
                <a:spcPts val="1200"/>
              </a:spcAft>
            </a:pPr>
            <a:r>
              <a:rPr lang="en-US" sz="2000">
                <a:solidFill>
                  <a:srgbClr val="2D2D8A"/>
                </a:solidFill>
              </a:rPr>
              <a:t>Psychological</a:t>
            </a:r>
            <a:r>
              <a:rPr lang="en-US" sz="2000"/>
              <a:t>: insistence on </a:t>
            </a:r>
            <a:r>
              <a:rPr lang="en-US" sz="2000" i="1"/>
              <a:t>static</a:t>
            </a:r>
            <a:r>
              <a:rPr lang="en-US" sz="2000"/>
              <a:t> configurations of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9" name="Picture 3"/>
          <p:cNvPicPr>
            <a:picLocks noChangeAspect="1"/>
          </p:cNvPicPr>
          <p:nvPr/>
        </p:nvPicPr>
        <p:blipFill>
          <a:blip r:embed="rId4"/>
          <a:srcRect/>
          <a:stretch>
            <a:fillRect/>
          </a:stretch>
        </p:blipFill>
        <p:spPr bwMode="auto">
          <a:xfrm>
            <a:off x="0" y="0"/>
            <a:ext cx="3352800" cy="4140200"/>
          </a:xfrm>
          <a:prstGeom prst="rect">
            <a:avLst/>
          </a:prstGeom>
          <a:noFill/>
          <a:ln w="9525">
            <a:noFill/>
            <a:miter lim="800000"/>
            <a:headEnd/>
            <a:tailEnd/>
          </a:ln>
        </p:spPr>
      </p:pic>
      <p:sp>
        <p:nvSpPr>
          <p:cNvPr id="45060" name="TextBox 1"/>
          <p:cNvSpPr txBox="1">
            <a:spLocks noChangeArrowheads="1"/>
          </p:cNvSpPr>
          <p:nvPr/>
        </p:nvSpPr>
        <p:spPr bwMode="auto">
          <a:xfrm>
            <a:off x="3352800" y="533400"/>
            <a:ext cx="5638800" cy="954088"/>
          </a:xfrm>
          <a:prstGeom prst="rect">
            <a:avLst/>
          </a:prstGeom>
          <a:noFill/>
          <a:ln w="9525">
            <a:noFill/>
            <a:miter lim="800000"/>
            <a:headEnd/>
            <a:tailEnd/>
          </a:ln>
        </p:spPr>
        <p:txBody>
          <a:bodyPr>
            <a:prstTxWarp prst="textNoShape">
              <a:avLst/>
            </a:prstTxWarp>
            <a:spAutoFit/>
          </a:bodyPr>
          <a:lstStyle/>
          <a:p>
            <a:pPr eaLnBrk="0" hangingPunct="0"/>
            <a:r>
              <a:rPr lang="en-US" sz="3200"/>
              <a:t>The Schwarzschild Singularity</a:t>
            </a:r>
          </a:p>
          <a:p>
            <a:pPr eaLnBrk="0" hangingPunct="0"/>
            <a:r>
              <a:rPr lang="en-US"/>
              <a:t>                                                     (1916)</a:t>
            </a:r>
          </a:p>
        </p:txBody>
      </p:sp>
      <p:graphicFrame>
        <p:nvGraphicFramePr>
          <p:cNvPr id="45058" name="Object 2"/>
          <p:cNvGraphicFramePr>
            <a:graphicFrameLocks noChangeAspect="1"/>
          </p:cNvGraphicFramePr>
          <p:nvPr/>
        </p:nvGraphicFramePr>
        <p:xfrm>
          <a:off x="2667000" y="1600200"/>
          <a:ext cx="6310313" cy="1257300"/>
        </p:xfrm>
        <a:graphic>
          <a:graphicData uri="http://schemas.openxmlformats.org/presentationml/2006/ole">
            <p:oleObj spid="_x0000_s45058" name="Equation" r:id="rId5" imgW="3441700" imgH="685800" progId="Equation.3">
              <p:embed/>
            </p:oleObj>
          </a:graphicData>
        </a:graphic>
      </p:graphicFrame>
      <p:sp>
        <p:nvSpPr>
          <p:cNvPr id="6" name="TextBox 1"/>
          <p:cNvSpPr txBox="1">
            <a:spLocks noChangeArrowheads="1"/>
          </p:cNvSpPr>
          <p:nvPr/>
        </p:nvSpPr>
        <p:spPr bwMode="auto">
          <a:xfrm>
            <a:off x="1981200" y="4648200"/>
            <a:ext cx="6629400" cy="646113"/>
          </a:xfrm>
          <a:prstGeom prst="rect">
            <a:avLst/>
          </a:prstGeom>
          <a:solidFill>
            <a:schemeClr val="accent5"/>
          </a:solidFill>
          <a:ln w="9525">
            <a:noFill/>
            <a:miter lim="800000"/>
            <a:headEnd/>
            <a:tailEnd/>
          </a:ln>
        </p:spPr>
        <p:txBody>
          <a:bodyPr>
            <a:prstTxWarp prst="textNoShape">
              <a:avLst/>
            </a:prstTxWarp>
            <a:spAutoFit/>
          </a:bodyPr>
          <a:lstStyle/>
          <a:p>
            <a:pPr eaLnBrk="0" hangingPunct="0">
              <a:defRPr/>
            </a:pPr>
            <a:r>
              <a:rPr lang="en-US" sz="1800"/>
              <a:t>The true, non-singular nature of the Schwarzschild “singularity” </a:t>
            </a:r>
          </a:p>
          <a:p>
            <a:pPr eaLnBrk="0" hangingPunct="0">
              <a:defRPr/>
            </a:pPr>
            <a:r>
              <a:rPr lang="en-US" sz="1800"/>
              <a:t>was not widely understood until 42 years later..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9"/>
          <p:cNvPicPr>
            <a:picLocks noChangeAspect="1"/>
          </p:cNvPicPr>
          <p:nvPr/>
        </p:nvPicPr>
        <p:blipFill>
          <a:blip r:embed="rId3"/>
          <a:srcRect/>
          <a:stretch>
            <a:fillRect/>
          </a:stretch>
        </p:blipFill>
        <p:spPr bwMode="auto">
          <a:xfrm>
            <a:off x="4343400" y="838200"/>
            <a:ext cx="4318000" cy="5245100"/>
          </a:xfrm>
          <a:prstGeom prst="rect">
            <a:avLst/>
          </a:prstGeom>
          <a:noFill/>
          <a:ln w="9525">
            <a:noFill/>
            <a:miter lim="800000"/>
            <a:headEnd/>
            <a:tailEnd/>
          </a:ln>
        </p:spPr>
      </p:pic>
      <p:sp>
        <p:nvSpPr>
          <p:cNvPr id="47107" name="TextBox 5"/>
          <p:cNvSpPr txBox="1">
            <a:spLocks noChangeArrowheads="1"/>
          </p:cNvSpPr>
          <p:nvPr/>
        </p:nvSpPr>
        <p:spPr bwMode="auto">
          <a:xfrm>
            <a:off x="304800" y="228600"/>
            <a:ext cx="4038600" cy="5262563"/>
          </a:xfrm>
          <a:prstGeom prst="rect">
            <a:avLst/>
          </a:prstGeom>
          <a:noFill/>
          <a:ln w="9525">
            <a:noFill/>
            <a:miter lim="800000"/>
            <a:headEnd/>
            <a:tailEnd/>
          </a:ln>
        </p:spPr>
        <p:txBody>
          <a:bodyPr>
            <a:prstTxWarp prst="textNoShape">
              <a:avLst/>
            </a:prstTxWarp>
            <a:spAutoFit/>
          </a:bodyPr>
          <a:lstStyle/>
          <a:p>
            <a:pPr eaLnBrk="0" hangingPunct="0"/>
            <a:r>
              <a:rPr lang="en-US"/>
              <a:t>Georges Lemaitre</a:t>
            </a:r>
          </a:p>
          <a:p>
            <a:pPr eaLnBrk="0" hangingPunct="0"/>
            <a:endParaRPr lang="en-US"/>
          </a:p>
          <a:p>
            <a:pPr eaLnBrk="0" hangingPunct="0"/>
            <a:r>
              <a:rPr lang="en-US" sz="1800"/>
              <a:t>First person to understand the nature of the Schwarzschild singularity as an event horizon (1933).</a:t>
            </a:r>
          </a:p>
          <a:p>
            <a:pPr eaLnBrk="0" hangingPunct="0"/>
            <a:endParaRPr lang="en-US" sz="1800"/>
          </a:p>
          <a:p>
            <a:pPr eaLnBrk="0" hangingPunct="0"/>
            <a:r>
              <a:rPr lang="en-US" sz="1800">
                <a:solidFill>
                  <a:srgbClr val="2D2D8A"/>
                </a:solidFill>
              </a:rPr>
              <a:t>Belgian mathematician and physicist, catholic priest, President of</a:t>
            </a:r>
          </a:p>
          <a:p>
            <a:pPr eaLnBrk="0" hangingPunct="0"/>
            <a:r>
              <a:rPr lang="en-US" sz="1800">
                <a:solidFill>
                  <a:srgbClr val="2D2D8A"/>
                </a:solidFill>
              </a:rPr>
              <a:t>Pontifical Academy of Sciences 1960-66  </a:t>
            </a:r>
          </a:p>
          <a:p>
            <a:pPr eaLnBrk="0" hangingPunct="0"/>
            <a:endParaRPr lang="en-US" sz="1800">
              <a:solidFill>
                <a:srgbClr val="2D2D8A"/>
              </a:solidFill>
            </a:endParaRPr>
          </a:p>
          <a:p>
            <a:pPr eaLnBrk="0" hangingPunct="0"/>
            <a:r>
              <a:rPr lang="en-US" sz="1800">
                <a:solidFill>
                  <a:srgbClr val="2D2D8A"/>
                </a:solidFill>
              </a:rPr>
              <a:t>Educated at Cambridge and MIT</a:t>
            </a:r>
          </a:p>
          <a:p>
            <a:pPr eaLnBrk="0" hangingPunct="0"/>
            <a:endParaRPr lang="en-US" sz="1800">
              <a:solidFill>
                <a:srgbClr val="2D2D8A"/>
              </a:solidFill>
            </a:endParaRPr>
          </a:p>
          <a:p>
            <a:pPr eaLnBrk="0" hangingPunct="0"/>
            <a:r>
              <a:rPr lang="en-US" sz="1800">
                <a:solidFill>
                  <a:srgbClr val="2D2D8A"/>
                </a:solidFill>
              </a:rPr>
              <a:t>Inventor of physical cosmology:</a:t>
            </a:r>
          </a:p>
          <a:p>
            <a:pPr eaLnBrk="0" hangingPunct="0"/>
            <a:endParaRPr lang="en-US" sz="1800">
              <a:solidFill>
                <a:srgbClr val="2D2D8A"/>
              </a:solidFill>
            </a:endParaRPr>
          </a:p>
          <a:p>
            <a:pPr eaLnBrk="0" hangingPunct="0"/>
            <a:r>
              <a:rPr lang="en-US" sz="1800" i="1">
                <a:solidFill>
                  <a:srgbClr val="2D2D8A"/>
                </a:solidFill>
              </a:rPr>
              <a:t>Expanding universe, cosmic fireball, origin of structure from quantum fluctuations, beginning of time…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762000" y="1600200"/>
            <a:ext cx="6129338" cy="70802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2D2D8A"/>
                </a:solidFill>
              </a:rPr>
              <a:t>Mathematical</a:t>
            </a:r>
            <a:r>
              <a:rPr lang="en-US" sz="2000"/>
              <a:t>: coordinate breakdown misunderstood</a:t>
            </a:r>
          </a:p>
          <a:p>
            <a:pPr eaLnBrk="0" hangingPunct="0"/>
            <a:r>
              <a:rPr lang="en-US" sz="2000"/>
              <a:t>                       </a:t>
            </a:r>
            <a:r>
              <a:rPr lang="en-US" sz="2000">
                <a:solidFill>
                  <a:srgbClr val="660066"/>
                </a:solidFill>
                <a:latin typeface="Skia" pitchFamily="-65" charset="0"/>
                <a:ea typeface="Skia" pitchFamily="-65" charset="0"/>
                <a:cs typeface="Skia" pitchFamily="-65" charset="0"/>
              </a:rPr>
              <a:t>he was mathematically brilliant</a:t>
            </a:r>
            <a:r>
              <a:rPr lang="en-US" sz="2000">
                <a:latin typeface="Skia" pitchFamily="-65" charset="0"/>
                <a:ea typeface="Skia" pitchFamily="-65" charset="0"/>
                <a:cs typeface="Skia" pitchFamily="-65" charset="0"/>
              </a:rPr>
              <a:t>  </a:t>
            </a:r>
          </a:p>
        </p:txBody>
      </p:sp>
      <p:sp>
        <p:nvSpPr>
          <p:cNvPr id="9" name="TextBox 8"/>
          <p:cNvSpPr txBox="1">
            <a:spLocks noChangeArrowheads="1"/>
          </p:cNvSpPr>
          <p:nvPr/>
        </p:nvSpPr>
        <p:spPr bwMode="auto">
          <a:xfrm>
            <a:off x="762000" y="2743200"/>
            <a:ext cx="8382000" cy="708025"/>
          </a:xfrm>
          <a:prstGeom prst="rect">
            <a:avLst/>
          </a:prstGeom>
          <a:noFill/>
          <a:ln w="9525">
            <a:noFill/>
            <a:miter lim="800000"/>
            <a:headEnd/>
            <a:tailEnd/>
          </a:ln>
        </p:spPr>
        <p:txBody>
          <a:bodyPr>
            <a:prstTxWarp prst="textNoShape">
              <a:avLst/>
            </a:prstTxWarp>
            <a:spAutoFit/>
          </a:bodyPr>
          <a:lstStyle/>
          <a:p>
            <a:pPr marL="457200" indent="-457200" eaLnBrk="0" hangingPunct="0"/>
            <a:r>
              <a:rPr lang="en-US" sz="2000">
                <a:solidFill>
                  <a:srgbClr val="2D2D8A"/>
                </a:solidFill>
              </a:rPr>
              <a:t>Physical</a:t>
            </a:r>
            <a:r>
              <a:rPr lang="en-US" sz="2000"/>
              <a:t>: lack of knowledge about the forces that support a star</a:t>
            </a:r>
          </a:p>
          <a:p>
            <a:pPr marL="457200" indent="-457200" eaLnBrk="0" hangingPunct="0"/>
            <a:r>
              <a:rPr lang="en-US" sz="2000">
                <a:solidFill>
                  <a:srgbClr val="660066"/>
                </a:solidFill>
                <a:latin typeface="Skia" pitchFamily="-65" charset="0"/>
                <a:ea typeface="Skia" pitchFamily="-65" charset="0"/>
                <a:cs typeface="Skia" pitchFamily="-65" charset="0"/>
              </a:rPr>
              <a:t>                  he was focused on the cosmos, which is mostly empty space  </a:t>
            </a:r>
          </a:p>
        </p:txBody>
      </p:sp>
      <p:sp>
        <p:nvSpPr>
          <p:cNvPr id="10" name="TextBox 9"/>
          <p:cNvSpPr txBox="1">
            <a:spLocks noChangeArrowheads="1"/>
          </p:cNvSpPr>
          <p:nvPr/>
        </p:nvSpPr>
        <p:spPr bwMode="auto">
          <a:xfrm>
            <a:off x="762000" y="4876800"/>
            <a:ext cx="8623300" cy="70802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2D2D8A"/>
                </a:solidFill>
              </a:rPr>
              <a:t>Metaphysical</a:t>
            </a:r>
            <a:r>
              <a:rPr lang="en-US" sz="2000"/>
              <a:t>: difficulty accepting existence of the unknown</a:t>
            </a:r>
          </a:p>
          <a:p>
            <a:pPr eaLnBrk="0" hangingPunct="0"/>
            <a:r>
              <a:rPr lang="en-US" sz="2000">
                <a:solidFill>
                  <a:srgbClr val="660066"/>
                </a:solidFill>
                <a:latin typeface="Skia" pitchFamily="-65" charset="0"/>
                <a:ea typeface="Skia" pitchFamily="-65" charset="0"/>
                <a:cs typeface="Skia" pitchFamily="-65" charset="0"/>
              </a:rPr>
              <a:t>                     what lies behind a cosmological horizon is more of the same </a:t>
            </a:r>
          </a:p>
        </p:txBody>
      </p:sp>
      <p:sp>
        <p:nvSpPr>
          <p:cNvPr id="49157" name="TextBox 11"/>
          <p:cNvSpPr txBox="1">
            <a:spLocks noChangeArrowheads="1"/>
          </p:cNvSpPr>
          <p:nvPr/>
        </p:nvSpPr>
        <p:spPr bwMode="auto">
          <a:xfrm>
            <a:off x="762000" y="685800"/>
            <a:ext cx="5522913" cy="523875"/>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Skia" pitchFamily="-65" charset="0"/>
                <a:ea typeface="Skia" pitchFamily="-65" charset="0"/>
                <a:cs typeface="Skia" pitchFamily="-65" charset="0"/>
              </a:rPr>
              <a:t>Why was Lemaitre not confused?</a:t>
            </a:r>
          </a:p>
        </p:txBody>
      </p:sp>
      <p:sp>
        <p:nvSpPr>
          <p:cNvPr id="13" name="TextBox 12"/>
          <p:cNvSpPr txBox="1">
            <a:spLocks noChangeArrowheads="1"/>
          </p:cNvSpPr>
          <p:nvPr/>
        </p:nvSpPr>
        <p:spPr bwMode="auto">
          <a:xfrm>
            <a:off x="762000" y="3810000"/>
            <a:ext cx="8382000" cy="708025"/>
          </a:xfrm>
          <a:prstGeom prst="rect">
            <a:avLst/>
          </a:prstGeom>
          <a:noFill/>
          <a:ln w="9525">
            <a:noFill/>
            <a:miter lim="800000"/>
            <a:headEnd/>
            <a:tailEnd/>
          </a:ln>
        </p:spPr>
        <p:txBody>
          <a:bodyPr>
            <a:prstTxWarp prst="textNoShape">
              <a:avLst/>
            </a:prstTxWarp>
            <a:spAutoFit/>
          </a:bodyPr>
          <a:lstStyle/>
          <a:p>
            <a:pPr marL="457200" indent="-457200" eaLnBrk="0" hangingPunct="0"/>
            <a:r>
              <a:rPr lang="en-US" sz="2000">
                <a:solidFill>
                  <a:srgbClr val="2D2D8A"/>
                </a:solidFill>
              </a:rPr>
              <a:t>Psychological</a:t>
            </a:r>
            <a:r>
              <a:rPr lang="en-US" sz="2000"/>
              <a:t>: insistence on static configurations</a:t>
            </a:r>
          </a:p>
          <a:p>
            <a:pPr marL="457200" indent="-457200" eaLnBrk="0" hangingPunct="0"/>
            <a:r>
              <a:rPr lang="en-US" sz="2000">
                <a:solidFill>
                  <a:srgbClr val="660066"/>
                </a:solidFill>
                <a:latin typeface="Skia" pitchFamily="-65" charset="0"/>
                <a:ea typeface="Skia" pitchFamily="-65" charset="0"/>
                <a:cs typeface="Skia" pitchFamily="-65" charset="0"/>
              </a:rPr>
              <a:t>                          he was focused on the cosmos, which is expanding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3" name="Picture 6"/>
          <p:cNvPicPr>
            <a:picLocks noChangeAspect="1"/>
          </p:cNvPicPr>
          <p:nvPr/>
        </p:nvPicPr>
        <p:blipFill>
          <a:blip r:embed="rId3"/>
          <a:srcRect/>
          <a:stretch>
            <a:fillRect/>
          </a:stretch>
        </p:blipFill>
        <p:spPr bwMode="auto">
          <a:xfrm>
            <a:off x="381000" y="3886200"/>
            <a:ext cx="8443913" cy="2254250"/>
          </a:xfrm>
          <a:prstGeom prst="rect">
            <a:avLst/>
          </a:prstGeom>
          <a:noFill/>
          <a:ln w="9525">
            <a:noFill/>
            <a:miter lim="800000"/>
            <a:headEnd/>
            <a:tailEnd/>
          </a:ln>
        </p:spPr>
      </p:pic>
      <p:sp>
        <p:nvSpPr>
          <p:cNvPr id="5" name="Rectangle 4"/>
          <p:cNvSpPr>
            <a:spLocks noChangeArrowheads="1"/>
          </p:cNvSpPr>
          <p:nvPr/>
        </p:nvSpPr>
        <p:spPr bwMode="auto">
          <a:xfrm>
            <a:off x="609600" y="3886200"/>
            <a:ext cx="6629400" cy="304800"/>
          </a:xfrm>
          <a:prstGeom prst="rect">
            <a:avLst/>
          </a:prstGeom>
          <a:solidFill>
            <a:srgbClr val="FFFF00">
              <a:alpha val="25882"/>
            </a:srgbClr>
          </a:solidFill>
          <a:ln w="9525">
            <a:noFill/>
            <a:round/>
            <a:headEnd/>
            <a:tailEnd/>
          </a:ln>
        </p:spPr>
        <p:txBody>
          <a:bodyPr>
            <a:prstTxWarp prst="textNoShape">
              <a:avLst/>
            </a:prstTxWarp>
          </a:bodyPr>
          <a:lstStyle/>
          <a:p>
            <a:pPr eaLnBrk="0" hangingPunct="0"/>
            <a:endParaRPr lang="en-US"/>
          </a:p>
        </p:txBody>
      </p:sp>
      <p:pic>
        <p:nvPicPr>
          <p:cNvPr id="46082" name="Picture 3"/>
          <p:cNvPicPr>
            <a:picLocks noChangeAspect="1"/>
          </p:cNvPicPr>
          <p:nvPr/>
        </p:nvPicPr>
        <p:blipFill>
          <a:blip r:embed="rId4"/>
          <a:srcRect/>
          <a:stretch>
            <a:fillRect/>
          </a:stretch>
        </p:blipFill>
        <p:spPr bwMode="auto">
          <a:xfrm>
            <a:off x="1066800" y="1524000"/>
            <a:ext cx="6946900" cy="2109788"/>
          </a:xfrm>
          <a:prstGeom prst="rect">
            <a:avLst/>
          </a:prstGeom>
          <a:noFill/>
          <a:ln w="9525">
            <a:noFill/>
            <a:miter lim="800000"/>
            <a:headEnd/>
            <a:tailEnd/>
          </a:ln>
        </p:spPr>
      </p:pic>
      <p:sp>
        <p:nvSpPr>
          <p:cNvPr id="50181" name="TextBox 3"/>
          <p:cNvSpPr txBox="1">
            <a:spLocks noChangeArrowheads="1"/>
          </p:cNvSpPr>
          <p:nvPr/>
        </p:nvSpPr>
        <p:spPr bwMode="auto">
          <a:xfrm>
            <a:off x="685800" y="304800"/>
            <a:ext cx="7635875" cy="830263"/>
          </a:xfrm>
          <a:prstGeom prst="rect">
            <a:avLst/>
          </a:prstGeom>
          <a:solidFill>
            <a:schemeClr val="accent1"/>
          </a:solidFill>
          <a:ln w="9525">
            <a:noFill/>
            <a:miter lim="800000"/>
            <a:headEnd/>
            <a:tailEnd/>
          </a:ln>
        </p:spPr>
        <p:txBody>
          <a:bodyPr>
            <a:prstTxWarp prst="textNoShape">
              <a:avLst/>
            </a:prstTxWarp>
            <a:spAutoFit/>
          </a:bodyPr>
          <a:lstStyle/>
          <a:p>
            <a:r>
              <a:rPr lang="en-US"/>
              <a:t>Einstein (1939) repeated his earlier, cosmological error, </a:t>
            </a:r>
          </a:p>
          <a:p>
            <a:r>
              <a:rPr lang="en-US"/>
              <a:t>insisting on </a:t>
            </a:r>
            <a:r>
              <a:rPr lang="en-US" i="1" u="sng"/>
              <a:t>stationary</a:t>
            </a:r>
            <a:r>
              <a:rPr lang="en-US"/>
              <a:t> matter configurations.</a:t>
            </a:r>
          </a:p>
        </p:txBody>
      </p:sp>
      <p:sp>
        <p:nvSpPr>
          <p:cNvPr id="6" name="Rectangle 5"/>
          <p:cNvSpPr>
            <a:spLocks noChangeArrowheads="1"/>
          </p:cNvSpPr>
          <p:nvPr/>
        </p:nvSpPr>
        <p:spPr bwMode="auto">
          <a:xfrm>
            <a:off x="2971800" y="5029200"/>
            <a:ext cx="5791200" cy="228600"/>
          </a:xfrm>
          <a:prstGeom prst="rect">
            <a:avLst/>
          </a:prstGeom>
          <a:solidFill>
            <a:srgbClr val="FFFF00">
              <a:alpha val="25882"/>
            </a:srgbClr>
          </a:solidFill>
          <a:ln w="9525">
            <a:noFill/>
            <a:round/>
            <a:headEnd/>
            <a:tailEnd/>
          </a:ln>
        </p:spPr>
        <p:txBody>
          <a:bodyPr>
            <a:prstTxWarp prst="textNoShape">
              <a:avLst/>
            </a:prstTxWarp>
          </a:bodyPr>
          <a:lstStyle/>
          <a:p>
            <a:pPr eaLnBrk="0" hangingPunct="0"/>
            <a:endParaRPr lang="en-US"/>
          </a:p>
        </p:txBody>
      </p:sp>
      <p:sp>
        <p:nvSpPr>
          <p:cNvPr id="7" name="Rectangle 6"/>
          <p:cNvSpPr>
            <a:spLocks noChangeArrowheads="1"/>
          </p:cNvSpPr>
          <p:nvPr/>
        </p:nvSpPr>
        <p:spPr bwMode="auto">
          <a:xfrm>
            <a:off x="304800" y="5257800"/>
            <a:ext cx="6324600" cy="304800"/>
          </a:xfrm>
          <a:prstGeom prst="rect">
            <a:avLst/>
          </a:prstGeom>
          <a:solidFill>
            <a:srgbClr val="FFFF00">
              <a:alpha val="25882"/>
            </a:srgbClr>
          </a:solidFill>
          <a:ln w="9525">
            <a:no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9" name="TextBox 1"/>
          <p:cNvSpPr txBox="1">
            <a:spLocks noChangeArrowheads="1"/>
          </p:cNvSpPr>
          <p:nvPr/>
        </p:nvSpPr>
        <p:spPr bwMode="auto">
          <a:xfrm>
            <a:off x="609600" y="304800"/>
            <a:ext cx="7696200" cy="646113"/>
          </a:xfrm>
          <a:prstGeom prst="rect">
            <a:avLst/>
          </a:prstGeom>
          <a:solidFill>
            <a:schemeClr val="accent1"/>
          </a:solidFill>
          <a:ln w="9525">
            <a:noFill/>
            <a:miter lim="800000"/>
            <a:headEnd/>
            <a:tailEnd/>
          </a:ln>
        </p:spPr>
        <p:txBody>
          <a:bodyPr>
            <a:prstTxWarp prst="textNoShape">
              <a:avLst/>
            </a:prstTxWarp>
            <a:spAutoFit/>
          </a:bodyPr>
          <a:lstStyle/>
          <a:p>
            <a:pPr eaLnBrk="0" hangingPunct="0"/>
            <a:r>
              <a:rPr lang="en-US" sz="1800"/>
              <a:t>Oppenheimer and Snyder (1939) analyzed </a:t>
            </a:r>
            <a:r>
              <a:rPr lang="en-US" sz="1800" i="1" u="sng"/>
              <a:t>collapsing</a:t>
            </a:r>
            <a:r>
              <a:rPr lang="en-US" sz="1800"/>
              <a:t> matter and showed</a:t>
            </a:r>
          </a:p>
          <a:p>
            <a:pPr eaLnBrk="0" hangingPunct="0"/>
            <a:r>
              <a:rPr lang="en-US" sz="1800"/>
              <a:t>how an event horizon forms in a finite time.</a:t>
            </a:r>
          </a:p>
        </p:txBody>
      </p:sp>
      <p:sp>
        <p:nvSpPr>
          <p:cNvPr id="6" name="Rectangle 3"/>
          <p:cNvSpPr>
            <a:spLocks noChangeArrowheads="1"/>
          </p:cNvSpPr>
          <p:nvPr/>
        </p:nvSpPr>
        <p:spPr bwMode="auto">
          <a:xfrm>
            <a:off x="5715000" y="3429000"/>
            <a:ext cx="22098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8" name="Rectangle 3"/>
          <p:cNvSpPr>
            <a:spLocks noChangeArrowheads="1"/>
          </p:cNvSpPr>
          <p:nvPr/>
        </p:nvSpPr>
        <p:spPr bwMode="auto">
          <a:xfrm>
            <a:off x="5791200" y="4038600"/>
            <a:ext cx="2133600" cy="1524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9" name="Rectangle 3"/>
          <p:cNvSpPr>
            <a:spLocks noChangeArrowheads="1"/>
          </p:cNvSpPr>
          <p:nvPr/>
        </p:nvSpPr>
        <p:spPr bwMode="auto">
          <a:xfrm>
            <a:off x="5105400" y="4724400"/>
            <a:ext cx="28956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pic>
        <p:nvPicPr>
          <p:cNvPr id="15" name="Picture 14" descr="OppenheimerBlackboardLarge.jpg"/>
          <p:cNvPicPr>
            <a:picLocks noChangeAspect="1"/>
          </p:cNvPicPr>
          <p:nvPr/>
        </p:nvPicPr>
        <p:blipFill>
          <a:blip r:embed="rId3"/>
          <a:srcRect/>
          <a:stretch>
            <a:fillRect/>
          </a:stretch>
        </p:blipFill>
        <p:spPr bwMode="auto">
          <a:xfrm>
            <a:off x="5181600" y="1143000"/>
            <a:ext cx="3962400" cy="5110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a:srcRect/>
          <a:stretch>
            <a:fillRect/>
          </a:stretch>
        </p:blipFill>
        <p:spPr bwMode="auto">
          <a:xfrm>
            <a:off x="0" y="1219200"/>
            <a:ext cx="9144000" cy="4440238"/>
          </a:xfrm>
          <a:prstGeom prst="rect">
            <a:avLst/>
          </a:prstGeom>
          <a:noFill/>
          <a:ln w="9525">
            <a:noFill/>
            <a:miter lim="800000"/>
            <a:headEnd/>
            <a:tailEnd/>
          </a:ln>
        </p:spPr>
      </p:pic>
      <p:sp>
        <p:nvSpPr>
          <p:cNvPr id="47107" name="Rectangle 3"/>
          <p:cNvSpPr>
            <a:spLocks noChangeArrowheads="1"/>
          </p:cNvSpPr>
          <p:nvPr/>
        </p:nvSpPr>
        <p:spPr bwMode="auto">
          <a:xfrm>
            <a:off x="1143000" y="2971800"/>
            <a:ext cx="67056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47108" name="TextBox 4"/>
          <p:cNvSpPr txBox="1">
            <a:spLocks noChangeArrowheads="1"/>
          </p:cNvSpPr>
          <p:nvPr/>
        </p:nvSpPr>
        <p:spPr bwMode="auto">
          <a:xfrm>
            <a:off x="381000" y="5638800"/>
            <a:ext cx="8413750" cy="830263"/>
          </a:xfrm>
          <a:prstGeom prst="rect">
            <a:avLst/>
          </a:prstGeom>
          <a:noFill/>
          <a:ln w="9525">
            <a:noFill/>
            <a:miter lim="800000"/>
            <a:headEnd/>
            <a:tailEnd/>
          </a:ln>
        </p:spPr>
        <p:txBody>
          <a:bodyPr wrap="none">
            <a:prstTxWarp prst="textNoShape">
              <a:avLst/>
            </a:prstTxWarp>
            <a:spAutoFit/>
          </a:bodyPr>
          <a:lstStyle/>
          <a:p>
            <a:pPr eaLnBrk="0" hangingPunct="0"/>
            <a:r>
              <a:rPr lang="en-US"/>
              <a:t>First paper to discuss the viewpoint of an observer who</a:t>
            </a:r>
          </a:p>
          <a:p>
            <a:pPr eaLnBrk="0" hangingPunct="0"/>
            <a:r>
              <a:rPr lang="en-US"/>
              <a:t>falls in, and contrasted with the view of an external observer. </a:t>
            </a:r>
          </a:p>
        </p:txBody>
      </p:sp>
      <p:sp>
        <p:nvSpPr>
          <p:cNvPr id="52229" name="TextBox 1"/>
          <p:cNvSpPr txBox="1">
            <a:spLocks noChangeArrowheads="1"/>
          </p:cNvSpPr>
          <p:nvPr/>
        </p:nvSpPr>
        <p:spPr bwMode="auto">
          <a:xfrm>
            <a:off x="609600" y="304800"/>
            <a:ext cx="7696200" cy="646113"/>
          </a:xfrm>
          <a:prstGeom prst="rect">
            <a:avLst/>
          </a:prstGeom>
          <a:solidFill>
            <a:schemeClr val="accent1"/>
          </a:solidFill>
          <a:ln w="9525">
            <a:noFill/>
            <a:miter lim="800000"/>
            <a:headEnd/>
            <a:tailEnd/>
          </a:ln>
        </p:spPr>
        <p:txBody>
          <a:bodyPr>
            <a:prstTxWarp prst="textNoShape">
              <a:avLst/>
            </a:prstTxWarp>
            <a:spAutoFit/>
          </a:bodyPr>
          <a:lstStyle/>
          <a:p>
            <a:pPr eaLnBrk="0" hangingPunct="0"/>
            <a:r>
              <a:rPr lang="en-US" sz="1800"/>
              <a:t>Oppenheimer and Snyder (1939) analyzed </a:t>
            </a:r>
            <a:r>
              <a:rPr lang="en-US" sz="1800" i="1" u="sng"/>
              <a:t>collapsing</a:t>
            </a:r>
            <a:r>
              <a:rPr lang="en-US" sz="1800"/>
              <a:t> matter and showed</a:t>
            </a:r>
          </a:p>
          <a:p>
            <a:pPr eaLnBrk="0" hangingPunct="0"/>
            <a:r>
              <a:rPr lang="en-US" sz="1800"/>
              <a:t>how an event horizon forms in a finite time.</a:t>
            </a:r>
          </a:p>
        </p:txBody>
      </p:sp>
      <p:sp>
        <p:nvSpPr>
          <p:cNvPr id="6" name="Rectangle 3"/>
          <p:cNvSpPr>
            <a:spLocks noChangeArrowheads="1"/>
          </p:cNvSpPr>
          <p:nvPr/>
        </p:nvSpPr>
        <p:spPr bwMode="auto">
          <a:xfrm>
            <a:off x="5715000" y="3429000"/>
            <a:ext cx="22098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7" name="Rectangle 3"/>
          <p:cNvSpPr>
            <a:spLocks noChangeArrowheads="1"/>
          </p:cNvSpPr>
          <p:nvPr/>
        </p:nvSpPr>
        <p:spPr bwMode="auto">
          <a:xfrm>
            <a:off x="1066800" y="4191000"/>
            <a:ext cx="6858000" cy="3810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8" name="Rectangle 3"/>
          <p:cNvSpPr>
            <a:spLocks noChangeArrowheads="1"/>
          </p:cNvSpPr>
          <p:nvPr/>
        </p:nvSpPr>
        <p:spPr bwMode="auto">
          <a:xfrm>
            <a:off x="5791200" y="4038600"/>
            <a:ext cx="2133600" cy="1524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9" name="Rectangle 3"/>
          <p:cNvSpPr>
            <a:spLocks noChangeArrowheads="1"/>
          </p:cNvSpPr>
          <p:nvPr/>
        </p:nvSpPr>
        <p:spPr bwMode="auto">
          <a:xfrm>
            <a:off x="5105400" y="4724400"/>
            <a:ext cx="28956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10" name="Rectangle 3"/>
          <p:cNvSpPr>
            <a:spLocks noChangeArrowheads="1"/>
          </p:cNvSpPr>
          <p:nvPr/>
        </p:nvSpPr>
        <p:spPr bwMode="auto">
          <a:xfrm>
            <a:off x="1066800" y="4953000"/>
            <a:ext cx="35814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11" name="Rectangle 3"/>
          <p:cNvSpPr>
            <a:spLocks noChangeArrowheads="1"/>
          </p:cNvSpPr>
          <p:nvPr/>
        </p:nvSpPr>
        <p:spPr bwMode="auto">
          <a:xfrm>
            <a:off x="1066800" y="3581400"/>
            <a:ext cx="9144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12" name="Rectangle 3"/>
          <p:cNvSpPr>
            <a:spLocks noChangeArrowheads="1"/>
          </p:cNvSpPr>
          <p:nvPr/>
        </p:nvSpPr>
        <p:spPr bwMode="auto">
          <a:xfrm>
            <a:off x="1066800" y="3200400"/>
            <a:ext cx="6858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13" name="Rectangle 3"/>
          <p:cNvSpPr>
            <a:spLocks noChangeArrowheads="1"/>
          </p:cNvSpPr>
          <p:nvPr/>
        </p:nvSpPr>
        <p:spPr bwMode="auto">
          <a:xfrm>
            <a:off x="3352800" y="5105400"/>
            <a:ext cx="46482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14" name="Rectangle 3"/>
          <p:cNvSpPr>
            <a:spLocks noChangeArrowheads="1"/>
          </p:cNvSpPr>
          <p:nvPr/>
        </p:nvSpPr>
        <p:spPr bwMode="auto">
          <a:xfrm>
            <a:off x="1066800" y="5334000"/>
            <a:ext cx="18288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7108" grpId="0"/>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extBox 1"/>
          <p:cNvSpPr txBox="1">
            <a:spLocks noChangeArrowheads="1"/>
          </p:cNvSpPr>
          <p:nvPr/>
        </p:nvSpPr>
        <p:spPr bwMode="auto">
          <a:xfrm>
            <a:off x="381000" y="533400"/>
            <a:ext cx="5334000" cy="3846513"/>
          </a:xfrm>
          <a:prstGeom prst="rect">
            <a:avLst/>
          </a:prstGeom>
          <a:noFill/>
          <a:ln w="9525">
            <a:noFill/>
            <a:miter lim="800000"/>
            <a:headEnd/>
            <a:tailEnd/>
          </a:ln>
        </p:spPr>
        <p:txBody>
          <a:bodyPr>
            <a:prstTxWarp prst="textNoShape">
              <a:avLst/>
            </a:prstTxWarp>
            <a:spAutoFit/>
          </a:bodyPr>
          <a:lstStyle/>
          <a:p>
            <a:pPr eaLnBrk="0" hangingPunct="0"/>
            <a:r>
              <a:rPr lang="en-US"/>
              <a:t>Twenty years later, it still wasn’t accepted. </a:t>
            </a:r>
          </a:p>
          <a:p>
            <a:pPr eaLnBrk="0" hangingPunct="0"/>
            <a:endParaRPr lang="en-US"/>
          </a:p>
          <a:p>
            <a:pPr eaLnBrk="0" hangingPunct="0"/>
            <a:r>
              <a:rPr lang="en-US"/>
              <a:t>Oppenheimer, at 1958 Solvay Congress:</a:t>
            </a:r>
          </a:p>
          <a:p>
            <a:pPr eaLnBrk="0" hangingPunct="0"/>
            <a:endParaRPr lang="en-US"/>
          </a:p>
          <a:p>
            <a:pPr eaLnBrk="0" hangingPunct="0"/>
            <a:r>
              <a:rPr lang="en-US" sz="2000"/>
              <a:t>“Would not the simplest assumption about the fate of a star more than the critical mass be this, that it undergoes continued gravitational contraction and cuts itself off from the rest of the universe?”</a:t>
            </a:r>
          </a:p>
        </p:txBody>
      </p:sp>
      <p:pic>
        <p:nvPicPr>
          <p:cNvPr id="54275" name="Picture 2" descr="oppie58.jpg"/>
          <p:cNvPicPr>
            <a:picLocks noChangeAspect="1"/>
          </p:cNvPicPr>
          <p:nvPr/>
        </p:nvPicPr>
        <p:blipFill>
          <a:blip r:embed="rId2"/>
          <a:srcRect/>
          <a:stretch>
            <a:fillRect/>
          </a:stretch>
        </p:blipFill>
        <p:spPr bwMode="auto">
          <a:xfrm>
            <a:off x="5867400" y="381000"/>
            <a:ext cx="2895600" cy="2914650"/>
          </a:xfrm>
          <a:prstGeom prst="rect">
            <a:avLst/>
          </a:prstGeom>
          <a:noFill/>
          <a:ln w="9525">
            <a:noFill/>
            <a:miter lim="800000"/>
            <a:headEnd/>
            <a:tailEnd/>
          </a:ln>
        </p:spPr>
      </p:pic>
      <p:sp>
        <p:nvSpPr>
          <p:cNvPr id="54276" name="TextBox 3"/>
          <p:cNvSpPr txBox="1">
            <a:spLocks noChangeArrowheads="1"/>
          </p:cNvSpPr>
          <p:nvPr/>
        </p:nvSpPr>
        <p:spPr bwMode="auto">
          <a:xfrm>
            <a:off x="5943600" y="3276600"/>
            <a:ext cx="2895600" cy="1323975"/>
          </a:xfrm>
          <a:prstGeom prst="rect">
            <a:avLst/>
          </a:prstGeom>
          <a:noFill/>
          <a:ln w="9525">
            <a:noFill/>
            <a:miter lim="800000"/>
            <a:headEnd/>
            <a:tailEnd/>
          </a:ln>
        </p:spPr>
        <p:txBody>
          <a:bodyPr>
            <a:prstTxWarp prst="textNoShape">
              <a:avLst/>
            </a:prstTxWarp>
            <a:spAutoFit/>
          </a:bodyPr>
          <a:lstStyle/>
          <a:p>
            <a:pPr eaLnBrk="0" hangingPunct="0"/>
            <a:r>
              <a:rPr lang="en-US" sz="2000"/>
              <a:t>Oppenheimer,1958 </a:t>
            </a:r>
          </a:p>
          <a:p>
            <a:pPr eaLnBrk="0" hangingPunct="0"/>
            <a:r>
              <a:rPr lang="en-US" sz="2000"/>
              <a:t>by Richard Avedon,</a:t>
            </a:r>
          </a:p>
          <a:p>
            <a:pPr eaLnBrk="0" hangingPunct="0"/>
            <a:r>
              <a:rPr lang="en-US" sz="2000"/>
              <a:t>currently on display at</a:t>
            </a:r>
          </a:p>
          <a:p>
            <a:pPr eaLnBrk="0" hangingPunct="0"/>
            <a:r>
              <a:rPr lang="en-US" sz="2000"/>
              <a:t>The Corcoran Gallery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a:srcRect/>
          <a:stretch>
            <a:fillRect/>
          </a:stretch>
        </p:blipFill>
        <p:spPr bwMode="auto">
          <a:xfrm>
            <a:off x="0" y="0"/>
            <a:ext cx="4876800" cy="6824663"/>
          </a:xfrm>
          <a:prstGeom prst="rect">
            <a:avLst/>
          </a:prstGeom>
          <a:noFill/>
          <a:ln w="9525">
            <a:noFill/>
            <a:miter lim="800000"/>
            <a:headEnd/>
            <a:tailEnd/>
          </a:ln>
        </p:spPr>
      </p:pic>
      <p:sp>
        <p:nvSpPr>
          <p:cNvPr id="18435" name="Rectangle 6"/>
          <p:cNvSpPr>
            <a:spLocks noChangeArrowheads="1"/>
          </p:cNvSpPr>
          <p:nvPr/>
        </p:nvSpPr>
        <p:spPr bwMode="auto">
          <a:xfrm>
            <a:off x="5181600" y="0"/>
            <a:ext cx="3962400" cy="5432425"/>
          </a:xfrm>
          <a:prstGeom prst="rect">
            <a:avLst/>
          </a:prstGeom>
          <a:noFill/>
          <a:ln w="9525">
            <a:noFill/>
            <a:miter lim="800000"/>
            <a:headEnd/>
            <a:tailEnd/>
          </a:ln>
        </p:spPr>
        <p:txBody>
          <a:bodyPr>
            <a:prstTxWarp prst="textNoShape">
              <a:avLst/>
            </a:prstTxWarp>
            <a:spAutoFit/>
          </a:bodyPr>
          <a:lstStyle/>
          <a:p>
            <a:pPr eaLnBrk="0" hangingPunct="0">
              <a:lnSpc>
                <a:spcPct val="130000"/>
              </a:lnSpc>
            </a:pPr>
            <a:r>
              <a:rPr lang="en-US" sz="3600"/>
              <a:t>Gravity </a:t>
            </a:r>
          </a:p>
          <a:p>
            <a:pPr eaLnBrk="0" hangingPunct="0">
              <a:lnSpc>
                <a:spcPct val="130000"/>
              </a:lnSpc>
            </a:pPr>
            <a:r>
              <a:rPr lang="en-US"/>
              <a:t>is a force of attraction between any two masses,</a:t>
            </a:r>
          </a:p>
          <a:p>
            <a:pPr eaLnBrk="0" hangingPunct="0">
              <a:lnSpc>
                <a:spcPct val="130000"/>
              </a:lnSpc>
            </a:pPr>
            <a:r>
              <a:rPr lang="en-US"/>
              <a:t>proportional to each mass and inversely to the square of their separation.</a:t>
            </a:r>
          </a:p>
          <a:p>
            <a:pPr eaLnBrk="0" hangingPunct="0">
              <a:lnSpc>
                <a:spcPct val="130000"/>
              </a:lnSpc>
            </a:pPr>
            <a:endParaRPr lang="en-US"/>
          </a:p>
          <a:p>
            <a:pPr eaLnBrk="0" hangingPunct="0">
              <a:lnSpc>
                <a:spcPct val="130000"/>
              </a:lnSpc>
            </a:pPr>
            <a:r>
              <a:rPr lang="en-US" sz="2000" i="1"/>
              <a:t>With this Newton unified the fall of an apple, the tides, and the orbits of the moon and the solar</a:t>
            </a:r>
          </a:p>
          <a:p>
            <a:pPr eaLnBrk="0" hangingPunct="0">
              <a:lnSpc>
                <a:spcPct val="130000"/>
              </a:lnSpc>
            </a:pPr>
            <a:r>
              <a:rPr lang="en-US" sz="2000" i="1"/>
              <a:t>system.</a:t>
            </a:r>
            <a:endParaRPr lang="en-US" i="1"/>
          </a:p>
        </p:txBody>
      </p:sp>
      <p:pic>
        <p:nvPicPr>
          <p:cNvPr id="7" name="Picture 6" descr="newton.jpg"/>
          <p:cNvPicPr>
            <a:picLocks noChangeAspect="1"/>
          </p:cNvPicPr>
          <p:nvPr/>
        </p:nvPicPr>
        <p:blipFill>
          <a:blip r:embed="rId4"/>
          <a:srcRect/>
          <a:stretch>
            <a:fillRect/>
          </a:stretch>
        </p:blipFill>
        <p:spPr bwMode="auto">
          <a:xfrm>
            <a:off x="0" y="0"/>
            <a:ext cx="4992688" cy="6858000"/>
          </a:xfrm>
          <a:prstGeom prst="rect">
            <a:avLst/>
          </a:prstGeom>
          <a:noFill/>
          <a:ln w="9525">
            <a:noFill/>
            <a:miter lim="800000"/>
            <a:headEnd/>
            <a:tailEnd/>
          </a:ln>
        </p:spPr>
      </p:pic>
      <p:sp>
        <p:nvSpPr>
          <p:cNvPr id="18437" name="TextBox 7"/>
          <p:cNvSpPr txBox="1">
            <a:spLocks noChangeArrowheads="1"/>
          </p:cNvSpPr>
          <p:nvPr/>
        </p:nvSpPr>
        <p:spPr bwMode="auto">
          <a:xfrm>
            <a:off x="5029200" y="6096000"/>
            <a:ext cx="3521075" cy="400050"/>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660066"/>
                </a:solidFill>
              </a:rPr>
              <a:t>Isaac Newton, aged 46, 1689</a:t>
            </a:r>
          </a:p>
        </p:txBody>
      </p:sp>
      <p:sp>
        <p:nvSpPr>
          <p:cNvPr id="18438" name="TextBox 7"/>
          <p:cNvSpPr txBox="1">
            <a:spLocks noChangeArrowheads="1"/>
          </p:cNvSpPr>
          <p:nvPr/>
        </p:nvSpPr>
        <p:spPr bwMode="auto">
          <a:xfrm>
            <a:off x="5257800" y="7239000"/>
            <a:ext cx="6583363" cy="1262063"/>
          </a:xfrm>
          <a:prstGeom prst="rect">
            <a:avLst/>
          </a:prstGeom>
          <a:noFill/>
          <a:ln w="9525">
            <a:noFill/>
            <a:miter lim="800000"/>
            <a:headEnd/>
            <a:tailEnd/>
          </a:ln>
        </p:spPr>
        <p:txBody>
          <a:bodyPr wrap="none">
            <a:prstTxWarp prst="textNoShape">
              <a:avLst/>
            </a:prstTxWarp>
            <a:spAutoFit/>
          </a:bodyPr>
          <a:lstStyle/>
          <a:p>
            <a:pPr eaLnBrk="0" hangingPunct="0"/>
            <a:r>
              <a:rPr lang="en-US"/>
              <a:t>With this Newton explained the fall of an apple, </a:t>
            </a:r>
          </a:p>
          <a:p>
            <a:pPr eaLnBrk="0" hangingPunct="0"/>
            <a:r>
              <a:rPr lang="en-US"/>
              <a:t>the tides, the orbit of the moon, and the </a:t>
            </a:r>
            <a:r>
              <a:rPr lang="en-US" sz="2800"/>
              <a:t> </a:t>
            </a:r>
          </a:p>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762000" y="1600200"/>
            <a:ext cx="6381750" cy="70802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2D2D8A"/>
                </a:solidFill>
              </a:rPr>
              <a:t>Mathematical</a:t>
            </a:r>
            <a:r>
              <a:rPr lang="en-US" sz="2000"/>
              <a:t>: coordinate breakdown misunderstood</a:t>
            </a:r>
          </a:p>
          <a:p>
            <a:pPr eaLnBrk="0" hangingPunct="0"/>
            <a:r>
              <a:rPr lang="en-US" sz="2000"/>
              <a:t>                       </a:t>
            </a:r>
            <a:r>
              <a:rPr lang="en-US" sz="2000">
                <a:solidFill>
                  <a:srgbClr val="660066"/>
                </a:solidFill>
                <a:latin typeface="Skia" pitchFamily="-65" charset="0"/>
                <a:ea typeface="Skia" pitchFamily="-65" charset="0"/>
                <a:cs typeface="Skia" pitchFamily="-65" charset="0"/>
              </a:rPr>
              <a:t>he was not looking at the static solution</a:t>
            </a:r>
            <a:endParaRPr lang="en-US" sz="2000">
              <a:latin typeface="Skia" pitchFamily="-65" charset="0"/>
              <a:ea typeface="Skia" pitchFamily="-65" charset="0"/>
              <a:cs typeface="Skia" pitchFamily="-65" charset="0"/>
            </a:endParaRPr>
          </a:p>
        </p:txBody>
      </p:sp>
      <p:sp>
        <p:nvSpPr>
          <p:cNvPr id="9" name="TextBox 8"/>
          <p:cNvSpPr txBox="1">
            <a:spLocks noChangeArrowheads="1"/>
          </p:cNvSpPr>
          <p:nvPr/>
        </p:nvSpPr>
        <p:spPr bwMode="auto">
          <a:xfrm>
            <a:off x="762000" y="2743200"/>
            <a:ext cx="8382000" cy="1323975"/>
          </a:xfrm>
          <a:prstGeom prst="rect">
            <a:avLst/>
          </a:prstGeom>
          <a:noFill/>
          <a:ln w="9525">
            <a:noFill/>
            <a:miter lim="800000"/>
            <a:headEnd/>
            <a:tailEnd/>
          </a:ln>
        </p:spPr>
        <p:txBody>
          <a:bodyPr>
            <a:prstTxWarp prst="textNoShape">
              <a:avLst/>
            </a:prstTxWarp>
            <a:spAutoFit/>
          </a:bodyPr>
          <a:lstStyle/>
          <a:p>
            <a:pPr marL="457200" indent="-457200" eaLnBrk="0" hangingPunct="0"/>
            <a:r>
              <a:rPr lang="en-US" sz="2000">
                <a:solidFill>
                  <a:srgbClr val="2D2D8A"/>
                </a:solidFill>
              </a:rPr>
              <a:t>Physical</a:t>
            </a:r>
            <a:r>
              <a:rPr lang="en-US" sz="2000"/>
              <a:t>: lack of knowledge about the forces that support a star</a:t>
            </a:r>
          </a:p>
          <a:p>
            <a:pPr marL="457200" indent="-457200" eaLnBrk="0" hangingPunct="0"/>
            <a:r>
              <a:rPr lang="en-US" sz="2000">
                <a:solidFill>
                  <a:srgbClr val="660066"/>
                </a:solidFill>
                <a:latin typeface="Skia" pitchFamily="-65" charset="0"/>
                <a:ea typeface="Skia" pitchFamily="-65" charset="0"/>
                <a:cs typeface="Skia" pitchFamily="-65" charset="0"/>
              </a:rPr>
              <a:t>                 1) he had just previously found an upper limit for the mass</a:t>
            </a:r>
          </a:p>
          <a:p>
            <a:pPr marL="457200" indent="-457200" eaLnBrk="0" hangingPunct="0"/>
            <a:r>
              <a:rPr lang="en-US" sz="2000">
                <a:solidFill>
                  <a:srgbClr val="660066"/>
                </a:solidFill>
                <a:latin typeface="Skia" pitchFamily="-65" charset="0"/>
                <a:ea typeface="Skia" pitchFamily="-65" charset="0"/>
                <a:cs typeface="Skia" pitchFamily="-65" charset="0"/>
              </a:rPr>
              <a:t>                     of stars supported by nuclear matter, </a:t>
            </a:r>
          </a:p>
          <a:p>
            <a:pPr marL="457200" indent="-457200" eaLnBrk="0" hangingPunct="0"/>
            <a:r>
              <a:rPr lang="en-US" sz="2000">
                <a:solidFill>
                  <a:srgbClr val="660066"/>
                </a:solidFill>
                <a:latin typeface="Skia" pitchFamily="-65" charset="0"/>
                <a:ea typeface="Skia" pitchFamily="-65" charset="0"/>
                <a:cs typeface="Skia" pitchFamily="-65" charset="0"/>
              </a:rPr>
              <a:t>                 2) he simplified the problem by neglecting pressure!</a:t>
            </a:r>
          </a:p>
        </p:txBody>
      </p:sp>
      <p:sp>
        <p:nvSpPr>
          <p:cNvPr id="10" name="TextBox 9"/>
          <p:cNvSpPr txBox="1">
            <a:spLocks noChangeArrowheads="1"/>
          </p:cNvSpPr>
          <p:nvPr/>
        </p:nvSpPr>
        <p:spPr bwMode="auto">
          <a:xfrm>
            <a:off x="762000" y="5638800"/>
            <a:ext cx="6880225" cy="400050"/>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2D2D8A"/>
                </a:solidFill>
              </a:rPr>
              <a:t>Metaphysical</a:t>
            </a:r>
            <a:r>
              <a:rPr lang="en-US" sz="2000"/>
              <a:t>: difficulty accepting existence of the unknown</a:t>
            </a:r>
          </a:p>
        </p:txBody>
      </p:sp>
      <p:sp>
        <p:nvSpPr>
          <p:cNvPr id="55301" name="TextBox 11"/>
          <p:cNvSpPr txBox="1">
            <a:spLocks noChangeArrowheads="1"/>
          </p:cNvSpPr>
          <p:nvPr/>
        </p:nvSpPr>
        <p:spPr bwMode="auto">
          <a:xfrm>
            <a:off x="609600" y="685800"/>
            <a:ext cx="6296025" cy="523875"/>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Skia" pitchFamily="-65" charset="0"/>
                <a:ea typeface="Skia" pitchFamily="-65" charset="0"/>
                <a:cs typeface="Skia" pitchFamily="-65" charset="0"/>
              </a:rPr>
              <a:t>Why was Oppenheimer not confused?</a:t>
            </a:r>
          </a:p>
        </p:txBody>
      </p:sp>
      <p:sp>
        <p:nvSpPr>
          <p:cNvPr id="13" name="TextBox 12"/>
          <p:cNvSpPr txBox="1">
            <a:spLocks noChangeArrowheads="1"/>
          </p:cNvSpPr>
          <p:nvPr/>
        </p:nvSpPr>
        <p:spPr bwMode="auto">
          <a:xfrm>
            <a:off x="762000" y="4419600"/>
            <a:ext cx="8382000" cy="1016000"/>
          </a:xfrm>
          <a:prstGeom prst="rect">
            <a:avLst/>
          </a:prstGeom>
          <a:noFill/>
          <a:ln w="9525">
            <a:noFill/>
            <a:miter lim="800000"/>
            <a:headEnd/>
            <a:tailEnd/>
          </a:ln>
        </p:spPr>
        <p:txBody>
          <a:bodyPr>
            <a:prstTxWarp prst="textNoShape">
              <a:avLst/>
            </a:prstTxWarp>
            <a:spAutoFit/>
          </a:bodyPr>
          <a:lstStyle/>
          <a:p>
            <a:pPr marL="457200" indent="-457200" eaLnBrk="0" hangingPunct="0"/>
            <a:r>
              <a:rPr lang="en-US" sz="2000">
                <a:solidFill>
                  <a:srgbClr val="2D2D8A"/>
                </a:solidFill>
              </a:rPr>
              <a:t>Psychological</a:t>
            </a:r>
            <a:r>
              <a:rPr lang="en-US" sz="2000"/>
              <a:t>: insistence on static configurations</a:t>
            </a:r>
          </a:p>
          <a:p>
            <a:pPr marL="457200" indent="-457200" eaLnBrk="0" hangingPunct="0"/>
            <a:r>
              <a:rPr lang="en-US" sz="2000">
                <a:solidFill>
                  <a:srgbClr val="660066"/>
                </a:solidFill>
                <a:latin typeface="Skia" pitchFamily="-65" charset="0"/>
                <a:ea typeface="Skia" pitchFamily="-65" charset="0"/>
                <a:cs typeface="Skia" pitchFamily="-65" charset="0"/>
              </a:rPr>
              <a:t>                          he was convinced by his previous work that the </a:t>
            </a:r>
          </a:p>
          <a:p>
            <a:pPr marL="457200" indent="-457200" eaLnBrk="0" hangingPunct="0"/>
            <a:r>
              <a:rPr lang="en-US" sz="2000">
                <a:solidFill>
                  <a:srgbClr val="660066"/>
                </a:solidFill>
                <a:latin typeface="Skia" pitchFamily="-65" charset="0"/>
                <a:ea typeface="Skia" pitchFamily="-65" charset="0"/>
                <a:cs typeface="Skia" pitchFamily="-65" charset="0"/>
              </a:rPr>
              <a:t>                          star could not remain static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extBox 2"/>
          <p:cNvSpPr txBox="1">
            <a:spLocks noChangeArrowheads="1"/>
          </p:cNvSpPr>
          <p:nvPr/>
        </p:nvSpPr>
        <p:spPr bwMode="auto">
          <a:xfrm>
            <a:off x="914400" y="1371600"/>
            <a:ext cx="6858000" cy="3816350"/>
          </a:xfrm>
          <a:prstGeom prst="rect">
            <a:avLst/>
          </a:prstGeom>
          <a:noFill/>
          <a:ln w="9525">
            <a:noFill/>
            <a:miter lim="800000"/>
            <a:headEnd/>
            <a:tailEnd/>
          </a:ln>
        </p:spPr>
        <p:txBody>
          <a:bodyPr>
            <a:prstTxWarp prst="textNoShape">
              <a:avLst/>
            </a:prstTxWarp>
            <a:spAutoFit/>
          </a:bodyPr>
          <a:lstStyle/>
          <a:p>
            <a:pPr eaLnBrk="0" hangingPunct="0"/>
            <a:r>
              <a:rPr lang="en-US" sz="1800">
                <a:latin typeface="Skia" pitchFamily="-65" charset="0"/>
                <a:ea typeface="Skia" pitchFamily="-65" charset="0"/>
                <a:cs typeface="Skia" pitchFamily="-65" charset="0"/>
              </a:rPr>
              <a:t>Oppenheimer “worked at physics,” Bethe told a biographer, “mainly because he found physics the best way to do philosophy.”</a:t>
            </a:r>
          </a:p>
          <a:p>
            <a:pPr eaLnBrk="0" hangingPunct="0"/>
            <a:r>
              <a:rPr lang="en-US" sz="800">
                <a:latin typeface="Skia" pitchFamily="-65" charset="0"/>
                <a:ea typeface="Skia" pitchFamily="-65" charset="0"/>
                <a:cs typeface="Skia" pitchFamily="-65" charset="0"/>
              </a:rPr>
              <a:t>From article by Richard Rhodes, American Heritage vol. 28, #6, October 1977 </a:t>
            </a:r>
          </a:p>
          <a:p>
            <a:pPr eaLnBrk="0" hangingPunct="0"/>
            <a:endParaRPr lang="en-US" sz="1800">
              <a:latin typeface="Skia" pitchFamily="-65" charset="0"/>
              <a:ea typeface="Skia" pitchFamily="-65" charset="0"/>
              <a:cs typeface="Skia" pitchFamily="-65" charset="0"/>
            </a:endParaRPr>
          </a:p>
          <a:p>
            <a:pPr eaLnBrk="0" hangingPunct="0"/>
            <a:r>
              <a:rPr lang="en-US" sz="1800" i="1">
                <a:latin typeface="Skia" pitchFamily="-65" charset="0"/>
                <a:ea typeface="Skia" pitchFamily="-65" charset="0"/>
                <a:cs typeface="Skia" pitchFamily="-65" charset="0"/>
              </a:rPr>
              <a:t>I.I. Rabi wrote:</a:t>
            </a:r>
          </a:p>
          <a:p>
            <a:pPr eaLnBrk="0" hangingPunct="0"/>
            <a:endParaRPr lang="en-US" sz="1800">
              <a:latin typeface="Skia" pitchFamily="-65" charset="0"/>
              <a:ea typeface="Skia" pitchFamily="-65" charset="0"/>
              <a:cs typeface="Skia" pitchFamily="-65" charset="0"/>
            </a:endParaRPr>
          </a:p>
          <a:p>
            <a:pPr eaLnBrk="0" hangingPunct="0"/>
            <a:r>
              <a:rPr lang="en-US" sz="1800">
                <a:latin typeface="Skia" pitchFamily="-65" charset="0"/>
                <a:ea typeface="Skia" pitchFamily="-65" charset="0"/>
                <a:cs typeface="Skia" pitchFamily="-65" charset="0"/>
              </a:rPr>
              <a:t>“.…It seems to me that in some respects Oppenheimer was overeducated in those fields which lie outside the scientific tradition, such as his interest in religion, in the Hindu religion in particular, which resulted in a feeling for the mystery of the universe that surrounded him almost like a fog. He saw physics clearly, looking toward what had already been done, but at the border he tended to feel that there was much more of the mysterious and novel than there actually was.…</a:t>
            </a:r>
            <a:r>
              <a:rPr lang="en-US" sz="1800" i="1">
                <a:latin typeface="Skia" pitchFamily="-65" charset="0"/>
                <a:ea typeface="Skia" pitchFamily="-65" charset="0"/>
                <a:cs typeface="Skia" pitchFamily="-65" charset="0"/>
              </a:rPr>
              <a:t>”</a:t>
            </a:r>
          </a:p>
        </p:txBody>
      </p:sp>
      <p:sp>
        <p:nvSpPr>
          <p:cNvPr id="56323" name="TextBox 3"/>
          <p:cNvSpPr txBox="1">
            <a:spLocks noChangeArrowheads="1"/>
          </p:cNvSpPr>
          <p:nvPr/>
        </p:nvSpPr>
        <p:spPr bwMode="auto">
          <a:xfrm>
            <a:off x="914400" y="609600"/>
            <a:ext cx="7540625" cy="461963"/>
          </a:xfrm>
          <a:prstGeom prst="rect">
            <a:avLst/>
          </a:prstGeom>
          <a:noFill/>
          <a:ln w="9525">
            <a:noFill/>
            <a:miter lim="800000"/>
            <a:headEnd/>
            <a:tailEnd/>
          </a:ln>
        </p:spPr>
        <p:txBody>
          <a:bodyPr wrap="none">
            <a:prstTxWarp prst="textNoShape">
              <a:avLst/>
            </a:prstTxWarp>
            <a:spAutoFit/>
          </a:bodyPr>
          <a:lstStyle/>
          <a:p>
            <a:pPr eaLnBrk="0" hangingPunct="0"/>
            <a:r>
              <a:rPr lang="en-US">
                <a:latin typeface="Skia" pitchFamily="-65" charset="0"/>
                <a:ea typeface="Skia" pitchFamily="-65" charset="0"/>
                <a:cs typeface="Skia" pitchFamily="-65" charset="0"/>
              </a:rPr>
              <a:t>Why was Oppenheimer not </a:t>
            </a:r>
            <a:r>
              <a:rPr lang="en-US">
                <a:solidFill>
                  <a:srgbClr val="2D2D8A"/>
                </a:solidFill>
                <a:latin typeface="Skia" pitchFamily="-65" charset="0"/>
                <a:ea typeface="Skia" pitchFamily="-65" charset="0"/>
                <a:cs typeface="Skia" pitchFamily="-65" charset="0"/>
              </a:rPr>
              <a:t>metaphysically</a:t>
            </a:r>
            <a:r>
              <a:rPr lang="en-US">
                <a:latin typeface="Skia" pitchFamily="-65" charset="0"/>
                <a:ea typeface="Skia" pitchFamily="-65" charset="0"/>
                <a:cs typeface="Skia" pitchFamily="-65" charset="0"/>
              </a:rPr>
              <a:t> confused?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685800" y="1752600"/>
            <a:ext cx="7591425" cy="461963"/>
          </a:xfrm>
          <a:prstGeom prst="rect">
            <a:avLst/>
          </a:prstGeom>
          <a:noFill/>
          <a:ln w="9525">
            <a:noFill/>
            <a:miter lim="800000"/>
            <a:headEnd/>
            <a:tailEnd/>
          </a:ln>
        </p:spPr>
        <p:txBody>
          <a:bodyPr wrap="none">
            <a:prstTxWarp prst="textNoShape">
              <a:avLst/>
            </a:prstTxWarp>
            <a:spAutoFit/>
          </a:bodyPr>
          <a:lstStyle/>
          <a:p>
            <a:r>
              <a:rPr lang="en-US"/>
              <a:t>Still missing was a </a:t>
            </a:r>
            <a:r>
              <a:rPr lang="en-US" i="1"/>
              <a:t>picture</a:t>
            </a:r>
            <a:r>
              <a:rPr lang="en-US"/>
              <a:t> of the spacetime structure…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alpha val="59999"/>
          </a:srgbClr>
        </a:solidFill>
        <a:effectLst/>
      </p:bgPr>
    </p:bg>
    <p:spTree>
      <p:nvGrpSpPr>
        <p:cNvPr id="1" name=""/>
        <p:cNvGrpSpPr/>
        <p:nvPr/>
      </p:nvGrpSpPr>
      <p:grpSpPr>
        <a:xfrm>
          <a:off x="0" y="0"/>
          <a:ext cx="0" cy="0"/>
          <a:chOff x="0" y="0"/>
          <a:chExt cx="0" cy="0"/>
        </a:xfrm>
      </p:grpSpPr>
      <p:pic>
        <p:nvPicPr>
          <p:cNvPr id="59394" name="Picture 1"/>
          <p:cNvPicPr>
            <a:picLocks noChangeAspect="1"/>
          </p:cNvPicPr>
          <p:nvPr/>
        </p:nvPicPr>
        <p:blipFill>
          <a:blip r:embed="rId3"/>
          <a:srcRect/>
          <a:stretch>
            <a:fillRect/>
          </a:stretch>
        </p:blipFill>
        <p:spPr bwMode="auto">
          <a:xfrm>
            <a:off x="0" y="0"/>
            <a:ext cx="9144000" cy="2681288"/>
          </a:xfrm>
          <a:prstGeom prst="rect">
            <a:avLst/>
          </a:prstGeom>
          <a:noFill/>
          <a:ln w="9525">
            <a:noFill/>
            <a:miter lim="800000"/>
            <a:headEnd/>
            <a:tailEnd/>
          </a:ln>
        </p:spPr>
      </p:pic>
      <p:pic>
        <p:nvPicPr>
          <p:cNvPr id="3" name="Picture 2"/>
          <p:cNvPicPr>
            <a:picLocks noChangeAspect="1"/>
          </p:cNvPicPr>
          <p:nvPr/>
        </p:nvPicPr>
        <p:blipFill>
          <a:blip r:embed="rId4"/>
          <a:srcRect/>
          <a:stretch>
            <a:fillRect/>
          </a:stretch>
        </p:blipFill>
        <p:spPr bwMode="auto">
          <a:xfrm>
            <a:off x="2133600" y="2971800"/>
            <a:ext cx="4897438" cy="2797175"/>
          </a:xfrm>
          <a:prstGeom prst="rect">
            <a:avLst/>
          </a:prstGeom>
          <a:noFill/>
          <a:ln w="9525">
            <a:noFill/>
            <a:miter lim="800000"/>
            <a:headEnd/>
            <a:tailEnd/>
          </a:ln>
        </p:spPr>
      </p:pic>
      <p:sp>
        <p:nvSpPr>
          <p:cNvPr id="59397" name="Rectangle 4"/>
          <p:cNvSpPr>
            <a:spLocks noChangeArrowheads="1"/>
          </p:cNvSpPr>
          <p:nvPr/>
        </p:nvSpPr>
        <p:spPr bwMode="auto">
          <a:xfrm>
            <a:off x="1752600" y="2057400"/>
            <a:ext cx="6096000" cy="1524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59398" name="TextBox 5"/>
          <p:cNvSpPr txBox="1">
            <a:spLocks noChangeArrowheads="1"/>
          </p:cNvSpPr>
          <p:nvPr/>
        </p:nvSpPr>
        <p:spPr bwMode="auto">
          <a:xfrm>
            <a:off x="1524000" y="5791200"/>
            <a:ext cx="6565900" cy="461963"/>
          </a:xfrm>
          <a:prstGeom prst="rect">
            <a:avLst/>
          </a:prstGeom>
          <a:noFill/>
          <a:ln w="9525">
            <a:noFill/>
            <a:miter lim="800000"/>
            <a:headEnd/>
            <a:tailEnd/>
          </a:ln>
        </p:spPr>
        <p:txBody>
          <a:bodyPr wrap="none">
            <a:prstTxWarp prst="textNoShape">
              <a:avLst/>
            </a:prstTxWarp>
            <a:spAutoFit/>
          </a:bodyPr>
          <a:lstStyle/>
          <a:p>
            <a:pPr eaLnBrk="0" hangingPunct="0"/>
            <a:r>
              <a:rPr lang="en-US"/>
              <a:t>The combined outside-inside view visualized…</a:t>
            </a:r>
          </a:p>
        </p:txBody>
      </p:sp>
      <p:sp>
        <p:nvSpPr>
          <p:cNvPr id="59399" name="Rectangle 4"/>
          <p:cNvSpPr>
            <a:spLocks noChangeArrowheads="1"/>
          </p:cNvSpPr>
          <p:nvPr/>
        </p:nvSpPr>
        <p:spPr bwMode="auto">
          <a:xfrm>
            <a:off x="990600" y="2209800"/>
            <a:ext cx="40386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alpha val="59999"/>
          </a:srgbClr>
        </a:solidFill>
        <a:effectLst/>
      </p:bgPr>
    </p:bg>
    <p:spTree>
      <p:nvGrpSpPr>
        <p:cNvPr id="1" name=""/>
        <p:cNvGrpSpPr/>
        <p:nvPr/>
      </p:nvGrpSpPr>
      <p:grpSpPr>
        <a:xfrm>
          <a:off x="0" y="0"/>
          <a:ext cx="0" cy="0"/>
          <a:chOff x="0" y="0"/>
          <a:chExt cx="0" cy="0"/>
        </a:xfrm>
      </p:grpSpPr>
      <p:pic>
        <p:nvPicPr>
          <p:cNvPr id="59394" name="Picture 1"/>
          <p:cNvPicPr>
            <a:picLocks noChangeAspect="1"/>
          </p:cNvPicPr>
          <p:nvPr/>
        </p:nvPicPr>
        <p:blipFill>
          <a:blip r:embed="rId3"/>
          <a:srcRect/>
          <a:stretch>
            <a:fillRect/>
          </a:stretch>
        </p:blipFill>
        <p:spPr bwMode="auto">
          <a:xfrm>
            <a:off x="0" y="0"/>
            <a:ext cx="9144000" cy="2681288"/>
          </a:xfrm>
          <a:prstGeom prst="rect">
            <a:avLst/>
          </a:prstGeom>
          <a:noFill/>
          <a:ln w="9525">
            <a:noFill/>
            <a:miter lim="800000"/>
            <a:headEnd/>
            <a:tailEnd/>
          </a:ln>
        </p:spPr>
      </p:pic>
      <p:pic>
        <p:nvPicPr>
          <p:cNvPr id="3" name="Picture 2"/>
          <p:cNvPicPr>
            <a:picLocks noChangeAspect="1"/>
          </p:cNvPicPr>
          <p:nvPr/>
        </p:nvPicPr>
        <p:blipFill>
          <a:blip r:embed="rId4"/>
          <a:srcRect/>
          <a:stretch>
            <a:fillRect/>
          </a:stretch>
        </p:blipFill>
        <p:spPr bwMode="auto">
          <a:xfrm>
            <a:off x="2133600" y="2971800"/>
            <a:ext cx="4897438" cy="2797175"/>
          </a:xfrm>
          <a:prstGeom prst="rect">
            <a:avLst/>
          </a:prstGeom>
          <a:noFill/>
          <a:ln w="9525">
            <a:noFill/>
            <a:miter lim="800000"/>
            <a:headEnd/>
            <a:tailEnd/>
          </a:ln>
        </p:spPr>
      </p:pic>
      <p:pic>
        <p:nvPicPr>
          <p:cNvPr id="4" name="Picture 3"/>
          <p:cNvPicPr>
            <a:picLocks noChangeAspect="1"/>
          </p:cNvPicPr>
          <p:nvPr/>
        </p:nvPicPr>
        <p:blipFill>
          <a:blip r:embed="rId4"/>
          <a:srcRect/>
          <a:stretch>
            <a:fillRect/>
          </a:stretch>
        </p:blipFill>
        <p:spPr bwMode="auto">
          <a:xfrm flipV="1">
            <a:off x="2133600" y="2971800"/>
            <a:ext cx="4897438" cy="2797175"/>
          </a:xfrm>
          <a:prstGeom prst="rect">
            <a:avLst/>
          </a:prstGeom>
          <a:noFill/>
          <a:ln w="9525">
            <a:noFill/>
            <a:miter lim="800000"/>
            <a:headEnd/>
            <a:tailEnd/>
          </a:ln>
        </p:spPr>
      </p:pic>
      <p:sp>
        <p:nvSpPr>
          <p:cNvPr id="59397" name="Rectangle 4"/>
          <p:cNvSpPr>
            <a:spLocks noChangeArrowheads="1"/>
          </p:cNvSpPr>
          <p:nvPr/>
        </p:nvSpPr>
        <p:spPr bwMode="auto">
          <a:xfrm>
            <a:off x="1752600" y="2057400"/>
            <a:ext cx="6096000" cy="1524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
        <p:nvSpPr>
          <p:cNvPr id="59398" name="TextBox 5"/>
          <p:cNvSpPr txBox="1">
            <a:spLocks noChangeArrowheads="1"/>
          </p:cNvSpPr>
          <p:nvPr/>
        </p:nvSpPr>
        <p:spPr bwMode="auto">
          <a:xfrm>
            <a:off x="1524000" y="5791200"/>
            <a:ext cx="6565900" cy="461963"/>
          </a:xfrm>
          <a:prstGeom prst="rect">
            <a:avLst/>
          </a:prstGeom>
          <a:noFill/>
          <a:ln w="9525">
            <a:noFill/>
            <a:miter lim="800000"/>
            <a:headEnd/>
            <a:tailEnd/>
          </a:ln>
        </p:spPr>
        <p:txBody>
          <a:bodyPr wrap="none">
            <a:prstTxWarp prst="textNoShape">
              <a:avLst/>
            </a:prstTxWarp>
            <a:spAutoFit/>
          </a:bodyPr>
          <a:lstStyle/>
          <a:p>
            <a:pPr eaLnBrk="0" hangingPunct="0"/>
            <a:r>
              <a:rPr lang="en-US"/>
              <a:t>The combined outside-inside view visualized…</a:t>
            </a:r>
          </a:p>
        </p:txBody>
      </p:sp>
      <p:sp>
        <p:nvSpPr>
          <p:cNvPr id="59399" name="Rectangle 4"/>
          <p:cNvSpPr>
            <a:spLocks noChangeArrowheads="1"/>
          </p:cNvSpPr>
          <p:nvPr/>
        </p:nvSpPr>
        <p:spPr bwMode="auto">
          <a:xfrm>
            <a:off x="990600" y="2209800"/>
            <a:ext cx="4038600" cy="228600"/>
          </a:xfrm>
          <a:prstGeom prst="rect">
            <a:avLst/>
          </a:prstGeom>
          <a:solidFill>
            <a:srgbClr val="FFFF00">
              <a:alpha val="25098"/>
            </a:srgbClr>
          </a:solidFill>
          <a:ln w="9525">
            <a:no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p:cNvPicPr>
            <a:picLocks noChangeAspect="1"/>
          </p:cNvPicPr>
          <p:nvPr/>
        </p:nvPicPr>
        <p:blipFill>
          <a:blip r:embed="rId3"/>
          <a:srcRect/>
          <a:stretch>
            <a:fillRect/>
          </a:stretch>
        </p:blipFill>
        <p:spPr bwMode="auto">
          <a:xfrm>
            <a:off x="3486150" y="-14288"/>
            <a:ext cx="5657850" cy="6872288"/>
          </a:xfrm>
          <a:prstGeom prst="rect">
            <a:avLst/>
          </a:prstGeom>
          <a:noFill/>
          <a:ln w="9525">
            <a:noFill/>
            <a:miter lim="800000"/>
            <a:headEnd/>
            <a:tailEnd/>
          </a:ln>
        </p:spPr>
      </p:pic>
      <p:sp>
        <p:nvSpPr>
          <p:cNvPr id="5" name="TextBox 4"/>
          <p:cNvSpPr txBox="1"/>
          <p:nvPr/>
        </p:nvSpPr>
        <p:spPr>
          <a:xfrm>
            <a:off x="304800" y="609600"/>
            <a:ext cx="3097213" cy="2432050"/>
          </a:xfrm>
          <a:prstGeom prst="rect">
            <a:avLst/>
          </a:prstGeom>
          <a:noFill/>
        </p:spPr>
        <p:txBody>
          <a:bodyPr wrap="none">
            <a:spAutoFit/>
          </a:bodyPr>
          <a:lstStyle/>
          <a:p>
            <a:pPr eaLnBrk="0" hangingPunct="0">
              <a:defRPr/>
            </a:pPr>
            <a:r>
              <a:rPr lang="en-US" dirty="0">
                <a:latin typeface="Comic Sans MS"/>
                <a:cs typeface="Comic Sans MS"/>
              </a:rPr>
              <a:t>Penrose singularity</a:t>
            </a:r>
          </a:p>
          <a:p>
            <a:pPr eaLnBrk="0" hangingPunct="0">
              <a:defRPr/>
            </a:pPr>
            <a:r>
              <a:rPr lang="en-US" dirty="0">
                <a:latin typeface="Comic Sans MS"/>
                <a:cs typeface="Comic Sans MS"/>
              </a:rPr>
              <a:t>theorem (1964)</a:t>
            </a:r>
          </a:p>
          <a:p>
            <a:pPr eaLnBrk="0" hangingPunct="0">
              <a:defRPr/>
            </a:pPr>
            <a:endParaRPr lang="en-US" dirty="0">
              <a:latin typeface="Comic Sans MS"/>
              <a:cs typeface="Comic Sans MS"/>
            </a:endParaRPr>
          </a:p>
          <a:p>
            <a:pPr eaLnBrk="0" hangingPunct="0">
              <a:defRPr/>
            </a:pPr>
            <a:r>
              <a:rPr lang="en-US" sz="2000" dirty="0">
                <a:solidFill>
                  <a:schemeClr val="accent6"/>
                </a:solidFill>
                <a:latin typeface="Comic Sans MS"/>
                <a:cs typeface="Comic Sans MS"/>
              </a:rPr>
              <a:t>Once a trapped surface</a:t>
            </a:r>
          </a:p>
          <a:p>
            <a:pPr eaLnBrk="0" hangingPunct="0">
              <a:defRPr/>
            </a:pPr>
            <a:r>
              <a:rPr lang="en-US" sz="2000" dirty="0">
                <a:solidFill>
                  <a:schemeClr val="accent6"/>
                </a:solidFill>
                <a:latin typeface="Comic Sans MS"/>
                <a:cs typeface="Comic Sans MS"/>
              </a:rPr>
              <a:t>forms, a singularity </a:t>
            </a:r>
          </a:p>
          <a:p>
            <a:pPr eaLnBrk="0" hangingPunct="0">
              <a:defRPr/>
            </a:pPr>
            <a:r>
              <a:rPr lang="en-US" sz="2000" dirty="0">
                <a:solidFill>
                  <a:schemeClr val="accent6"/>
                </a:solidFill>
                <a:latin typeface="Comic Sans MS"/>
                <a:cs typeface="Comic Sans MS"/>
              </a:rPr>
              <a:t>is inevitable, regardless</a:t>
            </a:r>
          </a:p>
          <a:p>
            <a:pPr eaLnBrk="0" hangingPunct="0">
              <a:defRPr/>
            </a:pPr>
            <a:r>
              <a:rPr lang="en-US" sz="2000" dirty="0">
                <a:solidFill>
                  <a:schemeClr val="accent6"/>
                </a:solidFill>
                <a:latin typeface="Comic Sans MS"/>
                <a:cs typeface="Comic Sans MS"/>
              </a:rPr>
              <a:t>of spherical symmetry.</a:t>
            </a:r>
          </a:p>
        </p:txBody>
      </p:sp>
      <p:sp>
        <p:nvSpPr>
          <p:cNvPr id="61444" name="TextBox 5"/>
          <p:cNvSpPr txBox="1">
            <a:spLocks noChangeArrowheads="1"/>
          </p:cNvSpPr>
          <p:nvPr/>
        </p:nvSpPr>
        <p:spPr bwMode="auto">
          <a:xfrm>
            <a:off x="228600" y="3200400"/>
            <a:ext cx="3048000" cy="2862263"/>
          </a:xfrm>
          <a:prstGeom prst="rect">
            <a:avLst/>
          </a:prstGeom>
          <a:noFill/>
          <a:ln w="9525">
            <a:noFill/>
            <a:miter lim="800000"/>
            <a:headEnd/>
            <a:tailEnd/>
          </a:ln>
        </p:spPr>
        <p:txBody>
          <a:bodyPr>
            <a:prstTxWarp prst="textNoShape">
              <a:avLst/>
            </a:prstTxWarp>
            <a:spAutoFit/>
          </a:bodyPr>
          <a:lstStyle/>
          <a:p>
            <a:pPr eaLnBrk="0" hangingPunct="0"/>
            <a:r>
              <a:rPr lang="en-US" sz="1800">
                <a:latin typeface="Comic Sans MS" pitchFamily="-65" charset="0"/>
                <a:ea typeface="Comic Sans MS" pitchFamily="-65" charset="0"/>
                <a:cs typeface="Comic Sans MS" pitchFamily="-65" charset="0"/>
              </a:rPr>
              <a:t>“When eventually we have a better theory of nature, then perhaps we can try our hands again, at understanding the extraordinary</a:t>
            </a:r>
          </a:p>
          <a:p>
            <a:pPr eaLnBrk="0" hangingPunct="0"/>
            <a:r>
              <a:rPr lang="en-US" sz="1800">
                <a:latin typeface="Comic Sans MS" pitchFamily="-65" charset="0"/>
                <a:ea typeface="Comic Sans MS" pitchFamily="-65" charset="0"/>
                <a:cs typeface="Comic Sans MS" pitchFamily="-65" charset="0"/>
              </a:rPr>
              <a:t>physics which must take place at a space-time singularity.” </a:t>
            </a:r>
          </a:p>
          <a:p>
            <a:pPr eaLnBrk="0" hangingPunct="0"/>
            <a:r>
              <a:rPr lang="en-US" sz="1800">
                <a:latin typeface="Comic Sans MS" pitchFamily="-65" charset="0"/>
                <a:ea typeface="Comic Sans MS" pitchFamily="-65" charset="0"/>
                <a:cs typeface="Comic Sans MS" pitchFamily="-65" charset="0"/>
              </a:rPr>
              <a:t>(Penrose, 1969)</a:t>
            </a:r>
          </a:p>
        </p:txBody>
      </p:sp>
      <p:sp>
        <p:nvSpPr>
          <p:cNvPr id="61445" name="Oval 5"/>
          <p:cNvSpPr>
            <a:spLocks noChangeArrowheads="1"/>
          </p:cNvSpPr>
          <p:nvPr/>
        </p:nvSpPr>
        <p:spPr bwMode="auto">
          <a:xfrm>
            <a:off x="5638800" y="1600200"/>
            <a:ext cx="990600" cy="990600"/>
          </a:xfrm>
          <a:prstGeom prst="ellipse">
            <a:avLst/>
          </a:prstGeom>
          <a:noFill/>
          <a:ln w="19050">
            <a:solidFill>
              <a:srgbClr val="FF0000"/>
            </a:solid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3"/>
          <a:srcRect/>
          <a:stretch>
            <a:fillRect/>
          </a:stretch>
        </p:blipFill>
        <p:spPr bwMode="auto">
          <a:xfrm>
            <a:off x="-4419600" y="-1524000"/>
            <a:ext cx="17546638" cy="21310600"/>
          </a:xfrm>
          <a:prstGeom prst="rect">
            <a:avLst/>
          </a:prstGeom>
          <a:noFill/>
          <a:ln w="9525">
            <a:noFill/>
            <a:miter lim="800000"/>
            <a:headEnd/>
            <a:tailEnd/>
          </a:ln>
        </p:spPr>
      </p:pic>
      <p:sp>
        <p:nvSpPr>
          <p:cNvPr id="63491" name="Oval 5"/>
          <p:cNvSpPr>
            <a:spLocks noChangeArrowheads="1"/>
          </p:cNvSpPr>
          <p:nvPr/>
        </p:nvSpPr>
        <p:spPr bwMode="auto">
          <a:xfrm>
            <a:off x="2514600" y="3200400"/>
            <a:ext cx="2667000" cy="2819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152400"/>
            <a:ext cx="7772400" cy="762000"/>
          </a:xfrm>
        </p:spPr>
        <p:txBody>
          <a:bodyPr/>
          <a:lstStyle/>
          <a:p>
            <a:r>
              <a:rPr lang="en-US" sz="3600">
                <a:latin typeface="Comic Sans MS" pitchFamily="-65" charset="0"/>
              </a:rPr>
              <a:t>Fate of a black hole singularity?</a:t>
            </a:r>
            <a:r>
              <a:rPr lang="en-US" sz="4000">
                <a:latin typeface="Comic Sans MS" pitchFamily="-65" charset="0"/>
              </a:rPr>
              <a:t>  </a:t>
            </a:r>
          </a:p>
        </p:txBody>
      </p:sp>
      <p:sp>
        <p:nvSpPr>
          <p:cNvPr id="58371" name="Text Box 3"/>
          <p:cNvSpPr txBox="1">
            <a:spLocks noChangeArrowheads="1"/>
          </p:cNvSpPr>
          <p:nvPr/>
        </p:nvSpPr>
        <p:spPr bwMode="auto">
          <a:xfrm>
            <a:off x="533400" y="5943600"/>
            <a:ext cx="1793875" cy="519113"/>
          </a:xfrm>
          <a:prstGeom prst="rect">
            <a:avLst/>
          </a:prstGeom>
          <a:solidFill>
            <a:srgbClr val="C687FF"/>
          </a:solidFill>
          <a:ln w="9525">
            <a:noFill/>
            <a:miter lim="800000"/>
            <a:headEnd/>
            <a:tailEnd/>
          </a:ln>
        </p:spPr>
        <p:txBody>
          <a:bodyPr wrap="none">
            <a:prstTxWarp prst="textNoShape">
              <a:avLst/>
            </a:prstTxWarp>
            <a:spAutoFit/>
          </a:bodyPr>
          <a:lstStyle/>
          <a:p>
            <a:pPr eaLnBrk="0" hangingPunct="0"/>
            <a:r>
              <a:rPr lang="en-US" sz="2800">
                <a:latin typeface="Comic Sans MS" pitchFamily="-65" charset="0"/>
              </a:rPr>
              <a:t>time ends</a:t>
            </a:r>
          </a:p>
        </p:txBody>
      </p:sp>
      <p:sp>
        <p:nvSpPr>
          <p:cNvPr id="58372" name="Text Box 4"/>
          <p:cNvSpPr txBox="1">
            <a:spLocks noChangeArrowheads="1"/>
          </p:cNvSpPr>
          <p:nvPr/>
        </p:nvSpPr>
        <p:spPr bwMode="auto">
          <a:xfrm>
            <a:off x="2819400" y="5638800"/>
            <a:ext cx="3048000" cy="946150"/>
          </a:xfrm>
          <a:prstGeom prst="rect">
            <a:avLst/>
          </a:prstGeom>
          <a:solidFill>
            <a:srgbClr val="FF717A"/>
          </a:solidFill>
          <a:ln w="9525">
            <a:noFill/>
            <a:miter lim="800000"/>
            <a:headEnd/>
            <a:tailEnd/>
          </a:ln>
        </p:spPr>
        <p:txBody>
          <a:bodyPr>
            <a:prstTxWarp prst="textNoShape">
              <a:avLst/>
            </a:prstTxWarp>
            <a:spAutoFit/>
          </a:bodyPr>
          <a:lstStyle/>
          <a:p>
            <a:pPr eaLnBrk="0" hangingPunct="0"/>
            <a:r>
              <a:rPr lang="en-US" sz="2800">
                <a:latin typeface="Comic Sans MS" pitchFamily="-65" charset="0"/>
              </a:rPr>
              <a:t>fractured time </a:t>
            </a:r>
          </a:p>
          <a:p>
            <a:pPr eaLnBrk="0" hangingPunct="0"/>
            <a:r>
              <a:rPr lang="en-US" sz="2800">
                <a:latin typeface="Comic Sans MS" pitchFamily="-65" charset="0"/>
              </a:rPr>
              <a:t>continues</a:t>
            </a:r>
            <a:endParaRPr lang="en-US" sz="3200">
              <a:latin typeface="Comic Sans MS" pitchFamily="-65" charset="0"/>
            </a:endParaRPr>
          </a:p>
        </p:txBody>
      </p:sp>
      <p:sp>
        <p:nvSpPr>
          <p:cNvPr id="58373" name="Text Box 5"/>
          <p:cNvSpPr txBox="1">
            <a:spLocks noChangeArrowheads="1"/>
          </p:cNvSpPr>
          <p:nvPr/>
        </p:nvSpPr>
        <p:spPr bwMode="auto">
          <a:xfrm>
            <a:off x="6096000" y="5715000"/>
            <a:ext cx="2743200" cy="946150"/>
          </a:xfrm>
          <a:prstGeom prst="rect">
            <a:avLst/>
          </a:prstGeom>
          <a:solidFill>
            <a:srgbClr val="6FFF69"/>
          </a:solidFill>
          <a:ln w="9525">
            <a:noFill/>
            <a:miter lim="800000"/>
            <a:headEnd/>
            <a:tailEnd/>
          </a:ln>
        </p:spPr>
        <p:txBody>
          <a:bodyPr>
            <a:prstTxWarp prst="textNoShape">
              <a:avLst/>
            </a:prstTxWarp>
            <a:spAutoFit/>
          </a:bodyPr>
          <a:lstStyle/>
          <a:p>
            <a:pPr eaLnBrk="0" hangingPunct="0"/>
            <a:r>
              <a:rPr lang="en-US" sz="2800">
                <a:latin typeface="Comic Sans MS" pitchFamily="-65" charset="0"/>
              </a:rPr>
              <a:t>plump baby</a:t>
            </a:r>
          </a:p>
          <a:p>
            <a:pPr eaLnBrk="0" hangingPunct="0"/>
            <a:r>
              <a:rPr lang="en-US" sz="2800">
                <a:latin typeface="Comic Sans MS" pitchFamily="-65" charset="0"/>
              </a:rPr>
              <a:t>Universe born</a:t>
            </a:r>
          </a:p>
        </p:txBody>
      </p:sp>
      <p:sp>
        <p:nvSpPr>
          <p:cNvPr id="58374" name="Freeform 6"/>
          <p:cNvSpPr>
            <a:spLocks/>
          </p:cNvSpPr>
          <p:nvPr/>
        </p:nvSpPr>
        <p:spPr bwMode="auto">
          <a:xfrm>
            <a:off x="457200" y="4032250"/>
            <a:ext cx="2133600" cy="1676400"/>
          </a:xfrm>
          <a:custGeom>
            <a:avLst/>
            <a:gdLst>
              <a:gd name="T0" fmla="*/ 0 w 1539"/>
              <a:gd name="T1" fmla="*/ 2147483647 h 1358"/>
              <a:gd name="T2" fmla="*/ 2147483647 w 1539"/>
              <a:gd name="T3" fmla="*/ 0 h 1358"/>
              <a:gd name="T4" fmla="*/ 2147483647 w 1539"/>
              <a:gd name="T5" fmla="*/ 2147483647 h 1358"/>
              <a:gd name="T6" fmla="*/ 0 60000 65536"/>
              <a:gd name="T7" fmla="*/ 0 60000 65536"/>
              <a:gd name="T8" fmla="*/ 0 60000 65536"/>
              <a:gd name="T9" fmla="*/ 0 w 1539"/>
              <a:gd name="T10" fmla="*/ 0 h 1358"/>
              <a:gd name="T11" fmla="*/ 1539 w 1539"/>
              <a:gd name="T12" fmla="*/ 1358 h 1358"/>
            </a:gdLst>
            <a:ahLst/>
            <a:cxnLst>
              <a:cxn ang="T6">
                <a:pos x="T0" y="T1"/>
              </a:cxn>
              <a:cxn ang="T7">
                <a:pos x="T2" y="T3"/>
              </a:cxn>
              <a:cxn ang="T8">
                <a:pos x="T4" y="T5"/>
              </a:cxn>
            </a:cxnLst>
            <a:rect l="T9" t="T10" r="T11" b="T12"/>
            <a:pathLst>
              <a:path w="1539" h="1358">
                <a:moveTo>
                  <a:pt x="0" y="1358"/>
                </a:moveTo>
                <a:lnTo>
                  <a:pt x="776" y="0"/>
                </a:lnTo>
                <a:lnTo>
                  <a:pt x="1539" y="1334"/>
                </a:ln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58375" name="Freeform 7"/>
          <p:cNvSpPr>
            <a:spLocks/>
          </p:cNvSpPr>
          <p:nvPr/>
        </p:nvSpPr>
        <p:spPr bwMode="auto">
          <a:xfrm>
            <a:off x="3276600" y="1066800"/>
            <a:ext cx="2133600" cy="4641850"/>
          </a:xfrm>
          <a:custGeom>
            <a:avLst/>
            <a:gdLst>
              <a:gd name="T0" fmla="*/ 0 w 1344"/>
              <a:gd name="T1" fmla="*/ 2147483647 h 2924"/>
              <a:gd name="T2" fmla="*/ 2147483647 w 1344"/>
              <a:gd name="T3" fmla="*/ 2147483647 h 2924"/>
              <a:gd name="T4" fmla="*/ 2147483647 w 1344"/>
              <a:gd name="T5" fmla="*/ 2147483647 h 2924"/>
              <a:gd name="T6" fmla="*/ 2147483647 w 1344"/>
              <a:gd name="T7" fmla="*/ 2147483647 h 2924"/>
              <a:gd name="T8" fmla="*/ 2147483647 w 1344"/>
              <a:gd name="T9" fmla="*/ 2147483647 h 2924"/>
              <a:gd name="T10" fmla="*/ 2147483647 w 1344"/>
              <a:gd name="T11" fmla="*/ 2147483647 h 2924"/>
              <a:gd name="T12" fmla="*/ 2147483647 w 1344"/>
              <a:gd name="T13" fmla="*/ 2147483647 h 2924"/>
              <a:gd name="T14" fmla="*/ 2147483647 w 1344"/>
              <a:gd name="T15" fmla="*/ 2147483647 h 2924"/>
              <a:gd name="T16" fmla="*/ 2147483647 w 1344"/>
              <a:gd name="T17" fmla="*/ 0 h 2924"/>
              <a:gd name="T18" fmla="*/ 2147483647 w 1344"/>
              <a:gd name="T19" fmla="*/ 2147483647 h 2924"/>
              <a:gd name="T20" fmla="*/ 2147483647 w 1344"/>
              <a:gd name="T21" fmla="*/ 2147483647 h 2924"/>
              <a:gd name="T22" fmla="*/ 2147483647 w 1344"/>
              <a:gd name="T23" fmla="*/ 2147483647 h 2924"/>
              <a:gd name="T24" fmla="*/ 2147483647 w 1344"/>
              <a:gd name="T25" fmla="*/ 2147483647 h 2924"/>
              <a:gd name="T26" fmla="*/ 2147483647 w 1344"/>
              <a:gd name="T27" fmla="*/ 2147483647 h 2924"/>
              <a:gd name="T28" fmla="*/ 2147483647 w 1344"/>
              <a:gd name="T29" fmla="*/ 2147483647 h 2924"/>
              <a:gd name="T30" fmla="*/ 2147483647 w 1344"/>
              <a:gd name="T31" fmla="*/ 2147483647 h 2924"/>
              <a:gd name="T32" fmla="*/ 2147483647 w 1344"/>
              <a:gd name="T33" fmla="*/ 2147483647 h 2924"/>
              <a:gd name="T34" fmla="*/ 2147483647 w 1344"/>
              <a:gd name="T35" fmla="*/ 2147483647 h 2924"/>
              <a:gd name="T36" fmla="*/ 2147483647 w 1344"/>
              <a:gd name="T37" fmla="*/ 2147483647 h 29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44"/>
              <a:gd name="T58" fmla="*/ 0 h 2924"/>
              <a:gd name="T59" fmla="*/ 1344 w 1344"/>
              <a:gd name="T60" fmla="*/ 2924 h 29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44" h="2924">
                <a:moveTo>
                  <a:pt x="0" y="2924"/>
                </a:moveTo>
                <a:lnTo>
                  <a:pt x="602" y="2158"/>
                </a:lnTo>
                <a:lnTo>
                  <a:pt x="736" y="2073"/>
                </a:lnTo>
                <a:lnTo>
                  <a:pt x="602" y="1976"/>
                </a:lnTo>
                <a:lnTo>
                  <a:pt x="687" y="1794"/>
                </a:lnTo>
                <a:lnTo>
                  <a:pt x="530" y="1449"/>
                </a:lnTo>
                <a:lnTo>
                  <a:pt x="699" y="1207"/>
                </a:lnTo>
                <a:lnTo>
                  <a:pt x="590" y="643"/>
                </a:lnTo>
                <a:lnTo>
                  <a:pt x="651" y="0"/>
                </a:lnTo>
                <a:lnTo>
                  <a:pt x="481" y="328"/>
                </a:lnTo>
                <a:lnTo>
                  <a:pt x="736" y="480"/>
                </a:lnTo>
                <a:lnTo>
                  <a:pt x="493" y="771"/>
                </a:lnTo>
                <a:lnTo>
                  <a:pt x="724" y="994"/>
                </a:lnTo>
                <a:lnTo>
                  <a:pt x="530" y="1091"/>
                </a:lnTo>
                <a:lnTo>
                  <a:pt x="724" y="1382"/>
                </a:lnTo>
                <a:lnTo>
                  <a:pt x="554" y="1794"/>
                </a:lnTo>
                <a:lnTo>
                  <a:pt x="736" y="1976"/>
                </a:lnTo>
                <a:lnTo>
                  <a:pt x="845" y="2158"/>
                </a:lnTo>
                <a:lnTo>
                  <a:pt x="1344" y="2905"/>
                </a:ln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58376" name="Freeform 8"/>
          <p:cNvSpPr>
            <a:spLocks/>
          </p:cNvSpPr>
          <p:nvPr/>
        </p:nvSpPr>
        <p:spPr bwMode="auto">
          <a:xfrm>
            <a:off x="6172200" y="4338638"/>
            <a:ext cx="792163" cy="1370012"/>
          </a:xfrm>
          <a:custGeom>
            <a:avLst/>
            <a:gdLst>
              <a:gd name="T0" fmla="*/ 0 w 499"/>
              <a:gd name="T1" fmla="*/ 2147483647 h 863"/>
              <a:gd name="T2" fmla="*/ 2147483647 w 499"/>
              <a:gd name="T3" fmla="*/ 0 h 863"/>
              <a:gd name="T4" fmla="*/ 0 60000 65536"/>
              <a:gd name="T5" fmla="*/ 0 60000 65536"/>
              <a:gd name="T6" fmla="*/ 0 w 499"/>
              <a:gd name="T7" fmla="*/ 0 h 863"/>
              <a:gd name="T8" fmla="*/ 499 w 499"/>
              <a:gd name="T9" fmla="*/ 863 h 863"/>
            </a:gdLst>
            <a:ahLst/>
            <a:cxnLst>
              <a:cxn ang="T4">
                <a:pos x="T0" y="T1"/>
              </a:cxn>
              <a:cxn ang="T5">
                <a:pos x="T2" y="T3"/>
              </a:cxn>
            </a:cxnLst>
            <a:rect l="T6" t="T7" r="T8" b="T9"/>
            <a:pathLst>
              <a:path w="499" h="863">
                <a:moveTo>
                  <a:pt x="0" y="863"/>
                </a:moveTo>
                <a:lnTo>
                  <a:pt x="499" y="0"/>
                </a:ln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58377" name="Line 9"/>
          <p:cNvSpPr>
            <a:spLocks noChangeShapeType="1"/>
          </p:cNvSpPr>
          <p:nvPr/>
        </p:nvSpPr>
        <p:spPr bwMode="auto">
          <a:xfrm>
            <a:off x="7162800" y="4413250"/>
            <a:ext cx="7620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378" name="Freeform 10"/>
          <p:cNvSpPr>
            <a:spLocks/>
          </p:cNvSpPr>
          <p:nvPr/>
        </p:nvSpPr>
        <p:spPr bwMode="auto">
          <a:xfrm>
            <a:off x="6965950" y="1746250"/>
            <a:ext cx="1568450" cy="2667000"/>
          </a:xfrm>
          <a:custGeom>
            <a:avLst/>
            <a:gdLst>
              <a:gd name="T0" fmla="*/ 2147483647 w 988"/>
              <a:gd name="T1" fmla="*/ 2147483647 h 1680"/>
              <a:gd name="T2" fmla="*/ 2147483647 w 988"/>
              <a:gd name="T3" fmla="*/ 2147483647 h 1680"/>
              <a:gd name="T4" fmla="*/ 2147483647 w 988"/>
              <a:gd name="T5" fmla="*/ 2147483647 h 1680"/>
              <a:gd name="T6" fmla="*/ 2147483647 w 988"/>
              <a:gd name="T7" fmla="*/ 2147483647 h 1680"/>
              <a:gd name="T8" fmla="*/ 2147483647 w 988"/>
              <a:gd name="T9" fmla="*/ 2147483647 h 1680"/>
              <a:gd name="T10" fmla="*/ 2147483647 w 988"/>
              <a:gd name="T11" fmla="*/ 2147483647 h 1680"/>
              <a:gd name="T12" fmla="*/ 2147483647 w 988"/>
              <a:gd name="T13" fmla="*/ 0 h 1680"/>
              <a:gd name="T14" fmla="*/ 0 60000 65536"/>
              <a:gd name="T15" fmla="*/ 0 60000 65536"/>
              <a:gd name="T16" fmla="*/ 0 60000 65536"/>
              <a:gd name="T17" fmla="*/ 0 60000 65536"/>
              <a:gd name="T18" fmla="*/ 0 60000 65536"/>
              <a:gd name="T19" fmla="*/ 0 60000 65536"/>
              <a:gd name="T20" fmla="*/ 0 60000 65536"/>
              <a:gd name="T21" fmla="*/ 0 w 988"/>
              <a:gd name="T22" fmla="*/ 0 h 1680"/>
              <a:gd name="T23" fmla="*/ 988 w 988"/>
              <a:gd name="T24" fmla="*/ 1680 h 1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8" h="1680">
                <a:moveTo>
                  <a:pt x="124" y="1680"/>
                </a:moveTo>
                <a:cubicBezTo>
                  <a:pt x="105" y="1654"/>
                  <a:pt x="17" y="1566"/>
                  <a:pt x="12" y="1524"/>
                </a:cubicBezTo>
                <a:cubicBezTo>
                  <a:pt x="7" y="1482"/>
                  <a:pt x="96" y="1457"/>
                  <a:pt x="96" y="1427"/>
                </a:cubicBezTo>
                <a:cubicBezTo>
                  <a:pt x="96" y="1397"/>
                  <a:pt x="0" y="1372"/>
                  <a:pt x="12" y="1342"/>
                </a:cubicBezTo>
                <a:cubicBezTo>
                  <a:pt x="24" y="1312"/>
                  <a:pt x="100" y="1320"/>
                  <a:pt x="169" y="1245"/>
                </a:cubicBezTo>
                <a:cubicBezTo>
                  <a:pt x="238" y="1170"/>
                  <a:pt x="288" y="1101"/>
                  <a:pt x="424" y="894"/>
                </a:cubicBezTo>
                <a:cubicBezTo>
                  <a:pt x="560" y="687"/>
                  <a:pt x="871" y="186"/>
                  <a:pt x="988" y="0"/>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58379" name="Freeform 11"/>
          <p:cNvSpPr>
            <a:spLocks/>
          </p:cNvSpPr>
          <p:nvPr/>
        </p:nvSpPr>
        <p:spPr bwMode="auto">
          <a:xfrm>
            <a:off x="5483225" y="1701800"/>
            <a:ext cx="1692275" cy="2635250"/>
          </a:xfrm>
          <a:custGeom>
            <a:avLst/>
            <a:gdLst>
              <a:gd name="T0" fmla="*/ 2147483647 w 1066"/>
              <a:gd name="T1" fmla="*/ 2147483647 h 1660"/>
              <a:gd name="T2" fmla="*/ 2147483647 w 1066"/>
              <a:gd name="T3" fmla="*/ 2147483647 h 1660"/>
              <a:gd name="T4" fmla="*/ 2147483647 w 1066"/>
              <a:gd name="T5" fmla="*/ 2147483647 h 1660"/>
              <a:gd name="T6" fmla="*/ 2147483647 w 1066"/>
              <a:gd name="T7" fmla="*/ 2147483647 h 1660"/>
              <a:gd name="T8" fmla="*/ 2147483647 w 1066"/>
              <a:gd name="T9" fmla="*/ 2147483647 h 1660"/>
              <a:gd name="T10" fmla="*/ 2147483647 w 1066"/>
              <a:gd name="T11" fmla="*/ 2147483647 h 1660"/>
              <a:gd name="T12" fmla="*/ 0 w 1066"/>
              <a:gd name="T13" fmla="*/ 0 h 1660"/>
              <a:gd name="T14" fmla="*/ 0 60000 65536"/>
              <a:gd name="T15" fmla="*/ 0 60000 65536"/>
              <a:gd name="T16" fmla="*/ 0 60000 65536"/>
              <a:gd name="T17" fmla="*/ 0 60000 65536"/>
              <a:gd name="T18" fmla="*/ 0 60000 65536"/>
              <a:gd name="T19" fmla="*/ 0 60000 65536"/>
              <a:gd name="T20" fmla="*/ 0 60000 65536"/>
              <a:gd name="T21" fmla="*/ 0 w 1066"/>
              <a:gd name="T22" fmla="*/ 0 h 1660"/>
              <a:gd name="T23" fmla="*/ 1066 w 1066"/>
              <a:gd name="T24" fmla="*/ 1660 h 16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6" h="1660">
                <a:moveTo>
                  <a:pt x="914" y="1660"/>
                </a:moveTo>
                <a:cubicBezTo>
                  <a:pt x="962" y="1608"/>
                  <a:pt x="1010" y="1556"/>
                  <a:pt x="1010" y="1516"/>
                </a:cubicBezTo>
                <a:cubicBezTo>
                  <a:pt x="1010" y="1476"/>
                  <a:pt x="906" y="1444"/>
                  <a:pt x="914" y="1420"/>
                </a:cubicBezTo>
                <a:cubicBezTo>
                  <a:pt x="922" y="1396"/>
                  <a:pt x="1050" y="1396"/>
                  <a:pt x="1058" y="1372"/>
                </a:cubicBezTo>
                <a:cubicBezTo>
                  <a:pt x="1066" y="1348"/>
                  <a:pt x="1026" y="1332"/>
                  <a:pt x="962" y="1276"/>
                </a:cubicBezTo>
                <a:cubicBezTo>
                  <a:pt x="898" y="1220"/>
                  <a:pt x="834" y="1249"/>
                  <a:pt x="674" y="1036"/>
                </a:cubicBezTo>
                <a:cubicBezTo>
                  <a:pt x="514" y="823"/>
                  <a:pt x="140" y="216"/>
                  <a:pt x="0" y="0"/>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58380" name="Text Box 12"/>
          <p:cNvSpPr txBox="1">
            <a:spLocks noChangeArrowheads="1"/>
          </p:cNvSpPr>
          <p:nvPr/>
        </p:nvSpPr>
        <p:spPr bwMode="auto">
          <a:xfrm>
            <a:off x="609600" y="3429000"/>
            <a:ext cx="1744663" cy="579438"/>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3200" i="1">
                <a:latin typeface="Comic Sans MS" pitchFamily="-65" charset="0"/>
              </a:rPr>
              <a:t>The End</a:t>
            </a:r>
            <a:endParaRPr lang="en-US" sz="3600" i="1">
              <a:effectLst>
                <a:outerShdw blurRad="38100" dist="38100" dir="2700000" algn="tl">
                  <a:srgbClr val="DDDDDD"/>
                </a:outerShdw>
              </a:effectLst>
              <a:latin typeface="Comic Sans MS" pitchFamily="-65" charset="0"/>
            </a:endParaRPr>
          </a:p>
        </p:txBody>
      </p:sp>
      <p:sp>
        <p:nvSpPr>
          <p:cNvPr id="65549" name="Oval 13"/>
          <p:cNvSpPr>
            <a:spLocks noChangeArrowheads="1"/>
          </p:cNvSpPr>
          <p:nvPr/>
        </p:nvSpPr>
        <p:spPr bwMode="auto">
          <a:xfrm>
            <a:off x="457200" y="5562600"/>
            <a:ext cx="2133600" cy="228600"/>
          </a:xfrm>
          <a:prstGeom prst="ellipse">
            <a:avLst/>
          </a:pr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58382" name="Oval 14"/>
          <p:cNvSpPr>
            <a:spLocks noChangeArrowheads="1"/>
          </p:cNvSpPr>
          <p:nvPr/>
        </p:nvSpPr>
        <p:spPr bwMode="auto">
          <a:xfrm>
            <a:off x="3276600" y="5562600"/>
            <a:ext cx="2133600" cy="228600"/>
          </a:xfrm>
          <a:prstGeom prst="ellipse">
            <a:avLst/>
          </a:pr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58383" name="Oval 15"/>
          <p:cNvSpPr>
            <a:spLocks noChangeArrowheads="1"/>
          </p:cNvSpPr>
          <p:nvPr/>
        </p:nvSpPr>
        <p:spPr bwMode="auto">
          <a:xfrm>
            <a:off x="6172200" y="5638800"/>
            <a:ext cx="1828800" cy="152400"/>
          </a:xfrm>
          <a:prstGeom prst="ellipse">
            <a:avLst/>
          </a:pr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58384" name="Oval 16"/>
          <p:cNvSpPr>
            <a:spLocks noChangeArrowheads="1"/>
          </p:cNvSpPr>
          <p:nvPr/>
        </p:nvSpPr>
        <p:spPr bwMode="auto">
          <a:xfrm>
            <a:off x="5486400" y="1600200"/>
            <a:ext cx="3048000" cy="228600"/>
          </a:xfrm>
          <a:prstGeom prst="ellipse">
            <a:avLst/>
          </a:prstGeom>
          <a:noFill/>
          <a:ln w="9525">
            <a:solidFill>
              <a:schemeClr val="tx1"/>
            </a:solidFill>
            <a:round/>
            <a:headEnd/>
            <a:tailEnd/>
          </a:ln>
        </p:spPr>
        <p:txBody>
          <a:bodyPr wrap="none" anchor="ct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500" fill="hold"/>
                                        <p:tgtEl>
                                          <p:spTgt spid="58374"/>
                                        </p:tgtEl>
                                        <p:attrNameLst>
                                          <p:attrName>r</p:attrName>
                                        </p:attrNameLst>
                                      </p:cBhvr>
                                    </p:animRo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5838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83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382"/>
                                        </p:tgtEl>
                                        <p:attrNameLst>
                                          <p:attrName>style.visibility</p:attrName>
                                        </p:attrNameLst>
                                      </p:cBhvr>
                                      <p:to>
                                        <p:strVal val="visible"/>
                                      </p:to>
                                    </p:set>
                                  </p:childTnLst>
                                </p:cTn>
                              </p:par>
                              <p:par>
                                <p:cTn id="17" presetID="22" presetClass="entr" presetSubtype="4" fill="hold" grpId="0" nodeType="withEffect">
                                  <p:stCondLst>
                                    <p:cond delay="0"/>
                                  </p:stCondLst>
                                  <p:childTnLst>
                                    <p:set>
                                      <p:cBhvr>
                                        <p:cTn id="18" dur="1" fill="hold">
                                          <p:stCondLst>
                                            <p:cond delay="0"/>
                                          </p:stCondLst>
                                        </p:cTn>
                                        <p:tgtEl>
                                          <p:spTgt spid="58375"/>
                                        </p:tgtEl>
                                        <p:attrNameLst>
                                          <p:attrName>style.visibility</p:attrName>
                                        </p:attrNameLst>
                                      </p:cBhvr>
                                      <p:to>
                                        <p:strVal val="visible"/>
                                      </p:to>
                                    </p:set>
                                    <p:animEffect transition="in" filter="wipe(down)">
                                      <p:cBhvr>
                                        <p:cTn id="19" dur="1000"/>
                                        <p:tgtEl>
                                          <p:spTgt spid="58375"/>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58372"/>
                                        </p:tgtEl>
                                        <p:attrNameLst>
                                          <p:attrName>style.visibility</p:attrName>
                                        </p:attrNameLst>
                                      </p:cBhvr>
                                      <p:to>
                                        <p:strVal val="visible"/>
                                      </p:to>
                                    </p:set>
                                    <p:animEffect transition="in" filter="wipe(down)">
                                      <p:cBhvr>
                                        <p:cTn id="23" dur="500"/>
                                        <p:tgtEl>
                                          <p:spTgt spid="5837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8384"/>
                                        </p:tgtEl>
                                        <p:attrNameLst>
                                          <p:attrName>style.visibility</p:attrName>
                                        </p:attrNameLst>
                                      </p:cBhvr>
                                      <p:to>
                                        <p:strVal val="visible"/>
                                      </p:to>
                                    </p:set>
                                    <p:animEffect transition="in" filter="wipe(down)">
                                      <p:cBhvr>
                                        <p:cTn id="28" dur="500"/>
                                        <p:tgtEl>
                                          <p:spTgt spid="5838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8378"/>
                                        </p:tgtEl>
                                        <p:attrNameLst>
                                          <p:attrName>style.visibility</p:attrName>
                                        </p:attrNameLst>
                                      </p:cBhvr>
                                      <p:to>
                                        <p:strVal val="visible"/>
                                      </p:to>
                                    </p:set>
                                    <p:animEffect transition="in" filter="wipe(down)">
                                      <p:cBhvr>
                                        <p:cTn id="31" dur="500"/>
                                        <p:tgtEl>
                                          <p:spTgt spid="5837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8379"/>
                                        </p:tgtEl>
                                        <p:attrNameLst>
                                          <p:attrName>style.visibility</p:attrName>
                                        </p:attrNameLst>
                                      </p:cBhvr>
                                      <p:to>
                                        <p:strVal val="visible"/>
                                      </p:to>
                                    </p:set>
                                    <p:animEffect transition="in" filter="wipe(down)">
                                      <p:cBhvr>
                                        <p:cTn id="34" dur="500"/>
                                        <p:tgtEl>
                                          <p:spTgt spid="5837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8377"/>
                                        </p:tgtEl>
                                        <p:attrNameLst>
                                          <p:attrName>style.visibility</p:attrName>
                                        </p:attrNameLst>
                                      </p:cBhvr>
                                      <p:to>
                                        <p:strVal val="visible"/>
                                      </p:to>
                                    </p:set>
                                    <p:animEffect transition="in" filter="wipe(down)">
                                      <p:cBhvr>
                                        <p:cTn id="37" dur="500"/>
                                        <p:tgtEl>
                                          <p:spTgt spid="5837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8376"/>
                                        </p:tgtEl>
                                        <p:attrNameLst>
                                          <p:attrName>style.visibility</p:attrName>
                                        </p:attrNameLst>
                                      </p:cBhvr>
                                      <p:to>
                                        <p:strVal val="visible"/>
                                      </p:to>
                                    </p:set>
                                    <p:animEffect transition="in" filter="wipe(down)">
                                      <p:cBhvr>
                                        <p:cTn id="40" dur="500"/>
                                        <p:tgtEl>
                                          <p:spTgt spid="5837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8383"/>
                                        </p:tgtEl>
                                        <p:attrNameLst>
                                          <p:attrName>style.visibility</p:attrName>
                                        </p:attrNameLst>
                                      </p:cBhvr>
                                      <p:to>
                                        <p:strVal val="visible"/>
                                      </p:to>
                                    </p:set>
                                    <p:animEffect transition="in" filter="wipe(down)">
                                      <p:cBhvr>
                                        <p:cTn id="43" dur="500"/>
                                        <p:tgtEl>
                                          <p:spTgt spid="58383"/>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58373"/>
                                        </p:tgtEl>
                                        <p:attrNameLst>
                                          <p:attrName>style.visibility</p:attrName>
                                        </p:attrNameLst>
                                      </p:cBhvr>
                                      <p:to>
                                        <p:strVal val="visible"/>
                                      </p:to>
                                    </p:set>
                                    <p:animEffect transition="in" filter="dissolve">
                                      <p:cBhvr>
                                        <p:cTn id="47" dur="500"/>
                                        <p:tgtEl>
                                          <p:spTgt spid="58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3" grpId="0" animBg="1"/>
      <p:bldP spid="58374" grpId="0" animBg="1"/>
      <p:bldP spid="58375" grpId="0" animBg="1"/>
      <p:bldP spid="58376" grpId="0" animBg="1"/>
      <p:bldP spid="58377" grpId="0" animBg="1"/>
      <p:bldP spid="58378" grpId="0" animBg="1"/>
      <p:bldP spid="58379" grpId="0" animBg="1"/>
      <p:bldP spid="58380" grpId="0"/>
      <p:bldP spid="58382" grpId="0" animBg="1"/>
      <p:bldP spid="58383" grpId="0" animBg="1"/>
      <p:bldP spid="58384"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762000" y="304800"/>
            <a:ext cx="7924800" cy="1169551"/>
          </a:xfrm>
          <a:prstGeom prst="rect">
            <a:avLst/>
          </a:prstGeom>
          <a:solidFill>
            <a:schemeClr val="bg1"/>
          </a:solidFill>
        </p:spPr>
        <p:txBody>
          <a:bodyPr>
            <a:spAutoFit/>
          </a:bodyPr>
          <a:lstStyle/>
          <a:p>
            <a:pPr eaLnBrk="0" hangingPunct="0">
              <a:defRPr/>
            </a:pPr>
            <a:r>
              <a:rPr lang="en-US" sz="2800" b="1" dirty="0">
                <a:ln>
                  <a:solidFill>
                    <a:schemeClr val="accent6"/>
                  </a:solidFill>
                </a:ln>
                <a:solidFill>
                  <a:schemeClr val="accent2"/>
                </a:solidFill>
                <a:hlinkClick r:id="rId2"/>
              </a:rPr>
              <a:t>“Black hole” nucleation in a splash of milk</a:t>
            </a:r>
            <a:endParaRPr lang="en-US" sz="2800" b="1" dirty="0">
              <a:ln>
                <a:solidFill>
                  <a:schemeClr val="accent6"/>
                </a:solidFill>
              </a:ln>
              <a:solidFill>
                <a:schemeClr val="accent2"/>
              </a:solidFill>
            </a:endParaRPr>
          </a:p>
          <a:p>
            <a:pPr eaLnBrk="0" hangingPunct="0">
              <a:defRPr/>
            </a:pPr>
            <a:endParaRPr lang="en-US" b="1" dirty="0"/>
          </a:p>
          <a:p>
            <a:pPr eaLnBrk="0" hangingPunct="0">
              <a:defRPr/>
            </a:pPr>
            <a:r>
              <a:rPr lang="en-US" sz="1800" dirty="0"/>
              <a:t>Laurent </a:t>
            </a:r>
            <a:r>
              <a:rPr lang="en-US" sz="1800" dirty="0" err="1"/>
              <a:t>Courbin</a:t>
            </a:r>
            <a:r>
              <a:rPr lang="en-US" sz="1800" dirty="0"/>
              <a:t>, James C. Bird, Andrew Belmonte, and Howard A. Stone</a:t>
            </a:r>
          </a:p>
        </p:txBody>
      </p:sp>
      <p:pic>
        <p:nvPicPr>
          <p:cNvPr id="3" name="Picture 2" descr="milk.tiff"/>
          <p:cNvPicPr>
            <a:picLocks noChangeAspect="1"/>
          </p:cNvPicPr>
          <p:nvPr/>
        </p:nvPicPr>
        <p:blipFill>
          <a:blip r:embed="rId3"/>
          <a:stretch>
            <a:fillRect/>
          </a:stretch>
        </p:blipFill>
        <p:spPr>
          <a:xfrm>
            <a:off x="1295400" y="1600200"/>
            <a:ext cx="6553200" cy="494600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1371600" y="1371600"/>
            <a:ext cx="6737350" cy="461963"/>
          </a:xfrm>
          <a:prstGeom prst="rect">
            <a:avLst/>
          </a:prstGeom>
          <a:noFill/>
          <a:ln w="9525">
            <a:noFill/>
            <a:miter lim="800000"/>
            <a:headEnd/>
            <a:tailEnd/>
          </a:ln>
        </p:spPr>
        <p:txBody>
          <a:bodyPr wrap="none">
            <a:prstTxWarp prst="textNoShape">
              <a:avLst/>
            </a:prstTxWarp>
            <a:spAutoFit/>
          </a:bodyPr>
          <a:lstStyle/>
          <a:p>
            <a:r>
              <a:rPr lang="en-US"/>
              <a:t>Will we ever see what happens at a singularity?</a:t>
            </a:r>
          </a:p>
        </p:txBody>
      </p:sp>
      <p:sp>
        <p:nvSpPr>
          <p:cNvPr id="67587" name="TextBox 2"/>
          <p:cNvSpPr txBox="1">
            <a:spLocks noChangeArrowheads="1"/>
          </p:cNvSpPr>
          <p:nvPr/>
        </p:nvSpPr>
        <p:spPr bwMode="auto">
          <a:xfrm>
            <a:off x="1828800" y="2438400"/>
            <a:ext cx="4953000" cy="1938338"/>
          </a:xfrm>
          <a:prstGeom prst="rect">
            <a:avLst/>
          </a:prstGeom>
          <a:noFill/>
          <a:ln w="9525">
            <a:noFill/>
            <a:miter lim="800000"/>
            <a:headEnd/>
            <a:tailEnd/>
          </a:ln>
        </p:spPr>
        <p:txBody>
          <a:bodyPr>
            <a:prstTxWarp prst="textNoShape">
              <a:avLst/>
            </a:prstTxWarp>
            <a:spAutoFit/>
          </a:bodyPr>
          <a:lstStyle/>
          <a:p>
            <a:r>
              <a:rPr lang="en-US"/>
              <a:t>Does “cosmic censorship” hold?</a:t>
            </a:r>
          </a:p>
          <a:p>
            <a:endParaRPr lang="en-US"/>
          </a:p>
          <a:p>
            <a:endParaRPr lang="en-US"/>
          </a:p>
          <a:p>
            <a:endParaRPr lang="en-US"/>
          </a:p>
          <a:p>
            <a:endParaRPr lang="en-US"/>
          </a:p>
        </p:txBody>
      </p:sp>
      <p:sp>
        <p:nvSpPr>
          <p:cNvPr id="67588" name="TextBox 3"/>
          <p:cNvSpPr txBox="1">
            <a:spLocks noChangeArrowheads="1"/>
          </p:cNvSpPr>
          <p:nvPr/>
        </p:nvSpPr>
        <p:spPr bwMode="auto">
          <a:xfrm>
            <a:off x="1828800" y="3581400"/>
            <a:ext cx="4667250" cy="830263"/>
          </a:xfrm>
          <a:prstGeom prst="rect">
            <a:avLst/>
          </a:prstGeom>
          <a:noFill/>
          <a:ln w="9525">
            <a:noFill/>
            <a:miter lim="800000"/>
            <a:headEnd/>
            <a:tailEnd/>
          </a:ln>
        </p:spPr>
        <p:txBody>
          <a:bodyPr wrap="none">
            <a:prstTxWarp prst="textNoShape">
              <a:avLst/>
            </a:prstTxWarp>
            <a:spAutoFit/>
          </a:bodyPr>
          <a:lstStyle/>
          <a:p>
            <a:r>
              <a:rPr lang="en-US"/>
              <a:t>Will we see mini black holes</a:t>
            </a:r>
          </a:p>
          <a:p>
            <a:r>
              <a:rPr lang="en-US"/>
              <a:t>explode from Hawking radiation?</a:t>
            </a:r>
          </a:p>
        </p:txBody>
      </p:sp>
      <p:sp>
        <p:nvSpPr>
          <p:cNvPr id="67589" name="TextBox 4"/>
          <p:cNvSpPr txBox="1">
            <a:spLocks noChangeArrowheads="1"/>
          </p:cNvSpPr>
          <p:nvPr/>
        </p:nvSpPr>
        <p:spPr bwMode="auto">
          <a:xfrm>
            <a:off x="1828800" y="5029200"/>
            <a:ext cx="5938838" cy="461963"/>
          </a:xfrm>
          <a:prstGeom prst="rect">
            <a:avLst/>
          </a:prstGeom>
          <a:noFill/>
          <a:ln w="9525">
            <a:noFill/>
            <a:miter lim="800000"/>
            <a:headEnd/>
            <a:tailEnd/>
          </a:ln>
        </p:spPr>
        <p:txBody>
          <a:bodyPr wrap="none">
            <a:prstTxWarp prst="textNoShape">
              <a:avLst/>
            </a:prstTxWarp>
            <a:spAutoFit/>
          </a:bodyPr>
          <a:lstStyle/>
          <a:p>
            <a:r>
              <a:rPr lang="en-US"/>
              <a:t>Was the big bang a black hole singularity?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4" name="Picture 3" descr="earth transparent.png"/>
          <p:cNvPicPr>
            <a:picLocks noChangeAspect="1"/>
          </p:cNvPicPr>
          <p:nvPr/>
        </p:nvPicPr>
        <p:blipFill>
          <a:blip r:embed="rId3"/>
          <a:srcRect/>
          <a:stretch>
            <a:fillRect/>
          </a:stretch>
        </p:blipFill>
        <p:spPr bwMode="auto">
          <a:xfrm>
            <a:off x="838200" y="3929063"/>
            <a:ext cx="2819400" cy="2319337"/>
          </a:xfrm>
          <a:prstGeom prst="rect">
            <a:avLst/>
          </a:prstGeom>
          <a:noFill/>
          <a:ln w="9525">
            <a:noFill/>
            <a:miter lim="800000"/>
            <a:headEnd/>
            <a:tailEnd/>
          </a:ln>
        </p:spPr>
      </p:pic>
      <p:sp>
        <p:nvSpPr>
          <p:cNvPr id="22" name="TextBox 21"/>
          <p:cNvSpPr txBox="1"/>
          <p:nvPr/>
        </p:nvSpPr>
        <p:spPr>
          <a:xfrm>
            <a:off x="2667000" y="304800"/>
            <a:ext cx="3479800" cy="646113"/>
          </a:xfrm>
          <a:prstGeom prst="rect">
            <a:avLst/>
          </a:prstGeom>
          <a:noFill/>
        </p:spPr>
        <p:txBody>
          <a:bodyPr wrap="none">
            <a:spAutoFit/>
          </a:bodyPr>
          <a:lstStyle/>
          <a:p>
            <a:pPr eaLnBrk="0" hangingPunct="0">
              <a:defRPr/>
            </a:pPr>
            <a:r>
              <a:rPr lang="en-US" sz="3600" dirty="0">
                <a:solidFill>
                  <a:schemeClr val="accent6"/>
                </a:solidFill>
                <a:latin typeface="+mj-lt"/>
                <a:cs typeface="Comic Sans MS"/>
              </a:rPr>
              <a:t>Escape velocity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1371600" y="2057400"/>
            <a:ext cx="4110038" cy="646113"/>
          </a:xfrm>
          <a:prstGeom prst="rect">
            <a:avLst/>
          </a:prstGeom>
          <a:noFill/>
          <a:ln w="9525">
            <a:noFill/>
            <a:miter lim="800000"/>
            <a:headEnd/>
            <a:tailEnd/>
          </a:ln>
        </p:spPr>
        <p:txBody>
          <a:bodyPr wrap="none">
            <a:prstTxWarp prst="textNoShape">
              <a:avLst/>
            </a:prstTxWarp>
            <a:spAutoFit/>
          </a:bodyPr>
          <a:lstStyle/>
          <a:p>
            <a:r>
              <a:rPr lang="en-US" sz="3600"/>
              <a:t>The outside view…</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1" descr="sharris.gif"/>
          <p:cNvPicPr>
            <a:picLocks noChangeAspect="1"/>
          </p:cNvPicPr>
          <p:nvPr/>
        </p:nvPicPr>
        <p:blipFill>
          <a:blip r:embed="rId2"/>
          <a:srcRect/>
          <a:stretch>
            <a:fillRect/>
          </a:stretch>
        </p:blipFill>
        <p:spPr bwMode="auto">
          <a:xfrm>
            <a:off x="1524000" y="381000"/>
            <a:ext cx="621188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1" descr="wheeler67.jpg"/>
          <p:cNvPicPr>
            <a:picLocks noChangeAspect="1"/>
          </p:cNvPicPr>
          <p:nvPr/>
        </p:nvPicPr>
        <p:blipFill>
          <a:blip r:embed="rId2"/>
          <a:srcRect/>
          <a:stretch>
            <a:fillRect/>
          </a:stretch>
        </p:blipFill>
        <p:spPr bwMode="auto">
          <a:xfrm>
            <a:off x="762000" y="838200"/>
            <a:ext cx="7620000" cy="3556000"/>
          </a:xfrm>
          <a:prstGeom prst="rect">
            <a:avLst/>
          </a:prstGeom>
          <a:noFill/>
          <a:ln w="9525">
            <a:noFill/>
            <a:miter lim="800000"/>
            <a:headEnd/>
            <a:tailEnd/>
          </a:ln>
        </p:spPr>
      </p:pic>
      <p:sp>
        <p:nvSpPr>
          <p:cNvPr id="70659" name="Rectangle 2"/>
          <p:cNvSpPr>
            <a:spLocks noChangeArrowheads="1"/>
          </p:cNvSpPr>
          <p:nvPr/>
        </p:nvSpPr>
        <p:spPr bwMode="auto">
          <a:xfrm>
            <a:off x="685800" y="4572000"/>
            <a:ext cx="7924800" cy="1816100"/>
          </a:xfrm>
          <a:prstGeom prst="rect">
            <a:avLst/>
          </a:prstGeom>
          <a:noFill/>
          <a:ln w="9525">
            <a:noFill/>
            <a:miter lim="800000"/>
            <a:headEnd/>
            <a:tailEnd/>
          </a:ln>
        </p:spPr>
        <p:txBody>
          <a:bodyPr>
            <a:prstTxWarp prst="textNoShape">
              <a:avLst/>
            </a:prstTxWarp>
            <a:spAutoFit/>
          </a:bodyPr>
          <a:lstStyle/>
          <a:p>
            <a:pPr eaLnBrk="0" hangingPunct="0"/>
            <a:r>
              <a:rPr lang="en-US" sz="1400"/>
              <a:t>In the fall of 1967, he was invited to give a talk on pulsars, then-mysterious deep-space objects, at NASA's Goddard Institute of Space Studies in New York. As he spoke, he argued that something strange might be at the center, what he called a gravitationally completely collapsed object. But such a phrase was a mouthful, he said, wishing aloud for a better name. "How about black hole?" someone shouted from the audience.</a:t>
            </a:r>
          </a:p>
          <a:p>
            <a:pPr eaLnBrk="0" hangingPunct="0"/>
            <a:endParaRPr lang="en-US" sz="1400"/>
          </a:p>
          <a:p>
            <a:pPr eaLnBrk="0" hangingPunct="0"/>
            <a:r>
              <a:rPr lang="en-US" sz="1400"/>
              <a:t>"I had been searching for just the right term for months, mulling it over in bed, in the bathtub, in my car, wherever I had quiet moments," he later said. "Suddenly this name seemed exactly right.”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1" descr="750px-Black_Hole_Milkyway.jpg"/>
          <p:cNvPicPr>
            <a:picLocks noChangeAspect="1"/>
          </p:cNvPicPr>
          <p:nvPr/>
        </p:nvPicPr>
        <p:blipFill>
          <a:blip r:embed="rId2"/>
          <a:srcRect/>
          <a:stretch>
            <a:fillRect/>
          </a:stretch>
        </p:blipFill>
        <p:spPr bwMode="auto">
          <a:xfrm>
            <a:off x="-304800" y="0"/>
            <a:ext cx="9448800" cy="755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72706" name="Picture 2" descr="onejet.jpg"/>
          <p:cNvPicPr>
            <a:picLocks noChangeAspect="1"/>
          </p:cNvPicPr>
          <p:nvPr/>
        </p:nvPicPr>
        <p:blipFill>
          <a:blip r:embed="rId2"/>
          <a:srcRect/>
          <a:stretch>
            <a:fillRect/>
          </a:stretch>
        </p:blipFill>
        <p:spPr bwMode="auto">
          <a:xfrm>
            <a:off x="1066800" y="1371600"/>
            <a:ext cx="3943350" cy="4114800"/>
          </a:xfrm>
          <a:prstGeom prst="rect">
            <a:avLst/>
          </a:prstGeom>
          <a:noFill/>
          <a:ln w="9525">
            <a:noFill/>
            <a:miter lim="800000"/>
            <a:headEnd/>
            <a:tailEnd/>
          </a:ln>
        </p:spPr>
      </p:pic>
      <p:sp>
        <p:nvSpPr>
          <p:cNvPr id="72707" name="TextBox 3"/>
          <p:cNvSpPr txBox="1">
            <a:spLocks noChangeArrowheads="1"/>
          </p:cNvSpPr>
          <p:nvPr/>
        </p:nvSpPr>
        <p:spPr bwMode="auto">
          <a:xfrm>
            <a:off x="990600" y="5562600"/>
            <a:ext cx="6805613" cy="830263"/>
          </a:xfrm>
          <a:prstGeom prst="rect">
            <a:avLst/>
          </a:prstGeom>
          <a:noFill/>
          <a:ln w="9525">
            <a:noFill/>
            <a:miter lim="800000"/>
            <a:headEnd/>
            <a:tailEnd/>
          </a:ln>
        </p:spPr>
        <p:txBody>
          <a:bodyPr wrap="none">
            <a:prstTxWarp prst="textNoShape">
              <a:avLst/>
            </a:prstTxWarp>
            <a:spAutoFit/>
          </a:bodyPr>
          <a:lstStyle/>
          <a:p>
            <a:pPr eaLnBrk="0" hangingPunct="0"/>
            <a:r>
              <a:rPr lang="en-US"/>
              <a:t>M87, in Virgo cluster, 60 million light years away, </a:t>
            </a:r>
          </a:p>
          <a:p>
            <a:pPr eaLnBrk="0" hangingPunct="0"/>
            <a:r>
              <a:rPr lang="en-US"/>
              <a:t>jet  &gt; 5000 ly long</a:t>
            </a:r>
          </a:p>
        </p:txBody>
      </p:sp>
      <p:sp>
        <p:nvSpPr>
          <p:cNvPr id="72708" name="TextBox 4"/>
          <p:cNvSpPr txBox="1">
            <a:spLocks noChangeArrowheads="1"/>
          </p:cNvSpPr>
          <p:nvPr/>
        </p:nvSpPr>
        <p:spPr bwMode="auto">
          <a:xfrm>
            <a:off x="762000" y="457200"/>
            <a:ext cx="4872038" cy="830263"/>
          </a:xfrm>
          <a:prstGeom prst="rect">
            <a:avLst/>
          </a:prstGeom>
          <a:noFill/>
          <a:ln w="9525">
            <a:noFill/>
            <a:miter lim="800000"/>
            <a:headEnd/>
            <a:tailEnd/>
          </a:ln>
        </p:spPr>
        <p:txBody>
          <a:bodyPr wrap="none">
            <a:prstTxWarp prst="textNoShape">
              <a:avLst/>
            </a:prstTxWarp>
            <a:spAutoFit/>
          </a:bodyPr>
          <a:lstStyle/>
          <a:p>
            <a:pPr eaLnBrk="0" hangingPunct="0"/>
            <a:r>
              <a:rPr lang="en-US"/>
              <a:t>Jet, probably from rapidly spinning </a:t>
            </a:r>
          </a:p>
          <a:p>
            <a:pPr eaLnBrk="0" hangingPunct="0"/>
            <a:r>
              <a:rPr lang="en-US"/>
              <a:t>3 billion solar mass black hole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1143000" y="4267200"/>
            <a:ext cx="6553200" cy="646113"/>
          </a:xfrm>
          <a:prstGeom prst="rect">
            <a:avLst/>
          </a:prstGeom>
          <a:noFill/>
          <a:ln w="9525">
            <a:noFill/>
            <a:miter lim="800000"/>
            <a:headEnd/>
            <a:tailEnd/>
          </a:ln>
        </p:spPr>
        <p:txBody>
          <a:bodyPr>
            <a:prstTxWarp prst="textNoShape">
              <a:avLst/>
            </a:prstTxWarp>
            <a:spAutoFit/>
          </a:bodyPr>
          <a:lstStyle/>
          <a:p>
            <a:pPr eaLnBrk="0" hangingPunct="0"/>
            <a:r>
              <a:rPr lang="en-US" sz="1800"/>
              <a:t>5-GHz radio image of Cygnus A (3C405), from VLA data.</a:t>
            </a:r>
          </a:p>
          <a:p>
            <a:pPr eaLnBrk="0" hangingPunct="0"/>
            <a:r>
              <a:rPr lang="en-US" sz="1800"/>
              <a:t>600 million light years away.</a:t>
            </a:r>
          </a:p>
        </p:txBody>
      </p:sp>
      <p:pic>
        <p:nvPicPr>
          <p:cNvPr id="73731" name="Picture 3" descr="CygnusA.jpg"/>
          <p:cNvPicPr>
            <a:picLocks noChangeAspect="1"/>
          </p:cNvPicPr>
          <p:nvPr/>
        </p:nvPicPr>
        <p:blipFill>
          <a:blip r:embed="rId2"/>
          <a:srcRect/>
          <a:stretch>
            <a:fillRect/>
          </a:stretch>
        </p:blipFill>
        <p:spPr bwMode="auto">
          <a:xfrm>
            <a:off x="1143000" y="762000"/>
            <a:ext cx="6731000" cy="339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5" descr="diskjetsketch.jpg"/>
          <p:cNvPicPr>
            <a:picLocks noChangeAspect="1"/>
          </p:cNvPicPr>
          <p:nvPr/>
        </p:nvPicPr>
        <p:blipFill>
          <a:blip r:embed="rId2"/>
          <a:srcRect/>
          <a:stretch>
            <a:fillRect/>
          </a:stretch>
        </p:blipFill>
        <p:spPr bwMode="auto">
          <a:xfrm>
            <a:off x="1828800" y="1600200"/>
            <a:ext cx="5181600" cy="4378325"/>
          </a:xfrm>
          <a:prstGeom prst="rect">
            <a:avLst/>
          </a:prstGeom>
          <a:noFill/>
          <a:ln w="9525">
            <a:noFill/>
            <a:miter lim="800000"/>
            <a:headEnd/>
            <a:tailEnd/>
          </a:ln>
        </p:spPr>
      </p:pic>
      <p:sp>
        <p:nvSpPr>
          <p:cNvPr id="74755" name="TextBox 5"/>
          <p:cNvSpPr txBox="1">
            <a:spLocks noChangeArrowheads="1"/>
          </p:cNvSpPr>
          <p:nvPr/>
        </p:nvSpPr>
        <p:spPr bwMode="auto">
          <a:xfrm>
            <a:off x="609600" y="914400"/>
            <a:ext cx="7694613" cy="461963"/>
          </a:xfrm>
          <a:prstGeom prst="rect">
            <a:avLst/>
          </a:prstGeom>
          <a:noFill/>
          <a:ln w="9525">
            <a:noFill/>
            <a:miter lim="800000"/>
            <a:headEnd/>
            <a:tailEnd/>
          </a:ln>
        </p:spPr>
        <p:txBody>
          <a:bodyPr wrap="none">
            <a:prstTxWarp prst="textNoShape">
              <a:avLst/>
            </a:prstTxWarp>
            <a:spAutoFit/>
          </a:bodyPr>
          <a:lstStyle/>
          <a:p>
            <a:r>
              <a:rPr lang="en-US"/>
              <a:t>Energy source: gravity and/or spin energy of black hole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457200"/>
            <a:ext cx="7772400" cy="1143000"/>
          </a:xfrm>
        </p:spPr>
        <p:txBody>
          <a:bodyPr/>
          <a:lstStyle/>
          <a:p>
            <a:r>
              <a:rPr lang="en-US" sz="3600"/>
              <a:t>X-ray reflection spectroscopy</a:t>
            </a:r>
          </a:p>
        </p:txBody>
      </p:sp>
      <p:sp>
        <p:nvSpPr>
          <p:cNvPr id="75779" name="Text Box 3"/>
          <p:cNvSpPr txBox="1">
            <a:spLocks noChangeArrowheads="1"/>
          </p:cNvSpPr>
          <p:nvPr/>
        </p:nvSpPr>
        <p:spPr bwMode="auto">
          <a:xfrm>
            <a:off x="5791200" y="1905000"/>
            <a:ext cx="1981200" cy="3786188"/>
          </a:xfrm>
          <a:prstGeom prst="rect">
            <a:avLst/>
          </a:prstGeom>
          <a:noFill/>
          <a:ln w="9525">
            <a:noFill/>
            <a:miter lim="800000"/>
            <a:headEnd/>
            <a:tailEnd/>
          </a:ln>
        </p:spPr>
        <p:txBody>
          <a:bodyPr>
            <a:prstTxWarp prst="textNoShape">
              <a:avLst/>
            </a:prstTxWarp>
            <a:spAutoFit/>
          </a:bodyPr>
          <a:lstStyle/>
          <a:p>
            <a:r>
              <a:rPr lang="en-US">
                <a:latin typeface="Times New Roman" pitchFamily="-65" charset="0"/>
              </a:rPr>
              <a:t>X-rays from corona/jet irradiate accretion disks… creates a backscattered spectrum rich in spectral features</a:t>
            </a:r>
            <a:endParaRPr lang="en-US" sz="2000">
              <a:latin typeface="Times New Roman" pitchFamily="-65" charset="0"/>
            </a:endParaRPr>
          </a:p>
        </p:txBody>
      </p:sp>
      <p:pic>
        <p:nvPicPr>
          <p:cNvPr id="75780" name="Picture 5" descr="BH1m"/>
          <p:cNvPicPr>
            <a:picLocks noChangeAspect="1" noChangeArrowheads="1"/>
          </p:cNvPicPr>
          <p:nvPr/>
        </p:nvPicPr>
        <p:blipFill>
          <a:blip r:embed="rId3"/>
          <a:srcRect/>
          <a:stretch>
            <a:fillRect/>
          </a:stretch>
        </p:blipFill>
        <p:spPr bwMode="auto">
          <a:xfrm>
            <a:off x="762000" y="1828800"/>
            <a:ext cx="4800600" cy="3840163"/>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6" name="Picture 2" descr="ar04_disk_crop1"/>
          <p:cNvPicPr>
            <a:picLocks noChangeAspect="1" noChangeArrowheads="1"/>
          </p:cNvPicPr>
          <p:nvPr/>
        </p:nvPicPr>
        <p:blipFill>
          <a:blip r:embed="rId2"/>
          <a:srcRect/>
          <a:stretch>
            <a:fillRect/>
          </a:stretch>
        </p:blipFill>
        <p:spPr bwMode="auto">
          <a:xfrm>
            <a:off x="228600" y="704850"/>
            <a:ext cx="8610600" cy="3562350"/>
          </a:xfrm>
          <a:prstGeom prst="rect">
            <a:avLst/>
          </a:prstGeom>
          <a:noFill/>
          <a:ln w="9525">
            <a:noFill/>
            <a:miter lim="800000"/>
            <a:headEnd/>
            <a:tailEnd/>
          </a:ln>
        </p:spPr>
      </p:pic>
      <p:sp>
        <p:nvSpPr>
          <p:cNvPr id="77827" name="Text Box 3"/>
          <p:cNvSpPr txBox="1">
            <a:spLocks noChangeArrowheads="1"/>
          </p:cNvSpPr>
          <p:nvPr/>
        </p:nvSpPr>
        <p:spPr bwMode="auto">
          <a:xfrm>
            <a:off x="685800" y="4267200"/>
            <a:ext cx="7864475" cy="1200150"/>
          </a:xfrm>
          <a:prstGeom prst="rect">
            <a:avLst/>
          </a:prstGeom>
          <a:noFill/>
          <a:ln w="9525">
            <a:noFill/>
            <a:miter lim="800000"/>
            <a:headEnd/>
            <a:tailEnd/>
          </a:ln>
        </p:spPr>
        <p:txBody>
          <a:bodyPr>
            <a:prstTxWarp prst="textNoShape">
              <a:avLst/>
            </a:prstTxWarp>
            <a:spAutoFit/>
          </a:bodyPr>
          <a:lstStyle/>
          <a:p>
            <a:pPr eaLnBrk="0" hangingPunct="0"/>
            <a:r>
              <a:rPr lang="en-US" sz="1800"/>
              <a:t>                                         </a:t>
            </a:r>
            <a:r>
              <a:rPr lang="en-US" sz="1800">
                <a:solidFill>
                  <a:srgbClr val="660066"/>
                </a:solidFill>
              </a:rPr>
              <a:t>Picture by Chris Reynolds, UMD Astronomy Dept.</a:t>
            </a:r>
          </a:p>
          <a:p>
            <a:pPr eaLnBrk="0" hangingPunct="0"/>
            <a:endParaRPr lang="en-US" sz="1800"/>
          </a:p>
          <a:p>
            <a:pPr eaLnBrk="0" hangingPunct="0"/>
            <a:r>
              <a:rPr lang="en-US" sz="1800"/>
              <a:t>Computer-generated image of a turbulent accretion disk surrounding a Schwarzschild black hole (80 degree viewing inclination)…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descr="/Users/tajac/Downloads/trail.mpg">
            <a:hlinkClick r:id="" action="ppaction://media"/>
          </p:cNvPr>
          <p:cNvPicPr/>
          <p:nvPr>
            <a:videoFile r:link="rId1"/>
          </p:nvPr>
        </p:nvPicPr>
        <p:blipFill>
          <a:blip r:embed="rId3"/>
          <a:srcRect/>
          <a:stretch>
            <a:fillRect/>
          </a:stretch>
        </p:blipFill>
        <p:spPr bwMode="auto">
          <a:xfrm>
            <a:off x="1676400" y="381000"/>
            <a:ext cx="5578475" cy="4648200"/>
          </a:xfrm>
          <a:prstGeom prst="rect">
            <a:avLst/>
          </a:prstGeom>
          <a:noFill/>
          <a:ln w="9525">
            <a:noFill/>
            <a:miter lim="800000"/>
            <a:headEnd/>
            <a:tailEnd/>
          </a:ln>
        </p:spPr>
      </p:pic>
      <p:sp>
        <p:nvSpPr>
          <p:cNvPr id="78851" name="Text Box 6"/>
          <p:cNvSpPr txBox="1">
            <a:spLocks noChangeArrowheads="1"/>
          </p:cNvSpPr>
          <p:nvPr/>
        </p:nvSpPr>
        <p:spPr bwMode="auto">
          <a:xfrm>
            <a:off x="1143000" y="5029200"/>
            <a:ext cx="7331075" cy="1477963"/>
          </a:xfrm>
          <a:prstGeom prst="rect">
            <a:avLst/>
          </a:prstGeom>
          <a:noFill/>
          <a:ln w="9525">
            <a:noFill/>
            <a:miter lim="800000"/>
            <a:headEnd/>
            <a:tailEnd/>
          </a:ln>
        </p:spPr>
        <p:txBody>
          <a:bodyPr>
            <a:prstTxWarp prst="textNoShape">
              <a:avLst/>
            </a:prstTxWarp>
            <a:spAutoFit/>
          </a:bodyPr>
          <a:lstStyle/>
          <a:p>
            <a:pPr eaLnBrk="0" hangingPunct="0"/>
            <a:r>
              <a:rPr lang="en-US" sz="1800">
                <a:solidFill>
                  <a:srgbClr val="660066"/>
                </a:solidFill>
              </a:rPr>
              <a:t>                Animation by Chris Reynolds, UMD Astronomy Dept.</a:t>
            </a:r>
          </a:p>
          <a:p>
            <a:pPr eaLnBrk="0" hangingPunct="0"/>
            <a:endParaRPr lang="en-US" sz="1800"/>
          </a:p>
          <a:p>
            <a:pPr eaLnBrk="0" hangingPunct="0"/>
            <a:r>
              <a:rPr lang="en-US" sz="1800"/>
              <a:t>Animation of MHD turbulent accretion disk around Schwarzschild black hole (30 degree viewing inclination) - Bottom right shows the iron line profile that results.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885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8850"/>
                                        </p:tgtEl>
                                      </p:cBhvr>
                                    </p:cmd>
                                  </p:childTnLst>
                                </p:cTn>
                              </p:par>
                            </p:childTnLst>
                          </p:cTn>
                        </p:par>
                      </p:childTnLst>
                    </p:cTn>
                  </p:par>
                </p:childTnLst>
              </p:cTn>
              <p:nextCondLst>
                <p:cond evt="onClick" delay="0">
                  <p:tgtEl>
                    <p:spTgt spid="78850"/>
                  </p:tgtEl>
                </p:cond>
              </p:nextCondLst>
            </p:seq>
            <p:video>
              <p:cMediaNode>
                <p:cTn id="7" fill="hold" display="0">
                  <p:stCondLst>
                    <p:cond delay="indefinite"/>
                  </p:stCondLst>
                  <p:endCondLst>
                    <p:cond evt="onNext" delay="0">
                      <p:tgtEl>
                        <p:sldTgt/>
                      </p:tgtEl>
                    </p:cond>
                    <p:cond evt="onPrev" delay="0">
                      <p:tgtEl>
                        <p:sldTgt/>
                      </p:tgtEl>
                    </p:cond>
                  </p:endCondLst>
                </p:cTn>
                <p:tgtEl>
                  <p:spTgt spid="78850"/>
                </p:tgtEl>
              </p:cMediaNode>
            </p:vide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4" name="Picture 3" descr="earth transparent.png"/>
          <p:cNvPicPr>
            <a:picLocks noChangeAspect="1"/>
          </p:cNvPicPr>
          <p:nvPr/>
        </p:nvPicPr>
        <p:blipFill>
          <a:blip r:embed="rId3"/>
          <a:srcRect/>
          <a:stretch>
            <a:fillRect/>
          </a:stretch>
        </p:blipFill>
        <p:spPr bwMode="auto">
          <a:xfrm>
            <a:off x="838200" y="3929063"/>
            <a:ext cx="2819400" cy="2319337"/>
          </a:xfrm>
          <a:prstGeom prst="rect">
            <a:avLst/>
          </a:prstGeom>
          <a:noFill/>
          <a:ln w="9525">
            <a:noFill/>
            <a:miter lim="800000"/>
            <a:headEnd/>
            <a:tailEnd/>
          </a:ln>
        </p:spPr>
      </p:pic>
      <p:sp>
        <p:nvSpPr>
          <p:cNvPr id="12" name="TextBox 11"/>
          <p:cNvSpPr txBox="1"/>
          <p:nvPr/>
        </p:nvSpPr>
        <p:spPr>
          <a:xfrm>
            <a:off x="2667000" y="304800"/>
            <a:ext cx="3479800" cy="646113"/>
          </a:xfrm>
          <a:prstGeom prst="rect">
            <a:avLst/>
          </a:prstGeom>
          <a:noFill/>
        </p:spPr>
        <p:txBody>
          <a:bodyPr wrap="none">
            <a:spAutoFit/>
          </a:bodyPr>
          <a:lstStyle/>
          <a:p>
            <a:pPr eaLnBrk="0" hangingPunct="0">
              <a:defRPr/>
            </a:pPr>
            <a:r>
              <a:rPr lang="en-US" sz="3600" dirty="0">
                <a:solidFill>
                  <a:schemeClr val="accent6"/>
                </a:solidFill>
                <a:latin typeface="+mj-lt"/>
                <a:cs typeface="Comic Sans MS"/>
              </a:rPr>
              <a:t>Escape velocity</a:t>
            </a:r>
          </a:p>
        </p:txBody>
      </p:sp>
      <p:sp>
        <p:nvSpPr>
          <p:cNvPr id="25" name="Freeform 24"/>
          <p:cNvSpPr>
            <a:spLocks noChangeArrowheads="1"/>
          </p:cNvSpPr>
          <p:nvPr/>
        </p:nvSpPr>
        <p:spPr bwMode="auto">
          <a:xfrm>
            <a:off x="2171700" y="3732213"/>
            <a:ext cx="46038" cy="458787"/>
          </a:xfrm>
          <a:custGeom>
            <a:avLst/>
            <a:gdLst>
              <a:gd name="T0" fmla="*/ 5 w 80433"/>
              <a:gd name="T1" fmla="*/ 460550 h 458611"/>
              <a:gd name="T2" fmla="*/ 15 w 80433"/>
              <a:gd name="T3" fmla="*/ 35432 h 458611"/>
              <a:gd name="T4" fmla="*/ 99 w 80433"/>
              <a:gd name="T5" fmla="*/ 247989 h 458611"/>
              <a:gd name="T6" fmla="*/ 0 60000 65536"/>
              <a:gd name="T7" fmla="*/ 0 60000 65536"/>
              <a:gd name="T8" fmla="*/ 0 60000 65536"/>
              <a:gd name="T9" fmla="*/ 0 w 80433"/>
              <a:gd name="T10" fmla="*/ 0 h 458611"/>
              <a:gd name="T11" fmla="*/ 80433 w 80433"/>
              <a:gd name="T12" fmla="*/ 458611 h 458611"/>
            </a:gdLst>
            <a:ahLst/>
            <a:cxnLst>
              <a:cxn ang="T6">
                <a:pos x="T0" y="T1"/>
              </a:cxn>
              <a:cxn ang="T7">
                <a:pos x="T2" y="T3"/>
              </a:cxn>
              <a:cxn ang="T8">
                <a:pos x="T4" y="T5"/>
              </a:cxn>
            </a:cxnLst>
            <a:rect l="T9" t="T10" r="T11" b="T12"/>
            <a:pathLst>
              <a:path w="80433" h="458611">
                <a:moveTo>
                  <a:pt x="4233" y="458611"/>
                </a:moveTo>
                <a:cubicBezTo>
                  <a:pt x="2116" y="264583"/>
                  <a:pt x="0" y="70556"/>
                  <a:pt x="12700" y="35278"/>
                </a:cubicBezTo>
                <a:cubicBezTo>
                  <a:pt x="25400" y="0"/>
                  <a:pt x="80433" y="246944"/>
                  <a:pt x="80433" y="246944"/>
                </a:cubicBezTo>
              </a:path>
            </a:pathLst>
          </a:custGeom>
          <a:noFill/>
          <a:ln w="19050">
            <a:solidFill>
              <a:srgbClr val="800000"/>
            </a:solidFill>
            <a:round/>
            <a:headEnd/>
            <a:tailEnd type="arrow" w="sm" len="sm"/>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p:cNvPicPr>
            <a:picLocks noChangeAspect="1"/>
          </p:cNvPicPr>
          <p:nvPr/>
        </p:nvPicPr>
        <p:blipFill>
          <a:blip r:embed="rId3"/>
          <a:srcRect/>
          <a:stretch>
            <a:fillRect/>
          </a:stretch>
        </p:blipFill>
        <p:spPr bwMode="auto">
          <a:xfrm>
            <a:off x="533400" y="381000"/>
            <a:ext cx="4114800" cy="4086225"/>
          </a:xfrm>
          <a:prstGeom prst="rect">
            <a:avLst/>
          </a:prstGeom>
          <a:noFill/>
          <a:ln w="9525">
            <a:noFill/>
            <a:miter lim="800000"/>
            <a:headEnd/>
            <a:tailEnd/>
          </a:ln>
        </p:spPr>
      </p:pic>
      <p:sp>
        <p:nvSpPr>
          <p:cNvPr id="79875" name="TextBox 3"/>
          <p:cNvSpPr txBox="1">
            <a:spLocks noChangeArrowheads="1"/>
          </p:cNvSpPr>
          <p:nvPr/>
        </p:nvSpPr>
        <p:spPr bwMode="auto">
          <a:xfrm>
            <a:off x="4953000" y="457200"/>
            <a:ext cx="4191000" cy="2986088"/>
          </a:xfrm>
          <a:prstGeom prst="rect">
            <a:avLst/>
          </a:prstGeom>
          <a:noFill/>
          <a:ln w="9525">
            <a:noFill/>
            <a:miter lim="800000"/>
            <a:headEnd/>
            <a:tailEnd/>
          </a:ln>
        </p:spPr>
        <p:txBody>
          <a:bodyPr>
            <a:prstTxWarp prst="textNoShape">
              <a:avLst/>
            </a:prstTxWarp>
            <a:spAutoFit/>
          </a:bodyPr>
          <a:lstStyle/>
          <a:p>
            <a:pPr eaLnBrk="0" hangingPunct="0"/>
            <a:r>
              <a:rPr lang="en-US"/>
              <a:t>Orbits of stars around </a:t>
            </a:r>
          </a:p>
          <a:p>
            <a:pPr eaLnBrk="0" hangingPunct="0"/>
            <a:r>
              <a:rPr lang="en-US"/>
              <a:t>center of Milky Way galaxy</a:t>
            </a:r>
            <a:endParaRPr lang="en-US" sz="2000"/>
          </a:p>
          <a:p>
            <a:pPr eaLnBrk="0" hangingPunct="0"/>
            <a:endParaRPr lang="en-US" sz="2000"/>
          </a:p>
          <a:p>
            <a:pPr eaLnBrk="0" hangingPunct="0"/>
            <a:r>
              <a:rPr lang="en-US" sz="2000"/>
              <a:t>All orbits fit the same central </a:t>
            </a:r>
          </a:p>
          <a:p>
            <a:pPr eaLnBrk="0" hangingPunct="0"/>
            <a:r>
              <a:rPr lang="en-US" sz="2000"/>
              <a:t>mass of ~ 4 million M</a:t>
            </a:r>
            <a:r>
              <a:rPr lang="en-US" sz="2000" baseline="-25000"/>
              <a:t>sun</a:t>
            </a:r>
            <a:endParaRPr lang="en-US" sz="2000"/>
          </a:p>
          <a:p>
            <a:pPr eaLnBrk="0" hangingPunct="0"/>
            <a:r>
              <a:rPr lang="en-US" sz="2000"/>
              <a:t>at the position of the radio source Saggitarius A*. </a:t>
            </a:r>
          </a:p>
          <a:p>
            <a:pPr eaLnBrk="0" hangingPunct="0"/>
            <a:endParaRPr lang="en-US" sz="2000"/>
          </a:p>
          <a:p>
            <a:pPr eaLnBrk="0" hangingPunct="0"/>
            <a:r>
              <a:rPr lang="en-US" sz="2000"/>
              <a:t> (Image courtesy A. Ghez.)</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p:cNvPicPr>
            <a:picLocks noChangeAspect="1"/>
          </p:cNvPicPr>
          <p:nvPr/>
        </p:nvPicPr>
        <p:blipFill>
          <a:blip r:embed="rId2"/>
          <a:srcRect/>
          <a:stretch>
            <a:fillRect/>
          </a:stretch>
        </p:blipFill>
        <p:spPr bwMode="auto">
          <a:xfrm>
            <a:off x="2438400" y="0"/>
            <a:ext cx="4572000" cy="2206625"/>
          </a:xfrm>
          <a:prstGeom prst="rect">
            <a:avLst/>
          </a:prstGeom>
          <a:noFill/>
          <a:ln w="9525">
            <a:noFill/>
            <a:miter lim="800000"/>
            <a:headEnd/>
            <a:tailEnd/>
          </a:ln>
        </p:spPr>
      </p:pic>
      <p:pic>
        <p:nvPicPr>
          <p:cNvPr id="81923" name="Picture 3"/>
          <p:cNvPicPr>
            <a:picLocks noChangeAspect="1"/>
          </p:cNvPicPr>
          <p:nvPr/>
        </p:nvPicPr>
        <p:blipFill>
          <a:blip r:embed="rId3"/>
          <a:srcRect/>
          <a:stretch>
            <a:fillRect/>
          </a:stretch>
        </p:blipFill>
        <p:spPr bwMode="auto">
          <a:xfrm>
            <a:off x="457200" y="2514600"/>
            <a:ext cx="8229600" cy="3517900"/>
          </a:xfrm>
          <a:prstGeom prst="rect">
            <a:avLst/>
          </a:prstGeom>
          <a:noFill/>
          <a:ln w="9525">
            <a:noFill/>
            <a:miter lim="800000"/>
            <a:headEnd/>
            <a:tailEnd/>
          </a:ln>
        </p:spPr>
      </p:pic>
      <p:sp>
        <p:nvSpPr>
          <p:cNvPr id="81924" name="Rectangle 3"/>
          <p:cNvSpPr>
            <a:spLocks noChangeArrowheads="1"/>
          </p:cNvSpPr>
          <p:nvPr/>
        </p:nvSpPr>
        <p:spPr bwMode="auto">
          <a:xfrm>
            <a:off x="685800" y="4800600"/>
            <a:ext cx="7543800" cy="304800"/>
          </a:xfrm>
          <a:prstGeom prst="rect">
            <a:avLst/>
          </a:prstGeom>
          <a:solidFill>
            <a:srgbClr val="FFFF00">
              <a:alpha val="25098"/>
            </a:srgbClr>
          </a:solidFill>
          <a:ln w="9525">
            <a:solidFill>
              <a:schemeClr val="tx1"/>
            </a:solidFill>
            <a:round/>
            <a:headEnd/>
            <a:tailEnd/>
          </a:ln>
        </p:spPr>
        <p:txBody>
          <a:bodyPr>
            <a:prstTxWarp prst="textNoShape">
              <a:avLst/>
            </a:prstTxWarp>
          </a:bodyPr>
          <a:lstStyle/>
          <a:p>
            <a:pPr eaLnBrk="0" hangingPunct="0"/>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82946" name="TextBox 1"/>
          <p:cNvSpPr txBox="1">
            <a:spLocks noChangeArrowheads="1"/>
          </p:cNvSpPr>
          <p:nvPr/>
        </p:nvSpPr>
        <p:spPr bwMode="auto">
          <a:xfrm>
            <a:off x="4953000" y="609600"/>
            <a:ext cx="4191000" cy="1570038"/>
          </a:xfrm>
          <a:prstGeom prst="rect">
            <a:avLst/>
          </a:prstGeom>
          <a:noFill/>
          <a:ln w="9525">
            <a:noFill/>
            <a:miter lim="800000"/>
            <a:headEnd/>
            <a:tailEnd/>
          </a:ln>
        </p:spPr>
        <p:txBody>
          <a:bodyPr>
            <a:prstTxWarp prst="textNoShape">
              <a:avLst/>
            </a:prstTxWarp>
            <a:spAutoFit/>
          </a:bodyPr>
          <a:lstStyle/>
          <a:p>
            <a:pPr eaLnBrk="0" hangingPunct="0"/>
            <a:r>
              <a:rPr lang="en-US" sz="3200">
                <a:latin typeface="Comic Sans MS" pitchFamily="-65" charset="0"/>
                <a:ea typeface="Comic Sans MS" pitchFamily="-65" charset="0"/>
                <a:cs typeface="Comic Sans MS" pitchFamily="-65" charset="0"/>
              </a:rPr>
              <a:t>Black Holes </a:t>
            </a:r>
          </a:p>
          <a:p>
            <a:pPr eaLnBrk="0" hangingPunct="0"/>
            <a:r>
              <a:rPr lang="en-US" sz="3200">
                <a:latin typeface="Comic Sans MS" pitchFamily="-65" charset="0"/>
                <a:ea typeface="Comic Sans MS" pitchFamily="-65" charset="0"/>
                <a:cs typeface="Comic Sans MS" pitchFamily="-65" charset="0"/>
              </a:rPr>
              <a:t>and </a:t>
            </a:r>
          </a:p>
          <a:p>
            <a:pPr eaLnBrk="0" hangingPunct="0"/>
            <a:r>
              <a:rPr lang="en-US" sz="3200">
                <a:latin typeface="Comic Sans MS" pitchFamily="-65" charset="0"/>
                <a:ea typeface="Comic Sans MS" pitchFamily="-65" charset="0"/>
                <a:cs typeface="Comic Sans MS" pitchFamily="-65" charset="0"/>
              </a:rPr>
              <a:t>Warped Spacetime</a:t>
            </a:r>
          </a:p>
        </p:txBody>
      </p:sp>
      <p:pic>
        <p:nvPicPr>
          <p:cNvPr id="82947" name="Picture 2" descr="collapse.jpg"/>
          <p:cNvPicPr>
            <a:picLocks noChangeAspect="1"/>
          </p:cNvPicPr>
          <p:nvPr/>
        </p:nvPicPr>
        <p:blipFill>
          <a:blip r:embed="rId2"/>
          <a:srcRect/>
          <a:stretch>
            <a:fillRect/>
          </a:stretch>
        </p:blipFill>
        <p:spPr bwMode="auto">
          <a:xfrm>
            <a:off x="0" y="0"/>
            <a:ext cx="4457700" cy="6858000"/>
          </a:xfrm>
          <a:prstGeom prst="rect">
            <a:avLst/>
          </a:prstGeom>
          <a:noFill/>
          <a:ln w="9525">
            <a:solidFill>
              <a:srgbClr val="BBE0E3"/>
            </a:solidFill>
            <a:miter lim="800000"/>
            <a:headEnd/>
            <a:tailEnd/>
          </a:ln>
        </p:spPr>
      </p:pic>
      <p:sp>
        <p:nvSpPr>
          <p:cNvPr id="82948" name="TextBox 3"/>
          <p:cNvSpPr txBox="1">
            <a:spLocks noChangeArrowheads="1"/>
          </p:cNvSpPr>
          <p:nvPr/>
        </p:nvSpPr>
        <p:spPr bwMode="auto">
          <a:xfrm>
            <a:off x="5029200" y="2743200"/>
            <a:ext cx="2084388" cy="461963"/>
          </a:xfrm>
          <a:prstGeom prst="rect">
            <a:avLst/>
          </a:prstGeom>
          <a:noFill/>
          <a:ln w="9525">
            <a:noFill/>
            <a:miter lim="800000"/>
            <a:headEnd/>
            <a:tailEnd/>
          </a:ln>
        </p:spPr>
        <p:txBody>
          <a:bodyPr wrap="none">
            <a:prstTxWarp prst="textNoShape">
              <a:avLst/>
            </a:prstTxWarp>
            <a:spAutoFit/>
          </a:bodyPr>
          <a:lstStyle/>
          <a:p>
            <a:pPr eaLnBrk="0" hangingPunct="0"/>
            <a:r>
              <a:rPr lang="en-US"/>
              <a:t>Ted Jacobson</a:t>
            </a:r>
          </a:p>
        </p:txBody>
      </p:sp>
      <p:sp>
        <p:nvSpPr>
          <p:cNvPr id="82949" name="TextBox 4"/>
          <p:cNvSpPr txBox="1">
            <a:spLocks noChangeArrowheads="1"/>
          </p:cNvSpPr>
          <p:nvPr/>
        </p:nvSpPr>
        <p:spPr bwMode="auto">
          <a:xfrm>
            <a:off x="4419600" y="5842000"/>
            <a:ext cx="4076700" cy="1016000"/>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660066"/>
                </a:solidFill>
              </a:rPr>
              <a:t>Picture by Roger Penrose</a:t>
            </a:r>
          </a:p>
          <a:p>
            <a:pPr eaLnBrk="0" hangingPunct="0"/>
            <a:r>
              <a:rPr lang="en-US" sz="2000">
                <a:solidFill>
                  <a:srgbClr val="660066"/>
                </a:solidFill>
              </a:rPr>
              <a:t>The Road to Reality (Knopf, 2005)</a:t>
            </a:r>
          </a:p>
          <a:p>
            <a:pPr eaLnBrk="0" hangingPunct="0"/>
            <a:endParaRPr lang="en-US" sz="2000">
              <a:solidFill>
                <a:srgbClr val="660066"/>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2"/>
          <a:srcRect/>
          <a:stretch>
            <a:fillRect/>
          </a:stretch>
        </p:blipFill>
        <p:spPr bwMode="auto">
          <a:xfrm>
            <a:off x="0" y="-201613"/>
            <a:ext cx="5899150" cy="7059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2"/>
          <a:srcRect/>
          <a:stretch>
            <a:fillRect/>
          </a:stretch>
        </p:blipFill>
        <p:spPr bwMode="auto">
          <a:xfrm>
            <a:off x="-1981200" y="-7086600"/>
            <a:ext cx="15773400" cy="188769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3"/>
          <a:srcRect/>
          <a:stretch>
            <a:fillRect/>
          </a:stretch>
        </p:blipFill>
        <p:spPr bwMode="auto">
          <a:xfrm>
            <a:off x="762000" y="1066800"/>
            <a:ext cx="3733800" cy="5273675"/>
          </a:xfrm>
          <a:prstGeom prst="rect">
            <a:avLst/>
          </a:prstGeom>
          <a:noFill/>
          <a:ln w="9525">
            <a:noFill/>
            <a:miter lim="800000"/>
            <a:headEnd/>
            <a:tailEnd/>
          </a:ln>
        </p:spPr>
      </p:pic>
      <p:pic>
        <p:nvPicPr>
          <p:cNvPr id="86019" name="Picture 5"/>
          <p:cNvPicPr>
            <a:picLocks noChangeAspect="1" noChangeArrowheads="1"/>
          </p:cNvPicPr>
          <p:nvPr/>
        </p:nvPicPr>
        <p:blipFill>
          <a:blip r:embed="rId4"/>
          <a:srcRect/>
          <a:stretch>
            <a:fillRect/>
          </a:stretch>
        </p:blipFill>
        <p:spPr bwMode="auto">
          <a:xfrm rot="19847">
            <a:off x="5105400" y="2438400"/>
            <a:ext cx="3505200" cy="2327275"/>
          </a:xfrm>
          <a:prstGeom prst="rect">
            <a:avLst/>
          </a:prstGeom>
          <a:noFill/>
          <a:ln w="9525">
            <a:noFill/>
            <a:miter lim="800000"/>
            <a:headEnd/>
            <a:tailEnd/>
          </a:ln>
        </p:spPr>
      </p:pic>
      <p:sp>
        <p:nvSpPr>
          <p:cNvPr id="86020" name="Text Box 6"/>
          <p:cNvSpPr txBox="1">
            <a:spLocks noChangeArrowheads="1"/>
          </p:cNvSpPr>
          <p:nvPr/>
        </p:nvSpPr>
        <p:spPr bwMode="auto">
          <a:xfrm>
            <a:off x="381000" y="228600"/>
            <a:ext cx="6207125" cy="523875"/>
          </a:xfrm>
          <a:prstGeom prst="rect">
            <a:avLst/>
          </a:prstGeom>
          <a:noFill/>
          <a:ln w="9525">
            <a:noFill/>
            <a:miter lim="800000"/>
            <a:headEnd/>
            <a:tailEnd/>
          </a:ln>
        </p:spPr>
        <p:txBody>
          <a:bodyPr wrap="none">
            <a:prstTxWarp prst="textNoShape">
              <a:avLst/>
            </a:prstTxWarp>
            <a:spAutoFit/>
          </a:bodyPr>
          <a:lstStyle/>
          <a:p>
            <a:pPr eaLnBrk="0" hangingPunct="0"/>
            <a:r>
              <a:rPr lang="en-US" sz="2800">
                <a:solidFill>
                  <a:schemeClr val="accent2"/>
                </a:solidFill>
                <a:latin typeface="Comic Sans MS" pitchFamily="-65" charset="0"/>
                <a:ea typeface="Comic Sans MS" pitchFamily="-65" charset="0"/>
                <a:cs typeface="Comic Sans MS" pitchFamily="-65" charset="0"/>
              </a:rPr>
              <a:t>Black hole formation and uniqueness</a:t>
            </a:r>
          </a:p>
        </p:txBody>
      </p:sp>
      <p:sp>
        <p:nvSpPr>
          <p:cNvPr id="86021" name="Text Box 7"/>
          <p:cNvSpPr txBox="1">
            <a:spLocks noChangeArrowheads="1"/>
          </p:cNvSpPr>
          <p:nvPr/>
        </p:nvSpPr>
        <p:spPr bwMode="auto">
          <a:xfrm>
            <a:off x="4953000" y="1905000"/>
            <a:ext cx="4075113" cy="461963"/>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accent2"/>
                </a:solidFill>
                <a:latin typeface="Comic Sans MS" pitchFamily="-65" charset="0"/>
                <a:ea typeface="Comic Sans MS" pitchFamily="-65" charset="0"/>
                <a:cs typeface="Comic Sans MS" pitchFamily="-65" charset="0"/>
              </a:rPr>
              <a:t>Shedding a magnetic dipole</a:t>
            </a:r>
          </a:p>
        </p:txBody>
      </p:sp>
      <p:sp>
        <p:nvSpPr>
          <p:cNvPr id="86022" name="Text Box 9"/>
          <p:cNvSpPr txBox="1">
            <a:spLocks noChangeArrowheads="1"/>
          </p:cNvSpPr>
          <p:nvPr/>
        </p:nvSpPr>
        <p:spPr bwMode="auto">
          <a:xfrm>
            <a:off x="5105400" y="5410200"/>
            <a:ext cx="3627438" cy="70802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660066"/>
                </a:solidFill>
                <a:latin typeface="Comic Sans MS" pitchFamily="-65" charset="0"/>
                <a:ea typeface="Comic Sans MS" pitchFamily="-65" charset="0"/>
                <a:cs typeface="Comic Sans MS" pitchFamily="-65" charset="0"/>
              </a:rPr>
              <a:t>Pictures from Kip Thorne’s</a:t>
            </a:r>
          </a:p>
          <a:p>
            <a:pPr eaLnBrk="0" hangingPunct="0"/>
            <a:r>
              <a:rPr lang="en-US" sz="2000" i="1" u="sng">
                <a:solidFill>
                  <a:srgbClr val="660066"/>
                </a:solidFill>
                <a:latin typeface="Comic Sans MS" pitchFamily="-65" charset="0"/>
                <a:ea typeface="Comic Sans MS" pitchFamily="-65" charset="0"/>
                <a:cs typeface="Comic Sans MS" pitchFamily="-65" charset="0"/>
              </a:rPr>
              <a:t>Black Holes and Time Warps</a:t>
            </a:r>
            <a:endParaRPr lang="en-US" sz="2000">
              <a:solidFill>
                <a:srgbClr val="660066"/>
              </a:solidFill>
              <a:latin typeface="Comic Sans MS" pitchFamily="-65" charset="0"/>
              <a:ea typeface="Comic Sans MS" pitchFamily="-65" charset="0"/>
              <a:cs typeface="Comic Sans MS" pitchFamily="-65"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2"/>
          <a:srcRect/>
          <a:stretch>
            <a:fillRect/>
          </a:stretch>
        </p:blipFill>
        <p:spPr bwMode="auto">
          <a:xfrm>
            <a:off x="2514600" y="838200"/>
            <a:ext cx="4038600" cy="5181600"/>
          </a:xfrm>
          <a:prstGeom prst="rect">
            <a:avLst/>
          </a:prstGeom>
          <a:noFill/>
          <a:ln w="9525">
            <a:noFill/>
            <a:miter lim="800000"/>
            <a:headEnd/>
            <a:tailEnd/>
          </a:ln>
        </p:spPr>
      </p:pic>
      <p:sp>
        <p:nvSpPr>
          <p:cNvPr id="88067" name="TextBox 2"/>
          <p:cNvSpPr txBox="1">
            <a:spLocks noChangeArrowheads="1"/>
          </p:cNvSpPr>
          <p:nvPr/>
        </p:nvSpPr>
        <p:spPr bwMode="auto">
          <a:xfrm>
            <a:off x="2590800" y="6019800"/>
            <a:ext cx="4140200" cy="461963"/>
          </a:xfrm>
          <a:prstGeom prst="rect">
            <a:avLst/>
          </a:prstGeom>
          <a:noFill/>
          <a:ln w="9525">
            <a:noFill/>
            <a:miter lim="800000"/>
            <a:headEnd/>
            <a:tailEnd/>
          </a:ln>
        </p:spPr>
        <p:txBody>
          <a:bodyPr wrap="none">
            <a:prstTxWarp prst="textNoShape">
              <a:avLst/>
            </a:prstTxWarp>
            <a:spAutoFit/>
          </a:bodyPr>
          <a:lstStyle/>
          <a:p>
            <a:pPr eaLnBrk="0" hangingPunct="0"/>
            <a:r>
              <a:rPr lang="en-US">
                <a:latin typeface="Comic Sans MS" pitchFamily="-65" charset="0"/>
                <a:ea typeface="Comic Sans MS" pitchFamily="-65" charset="0"/>
                <a:cs typeface="Comic Sans MS" pitchFamily="-65" charset="0"/>
              </a:rPr>
              <a:t>Baumgarte &amp; Shapiro, 2003</a:t>
            </a:r>
          </a:p>
        </p:txBody>
      </p:sp>
      <p:sp>
        <p:nvSpPr>
          <p:cNvPr id="88068" name="TextBox 3"/>
          <p:cNvSpPr txBox="1">
            <a:spLocks noChangeArrowheads="1"/>
          </p:cNvSpPr>
          <p:nvPr/>
        </p:nvSpPr>
        <p:spPr bwMode="auto">
          <a:xfrm>
            <a:off x="457200" y="228600"/>
            <a:ext cx="8615363" cy="461963"/>
          </a:xfrm>
          <a:prstGeom prst="rect">
            <a:avLst/>
          </a:prstGeom>
          <a:noFill/>
          <a:ln w="9525">
            <a:noFill/>
            <a:miter lim="800000"/>
            <a:headEnd/>
            <a:tailEnd/>
          </a:ln>
        </p:spPr>
        <p:txBody>
          <a:bodyPr wrap="none">
            <a:prstTxWarp prst="textNoShape">
              <a:avLst/>
            </a:prstTxWarp>
            <a:spAutoFit/>
          </a:bodyPr>
          <a:lstStyle/>
          <a:p>
            <a:pPr eaLnBrk="0" hangingPunct="0"/>
            <a:r>
              <a:rPr lang="en-US">
                <a:latin typeface="Comic Sans MS" pitchFamily="-65" charset="0"/>
                <a:ea typeface="Comic Sans MS" pitchFamily="-65" charset="0"/>
                <a:cs typeface="Comic Sans MS" pitchFamily="-65" charset="0"/>
              </a:rPr>
              <a:t>COLLAPSE OF A MAGNETIZED STAR TO A BLACK HOLE</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89090" name="Picture 5" descr="movie2003"/>
          <p:cNvPicPr>
            <a:picLocks noChangeAspect="1" noChangeArrowheads="1" noCrop="1"/>
          </p:cNvPicPr>
          <p:nvPr/>
        </p:nvPicPr>
        <p:blipFill>
          <a:blip r:embed="rId2"/>
          <a:srcRect/>
          <a:stretch>
            <a:fillRect/>
          </a:stretch>
        </p:blipFill>
        <p:spPr bwMode="auto">
          <a:xfrm>
            <a:off x="2590800" y="1981200"/>
            <a:ext cx="3733800" cy="3733800"/>
          </a:xfrm>
          <a:prstGeom prst="rect">
            <a:avLst/>
          </a:prstGeom>
          <a:noFill/>
          <a:ln w="9525">
            <a:noFill/>
            <a:miter lim="800000"/>
            <a:headEnd/>
            <a:tailEnd/>
          </a:ln>
        </p:spPr>
      </p:pic>
      <p:sp>
        <p:nvSpPr>
          <p:cNvPr id="89091" name="Rectangle 7"/>
          <p:cNvSpPr>
            <a:spLocks noGrp="1" noChangeArrowheads="1"/>
          </p:cNvSpPr>
          <p:nvPr>
            <p:ph type="title"/>
          </p:nvPr>
        </p:nvSpPr>
        <p:spPr>
          <a:xfrm>
            <a:off x="457200" y="457200"/>
            <a:ext cx="8229600" cy="1143000"/>
          </a:xfrm>
          <a:solidFill>
            <a:schemeClr val="accent1"/>
          </a:solidFill>
        </p:spPr>
        <p:txBody>
          <a:bodyPr/>
          <a:lstStyle/>
          <a:p>
            <a:r>
              <a:rPr lang="en-US" sz="3200">
                <a:latin typeface="Comic Sans MS" pitchFamily="-65" charset="0"/>
              </a:rPr>
              <a:t>Stars orbit a giant black hole</a:t>
            </a:r>
            <a:br>
              <a:rPr lang="en-US" sz="3200">
                <a:latin typeface="Comic Sans MS" pitchFamily="-65" charset="0"/>
              </a:rPr>
            </a:br>
            <a:r>
              <a:rPr lang="en-US" sz="3200">
                <a:latin typeface="Comic Sans MS" pitchFamily="-65" charset="0"/>
              </a:rPr>
              <a:t>at the center of our galaxy</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90114" name="Picture 1" descr="accretion.jpg"/>
          <p:cNvPicPr>
            <a:picLocks noChangeAspect="1"/>
          </p:cNvPicPr>
          <p:nvPr/>
        </p:nvPicPr>
        <p:blipFill>
          <a:blip r:embed="rId2"/>
          <a:srcRect/>
          <a:stretch>
            <a:fillRect/>
          </a:stretch>
        </p:blipFill>
        <p:spPr bwMode="auto">
          <a:xfrm>
            <a:off x="3451225" y="2706688"/>
            <a:ext cx="4670425" cy="3008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91138" name="Picture 1" descr="accretion2.jpg"/>
          <p:cNvPicPr>
            <a:picLocks noChangeAspect="1"/>
          </p:cNvPicPr>
          <p:nvPr/>
        </p:nvPicPr>
        <p:blipFill>
          <a:blip r:embed="rId2"/>
          <a:srcRect/>
          <a:stretch>
            <a:fillRect/>
          </a:stretch>
        </p:blipFill>
        <p:spPr bwMode="auto">
          <a:xfrm>
            <a:off x="3692525" y="2797175"/>
            <a:ext cx="4613275" cy="3311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4" name="Picture 3" descr="earth transparent.png"/>
          <p:cNvPicPr>
            <a:picLocks noChangeAspect="1"/>
          </p:cNvPicPr>
          <p:nvPr/>
        </p:nvPicPr>
        <p:blipFill>
          <a:blip r:embed="rId3"/>
          <a:srcRect/>
          <a:stretch>
            <a:fillRect/>
          </a:stretch>
        </p:blipFill>
        <p:spPr bwMode="auto">
          <a:xfrm>
            <a:off x="838200" y="3929063"/>
            <a:ext cx="2819400" cy="2319337"/>
          </a:xfrm>
          <a:prstGeom prst="rect">
            <a:avLst/>
          </a:prstGeom>
          <a:noFill/>
          <a:ln w="9525">
            <a:noFill/>
            <a:miter lim="800000"/>
            <a:headEnd/>
            <a:tailEnd/>
          </a:ln>
        </p:spPr>
      </p:pic>
      <p:sp>
        <p:nvSpPr>
          <p:cNvPr id="12" name="TextBox 11"/>
          <p:cNvSpPr txBox="1"/>
          <p:nvPr/>
        </p:nvSpPr>
        <p:spPr>
          <a:xfrm>
            <a:off x="2667000" y="304800"/>
            <a:ext cx="3479800" cy="646113"/>
          </a:xfrm>
          <a:prstGeom prst="rect">
            <a:avLst/>
          </a:prstGeom>
          <a:noFill/>
        </p:spPr>
        <p:txBody>
          <a:bodyPr wrap="none">
            <a:spAutoFit/>
          </a:bodyPr>
          <a:lstStyle/>
          <a:p>
            <a:pPr eaLnBrk="0" hangingPunct="0">
              <a:defRPr/>
            </a:pPr>
            <a:r>
              <a:rPr lang="en-US" sz="3600" dirty="0">
                <a:solidFill>
                  <a:schemeClr val="accent6"/>
                </a:solidFill>
                <a:latin typeface="+mj-lt"/>
                <a:cs typeface="Comic Sans MS"/>
              </a:rPr>
              <a:t>Escape velocity</a:t>
            </a:r>
          </a:p>
        </p:txBody>
      </p:sp>
      <p:sp>
        <p:nvSpPr>
          <p:cNvPr id="15" name="Freeform 14"/>
          <p:cNvSpPr>
            <a:spLocks noChangeArrowheads="1"/>
          </p:cNvSpPr>
          <p:nvPr/>
        </p:nvSpPr>
        <p:spPr bwMode="auto">
          <a:xfrm>
            <a:off x="2192338" y="2711450"/>
            <a:ext cx="93662" cy="1487488"/>
          </a:xfrm>
          <a:custGeom>
            <a:avLst/>
            <a:gdLst>
              <a:gd name="T0" fmla="*/ 0 w 93133"/>
              <a:gd name="T1" fmla="*/ 1489258 h 1487311"/>
              <a:gd name="T2" fmla="*/ 18022 w 93133"/>
              <a:gd name="T3" fmla="*/ 158253 h 1487311"/>
              <a:gd name="T4" fmla="*/ 99120 w 93133"/>
              <a:gd name="T5" fmla="*/ 539748 h 1487311"/>
              <a:gd name="T6" fmla="*/ 0 60000 65536"/>
              <a:gd name="T7" fmla="*/ 0 60000 65536"/>
              <a:gd name="T8" fmla="*/ 0 60000 65536"/>
              <a:gd name="T9" fmla="*/ 0 w 93133"/>
              <a:gd name="T10" fmla="*/ 0 h 1487311"/>
              <a:gd name="T11" fmla="*/ 93133 w 93133"/>
              <a:gd name="T12" fmla="*/ 1487311 h 1487311"/>
            </a:gdLst>
            <a:ahLst/>
            <a:cxnLst>
              <a:cxn ang="T6">
                <a:pos x="T0" y="T1"/>
              </a:cxn>
              <a:cxn ang="T7">
                <a:pos x="T2" y="T3"/>
              </a:cxn>
              <a:cxn ang="T8">
                <a:pos x="T4" y="T5"/>
              </a:cxn>
            </a:cxnLst>
            <a:rect l="T9" t="T10" r="T11" b="T12"/>
            <a:pathLst>
              <a:path w="93133" h="1487311">
                <a:moveTo>
                  <a:pt x="0" y="1487311"/>
                </a:moveTo>
                <a:cubicBezTo>
                  <a:pt x="705" y="901699"/>
                  <a:pt x="1411" y="316088"/>
                  <a:pt x="16933" y="158044"/>
                </a:cubicBezTo>
                <a:cubicBezTo>
                  <a:pt x="32455" y="0"/>
                  <a:pt x="93133" y="539044"/>
                  <a:pt x="93133" y="539044"/>
                </a:cubicBezTo>
              </a:path>
            </a:pathLst>
          </a:custGeom>
          <a:noFill/>
          <a:ln w="19050">
            <a:solidFill>
              <a:srgbClr val="800000"/>
            </a:solidFill>
            <a:round/>
            <a:headEnd/>
            <a:tailEnd type="arrow" w="sm" len="med"/>
          </a:ln>
        </p:spPr>
        <p:txBody>
          <a:bodyPr>
            <a:prstTxWarp prst="textNoShape">
              <a:avLst/>
            </a:prstTxWarp>
          </a:bodyPr>
          <a:lstStyle/>
          <a:p>
            <a:pPr eaLnBrk="0" hangingPunct="0"/>
            <a:endParaRPr lang="en-US"/>
          </a:p>
        </p:txBody>
      </p:sp>
      <p:sp>
        <p:nvSpPr>
          <p:cNvPr id="25" name="Freeform 24"/>
          <p:cNvSpPr>
            <a:spLocks noChangeArrowheads="1"/>
          </p:cNvSpPr>
          <p:nvPr/>
        </p:nvSpPr>
        <p:spPr bwMode="auto">
          <a:xfrm>
            <a:off x="2171700" y="3732213"/>
            <a:ext cx="46038" cy="458787"/>
          </a:xfrm>
          <a:custGeom>
            <a:avLst/>
            <a:gdLst>
              <a:gd name="T0" fmla="*/ 5 w 80433"/>
              <a:gd name="T1" fmla="*/ 460550 h 458611"/>
              <a:gd name="T2" fmla="*/ 15 w 80433"/>
              <a:gd name="T3" fmla="*/ 35432 h 458611"/>
              <a:gd name="T4" fmla="*/ 99 w 80433"/>
              <a:gd name="T5" fmla="*/ 247989 h 458611"/>
              <a:gd name="T6" fmla="*/ 0 60000 65536"/>
              <a:gd name="T7" fmla="*/ 0 60000 65536"/>
              <a:gd name="T8" fmla="*/ 0 60000 65536"/>
              <a:gd name="T9" fmla="*/ 0 w 80433"/>
              <a:gd name="T10" fmla="*/ 0 h 458611"/>
              <a:gd name="T11" fmla="*/ 80433 w 80433"/>
              <a:gd name="T12" fmla="*/ 458611 h 458611"/>
            </a:gdLst>
            <a:ahLst/>
            <a:cxnLst>
              <a:cxn ang="T6">
                <a:pos x="T0" y="T1"/>
              </a:cxn>
              <a:cxn ang="T7">
                <a:pos x="T2" y="T3"/>
              </a:cxn>
              <a:cxn ang="T8">
                <a:pos x="T4" y="T5"/>
              </a:cxn>
            </a:cxnLst>
            <a:rect l="T9" t="T10" r="T11" b="T12"/>
            <a:pathLst>
              <a:path w="80433" h="458611">
                <a:moveTo>
                  <a:pt x="4233" y="458611"/>
                </a:moveTo>
                <a:cubicBezTo>
                  <a:pt x="2116" y="264583"/>
                  <a:pt x="0" y="70556"/>
                  <a:pt x="12700" y="35278"/>
                </a:cubicBezTo>
                <a:cubicBezTo>
                  <a:pt x="25400" y="0"/>
                  <a:pt x="80433" y="246944"/>
                  <a:pt x="80433" y="246944"/>
                </a:cubicBezTo>
              </a:path>
            </a:pathLst>
          </a:custGeom>
          <a:noFill/>
          <a:ln w="19050">
            <a:solidFill>
              <a:srgbClr val="800000"/>
            </a:solidFill>
            <a:round/>
            <a:headEnd/>
            <a:tailEnd type="arrow" w="sm" len="sm"/>
          </a:ln>
        </p:spPr>
        <p:txBody>
          <a:bodyPr>
            <a:prstTxWarp prst="textNoShape">
              <a:avLst/>
            </a:prstTxWarp>
          </a:bodyPr>
          <a:lstStyle/>
          <a:p>
            <a:pPr eaLnBrk="0" hangingPunct="0"/>
            <a:endParaRPr lang="en-US"/>
          </a:p>
        </p:txBody>
      </p:sp>
      <p:sp>
        <p:nvSpPr>
          <p:cNvPr id="11" name="TextBox 10"/>
          <p:cNvSpPr txBox="1">
            <a:spLocks noChangeArrowheads="1"/>
          </p:cNvSpPr>
          <p:nvPr/>
        </p:nvSpPr>
        <p:spPr bwMode="auto">
          <a:xfrm>
            <a:off x="1219200" y="3276600"/>
            <a:ext cx="1030288" cy="461963"/>
          </a:xfrm>
          <a:prstGeom prst="rect">
            <a:avLst/>
          </a:prstGeom>
          <a:noFill/>
          <a:ln w="9525">
            <a:noFill/>
            <a:miter lim="800000"/>
            <a:headEnd/>
            <a:tailEnd/>
          </a:ln>
        </p:spPr>
        <p:txBody>
          <a:bodyPr wrap="none">
            <a:prstTxWarp prst="textNoShape">
              <a:avLst/>
            </a:prstTxWarp>
            <a:spAutoFit/>
          </a:bodyPr>
          <a:lstStyle/>
          <a:p>
            <a:pPr eaLnBrk="0" hangingPunct="0"/>
            <a:r>
              <a:rPr lang="en-US" i="1">
                <a:solidFill>
                  <a:srgbClr val="660066"/>
                </a:solidFill>
              </a:rPr>
              <a:t>faster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11" grpId="0"/>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92162" name="Picture 1" descr="wheeler.jpg"/>
          <p:cNvPicPr>
            <a:picLocks noChangeAspect="1"/>
          </p:cNvPicPr>
          <p:nvPr/>
        </p:nvPicPr>
        <p:blipFill>
          <a:blip r:embed="rId2"/>
          <a:srcRect/>
          <a:stretch>
            <a:fillRect/>
          </a:stretch>
        </p:blipFill>
        <p:spPr bwMode="auto">
          <a:xfrm>
            <a:off x="1981200" y="762000"/>
            <a:ext cx="4608513" cy="5283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2286000" y="1720850"/>
            <a:ext cx="4572000" cy="3416300"/>
          </a:xfrm>
          <a:prstGeom prst="rect">
            <a:avLst/>
          </a:prstGeom>
          <a:noFill/>
          <a:ln w="9525">
            <a:noFill/>
            <a:miter lim="800000"/>
            <a:headEnd/>
            <a:tailEnd/>
          </a:ln>
        </p:spPr>
        <p:txBody>
          <a:bodyPr>
            <a:prstTxWarp prst="textNoShape">
              <a:avLst/>
            </a:prstTxWarp>
            <a:spAutoFit/>
          </a:bodyPr>
          <a:lstStyle/>
          <a:p>
            <a:pPr eaLnBrk="0" hangingPunct="0"/>
            <a:r>
              <a:rPr lang="en-US"/>
              <a:t>Dr. Wheeler at first resisted this conclusion, leading to a confrontation with Dr. Oppenheimer at a conference in Belgium in 1958, in which Dr. Wheeler said that the collapse theory “does not give an acceptable answer” to the fate of matter in such a star.</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94210" name="Picture 1" descr="Orbit_times.png"/>
          <p:cNvPicPr>
            <a:picLocks noChangeAspect="1"/>
          </p:cNvPicPr>
          <p:nvPr/>
        </p:nvPicPr>
        <p:blipFill>
          <a:blip r:embed="rId2"/>
          <a:srcRect/>
          <a:stretch>
            <a:fillRect/>
          </a:stretch>
        </p:blipFill>
        <p:spPr bwMode="auto">
          <a:xfrm>
            <a:off x="2738438" y="1619250"/>
            <a:ext cx="3667125" cy="361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95234" name="Picture 3" descr="earth transparent.png"/>
          <p:cNvPicPr>
            <a:picLocks noChangeAspect="1"/>
          </p:cNvPicPr>
          <p:nvPr/>
        </p:nvPicPr>
        <p:blipFill>
          <a:blip r:embed="rId2"/>
          <a:srcRect/>
          <a:stretch>
            <a:fillRect/>
          </a:stretch>
        </p:blipFill>
        <p:spPr bwMode="auto">
          <a:xfrm>
            <a:off x="609600" y="3722688"/>
            <a:ext cx="3810000" cy="3135312"/>
          </a:xfrm>
          <a:prstGeom prst="rect">
            <a:avLst/>
          </a:prstGeom>
          <a:noFill/>
          <a:ln w="9525">
            <a:noFill/>
            <a:miter lim="800000"/>
            <a:headEnd/>
            <a:tailEnd/>
          </a:ln>
        </p:spPr>
      </p:pic>
      <p:sp>
        <p:nvSpPr>
          <p:cNvPr id="6" name="Frame 5"/>
          <p:cNvSpPr/>
          <p:nvPr/>
        </p:nvSpPr>
        <p:spPr bwMode="auto">
          <a:xfrm>
            <a:off x="2209800" y="32004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sp>
        <p:nvSpPr>
          <p:cNvPr id="95236" name="Oval 8"/>
          <p:cNvSpPr>
            <a:spLocks noChangeArrowheads="1"/>
          </p:cNvSpPr>
          <p:nvPr/>
        </p:nvSpPr>
        <p:spPr bwMode="auto">
          <a:xfrm>
            <a:off x="2362200" y="3429000"/>
            <a:ext cx="304800" cy="3048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cxnSp>
        <p:nvCxnSpPr>
          <p:cNvPr id="17" name="Straight Connector 16"/>
          <p:cNvCxnSpPr>
            <a:stCxn id="6" idx="0"/>
          </p:cNvCxnSpPr>
          <p:nvPr/>
        </p:nvCxnSpPr>
        <p:spPr bwMode="auto">
          <a:xfrm rot="16200000" flipV="1">
            <a:off x="1047750" y="1695450"/>
            <a:ext cx="2971800" cy="3810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95238" name="TextBox 17"/>
          <p:cNvSpPr txBox="1">
            <a:spLocks noChangeArrowheads="1"/>
          </p:cNvSpPr>
          <p:nvPr/>
        </p:nvSpPr>
        <p:spPr bwMode="auto">
          <a:xfrm>
            <a:off x="2819400" y="1676400"/>
            <a:ext cx="4592638" cy="830263"/>
          </a:xfrm>
          <a:prstGeom prst="rect">
            <a:avLst/>
          </a:prstGeom>
          <a:noFill/>
          <a:ln w="9525">
            <a:noFill/>
            <a:miter lim="800000"/>
            <a:headEnd/>
            <a:tailEnd/>
          </a:ln>
        </p:spPr>
        <p:txBody>
          <a:bodyPr wrap="none">
            <a:prstTxWarp prst="textNoShape">
              <a:avLst/>
            </a:prstTxWarp>
            <a:spAutoFit/>
          </a:bodyPr>
          <a:lstStyle/>
          <a:p>
            <a:pPr eaLnBrk="0" hangingPunct="0"/>
            <a:r>
              <a:rPr lang="en-US"/>
              <a:t>Weight of the box is proportional</a:t>
            </a:r>
          </a:p>
          <a:p>
            <a:pPr eaLnBrk="0" hangingPunct="0"/>
            <a:r>
              <a:rPr lang="en-US"/>
              <a:t>to its mass</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96258" name="Picture 3" descr="earth transparent.png"/>
          <p:cNvPicPr>
            <a:picLocks noChangeAspect="1"/>
          </p:cNvPicPr>
          <p:nvPr/>
        </p:nvPicPr>
        <p:blipFill>
          <a:blip r:embed="rId2"/>
          <a:srcRect/>
          <a:stretch>
            <a:fillRect/>
          </a:stretch>
        </p:blipFill>
        <p:spPr bwMode="auto">
          <a:xfrm>
            <a:off x="609600" y="3722688"/>
            <a:ext cx="3810000" cy="3135312"/>
          </a:xfrm>
          <a:prstGeom prst="rect">
            <a:avLst/>
          </a:prstGeom>
          <a:noFill/>
          <a:ln w="9525">
            <a:noFill/>
            <a:miter lim="800000"/>
            <a:headEnd/>
            <a:tailEnd/>
          </a:ln>
        </p:spPr>
      </p:pic>
      <p:sp>
        <p:nvSpPr>
          <p:cNvPr id="6" name="Frame 5"/>
          <p:cNvSpPr/>
          <p:nvPr/>
        </p:nvSpPr>
        <p:spPr bwMode="auto">
          <a:xfrm>
            <a:off x="2209800" y="32004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sp>
        <p:nvSpPr>
          <p:cNvPr id="96260" name="Oval 8"/>
          <p:cNvSpPr>
            <a:spLocks noChangeArrowheads="1"/>
          </p:cNvSpPr>
          <p:nvPr/>
        </p:nvSpPr>
        <p:spPr bwMode="auto">
          <a:xfrm>
            <a:off x="2362200" y="3581400"/>
            <a:ext cx="152400" cy="1524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sp>
        <p:nvSpPr>
          <p:cNvPr id="96261" name="Freeform 6"/>
          <p:cNvSpPr>
            <a:spLocks noChangeArrowheads="1"/>
          </p:cNvSpPr>
          <p:nvPr/>
        </p:nvSpPr>
        <p:spPr bwMode="auto">
          <a:xfrm rot="-2236958">
            <a:off x="2422525" y="3460750"/>
            <a:ext cx="381000" cy="76200"/>
          </a:xfrm>
          <a:custGeom>
            <a:avLst/>
            <a:gdLst>
              <a:gd name="T0" fmla="*/ 0 w 454025"/>
              <a:gd name="T1" fmla="*/ 69 h 123296"/>
              <a:gd name="T2" fmla="*/ 2517 w 454025"/>
              <a:gd name="T3" fmla="*/ 30 h 123296"/>
              <a:gd name="T4" fmla="*/ 4805 w 454025"/>
              <a:gd name="T5" fmla="*/ 90 h 123296"/>
              <a:gd name="T6" fmla="*/ 7778 w 454025"/>
              <a:gd name="T7" fmla="*/ 30 h 123296"/>
              <a:gd name="T8" fmla="*/ 9608 w 454025"/>
              <a:gd name="T9" fmla="*/ 85 h 123296"/>
              <a:gd name="T10" fmla="*/ 12583 w 454025"/>
              <a:gd name="T11" fmla="*/ 33 h 123296"/>
              <a:gd name="T12" fmla="*/ 14413 w 454025"/>
              <a:gd name="T13" fmla="*/ 85 h 123296"/>
              <a:gd name="T14" fmla="*/ 17159 w 454025"/>
              <a:gd name="T15" fmla="*/ 20 h 123296"/>
              <a:gd name="T16" fmla="*/ 19218 w 454025"/>
              <a:gd name="T17" fmla="*/ 82 h 123296"/>
              <a:gd name="T18" fmla="*/ 21963 w 454025"/>
              <a:gd name="T19" fmla="*/ 20 h 123296"/>
              <a:gd name="T20" fmla="*/ 24251 w 454025"/>
              <a:gd name="T21" fmla="*/ 77 h 123296"/>
              <a:gd name="T22" fmla="*/ 26767 w 454025"/>
              <a:gd name="T23" fmla="*/ 19 h 123296"/>
              <a:gd name="T24" fmla="*/ 29512 w 454025"/>
              <a:gd name="T25" fmla="*/ 64 h 123296"/>
              <a:gd name="T26" fmla="*/ 32258 w 454025"/>
              <a:gd name="T27" fmla="*/ 9 h 123296"/>
              <a:gd name="T28" fmla="*/ 32258 w 454025"/>
              <a:gd name="T29" fmla="*/ 12 h 1232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4025"/>
              <a:gd name="T46" fmla="*/ 0 h 123296"/>
              <a:gd name="T47" fmla="*/ 454025 w 454025"/>
              <a:gd name="T48" fmla="*/ 123296 h 1232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4025" h="123296">
                <a:moveTo>
                  <a:pt x="0" y="94721"/>
                </a:moveTo>
                <a:cubicBezTo>
                  <a:pt x="11906" y="65352"/>
                  <a:pt x="23813" y="35984"/>
                  <a:pt x="34925" y="40746"/>
                </a:cubicBezTo>
                <a:cubicBezTo>
                  <a:pt x="46037" y="45508"/>
                  <a:pt x="54504" y="123296"/>
                  <a:pt x="66675" y="123296"/>
                </a:cubicBezTo>
                <a:cubicBezTo>
                  <a:pt x="78846" y="123296"/>
                  <a:pt x="96838" y="41804"/>
                  <a:pt x="107950" y="40746"/>
                </a:cubicBezTo>
                <a:cubicBezTo>
                  <a:pt x="119062" y="39688"/>
                  <a:pt x="122238" y="116417"/>
                  <a:pt x="133350" y="116946"/>
                </a:cubicBezTo>
                <a:cubicBezTo>
                  <a:pt x="144462" y="117475"/>
                  <a:pt x="163513" y="43921"/>
                  <a:pt x="174625" y="43921"/>
                </a:cubicBezTo>
                <a:cubicBezTo>
                  <a:pt x="185737" y="43921"/>
                  <a:pt x="189442" y="119592"/>
                  <a:pt x="200025" y="116946"/>
                </a:cubicBezTo>
                <a:cubicBezTo>
                  <a:pt x="210608" y="114300"/>
                  <a:pt x="227013" y="29104"/>
                  <a:pt x="238125" y="28046"/>
                </a:cubicBezTo>
                <a:cubicBezTo>
                  <a:pt x="249237" y="26988"/>
                  <a:pt x="255588" y="110596"/>
                  <a:pt x="266700" y="110596"/>
                </a:cubicBezTo>
                <a:cubicBezTo>
                  <a:pt x="277812" y="110596"/>
                  <a:pt x="293158" y="29104"/>
                  <a:pt x="304800" y="28046"/>
                </a:cubicBezTo>
                <a:cubicBezTo>
                  <a:pt x="316442" y="26988"/>
                  <a:pt x="325438" y="104775"/>
                  <a:pt x="336550" y="104246"/>
                </a:cubicBezTo>
                <a:cubicBezTo>
                  <a:pt x="347662" y="103717"/>
                  <a:pt x="359304" y="27517"/>
                  <a:pt x="371475" y="24871"/>
                </a:cubicBezTo>
                <a:cubicBezTo>
                  <a:pt x="383646" y="22225"/>
                  <a:pt x="396875" y="90488"/>
                  <a:pt x="409575" y="88371"/>
                </a:cubicBezTo>
                <a:cubicBezTo>
                  <a:pt x="422275" y="86254"/>
                  <a:pt x="441325" y="24342"/>
                  <a:pt x="447675" y="12171"/>
                </a:cubicBezTo>
                <a:cubicBezTo>
                  <a:pt x="454025" y="0"/>
                  <a:pt x="447675" y="15346"/>
                  <a:pt x="447675" y="15346"/>
                </a:cubicBezTo>
              </a:path>
            </a:pathLst>
          </a:custGeom>
          <a:noFill/>
          <a:ln w="19050">
            <a:solidFill>
              <a:srgbClr val="0000FF"/>
            </a:solidFill>
            <a:round/>
            <a:headEnd/>
            <a:tailEnd/>
          </a:ln>
        </p:spPr>
        <p:txBody>
          <a:bodyPr>
            <a:prstTxWarp prst="textNoShape">
              <a:avLst/>
            </a:prstTxWarp>
          </a:bodyPr>
          <a:lstStyle/>
          <a:p>
            <a:pPr eaLnBrk="0" hangingPunct="0"/>
            <a:endParaRPr lang="en-US"/>
          </a:p>
        </p:txBody>
      </p:sp>
      <p:cxnSp>
        <p:nvCxnSpPr>
          <p:cNvPr id="8" name="Straight Connector 7"/>
          <p:cNvCxnSpPr/>
          <p:nvPr/>
        </p:nvCxnSpPr>
        <p:spPr bwMode="auto">
          <a:xfrm rot="16200000" flipV="1">
            <a:off x="1047750" y="1695450"/>
            <a:ext cx="2971800" cy="3810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96263" name="TextBox 9"/>
          <p:cNvSpPr txBox="1">
            <a:spLocks noChangeArrowheads="1"/>
          </p:cNvSpPr>
          <p:nvPr/>
        </p:nvSpPr>
        <p:spPr bwMode="auto">
          <a:xfrm>
            <a:off x="2819400" y="1676400"/>
            <a:ext cx="4667250" cy="830263"/>
          </a:xfrm>
          <a:prstGeom prst="rect">
            <a:avLst/>
          </a:prstGeom>
          <a:noFill/>
          <a:ln w="9525">
            <a:noFill/>
            <a:miter lim="800000"/>
            <a:headEnd/>
            <a:tailEnd/>
          </a:ln>
        </p:spPr>
        <p:txBody>
          <a:bodyPr wrap="none">
            <a:prstTxWarp prst="textNoShape">
              <a:avLst/>
            </a:prstTxWarp>
            <a:spAutoFit/>
          </a:bodyPr>
          <a:lstStyle/>
          <a:p>
            <a:pPr eaLnBrk="0" hangingPunct="0"/>
            <a:r>
              <a:rPr lang="en-US"/>
              <a:t>Weight of the box is proportional</a:t>
            </a:r>
          </a:p>
          <a:p>
            <a:pPr eaLnBrk="0" hangingPunct="0"/>
            <a:r>
              <a:rPr lang="en-US"/>
              <a:t>to its mass energy</a:t>
            </a:r>
          </a:p>
        </p:txBody>
      </p:sp>
      <p:cxnSp>
        <p:nvCxnSpPr>
          <p:cNvPr id="96264" name="Straight Connector 11"/>
          <p:cNvCxnSpPr>
            <a:cxnSpLocks noChangeShapeType="1"/>
          </p:cNvCxnSpPr>
          <p:nvPr/>
        </p:nvCxnSpPr>
        <p:spPr bwMode="auto">
          <a:xfrm flipV="1">
            <a:off x="3733800" y="2209800"/>
            <a:ext cx="838200" cy="304800"/>
          </a:xfrm>
          <a:prstGeom prst="line">
            <a:avLst/>
          </a:prstGeom>
          <a:noFill/>
          <a:ln w="19050">
            <a:solidFill>
              <a:srgbClr val="FF0000"/>
            </a:solidFill>
            <a:round/>
            <a:headEnd/>
            <a:tailEnd/>
          </a:ln>
        </p:spPr>
      </p:cxnSp>
      <p:cxnSp>
        <p:nvCxnSpPr>
          <p:cNvPr id="96265" name="Straight Connector 12"/>
          <p:cNvCxnSpPr>
            <a:cxnSpLocks noChangeShapeType="1"/>
          </p:cNvCxnSpPr>
          <p:nvPr/>
        </p:nvCxnSpPr>
        <p:spPr bwMode="auto">
          <a:xfrm>
            <a:off x="3657600" y="2133600"/>
            <a:ext cx="838200" cy="381000"/>
          </a:xfrm>
          <a:prstGeom prst="line">
            <a:avLst/>
          </a:prstGeom>
          <a:noFill/>
          <a:ln w="19050">
            <a:solidFill>
              <a:srgbClr val="FF0000"/>
            </a:solidFill>
            <a:round/>
            <a:headEnd/>
            <a:tailEnd/>
          </a:ln>
        </p:spPr>
      </p:cxn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97282" name="Picture 3" descr="earth transparent.png"/>
          <p:cNvPicPr>
            <a:picLocks noChangeAspect="1"/>
          </p:cNvPicPr>
          <p:nvPr/>
        </p:nvPicPr>
        <p:blipFill>
          <a:blip r:embed="rId2"/>
          <a:srcRect/>
          <a:stretch>
            <a:fillRect/>
          </a:stretch>
        </p:blipFill>
        <p:spPr bwMode="auto">
          <a:xfrm>
            <a:off x="609600" y="3722688"/>
            <a:ext cx="3810000" cy="3135312"/>
          </a:xfrm>
          <a:prstGeom prst="rect">
            <a:avLst/>
          </a:prstGeom>
          <a:noFill/>
          <a:ln w="9525">
            <a:noFill/>
            <a:miter lim="800000"/>
            <a:headEnd/>
            <a:tailEnd/>
          </a:ln>
        </p:spPr>
      </p:pic>
      <p:sp>
        <p:nvSpPr>
          <p:cNvPr id="97283" name="Oval 8"/>
          <p:cNvSpPr>
            <a:spLocks noChangeArrowheads="1"/>
          </p:cNvSpPr>
          <p:nvPr/>
        </p:nvSpPr>
        <p:spPr bwMode="auto">
          <a:xfrm>
            <a:off x="2362200" y="3429000"/>
            <a:ext cx="304800" cy="3048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sp>
        <p:nvSpPr>
          <p:cNvPr id="97284" name="Oval 6"/>
          <p:cNvSpPr>
            <a:spLocks noChangeArrowheads="1"/>
          </p:cNvSpPr>
          <p:nvPr/>
        </p:nvSpPr>
        <p:spPr bwMode="auto">
          <a:xfrm>
            <a:off x="2362200" y="1600200"/>
            <a:ext cx="304800" cy="3048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cxnSp>
        <p:nvCxnSpPr>
          <p:cNvPr id="97285" name="Straight Arrow Connector 9"/>
          <p:cNvCxnSpPr>
            <a:cxnSpLocks noChangeShapeType="1"/>
          </p:cNvCxnSpPr>
          <p:nvPr/>
        </p:nvCxnSpPr>
        <p:spPr bwMode="auto">
          <a:xfrm rot="5400000" flipH="1" flipV="1">
            <a:off x="2171701" y="2933700"/>
            <a:ext cx="685800" cy="3175"/>
          </a:xfrm>
          <a:prstGeom prst="straightConnector1">
            <a:avLst/>
          </a:prstGeom>
          <a:noFill/>
          <a:ln w="9525">
            <a:solidFill>
              <a:schemeClr val="tx1"/>
            </a:solidFill>
            <a:round/>
            <a:headEnd/>
            <a:tailEnd type="arrow" w="med" len="med"/>
          </a:ln>
        </p:spPr>
      </p:cxn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98306" name="Picture 3" descr="earth transparent.png"/>
          <p:cNvPicPr>
            <a:picLocks noChangeAspect="1"/>
          </p:cNvPicPr>
          <p:nvPr/>
        </p:nvPicPr>
        <p:blipFill>
          <a:blip r:embed="rId2"/>
          <a:srcRect/>
          <a:stretch>
            <a:fillRect/>
          </a:stretch>
        </p:blipFill>
        <p:spPr bwMode="auto">
          <a:xfrm>
            <a:off x="609600" y="3722688"/>
            <a:ext cx="3810000" cy="3135312"/>
          </a:xfrm>
          <a:prstGeom prst="rect">
            <a:avLst/>
          </a:prstGeom>
          <a:noFill/>
          <a:ln w="9525">
            <a:noFill/>
            <a:miter lim="800000"/>
            <a:headEnd/>
            <a:tailEnd/>
          </a:ln>
        </p:spPr>
      </p:pic>
      <p:sp>
        <p:nvSpPr>
          <p:cNvPr id="6" name="Frame 5"/>
          <p:cNvSpPr/>
          <p:nvPr/>
        </p:nvSpPr>
        <p:spPr bwMode="auto">
          <a:xfrm>
            <a:off x="2209800" y="32004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sp>
        <p:nvSpPr>
          <p:cNvPr id="98308" name="Oval 8"/>
          <p:cNvSpPr>
            <a:spLocks noChangeArrowheads="1"/>
          </p:cNvSpPr>
          <p:nvPr/>
        </p:nvSpPr>
        <p:spPr bwMode="auto">
          <a:xfrm>
            <a:off x="2362200" y="3581400"/>
            <a:ext cx="152400" cy="1524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cxnSp>
        <p:nvCxnSpPr>
          <p:cNvPr id="8" name="Straight Connector 7"/>
          <p:cNvCxnSpPr/>
          <p:nvPr/>
        </p:nvCxnSpPr>
        <p:spPr bwMode="auto">
          <a:xfrm rot="16200000" flipV="1">
            <a:off x="1047750" y="1695450"/>
            <a:ext cx="2971800" cy="3810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1" name="Frame 10"/>
          <p:cNvSpPr/>
          <p:nvPr/>
        </p:nvSpPr>
        <p:spPr bwMode="auto">
          <a:xfrm>
            <a:off x="2209800" y="10668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9330" name="Isosceles Triangle 3"/>
          <p:cNvSpPr>
            <a:spLocks noChangeArrowheads="1"/>
          </p:cNvSpPr>
          <p:nvPr/>
        </p:nvSpPr>
        <p:spPr bwMode="auto">
          <a:xfrm>
            <a:off x="4038600" y="4343400"/>
            <a:ext cx="1060450" cy="914400"/>
          </a:xfrm>
          <a:prstGeom prst="triangle">
            <a:avLst>
              <a:gd name="adj" fmla="val 50000"/>
            </a:avLst>
          </a:prstGeom>
          <a:solidFill>
            <a:schemeClr val="accent1"/>
          </a:solidFill>
          <a:ln w="9525">
            <a:solidFill>
              <a:schemeClr val="tx1"/>
            </a:solidFill>
            <a:round/>
            <a:headEnd/>
            <a:tailEnd/>
          </a:ln>
        </p:spPr>
        <p:txBody>
          <a:bodyPr>
            <a:prstTxWarp prst="textNoShape">
              <a:avLst/>
            </a:prstTxWarp>
          </a:bodyPr>
          <a:lstStyle/>
          <a:p>
            <a:pPr eaLnBrk="0" hangingPunct="0"/>
            <a:endParaRPr lang="en-US"/>
          </a:p>
        </p:txBody>
      </p:sp>
      <p:sp>
        <p:nvSpPr>
          <p:cNvPr id="5" name="Frame 4"/>
          <p:cNvSpPr/>
          <p:nvPr/>
        </p:nvSpPr>
        <p:spPr bwMode="auto">
          <a:xfrm>
            <a:off x="914400" y="5257800"/>
            <a:ext cx="7467600" cy="1828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hangingPunct="0">
              <a:defRPr/>
            </a:pPr>
            <a:endParaRPr lang="en-US"/>
          </a:p>
        </p:txBody>
      </p:sp>
      <p:sp>
        <p:nvSpPr>
          <p:cNvPr id="99332" name="Rectangle 5"/>
          <p:cNvSpPr>
            <a:spLocks noChangeArrowheads="1"/>
          </p:cNvSpPr>
          <p:nvPr/>
        </p:nvSpPr>
        <p:spPr bwMode="auto">
          <a:xfrm>
            <a:off x="1600200" y="4267200"/>
            <a:ext cx="6019800" cy="76200"/>
          </a:xfrm>
          <a:prstGeom prst="rect">
            <a:avLst/>
          </a:prstGeom>
          <a:solidFill>
            <a:schemeClr val="accent1"/>
          </a:solidFill>
          <a:ln w="9525">
            <a:solidFill>
              <a:schemeClr val="tx1"/>
            </a:solidFill>
            <a:round/>
            <a:headEnd/>
            <a:tailEnd/>
          </a:ln>
        </p:spPr>
        <p:txBody>
          <a:bodyPr>
            <a:prstTxWarp prst="textNoShape">
              <a:avLst/>
            </a:prstTxWarp>
          </a:bodyPr>
          <a:lstStyle/>
          <a:p>
            <a:pPr eaLnBrk="0" hangingPunct="0"/>
            <a:endParaRPr lang="en-US"/>
          </a:p>
        </p:txBody>
      </p:sp>
      <p:sp>
        <p:nvSpPr>
          <p:cNvPr id="7" name="Frame 6"/>
          <p:cNvSpPr/>
          <p:nvPr/>
        </p:nvSpPr>
        <p:spPr bwMode="auto">
          <a:xfrm>
            <a:off x="1600200" y="35814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sp>
        <p:nvSpPr>
          <p:cNvPr id="8" name="Frame 7"/>
          <p:cNvSpPr/>
          <p:nvPr/>
        </p:nvSpPr>
        <p:spPr bwMode="auto">
          <a:xfrm>
            <a:off x="6934200" y="35814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sp>
        <p:nvSpPr>
          <p:cNvPr id="99335" name="Oval 9"/>
          <p:cNvSpPr>
            <a:spLocks noChangeArrowheads="1"/>
          </p:cNvSpPr>
          <p:nvPr/>
        </p:nvSpPr>
        <p:spPr bwMode="auto">
          <a:xfrm>
            <a:off x="7162800" y="3886200"/>
            <a:ext cx="304800" cy="3048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sp>
        <p:nvSpPr>
          <p:cNvPr id="99336" name="Oval 11"/>
          <p:cNvSpPr>
            <a:spLocks noChangeArrowheads="1"/>
          </p:cNvSpPr>
          <p:nvPr/>
        </p:nvSpPr>
        <p:spPr bwMode="auto">
          <a:xfrm>
            <a:off x="1752600" y="3886200"/>
            <a:ext cx="304800" cy="3048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sp>
        <p:nvSpPr>
          <p:cNvPr id="99337" name="TextBox 12"/>
          <p:cNvSpPr txBox="1">
            <a:spLocks noChangeArrowheads="1"/>
          </p:cNvSpPr>
          <p:nvPr/>
        </p:nvSpPr>
        <p:spPr bwMode="auto">
          <a:xfrm>
            <a:off x="1752600" y="3124200"/>
            <a:ext cx="441325" cy="461963"/>
          </a:xfrm>
          <a:prstGeom prst="rect">
            <a:avLst/>
          </a:prstGeom>
          <a:noFill/>
          <a:ln w="9525">
            <a:noFill/>
            <a:miter lim="800000"/>
            <a:headEnd/>
            <a:tailEnd/>
          </a:ln>
        </p:spPr>
        <p:txBody>
          <a:bodyPr wrap="none">
            <a:prstTxWarp prst="textNoShape">
              <a:avLst/>
            </a:prstTxWarp>
            <a:spAutoFit/>
          </a:bodyPr>
          <a:lstStyle/>
          <a:p>
            <a:pPr eaLnBrk="0" hangingPunct="0"/>
            <a:r>
              <a:rPr lang="en-US"/>
              <a:t>m</a:t>
            </a:r>
          </a:p>
        </p:txBody>
      </p:sp>
      <p:sp>
        <p:nvSpPr>
          <p:cNvPr id="99338" name="TextBox 13"/>
          <p:cNvSpPr txBox="1">
            <a:spLocks noChangeArrowheads="1"/>
          </p:cNvSpPr>
          <p:nvPr/>
        </p:nvSpPr>
        <p:spPr bwMode="auto">
          <a:xfrm>
            <a:off x="7086600" y="3124200"/>
            <a:ext cx="441325" cy="461963"/>
          </a:xfrm>
          <a:prstGeom prst="rect">
            <a:avLst/>
          </a:prstGeom>
          <a:noFill/>
          <a:ln w="9525">
            <a:noFill/>
            <a:miter lim="800000"/>
            <a:headEnd/>
            <a:tailEnd/>
          </a:ln>
        </p:spPr>
        <p:txBody>
          <a:bodyPr wrap="none">
            <a:prstTxWarp prst="textNoShape">
              <a:avLst/>
            </a:prstTxWarp>
            <a:spAutoFit/>
          </a:bodyPr>
          <a:lstStyle/>
          <a:p>
            <a:pPr eaLnBrk="0" hangingPunct="0"/>
            <a:r>
              <a:rPr lang="en-US"/>
              <a:t>m</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00354" name="Isosceles Triangle 3"/>
          <p:cNvSpPr>
            <a:spLocks noChangeArrowheads="1"/>
          </p:cNvSpPr>
          <p:nvPr/>
        </p:nvSpPr>
        <p:spPr bwMode="auto">
          <a:xfrm>
            <a:off x="4038600" y="4343400"/>
            <a:ext cx="1060450" cy="914400"/>
          </a:xfrm>
          <a:prstGeom prst="triangle">
            <a:avLst>
              <a:gd name="adj" fmla="val 50000"/>
            </a:avLst>
          </a:prstGeom>
          <a:solidFill>
            <a:schemeClr val="accent1"/>
          </a:solidFill>
          <a:ln w="9525">
            <a:solidFill>
              <a:schemeClr val="tx1"/>
            </a:solidFill>
            <a:round/>
            <a:headEnd/>
            <a:tailEnd/>
          </a:ln>
        </p:spPr>
        <p:txBody>
          <a:bodyPr>
            <a:prstTxWarp prst="textNoShape">
              <a:avLst/>
            </a:prstTxWarp>
          </a:bodyPr>
          <a:lstStyle/>
          <a:p>
            <a:pPr eaLnBrk="0" hangingPunct="0"/>
            <a:endParaRPr lang="en-US"/>
          </a:p>
        </p:txBody>
      </p:sp>
      <p:sp>
        <p:nvSpPr>
          <p:cNvPr id="5" name="Frame 4"/>
          <p:cNvSpPr/>
          <p:nvPr/>
        </p:nvSpPr>
        <p:spPr bwMode="auto">
          <a:xfrm>
            <a:off x="914400" y="5257800"/>
            <a:ext cx="7467600" cy="1828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hangingPunct="0">
              <a:defRPr/>
            </a:pPr>
            <a:endParaRPr lang="en-US"/>
          </a:p>
        </p:txBody>
      </p:sp>
      <p:sp>
        <p:nvSpPr>
          <p:cNvPr id="100356" name="Rectangle 5"/>
          <p:cNvSpPr>
            <a:spLocks noChangeArrowheads="1"/>
          </p:cNvSpPr>
          <p:nvPr/>
        </p:nvSpPr>
        <p:spPr bwMode="auto">
          <a:xfrm>
            <a:off x="1600200" y="4267200"/>
            <a:ext cx="6019800" cy="76200"/>
          </a:xfrm>
          <a:prstGeom prst="rect">
            <a:avLst/>
          </a:prstGeom>
          <a:solidFill>
            <a:schemeClr val="accent1"/>
          </a:solidFill>
          <a:ln w="9525">
            <a:solidFill>
              <a:schemeClr val="tx1"/>
            </a:solidFill>
            <a:round/>
            <a:headEnd/>
            <a:tailEnd/>
          </a:ln>
        </p:spPr>
        <p:txBody>
          <a:bodyPr>
            <a:prstTxWarp prst="textNoShape">
              <a:avLst/>
            </a:prstTxWarp>
          </a:bodyPr>
          <a:lstStyle/>
          <a:p>
            <a:pPr eaLnBrk="0" hangingPunct="0"/>
            <a:endParaRPr lang="en-US"/>
          </a:p>
        </p:txBody>
      </p:sp>
      <p:sp>
        <p:nvSpPr>
          <p:cNvPr id="7" name="Frame 6"/>
          <p:cNvSpPr/>
          <p:nvPr/>
        </p:nvSpPr>
        <p:spPr bwMode="auto">
          <a:xfrm>
            <a:off x="1600200" y="35814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sp>
        <p:nvSpPr>
          <p:cNvPr id="8" name="Frame 7"/>
          <p:cNvSpPr/>
          <p:nvPr/>
        </p:nvSpPr>
        <p:spPr bwMode="auto">
          <a:xfrm>
            <a:off x="6934200" y="35814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sp>
        <p:nvSpPr>
          <p:cNvPr id="100359" name="Oval 8"/>
          <p:cNvSpPr>
            <a:spLocks noChangeArrowheads="1"/>
          </p:cNvSpPr>
          <p:nvPr/>
        </p:nvSpPr>
        <p:spPr bwMode="auto">
          <a:xfrm>
            <a:off x="1752600" y="4038600"/>
            <a:ext cx="152400" cy="1524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sp>
        <p:nvSpPr>
          <p:cNvPr id="100360" name="Oval 9"/>
          <p:cNvSpPr>
            <a:spLocks noChangeArrowheads="1"/>
          </p:cNvSpPr>
          <p:nvPr/>
        </p:nvSpPr>
        <p:spPr bwMode="auto">
          <a:xfrm>
            <a:off x="7162800" y="3886200"/>
            <a:ext cx="304800" cy="3048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sp>
        <p:nvSpPr>
          <p:cNvPr id="100361" name="Freeform 10"/>
          <p:cNvSpPr>
            <a:spLocks noChangeArrowheads="1"/>
          </p:cNvSpPr>
          <p:nvPr/>
        </p:nvSpPr>
        <p:spPr bwMode="auto">
          <a:xfrm rot="-2503541">
            <a:off x="1806575" y="3927475"/>
            <a:ext cx="381000" cy="76200"/>
          </a:xfrm>
          <a:custGeom>
            <a:avLst/>
            <a:gdLst>
              <a:gd name="T0" fmla="*/ 0 w 454025"/>
              <a:gd name="T1" fmla="*/ 69 h 123296"/>
              <a:gd name="T2" fmla="*/ 2517 w 454025"/>
              <a:gd name="T3" fmla="*/ 30 h 123296"/>
              <a:gd name="T4" fmla="*/ 4805 w 454025"/>
              <a:gd name="T5" fmla="*/ 90 h 123296"/>
              <a:gd name="T6" fmla="*/ 7778 w 454025"/>
              <a:gd name="T7" fmla="*/ 30 h 123296"/>
              <a:gd name="T8" fmla="*/ 9608 w 454025"/>
              <a:gd name="T9" fmla="*/ 85 h 123296"/>
              <a:gd name="T10" fmla="*/ 12583 w 454025"/>
              <a:gd name="T11" fmla="*/ 33 h 123296"/>
              <a:gd name="T12" fmla="*/ 14413 w 454025"/>
              <a:gd name="T13" fmla="*/ 85 h 123296"/>
              <a:gd name="T14" fmla="*/ 17159 w 454025"/>
              <a:gd name="T15" fmla="*/ 20 h 123296"/>
              <a:gd name="T16" fmla="*/ 19218 w 454025"/>
              <a:gd name="T17" fmla="*/ 82 h 123296"/>
              <a:gd name="T18" fmla="*/ 21963 w 454025"/>
              <a:gd name="T19" fmla="*/ 20 h 123296"/>
              <a:gd name="T20" fmla="*/ 24251 w 454025"/>
              <a:gd name="T21" fmla="*/ 77 h 123296"/>
              <a:gd name="T22" fmla="*/ 26767 w 454025"/>
              <a:gd name="T23" fmla="*/ 19 h 123296"/>
              <a:gd name="T24" fmla="*/ 29512 w 454025"/>
              <a:gd name="T25" fmla="*/ 64 h 123296"/>
              <a:gd name="T26" fmla="*/ 32258 w 454025"/>
              <a:gd name="T27" fmla="*/ 9 h 123296"/>
              <a:gd name="T28" fmla="*/ 32258 w 454025"/>
              <a:gd name="T29" fmla="*/ 12 h 1232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4025"/>
              <a:gd name="T46" fmla="*/ 0 h 123296"/>
              <a:gd name="T47" fmla="*/ 454025 w 454025"/>
              <a:gd name="T48" fmla="*/ 123296 h 1232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4025" h="123296">
                <a:moveTo>
                  <a:pt x="0" y="94721"/>
                </a:moveTo>
                <a:cubicBezTo>
                  <a:pt x="11906" y="65352"/>
                  <a:pt x="23813" y="35984"/>
                  <a:pt x="34925" y="40746"/>
                </a:cubicBezTo>
                <a:cubicBezTo>
                  <a:pt x="46037" y="45508"/>
                  <a:pt x="54504" y="123296"/>
                  <a:pt x="66675" y="123296"/>
                </a:cubicBezTo>
                <a:cubicBezTo>
                  <a:pt x="78846" y="123296"/>
                  <a:pt x="96838" y="41804"/>
                  <a:pt x="107950" y="40746"/>
                </a:cubicBezTo>
                <a:cubicBezTo>
                  <a:pt x="119062" y="39688"/>
                  <a:pt x="122238" y="116417"/>
                  <a:pt x="133350" y="116946"/>
                </a:cubicBezTo>
                <a:cubicBezTo>
                  <a:pt x="144462" y="117475"/>
                  <a:pt x="163513" y="43921"/>
                  <a:pt x="174625" y="43921"/>
                </a:cubicBezTo>
                <a:cubicBezTo>
                  <a:pt x="185737" y="43921"/>
                  <a:pt x="189442" y="119592"/>
                  <a:pt x="200025" y="116946"/>
                </a:cubicBezTo>
                <a:cubicBezTo>
                  <a:pt x="210608" y="114300"/>
                  <a:pt x="227013" y="29104"/>
                  <a:pt x="238125" y="28046"/>
                </a:cubicBezTo>
                <a:cubicBezTo>
                  <a:pt x="249237" y="26988"/>
                  <a:pt x="255588" y="110596"/>
                  <a:pt x="266700" y="110596"/>
                </a:cubicBezTo>
                <a:cubicBezTo>
                  <a:pt x="277812" y="110596"/>
                  <a:pt x="293158" y="29104"/>
                  <a:pt x="304800" y="28046"/>
                </a:cubicBezTo>
                <a:cubicBezTo>
                  <a:pt x="316442" y="26988"/>
                  <a:pt x="325438" y="104775"/>
                  <a:pt x="336550" y="104246"/>
                </a:cubicBezTo>
                <a:cubicBezTo>
                  <a:pt x="347662" y="103717"/>
                  <a:pt x="359304" y="27517"/>
                  <a:pt x="371475" y="24871"/>
                </a:cubicBezTo>
                <a:cubicBezTo>
                  <a:pt x="383646" y="22225"/>
                  <a:pt x="396875" y="90488"/>
                  <a:pt x="409575" y="88371"/>
                </a:cubicBezTo>
                <a:cubicBezTo>
                  <a:pt x="422275" y="86254"/>
                  <a:pt x="441325" y="24342"/>
                  <a:pt x="447675" y="12171"/>
                </a:cubicBezTo>
                <a:cubicBezTo>
                  <a:pt x="454025" y="0"/>
                  <a:pt x="447675" y="15346"/>
                  <a:pt x="447675" y="15346"/>
                </a:cubicBezTo>
              </a:path>
            </a:pathLst>
          </a:custGeom>
          <a:noFill/>
          <a:ln w="19050">
            <a:solidFill>
              <a:srgbClr val="0000FF"/>
            </a:solidFill>
            <a:round/>
            <a:headEnd/>
            <a:tailEnd/>
          </a:ln>
        </p:spPr>
        <p:txBody>
          <a:bodyPr>
            <a:prstTxWarp prst="textNoShape">
              <a:avLst/>
            </a:prstTxWarp>
          </a:bodyPr>
          <a:lstStyle/>
          <a:p>
            <a:pPr eaLnBrk="0" hangingPunct="0"/>
            <a:endParaRPr lang="en-US"/>
          </a:p>
        </p:txBody>
      </p:sp>
      <p:sp>
        <p:nvSpPr>
          <p:cNvPr id="100362" name="TextBox 11"/>
          <p:cNvSpPr txBox="1">
            <a:spLocks noChangeArrowheads="1"/>
          </p:cNvSpPr>
          <p:nvPr/>
        </p:nvSpPr>
        <p:spPr bwMode="auto">
          <a:xfrm>
            <a:off x="6705600" y="3124200"/>
            <a:ext cx="1265238" cy="461963"/>
          </a:xfrm>
          <a:prstGeom prst="rect">
            <a:avLst/>
          </a:prstGeom>
          <a:noFill/>
          <a:ln w="9525">
            <a:noFill/>
            <a:miter lim="800000"/>
            <a:headEnd/>
            <a:tailEnd/>
          </a:ln>
        </p:spPr>
        <p:txBody>
          <a:bodyPr wrap="none">
            <a:prstTxWarp prst="textNoShape">
              <a:avLst/>
            </a:prstTxWarp>
            <a:spAutoFit/>
          </a:bodyPr>
          <a:lstStyle/>
          <a:p>
            <a:pPr eaLnBrk="0" hangingPunct="0"/>
            <a:r>
              <a:rPr lang="en-US"/>
              <a:t>E = mc</a:t>
            </a:r>
            <a:r>
              <a:rPr lang="en-US" baseline="30000"/>
              <a:t>2</a:t>
            </a:r>
            <a:endParaRPr lang="en-US"/>
          </a:p>
        </p:txBody>
      </p:sp>
      <p:sp>
        <p:nvSpPr>
          <p:cNvPr id="100363" name="TextBox 12"/>
          <p:cNvSpPr txBox="1">
            <a:spLocks noChangeArrowheads="1"/>
          </p:cNvSpPr>
          <p:nvPr/>
        </p:nvSpPr>
        <p:spPr bwMode="auto">
          <a:xfrm>
            <a:off x="1752600" y="3124200"/>
            <a:ext cx="390525" cy="461963"/>
          </a:xfrm>
          <a:prstGeom prst="rect">
            <a:avLst/>
          </a:prstGeom>
          <a:noFill/>
          <a:ln w="9525">
            <a:noFill/>
            <a:miter lim="800000"/>
            <a:headEnd/>
            <a:tailEnd/>
          </a:ln>
        </p:spPr>
        <p:txBody>
          <a:bodyPr wrap="none">
            <a:prstTxWarp prst="textNoShape">
              <a:avLst/>
            </a:prstTxWarp>
            <a:spAutoFit/>
          </a:bodyPr>
          <a:lstStyle/>
          <a:p>
            <a:pPr eaLnBrk="0" hangingPunct="0"/>
            <a:r>
              <a:rPr lang="en-US"/>
              <a:t>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Frame 4"/>
          <p:cNvSpPr/>
          <p:nvPr/>
        </p:nvSpPr>
        <p:spPr bwMode="auto">
          <a:xfrm>
            <a:off x="914400" y="5257800"/>
            <a:ext cx="7467600" cy="1828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hangingPunct="0">
              <a:defRPr/>
            </a:pPr>
            <a:endParaRPr lang="en-US"/>
          </a:p>
        </p:txBody>
      </p:sp>
      <p:sp>
        <p:nvSpPr>
          <p:cNvPr id="101383" name="Oval 9"/>
          <p:cNvSpPr>
            <a:spLocks noChangeArrowheads="1"/>
          </p:cNvSpPr>
          <p:nvPr/>
        </p:nvSpPr>
        <p:spPr bwMode="auto">
          <a:xfrm>
            <a:off x="1752600" y="1524000"/>
            <a:ext cx="304800" cy="3048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sp>
        <p:nvSpPr>
          <p:cNvPr id="101384" name="Oval 11"/>
          <p:cNvSpPr>
            <a:spLocks noChangeArrowheads="1"/>
          </p:cNvSpPr>
          <p:nvPr/>
        </p:nvSpPr>
        <p:spPr bwMode="auto">
          <a:xfrm>
            <a:off x="1752600" y="3886200"/>
            <a:ext cx="304800" cy="304800"/>
          </a:xfrm>
          <a:prstGeom prst="ellipse">
            <a:avLst/>
          </a:prstGeom>
          <a:solidFill>
            <a:srgbClr val="FF6600"/>
          </a:solidFill>
          <a:ln w="9525">
            <a:noFill/>
            <a:round/>
            <a:headEnd/>
            <a:tailEnd/>
          </a:ln>
        </p:spPr>
        <p:txBody>
          <a:bodyPr>
            <a:prstTxWarp prst="textNoShape">
              <a:avLst/>
            </a:prstTxWarp>
          </a:bodyPr>
          <a:lstStyle/>
          <a:p>
            <a:pPr eaLnBrk="0" hangingPunct="0"/>
            <a:endParaRPr lang="en-US"/>
          </a:p>
        </p:txBody>
      </p:sp>
      <p:cxnSp>
        <p:nvCxnSpPr>
          <p:cNvPr id="101385" name="Straight Arrow Connector 14"/>
          <p:cNvCxnSpPr>
            <a:cxnSpLocks noChangeShapeType="1"/>
          </p:cNvCxnSpPr>
          <p:nvPr/>
        </p:nvCxnSpPr>
        <p:spPr bwMode="auto">
          <a:xfrm rot="5400000" flipH="1" flipV="1">
            <a:off x="115094" y="2856706"/>
            <a:ext cx="2362200" cy="1588"/>
          </a:xfrm>
          <a:prstGeom prst="straightConnector1">
            <a:avLst/>
          </a:prstGeom>
          <a:noFill/>
          <a:ln w="9525">
            <a:solidFill>
              <a:schemeClr val="tx1"/>
            </a:solidFill>
            <a:round/>
            <a:headEnd/>
            <a:tailEnd type="arrow" w="med" len="med"/>
          </a:ln>
        </p:spPr>
      </p:cxnSp>
      <p:cxnSp>
        <p:nvCxnSpPr>
          <p:cNvPr id="101386" name="Straight Connector 19"/>
          <p:cNvCxnSpPr>
            <a:cxnSpLocks noChangeShapeType="1"/>
          </p:cNvCxnSpPr>
          <p:nvPr/>
        </p:nvCxnSpPr>
        <p:spPr bwMode="auto">
          <a:xfrm>
            <a:off x="914400" y="1676400"/>
            <a:ext cx="762000" cy="1588"/>
          </a:xfrm>
          <a:prstGeom prst="line">
            <a:avLst/>
          </a:prstGeom>
          <a:noFill/>
          <a:ln w="9525">
            <a:solidFill>
              <a:schemeClr val="tx1"/>
            </a:solidFill>
            <a:prstDash val="dash"/>
            <a:round/>
            <a:headEnd/>
            <a:tailEnd/>
          </a:ln>
        </p:spPr>
      </p:cxnSp>
      <p:cxnSp>
        <p:nvCxnSpPr>
          <p:cNvPr id="101387" name="Straight Connector 20"/>
          <p:cNvCxnSpPr>
            <a:cxnSpLocks noChangeShapeType="1"/>
          </p:cNvCxnSpPr>
          <p:nvPr/>
        </p:nvCxnSpPr>
        <p:spPr bwMode="auto">
          <a:xfrm>
            <a:off x="914400" y="4038600"/>
            <a:ext cx="762000" cy="1588"/>
          </a:xfrm>
          <a:prstGeom prst="line">
            <a:avLst/>
          </a:prstGeom>
          <a:noFill/>
          <a:ln w="9525">
            <a:solidFill>
              <a:schemeClr val="tx1"/>
            </a:solidFill>
            <a:prstDash val="dash"/>
            <a:round/>
            <a:headEnd/>
            <a:tailEnd/>
          </a:ln>
        </p:spPr>
      </p:cxnSp>
      <p:graphicFrame>
        <p:nvGraphicFramePr>
          <p:cNvPr id="101378" name="Object 2"/>
          <p:cNvGraphicFramePr>
            <a:graphicFrameLocks noChangeAspect="1"/>
          </p:cNvGraphicFramePr>
          <p:nvPr/>
        </p:nvGraphicFramePr>
        <p:xfrm>
          <a:off x="2286000" y="1371600"/>
          <a:ext cx="3838575" cy="606425"/>
        </p:xfrm>
        <a:graphic>
          <a:graphicData uri="http://schemas.openxmlformats.org/presentationml/2006/ole">
            <p:oleObj spid="_x0000_s101378" name="Equation" r:id="rId3" imgW="2336800" imgH="368300" progId="Equation.3">
              <p:embed/>
            </p:oleObj>
          </a:graphicData>
        </a:graphic>
      </p:graphicFrame>
      <p:graphicFrame>
        <p:nvGraphicFramePr>
          <p:cNvPr id="101379" name="Object 3"/>
          <p:cNvGraphicFramePr>
            <a:graphicFrameLocks noChangeAspect="1"/>
          </p:cNvGraphicFramePr>
          <p:nvPr/>
        </p:nvGraphicFramePr>
        <p:xfrm>
          <a:off x="914400" y="2590800"/>
          <a:ext cx="381000" cy="465138"/>
        </p:xfrm>
        <a:graphic>
          <a:graphicData uri="http://schemas.openxmlformats.org/presentationml/2006/ole">
            <p:oleObj spid="_x0000_s101379" name="Equation" r:id="rId4" imgW="114300" imgH="139700" progId="Equation.3">
              <p:embed/>
            </p:oleObj>
          </a:graphicData>
        </a:graphic>
      </p:graphicFrame>
      <p:cxnSp>
        <p:nvCxnSpPr>
          <p:cNvPr id="101388" name="Straight Arrow Connector 25"/>
          <p:cNvCxnSpPr>
            <a:cxnSpLocks noChangeShapeType="1"/>
          </p:cNvCxnSpPr>
          <p:nvPr/>
        </p:nvCxnSpPr>
        <p:spPr bwMode="auto">
          <a:xfrm rot="5400000" flipH="1" flipV="1">
            <a:off x="1524794" y="3199606"/>
            <a:ext cx="762000" cy="1588"/>
          </a:xfrm>
          <a:prstGeom prst="straightConnector1">
            <a:avLst/>
          </a:prstGeom>
          <a:noFill/>
          <a:ln w="9525">
            <a:solidFill>
              <a:schemeClr val="tx1"/>
            </a:solidFill>
            <a:round/>
            <a:headEnd/>
            <a:tailEnd type="arrow" w="med" len="med"/>
          </a:ln>
        </p:spPr>
      </p:cxnSp>
      <p:pic>
        <p:nvPicPr>
          <p:cNvPr id="101389" name="Picture 26" descr="45046Large.jpg"/>
          <p:cNvPicPr>
            <a:picLocks noChangeAspect="1"/>
          </p:cNvPicPr>
          <p:nvPr/>
        </p:nvPicPr>
        <p:blipFill>
          <a:blip r:embed="rId5"/>
          <a:srcRect/>
          <a:stretch>
            <a:fillRect/>
          </a:stretch>
        </p:blipFill>
        <p:spPr bwMode="auto">
          <a:xfrm>
            <a:off x="6781800" y="2590800"/>
            <a:ext cx="1768475" cy="1731963"/>
          </a:xfrm>
          <a:prstGeom prst="rect">
            <a:avLst/>
          </a:prstGeom>
          <a:noFill/>
          <a:ln w="9525">
            <a:noFill/>
            <a:miter lim="800000"/>
            <a:headEnd/>
            <a:tailEnd/>
          </a:ln>
        </p:spPr>
      </p:pic>
      <p:pic>
        <p:nvPicPr>
          <p:cNvPr id="101390" name="Picture 27" descr="45046Large.jpg"/>
          <p:cNvPicPr>
            <a:picLocks noChangeAspect="1"/>
          </p:cNvPicPr>
          <p:nvPr/>
        </p:nvPicPr>
        <p:blipFill>
          <a:blip r:embed="rId5"/>
          <a:srcRect/>
          <a:stretch>
            <a:fillRect/>
          </a:stretch>
        </p:blipFill>
        <p:spPr bwMode="auto">
          <a:xfrm>
            <a:off x="6781800" y="228600"/>
            <a:ext cx="1768475" cy="1731963"/>
          </a:xfrm>
          <a:prstGeom prst="rect">
            <a:avLst/>
          </a:prstGeom>
          <a:noFill/>
          <a:ln w="9525">
            <a:noFill/>
            <a:miter lim="800000"/>
            <a:headEnd/>
            <a:tailEnd/>
          </a:ln>
        </p:spPr>
      </p:pic>
      <p:graphicFrame>
        <p:nvGraphicFramePr>
          <p:cNvPr id="101380" name="Object 4"/>
          <p:cNvGraphicFramePr>
            <a:graphicFrameLocks noChangeAspect="1"/>
          </p:cNvGraphicFramePr>
          <p:nvPr/>
        </p:nvGraphicFramePr>
        <p:xfrm>
          <a:off x="2286000" y="2209800"/>
          <a:ext cx="4568825" cy="334963"/>
        </p:xfrm>
        <a:graphic>
          <a:graphicData uri="http://schemas.openxmlformats.org/presentationml/2006/ole">
            <p:oleObj spid="_x0000_s101380" name="Equation" r:id="rId6" imgW="2781300" imgH="203200" progId="Equation.3">
              <p:embed/>
            </p:oleObj>
          </a:graphicData>
        </a:graphic>
      </p:graphicFrame>
      <p:graphicFrame>
        <p:nvGraphicFramePr>
          <p:cNvPr id="101381" name="Object 5"/>
          <p:cNvGraphicFramePr>
            <a:graphicFrameLocks noChangeAspect="1"/>
          </p:cNvGraphicFramePr>
          <p:nvPr/>
        </p:nvGraphicFramePr>
        <p:xfrm>
          <a:off x="1590675" y="2971800"/>
          <a:ext cx="6111875" cy="334963"/>
        </p:xfrm>
        <a:graphic>
          <a:graphicData uri="http://schemas.openxmlformats.org/presentationml/2006/ole">
            <p:oleObj spid="_x0000_s101381" name="Equation" r:id="rId7" imgW="3721100" imgH="203200" progId="Equation.3">
              <p:embed/>
            </p:oleObj>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4" name="Picture 3" descr="earth transparent.png"/>
          <p:cNvPicPr>
            <a:picLocks noChangeAspect="1"/>
          </p:cNvPicPr>
          <p:nvPr/>
        </p:nvPicPr>
        <p:blipFill>
          <a:blip r:embed="rId3"/>
          <a:srcRect/>
          <a:stretch>
            <a:fillRect/>
          </a:stretch>
        </p:blipFill>
        <p:spPr bwMode="auto">
          <a:xfrm>
            <a:off x="838200" y="3929063"/>
            <a:ext cx="2819400" cy="2319337"/>
          </a:xfrm>
          <a:prstGeom prst="rect">
            <a:avLst/>
          </a:prstGeom>
          <a:noFill/>
          <a:ln w="9525">
            <a:noFill/>
            <a:miter lim="800000"/>
            <a:headEnd/>
            <a:tailEnd/>
          </a:ln>
        </p:spPr>
      </p:pic>
      <p:sp>
        <p:nvSpPr>
          <p:cNvPr id="12" name="TextBox 11"/>
          <p:cNvSpPr txBox="1"/>
          <p:nvPr/>
        </p:nvSpPr>
        <p:spPr>
          <a:xfrm>
            <a:off x="2667000" y="304800"/>
            <a:ext cx="3479800" cy="646113"/>
          </a:xfrm>
          <a:prstGeom prst="rect">
            <a:avLst/>
          </a:prstGeom>
          <a:noFill/>
        </p:spPr>
        <p:txBody>
          <a:bodyPr wrap="none">
            <a:spAutoFit/>
          </a:bodyPr>
          <a:lstStyle/>
          <a:p>
            <a:pPr eaLnBrk="0" hangingPunct="0">
              <a:defRPr/>
            </a:pPr>
            <a:r>
              <a:rPr lang="en-US" sz="3600" dirty="0">
                <a:solidFill>
                  <a:schemeClr val="accent6"/>
                </a:solidFill>
                <a:latin typeface="+mj-lt"/>
                <a:cs typeface="Comic Sans MS"/>
              </a:rPr>
              <a:t>Escape velocity</a:t>
            </a:r>
          </a:p>
        </p:txBody>
      </p:sp>
      <p:sp>
        <p:nvSpPr>
          <p:cNvPr id="15" name="Freeform 14"/>
          <p:cNvSpPr>
            <a:spLocks noChangeArrowheads="1"/>
          </p:cNvSpPr>
          <p:nvPr/>
        </p:nvSpPr>
        <p:spPr bwMode="auto">
          <a:xfrm>
            <a:off x="2192338" y="2711450"/>
            <a:ext cx="93662" cy="1487488"/>
          </a:xfrm>
          <a:custGeom>
            <a:avLst/>
            <a:gdLst>
              <a:gd name="T0" fmla="*/ 0 w 93133"/>
              <a:gd name="T1" fmla="*/ 1489258 h 1487311"/>
              <a:gd name="T2" fmla="*/ 18022 w 93133"/>
              <a:gd name="T3" fmla="*/ 158253 h 1487311"/>
              <a:gd name="T4" fmla="*/ 99120 w 93133"/>
              <a:gd name="T5" fmla="*/ 539748 h 1487311"/>
              <a:gd name="T6" fmla="*/ 0 60000 65536"/>
              <a:gd name="T7" fmla="*/ 0 60000 65536"/>
              <a:gd name="T8" fmla="*/ 0 60000 65536"/>
              <a:gd name="T9" fmla="*/ 0 w 93133"/>
              <a:gd name="T10" fmla="*/ 0 h 1487311"/>
              <a:gd name="T11" fmla="*/ 93133 w 93133"/>
              <a:gd name="T12" fmla="*/ 1487311 h 1487311"/>
            </a:gdLst>
            <a:ahLst/>
            <a:cxnLst>
              <a:cxn ang="T6">
                <a:pos x="T0" y="T1"/>
              </a:cxn>
              <a:cxn ang="T7">
                <a:pos x="T2" y="T3"/>
              </a:cxn>
              <a:cxn ang="T8">
                <a:pos x="T4" y="T5"/>
              </a:cxn>
            </a:cxnLst>
            <a:rect l="T9" t="T10" r="T11" b="T12"/>
            <a:pathLst>
              <a:path w="93133" h="1487311">
                <a:moveTo>
                  <a:pt x="0" y="1487311"/>
                </a:moveTo>
                <a:cubicBezTo>
                  <a:pt x="705" y="901699"/>
                  <a:pt x="1411" y="316088"/>
                  <a:pt x="16933" y="158044"/>
                </a:cubicBezTo>
                <a:cubicBezTo>
                  <a:pt x="32455" y="0"/>
                  <a:pt x="93133" y="539044"/>
                  <a:pt x="93133" y="539044"/>
                </a:cubicBezTo>
              </a:path>
            </a:pathLst>
          </a:custGeom>
          <a:noFill/>
          <a:ln w="19050">
            <a:solidFill>
              <a:srgbClr val="800000"/>
            </a:solidFill>
            <a:round/>
            <a:headEnd/>
            <a:tailEnd type="arrow" w="sm" len="med"/>
          </a:ln>
        </p:spPr>
        <p:txBody>
          <a:bodyPr>
            <a:prstTxWarp prst="textNoShape">
              <a:avLst/>
            </a:prstTxWarp>
          </a:bodyPr>
          <a:lstStyle/>
          <a:p>
            <a:pPr eaLnBrk="0" hangingPunct="0"/>
            <a:endParaRPr lang="en-US"/>
          </a:p>
        </p:txBody>
      </p:sp>
      <p:sp>
        <p:nvSpPr>
          <p:cNvPr id="18" name="Freeform 17"/>
          <p:cNvSpPr>
            <a:spLocks noChangeArrowheads="1"/>
          </p:cNvSpPr>
          <p:nvPr/>
        </p:nvSpPr>
        <p:spPr bwMode="auto">
          <a:xfrm>
            <a:off x="2171700" y="801688"/>
            <a:ext cx="80963" cy="3381375"/>
          </a:xfrm>
          <a:custGeom>
            <a:avLst/>
            <a:gdLst>
              <a:gd name="T0" fmla="*/ 4550 w 80433"/>
              <a:gd name="T1" fmla="*/ 3384905 h 3381022"/>
              <a:gd name="T2" fmla="*/ 13651 w 80433"/>
              <a:gd name="T3" fmla="*/ 418173 h 3381022"/>
              <a:gd name="T4" fmla="*/ 86459 w 80433"/>
              <a:gd name="T5" fmla="*/ 875890 h 3381022"/>
              <a:gd name="T6" fmla="*/ 0 60000 65536"/>
              <a:gd name="T7" fmla="*/ 0 60000 65536"/>
              <a:gd name="T8" fmla="*/ 0 60000 65536"/>
              <a:gd name="T9" fmla="*/ 0 w 80433"/>
              <a:gd name="T10" fmla="*/ 0 h 3381022"/>
              <a:gd name="T11" fmla="*/ 80433 w 80433"/>
              <a:gd name="T12" fmla="*/ 3381022 h 3381022"/>
            </a:gdLst>
            <a:ahLst/>
            <a:cxnLst>
              <a:cxn ang="T6">
                <a:pos x="T0" y="T1"/>
              </a:cxn>
              <a:cxn ang="T7">
                <a:pos x="T2" y="T3"/>
              </a:cxn>
              <a:cxn ang="T8">
                <a:pos x="T4" y="T5"/>
              </a:cxn>
            </a:cxnLst>
            <a:rect l="T9" t="T10" r="T11" b="T12"/>
            <a:pathLst>
              <a:path w="80433" h="3381022">
                <a:moveTo>
                  <a:pt x="4233" y="3381022"/>
                </a:moveTo>
                <a:cubicBezTo>
                  <a:pt x="2116" y="2108200"/>
                  <a:pt x="0" y="835378"/>
                  <a:pt x="12700" y="417689"/>
                </a:cubicBezTo>
                <a:cubicBezTo>
                  <a:pt x="25400" y="0"/>
                  <a:pt x="80433" y="874889"/>
                  <a:pt x="80433" y="874889"/>
                </a:cubicBezTo>
              </a:path>
            </a:pathLst>
          </a:custGeom>
          <a:noFill/>
          <a:ln w="19050">
            <a:solidFill>
              <a:srgbClr val="800000"/>
            </a:solidFill>
            <a:round/>
            <a:headEnd/>
            <a:tailEnd type="arrow" w="sm" len="med"/>
          </a:ln>
        </p:spPr>
        <p:txBody>
          <a:bodyPr>
            <a:prstTxWarp prst="textNoShape">
              <a:avLst/>
            </a:prstTxWarp>
          </a:bodyPr>
          <a:lstStyle/>
          <a:p>
            <a:pPr eaLnBrk="0" hangingPunct="0"/>
            <a:endParaRPr lang="en-US"/>
          </a:p>
        </p:txBody>
      </p:sp>
      <p:sp>
        <p:nvSpPr>
          <p:cNvPr id="25" name="Freeform 24"/>
          <p:cNvSpPr>
            <a:spLocks noChangeArrowheads="1"/>
          </p:cNvSpPr>
          <p:nvPr/>
        </p:nvSpPr>
        <p:spPr bwMode="auto">
          <a:xfrm>
            <a:off x="2171700" y="3732213"/>
            <a:ext cx="46038" cy="458787"/>
          </a:xfrm>
          <a:custGeom>
            <a:avLst/>
            <a:gdLst>
              <a:gd name="T0" fmla="*/ 5 w 80433"/>
              <a:gd name="T1" fmla="*/ 460550 h 458611"/>
              <a:gd name="T2" fmla="*/ 15 w 80433"/>
              <a:gd name="T3" fmla="*/ 35432 h 458611"/>
              <a:gd name="T4" fmla="*/ 99 w 80433"/>
              <a:gd name="T5" fmla="*/ 247989 h 458611"/>
              <a:gd name="T6" fmla="*/ 0 60000 65536"/>
              <a:gd name="T7" fmla="*/ 0 60000 65536"/>
              <a:gd name="T8" fmla="*/ 0 60000 65536"/>
              <a:gd name="T9" fmla="*/ 0 w 80433"/>
              <a:gd name="T10" fmla="*/ 0 h 458611"/>
              <a:gd name="T11" fmla="*/ 80433 w 80433"/>
              <a:gd name="T12" fmla="*/ 458611 h 458611"/>
            </a:gdLst>
            <a:ahLst/>
            <a:cxnLst>
              <a:cxn ang="T6">
                <a:pos x="T0" y="T1"/>
              </a:cxn>
              <a:cxn ang="T7">
                <a:pos x="T2" y="T3"/>
              </a:cxn>
              <a:cxn ang="T8">
                <a:pos x="T4" y="T5"/>
              </a:cxn>
            </a:cxnLst>
            <a:rect l="T9" t="T10" r="T11" b="T12"/>
            <a:pathLst>
              <a:path w="80433" h="458611">
                <a:moveTo>
                  <a:pt x="4233" y="458611"/>
                </a:moveTo>
                <a:cubicBezTo>
                  <a:pt x="2116" y="264583"/>
                  <a:pt x="0" y="70556"/>
                  <a:pt x="12700" y="35278"/>
                </a:cubicBezTo>
                <a:cubicBezTo>
                  <a:pt x="25400" y="0"/>
                  <a:pt x="80433" y="246944"/>
                  <a:pt x="80433" y="246944"/>
                </a:cubicBezTo>
              </a:path>
            </a:pathLst>
          </a:custGeom>
          <a:noFill/>
          <a:ln w="19050">
            <a:solidFill>
              <a:srgbClr val="800000"/>
            </a:solidFill>
            <a:round/>
            <a:headEnd/>
            <a:tailEnd type="arrow" w="sm" len="sm"/>
          </a:ln>
        </p:spPr>
        <p:txBody>
          <a:bodyPr>
            <a:prstTxWarp prst="textNoShape">
              <a:avLst/>
            </a:prstTxWarp>
          </a:bodyPr>
          <a:lstStyle/>
          <a:p>
            <a:pPr eaLnBrk="0" hangingPunct="0"/>
            <a:endParaRPr lang="en-US"/>
          </a:p>
        </p:txBody>
      </p:sp>
      <p:sp>
        <p:nvSpPr>
          <p:cNvPr id="11" name="TextBox 10"/>
          <p:cNvSpPr txBox="1">
            <a:spLocks noChangeArrowheads="1"/>
          </p:cNvSpPr>
          <p:nvPr/>
        </p:nvSpPr>
        <p:spPr bwMode="auto">
          <a:xfrm>
            <a:off x="1219200" y="3276600"/>
            <a:ext cx="1030288" cy="461963"/>
          </a:xfrm>
          <a:prstGeom prst="rect">
            <a:avLst/>
          </a:prstGeom>
          <a:noFill/>
          <a:ln w="9525">
            <a:noFill/>
            <a:miter lim="800000"/>
            <a:headEnd/>
            <a:tailEnd/>
          </a:ln>
        </p:spPr>
        <p:txBody>
          <a:bodyPr wrap="none">
            <a:prstTxWarp prst="textNoShape">
              <a:avLst/>
            </a:prstTxWarp>
            <a:spAutoFit/>
          </a:bodyPr>
          <a:lstStyle/>
          <a:p>
            <a:pPr eaLnBrk="0" hangingPunct="0"/>
            <a:r>
              <a:rPr lang="en-US" i="1">
                <a:solidFill>
                  <a:srgbClr val="660066"/>
                </a:solidFill>
              </a:rPr>
              <a:t>faster</a:t>
            </a:r>
          </a:p>
        </p:txBody>
      </p:sp>
      <p:sp>
        <p:nvSpPr>
          <p:cNvPr id="14" name="TextBox 13"/>
          <p:cNvSpPr txBox="1">
            <a:spLocks noChangeArrowheads="1"/>
          </p:cNvSpPr>
          <p:nvPr/>
        </p:nvSpPr>
        <p:spPr bwMode="auto">
          <a:xfrm>
            <a:off x="762000" y="2057400"/>
            <a:ext cx="1527175" cy="461963"/>
          </a:xfrm>
          <a:prstGeom prst="rect">
            <a:avLst/>
          </a:prstGeom>
          <a:noFill/>
          <a:ln w="9525">
            <a:noFill/>
            <a:miter lim="800000"/>
            <a:headEnd/>
            <a:tailEnd/>
          </a:ln>
        </p:spPr>
        <p:txBody>
          <a:bodyPr wrap="none">
            <a:prstTxWarp prst="textNoShape">
              <a:avLst/>
            </a:prstTxWarp>
            <a:spAutoFit/>
          </a:bodyPr>
          <a:lstStyle/>
          <a:p>
            <a:pPr eaLnBrk="0" hangingPunct="0"/>
            <a:r>
              <a:rPr lang="en-US" i="1">
                <a:solidFill>
                  <a:srgbClr val="660066"/>
                </a:solidFill>
              </a:rPr>
              <a:t>faster yet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5" grpId="0" animBg="1"/>
      <p:bldP spid="11" grpId="0"/>
      <p:bldP spid="14" grpId="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Frame 4"/>
          <p:cNvSpPr/>
          <p:nvPr/>
        </p:nvSpPr>
        <p:spPr bwMode="auto">
          <a:xfrm>
            <a:off x="914400" y="5257800"/>
            <a:ext cx="7467600" cy="1828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hangingPunct="0">
              <a:defRPr/>
            </a:pPr>
            <a:endParaRPr lang="en-US"/>
          </a:p>
        </p:txBody>
      </p:sp>
      <p:cxnSp>
        <p:nvCxnSpPr>
          <p:cNvPr id="102404" name="Straight Arrow Connector 14"/>
          <p:cNvCxnSpPr>
            <a:cxnSpLocks noChangeShapeType="1"/>
          </p:cNvCxnSpPr>
          <p:nvPr/>
        </p:nvCxnSpPr>
        <p:spPr bwMode="auto">
          <a:xfrm rot="5400000" flipH="1" flipV="1">
            <a:off x="1715294" y="2856706"/>
            <a:ext cx="2819400" cy="1588"/>
          </a:xfrm>
          <a:prstGeom prst="straightConnector1">
            <a:avLst/>
          </a:prstGeom>
          <a:noFill/>
          <a:ln w="9525">
            <a:solidFill>
              <a:schemeClr val="tx1"/>
            </a:solidFill>
            <a:round/>
            <a:headEnd type="arrow" w="med" len="med"/>
            <a:tailEnd/>
          </a:ln>
        </p:spPr>
      </p:cxnSp>
      <p:cxnSp>
        <p:nvCxnSpPr>
          <p:cNvPr id="102405" name="Straight Connector 19"/>
          <p:cNvCxnSpPr>
            <a:cxnSpLocks noChangeShapeType="1"/>
          </p:cNvCxnSpPr>
          <p:nvPr/>
        </p:nvCxnSpPr>
        <p:spPr bwMode="auto">
          <a:xfrm>
            <a:off x="2743200" y="4267200"/>
            <a:ext cx="762000" cy="1588"/>
          </a:xfrm>
          <a:prstGeom prst="line">
            <a:avLst/>
          </a:prstGeom>
          <a:noFill/>
          <a:ln w="9525">
            <a:solidFill>
              <a:schemeClr val="tx1"/>
            </a:solidFill>
            <a:prstDash val="dash"/>
            <a:round/>
            <a:headEnd/>
            <a:tailEnd/>
          </a:ln>
        </p:spPr>
      </p:cxnSp>
      <p:pic>
        <p:nvPicPr>
          <p:cNvPr id="102406" name="Picture 26" descr="45046Large.jpg"/>
          <p:cNvPicPr>
            <a:picLocks noChangeAspect="1"/>
          </p:cNvPicPr>
          <p:nvPr/>
        </p:nvPicPr>
        <p:blipFill>
          <a:blip r:embed="rId3"/>
          <a:srcRect/>
          <a:stretch>
            <a:fillRect/>
          </a:stretch>
        </p:blipFill>
        <p:spPr bwMode="auto">
          <a:xfrm>
            <a:off x="914400" y="3429000"/>
            <a:ext cx="1768475" cy="1731963"/>
          </a:xfrm>
          <a:prstGeom prst="rect">
            <a:avLst/>
          </a:prstGeom>
          <a:noFill/>
          <a:ln w="9525">
            <a:noFill/>
            <a:miter lim="800000"/>
            <a:headEnd/>
            <a:tailEnd/>
          </a:ln>
        </p:spPr>
      </p:pic>
      <p:pic>
        <p:nvPicPr>
          <p:cNvPr id="102407" name="Picture 27" descr="45046Large.jpg"/>
          <p:cNvPicPr>
            <a:picLocks noChangeAspect="1"/>
          </p:cNvPicPr>
          <p:nvPr/>
        </p:nvPicPr>
        <p:blipFill>
          <a:blip r:embed="rId3"/>
          <a:srcRect/>
          <a:stretch>
            <a:fillRect/>
          </a:stretch>
        </p:blipFill>
        <p:spPr bwMode="auto">
          <a:xfrm>
            <a:off x="914400" y="533400"/>
            <a:ext cx="1768475" cy="1731963"/>
          </a:xfrm>
          <a:prstGeom prst="rect">
            <a:avLst/>
          </a:prstGeom>
          <a:noFill/>
          <a:ln w="9525">
            <a:noFill/>
            <a:miter lim="800000"/>
            <a:headEnd/>
            <a:tailEnd/>
          </a:ln>
        </p:spPr>
      </p:pic>
      <p:graphicFrame>
        <p:nvGraphicFramePr>
          <p:cNvPr id="102402" name="Object 2"/>
          <p:cNvGraphicFramePr>
            <a:graphicFrameLocks noChangeAspect="1"/>
          </p:cNvGraphicFramePr>
          <p:nvPr/>
        </p:nvGraphicFramePr>
        <p:xfrm>
          <a:off x="3352800" y="1752600"/>
          <a:ext cx="4652963" cy="334963"/>
        </p:xfrm>
        <a:graphic>
          <a:graphicData uri="http://schemas.openxmlformats.org/presentationml/2006/ole">
            <p:oleObj spid="_x0000_s102402" name="Equation" r:id="rId4" imgW="2832100" imgH="203200" progId="Equation.3">
              <p:embed/>
            </p:oleObj>
          </a:graphicData>
        </a:graphic>
      </p:graphicFrame>
      <p:cxnSp>
        <p:nvCxnSpPr>
          <p:cNvPr id="102408" name="Straight Connector 15"/>
          <p:cNvCxnSpPr>
            <a:cxnSpLocks noChangeShapeType="1"/>
          </p:cNvCxnSpPr>
          <p:nvPr/>
        </p:nvCxnSpPr>
        <p:spPr bwMode="auto">
          <a:xfrm>
            <a:off x="2743200" y="1371600"/>
            <a:ext cx="762000" cy="1588"/>
          </a:xfrm>
          <a:prstGeom prst="line">
            <a:avLst/>
          </a:prstGeom>
          <a:noFill/>
          <a:ln w="9525">
            <a:solidFill>
              <a:schemeClr val="tx1"/>
            </a:solidFill>
            <a:prstDash val="dash"/>
            <a:round/>
            <a:headEnd/>
            <a:tailEnd/>
          </a:ln>
        </p:spPr>
      </p:cxnSp>
      <p:sp>
        <p:nvSpPr>
          <p:cNvPr id="102409" name="TextBox 17"/>
          <p:cNvSpPr txBox="1">
            <a:spLocks noChangeArrowheads="1"/>
          </p:cNvSpPr>
          <p:nvPr/>
        </p:nvSpPr>
        <p:spPr bwMode="auto">
          <a:xfrm>
            <a:off x="3211513" y="3505200"/>
            <a:ext cx="5643562" cy="708025"/>
          </a:xfrm>
          <a:prstGeom prst="rect">
            <a:avLst/>
          </a:prstGeom>
          <a:noFill/>
          <a:ln w="9525">
            <a:noFill/>
            <a:miter lim="800000"/>
            <a:headEnd/>
            <a:tailEnd/>
          </a:ln>
        </p:spPr>
        <p:txBody>
          <a:bodyPr wrap="none">
            <a:prstTxWarp prst="textNoShape">
              <a:avLst/>
            </a:prstTxWarp>
            <a:spAutoFit/>
          </a:bodyPr>
          <a:lstStyle/>
          <a:p>
            <a:pPr eaLnBrk="0" hangingPunct="0"/>
            <a:r>
              <a:rPr lang="en-US" sz="2000"/>
              <a:t>Lower clock runs slow compared to upper clock,</a:t>
            </a:r>
          </a:p>
          <a:p>
            <a:pPr eaLnBrk="0" hangingPunct="0"/>
            <a:r>
              <a:rPr lang="en-US" sz="2000"/>
              <a:t>3 billionths of a second per year per meter</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03426" name="Picture 3" descr="earth transparent.png"/>
          <p:cNvPicPr>
            <a:picLocks noChangeAspect="1"/>
          </p:cNvPicPr>
          <p:nvPr/>
        </p:nvPicPr>
        <p:blipFill>
          <a:blip r:embed="rId2"/>
          <a:srcRect/>
          <a:stretch>
            <a:fillRect/>
          </a:stretch>
        </p:blipFill>
        <p:spPr bwMode="auto">
          <a:xfrm>
            <a:off x="609600" y="3722688"/>
            <a:ext cx="3810000" cy="3135312"/>
          </a:xfrm>
          <a:prstGeom prst="rect">
            <a:avLst/>
          </a:prstGeom>
          <a:noFill/>
          <a:ln w="9525">
            <a:noFill/>
            <a:miter lim="800000"/>
            <a:headEnd/>
            <a:tailEnd/>
          </a:ln>
        </p:spPr>
      </p:pic>
      <p:sp>
        <p:nvSpPr>
          <p:cNvPr id="6" name="Frame 5"/>
          <p:cNvSpPr/>
          <p:nvPr/>
        </p:nvSpPr>
        <p:spPr bwMode="auto">
          <a:xfrm>
            <a:off x="2209800" y="32004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cxnSp>
        <p:nvCxnSpPr>
          <p:cNvPr id="8" name="Straight Connector 7"/>
          <p:cNvCxnSpPr>
            <a:endCxn id="11" idx="2"/>
          </p:cNvCxnSpPr>
          <p:nvPr/>
        </p:nvCxnSpPr>
        <p:spPr bwMode="auto">
          <a:xfrm rot="5400000" flipH="1" flipV="1">
            <a:off x="1828801" y="2476500"/>
            <a:ext cx="1447800" cy="3175"/>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1" name="Frame 10"/>
          <p:cNvSpPr/>
          <p:nvPr/>
        </p:nvSpPr>
        <p:spPr bwMode="auto">
          <a:xfrm>
            <a:off x="2209800" y="1066800"/>
            <a:ext cx="685800" cy="685800"/>
          </a:xfrm>
          <a:prstGeom prst="fram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sp>
      <p:cxnSp>
        <p:nvCxnSpPr>
          <p:cNvPr id="12" name="Straight Connector 11"/>
          <p:cNvCxnSpPr/>
          <p:nvPr/>
        </p:nvCxnSpPr>
        <p:spPr bwMode="auto">
          <a:xfrm rot="5400000" flipH="1" flipV="1">
            <a:off x="2096294" y="646906"/>
            <a:ext cx="838200" cy="1588"/>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03431" name="Picture 15" descr="45046Large.jpg"/>
          <p:cNvPicPr>
            <a:picLocks noChangeAspect="1"/>
          </p:cNvPicPr>
          <p:nvPr/>
        </p:nvPicPr>
        <p:blipFill>
          <a:blip r:embed="rId3"/>
          <a:srcRect/>
          <a:stretch>
            <a:fillRect/>
          </a:stretch>
        </p:blipFill>
        <p:spPr bwMode="auto">
          <a:xfrm>
            <a:off x="3200400" y="2590800"/>
            <a:ext cx="1768475" cy="1731963"/>
          </a:xfrm>
          <a:prstGeom prst="rect">
            <a:avLst/>
          </a:prstGeom>
          <a:noFill/>
          <a:ln w="9525">
            <a:noFill/>
            <a:miter lim="800000"/>
            <a:headEnd/>
            <a:tailEnd/>
          </a:ln>
        </p:spPr>
      </p:pic>
      <p:pic>
        <p:nvPicPr>
          <p:cNvPr id="103432" name="Picture 16" descr="45046Large.jpg"/>
          <p:cNvPicPr>
            <a:picLocks noChangeAspect="1"/>
          </p:cNvPicPr>
          <p:nvPr/>
        </p:nvPicPr>
        <p:blipFill>
          <a:blip r:embed="rId3"/>
          <a:srcRect/>
          <a:stretch>
            <a:fillRect/>
          </a:stretch>
        </p:blipFill>
        <p:spPr bwMode="auto">
          <a:xfrm>
            <a:off x="3200400" y="533400"/>
            <a:ext cx="1768475" cy="17319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04450" name="Picture 4" descr="orbits"/>
          <p:cNvPicPr>
            <a:picLocks noChangeAspect="1" noChangeArrowheads="1"/>
          </p:cNvPicPr>
          <p:nvPr/>
        </p:nvPicPr>
        <p:blipFill>
          <a:blip r:embed="rId2"/>
          <a:srcRect/>
          <a:stretch>
            <a:fillRect/>
          </a:stretch>
        </p:blipFill>
        <p:spPr bwMode="auto">
          <a:xfrm>
            <a:off x="0" y="304800"/>
            <a:ext cx="5105400" cy="4433888"/>
          </a:xfrm>
          <a:prstGeom prst="rect">
            <a:avLst/>
          </a:prstGeom>
          <a:noFill/>
          <a:ln w="9525">
            <a:noFill/>
            <a:miter lim="800000"/>
            <a:headEnd/>
            <a:tailEnd/>
          </a:ln>
        </p:spPr>
      </p:pic>
      <p:sp>
        <p:nvSpPr>
          <p:cNvPr id="104451" name="Text Box 6"/>
          <p:cNvSpPr txBox="1">
            <a:spLocks noChangeArrowheads="1"/>
          </p:cNvSpPr>
          <p:nvPr/>
        </p:nvSpPr>
        <p:spPr bwMode="auto">
          <a:xfrm>
            <a:off x="4452938" y="838200"/>
            <a:ext cx="4691062" cy="519113"/>
          </a:xfrm>
          <a:prstGeom prst="rect">
            <a:avLst/>
          </a:prstGeom>
          <a:noFill/>
          <a:ln w="9525">
            <a:noFill/>
            <a:miter lim="800000"/>
            <a:headEnd/>
            <a:tailEnd/>
          </a:ln>
        </p:spPr>
        <p:txBody>
          <a:bodyPr wrap="none">
            <a:prstTxWarp prst="textNoShape">
              <a:avLst/>
            </a:prstTxWarp>
            <a:spAutoFit/>
          </a:bodyPr>
          <a:lstStyle/>
          <a:p>
            <a:pPr eaLnBrk="0" hangingPunct="0"/>
            <a:r>
              <a:rPr lang="en-US" sz="2800" b="1"/>
              <a:t>Global Positioning System</a:t>
            </a:r>
          </a:p>
        </p:txBody>
      </p:sp>
      <p:sp>
        <p:nvSpPr>
          <p:cNvPr id="104452" name="TextBox 4"/>
          <p:cNvSpPr txBox="1">
            <a:spLocks noChangeArrowheads="1"/>
          </p:cNvSpPr>
          <p:nvPr/>
        </p:nvSpPr>
        <p:spPr bwMode="auto">
          <a:xfrm>
            <a:off x="4953000" y="1981200"/>
            <a:ext cx="3108325" cy="2246313"/>
          </a:xfrm>
          <a:prstGeom prst="rect">
            <a:avLst/>
          </a:prstGeom>
          <a:noFill/>
          <a:ln w="9525">
            <a:noFill/>
            <a:miter lim="800000"/>
            <a:headEnd/>
            <a:tailEnd/>
          </a:ln>
        </p:spPr>
        <p:txBody>
          <a:bodyPr wrap="none">
            <a:prstTxWarp prst="textNoShape">
              <a:avLst/>
            </a:prstTxWarp>
            <a:spAutoFit/>
          </a:bodyPr>
          <a:lstStyle/>
          <a:p>
            <a:pPr eaLnBrk="0" hangingPunct="0"/>
            <a:r>
              <a:rPr lang="en-US" sz="2000"/>
              <a:t>Satellite clocks run faster </a:t>
            </a:r>
          </a:p>
          <a:p>
            <a:pPr eaLnBrk="0" hangingPunct="0"/>
            <a:r>
              <a:rPr lang="en-US" sz="2000"/>
              <a:t>by about half a billionth of </a:t>
            </a:r>
          </a:p>
          <a:p>
            <a:pPr eaLnBrk="0" hangingPunct="0"/>
            <a:r>
              <a:rPr lang="en-US" sz="2000"/>
              <a:t>a second PER SECOND.</a:t>
            </a:r>
          </a:p>
          <a:p>
            <a:pPr eaLnBrk="0" hangingPunct="0"/>
            <a:endParaRPr lang="en-US" sz="2000"/>
          </a:p>
          <a:p>
            <a:pPr eaLnBrk="0" hangingPunct="0"/>
            <a:r>
              <a:rPr lang="en-US" sz="2000"/>
              <a:t>Microwaves travel about </a:t>
            </a:r>
          </a:p>
          <a:p>
            <a:pPr eaLnBrk="0" hangingPunct="0"/>
            <a:r>
              <a:rPr lang="en-US" sz="2000"/>
              <a:t>six inches at the speed</a:t>
            </a:r>
          </a:p>
          <a:p>
            <a:pPr eaLnBrk="0" hangingPunct="0"/>
            <a:r>
              <a:rPr lang="en-US" sz="2000"/>
              <a:t>of light in this much time.  </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05474" name="Picture 1" descr="ConstellationGPS.gif"/>
          <p:cNvPicPr>
            <a:picLocks noChangeAspect="1"/>
          </p:cNvPicPr>
          <p:nvPr/>
        </p:nvPicPr>
        <p:blipFill>
          <a:blip r:embed="rId2"/>
          <a:srcRect/>
          <a:stretch>
            <a:fillRect/>
          </a:stretch>
        </p:blipFill>
        <p:spPr bwMode="auto">
          <a:xfrm>
            <a:off x="3048000" y="2209800"/>
            <a:ext cx="3048000"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07522" name="Slide Number Placeholder 4"/>
          <p:cNvSpPr>
            <a:spLocks noGrp="1"/>
          </p:cNvSpPr>
          <p:nvPr>
            <p:ph type="sldNum" sz="quarter" idx="12"/>
          </p:nvPr>
        </p:nvSpPr>
        <p:spPr>
          <a:noFill/>
        </p:spPr>
        <p:txBody>
          <a:bodyPr/>
          <a:lstStyle/>
          <a:p>
            <a:fld id="{1305022C-5A1C-E347-AB4D-22F5BEB18EB9}" type="slidenum">
              <a:rPr lang="en-US"/>
              <a:pPr/>
              <a:t>85</a:t>
            </a:fld>
            <a:endParaRPr lang="en-US"/>
          </a:p>
        </p:txBody>
      </p:sp>
      <p:sp>
        <p:nvSpPr>
          <p:cNvPr id="107523" name="Rectangle 2"/>
          <p:cNvSpPr>
            <a:spLocks noGrp="1" noChangeArrowheads="1"/>
          </p:cNvSpPr>
          <p:nvPr>
            <p:ph type="title"/>
          </p:nvPr>
        </p:nvSpPr>
        <p:spPr>
          <a:xfrm>
            <a:off x="685800" y="457200"/>
            <a:ext cx="7772400" cy="1143000"/>
          </a:xfrm>
        </p:spPr>
        <p:txBody>
          <a:bodyPr/>
          <a:lstStyle/>
          <a:p>
            <a:r>
              <a:rPr lang="en-US" sz="2800"/>
              <a:t>Relativistic effects imprint characteristic profile on the emission line…</a:t>
            </a:r>
          </a:p>
        </p:txBody>
      </p:sp>
      <p:pic>
        <p:nvPicPr>
          <p:cNvPr id="107524" name="Picture 5" descr="disc_line"/>
          <p:cNvPicPr>
            <a:picLocks noChangeAspect="1" noChangeArrowheads="1"/>
          </p:cNvPicPr>
          <p:nvPr/>
        </p:nvPicPr>
        <p:blipFill>
          <a:blip r:embed="rId2"/>
          <a:srcRect l="5882" t="3030" r="3922" b="9091"/>
          <a:stretch>
            <a:fillRect/>
          </a:stretch>
        </p:blipFill>
        <p:spPr bwMode="auto">
          <a:xfrm>
            <a:off x="685800" y="1676400"/>
            <a:ext cx="3746500" cy="4724400"/>
          </a:xfrm>
          <a:prstGeom prst="rect">
            <a:avLst/>
          </a:prstGeom>
          <a:noFill/>
          <a:ln w="12700">
            <a:solidFill>
              <a:schemeClr val="bg1"/>
            </a:solidFill>
            <a:miter lim="800000"/>
            <a:headEnd/>
            <a:tailEnd/>
          </a:ln>
        </p:spPr>
      </p:pic>
      <p:pic>
        <p:nvPicPr>
          <p:cNvPr id="107525" name="Picture 6" descr="tanaka"/>
          <p:cNvPicPr>
            <a:picLocks noChangeAspect="1" noChangeArrowheads="1"/>
          </p:cNvPicPr>
          <p:nvPr/>
        </p:nvPicPr>
        <p:blipFill>
          <a:blip r:embed="rId3"/>
          <a:srcRect l="2000" t="5882" r="24588"/>
          <a:stretch>
            <a:fillRect/>
          </a:stretch>
        </p:blipFill>
        <p:spPr bwMode="auto">
          <a:xfrm>
            <a:off x="4953000" y="1676400"/>
            <a:ext cx="3565525" cy="3657600"/>
          </a:xfrm>
          <a:prstGeom prst="rect">
            <a:avLst/>
          </a:prstGeom>
          <a:noFill/>
          <a:ln w="9525">
            <a:noFill/>
            <a:miter lim="800000"/>
            <a:headEnd/>
            <a:tailEnd/>
          </a:ln>
        </p:spPr>
      </p:pic>
      <p:sp>
        <p:nvSpPr>
          <p:cNvPr id="107526" name="Text Box 7"/>
          <p:cNvSpPr txBox="1">
            <a:spLocks noChangeArrowheads="1"/>
          </p:cNvSpPr>
          <p:nvPr/>
        </p:nvSpPr>
        <p:spPr bwMode="auto">
          <a:xfrm>
            <a:off x="5192713" y="5410200"/>
            <a:ext cx="2960687" cy="1187450"/>
          </a:xfrm>
          <a:prstGeom prst="rect">
            <a:avLst/>
          </a:prstGeom>
          <a:noFill/>
          <a:ln w="9525">
            <a:noFill/>
            <a:miter lim="800000"/>
            <a:headEnd/>
            <a:tailEnd/>
          </a:ln>
        </p:spPr>
        <p:txBody>
          <a:bodyPr>
            <a:prstTxWarp prst="textNoShape">
              <a:avLst/>
            </a:prstTxWarp>
            <a:spAutoFit/>
          </a:bodyPr>
          <a:lstStyle/>
          <a:p>
            <a:pPr eaLnBrk="0" hangingPunct="0"/>
            <a:r>
              <a:rPr lang="en-US"/>
              <a:t>Iron line profile in</a:t>
            </a:r>
          </a:p>
          <a:p>
            <a:pPr eaLnBrk="0" hangingPunct="0"/>
            <a:r>
              <a:rPr lang="en-US"/>
              <a:t>MCG-6-30-15 (Tanaka et al. 1995)</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152400"/>
            <a:ext cx="7772400" cy="1143000"/>
          </a:xfrm>
        </p:spPr>
        <p:txBody>
          <a:bodyPr/>
          <a:lstStyle/>
          <a:p>
            <a:r>
              <a:rPr lang="en-US" sz="3200"/>
              <a:t>Gallery of broad iron lines</a:t>
            </a:r>
            <a:endParaRPr lang="en-US"/>
          </a:p>
        </p:txBody>
      </p:sp>
      <p:pic>
        <p:nvPicPr>
          <p:cNvPr id="108547" name="Picture 3" descr="mcg6_fab02"/>
          <p:cNvPicPr>
            <a:picLocks noChangeAspect="1" noChangeArrowheads="1"/>
          </p:cNvPicPr>
          <p:nvPr/>
        </p:nvPicPr>
        <p:blipFill>
          <a:blip r:embed="rId3"/>
          <a:srcRect/>
          <a:stretch>
            <a:fillRect/>
          </a:stretch>
        </p:blipFill>
        <p:spPr bwMode="auto">
          <a:xfrm>
            <a:off x="457200" y="1219200"/>
            <a:ext cx="1676400" cy="1295400"/>
          </a:xfrm>
          <a:prstGeom prst="rect">
            <a:avLst/>
          </a:prstGeom>
          <a:noFill/>
          <a:ln w="9525">
            <a:noFill/>
            <a:miter lim="800000"/>
            <a:headEnd/>
            <a:tailEnd/>
          </a:ln>
        </p:spPr>
      </p:pic>
      <p:pic>
        <p:nvPicPr>
          <p:cNvPr id="108548" name="Picture 4" descr="mcg5"/>
          <p:cNvPicPr>
            <a:picLocks noChangeAspect="1" noChangeArrowheads="1"/>
          </p:cNvPicPr>
          <p:nvPr/>
        </p:nvPicPr>
        <p:blipFill>
          <a:blip r:embed="rId4"/>
          <a:srcRect/>
          <a:stretch>
            <a:fillRect/>
          </a:stretch>
        </p:blipFill>
        <p:spPr bwMode="auto">
          <a:xfrm>
            <a:off x="457200" y="2590800"/>
            <a:ext cx="1676400" cy="1295400"/>
          </a:xfrm>
          <a:prstGeom prst="rect">
            <a:avLst/>
          </a:prstGeom>
          <a:noFill/>
          <a:ln w="9525">
            <a:noFill/>
            <a:miter lim="800000"/>
            <a:headEnd/>
            <a:tailEnd/>
          </a:ln>
        </p:spPr>
      </p:pic>
      <p:sp>
        <p:nvSpPr>
          <p:cNvPr id="108549" name="Text Box 5"/>
          <p:cNvSpPr txBox="1">
            <a:spLocks noChangeArrowheads="1"/>
          </p:cNvSpPr>
          <p:nvPr/>
        </p:nvSpPr>
        <p:spPr bwMode="auto">
          <a:xfrm>
            <a:off x="585788" y="1295400"/>
            <a:ext cx="1090612"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MCG-6-30-15</a:t>
            </a:r>
          </a:p>
        </p:txBody>
      </p:sp>
      <p:sp>
        <p:nvSpPr>
          <p:cNvPr id="108550" name="Text Box 6"/>
          <p:cNvSpPr txBox="1">
            <a:spLocks noChangeArrowheads="1"/>
          </p:cNvSpPr>
          <p:nvPr/>
        </p:nvSpPr>
        <p:spPr bwMode="auto">
          <a:xfrm>
            <a:off x="533400" y="2620963"/>
            <a:ext cx="1090613" cy="274637"/>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MCG-5-23-16</a:t>
            </a:r>
          </a:p>
        </p:txBody>
      </p:sp>
      <p:pic>
        <p:nvPicPr>
          <p:cNvPr id="108551" name="Picture 7" descr="iras18"/>
          <p:cNvPicPr>
            <a:picLocks noChangeAspect="1" noChangeArrowheads="1"/>
          </p:cNvPicPr>
          <p:nvPr/>
        </p:nvPicPr>
        <p:blipFill>
          <a:blip r:embed="rId5"/>
          <a:srcRect/>
          <a:stretch>
            <a:fillRect/>
          </a:stretch>
        </p:blipFill>
        <p:spPr bwMode="auto">
          <a:xfrm>
            <a:off x="4038600" y="1219200"/>
            <a:ext cx="1676400" cy="1306513"/>
          </a:xfrm>
          <a:prstGeom prst="rect">
            <a:avLst/>
          </a:prstGeom>
          <a:noFill/>
          <a:ln w="9525">
            <a:noFill/>
            <a:miter lim="800000"/>
            <a:headEnd/>
            <a:tailEnd/>
          </a:ln>
        </p:spPr>
      </p:pic>
      <p:sp>
        <p:nvSpPr>
          <p:cNvPr id="108552" name="Text Box 8"/>
          <p:cNvSpPr txBox="1">
            <a:spLocks noChangeArrowheads="1"/>
          </p:cNvSpPr>
          <p:nvPr/>
        </p:nvSpPr>
        <p:spPr bwMode="auto">
          <a:xfrm>
            <a:off x="4267200" y="1371600"/>
            <a:ext cx="928688"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IRAS18325</a:t>
            </a:r>
          </a:p>
        </p:txBody>
      </p:sp>
      <p:pic>
        <p:nvPicPr>
          <p:cNvPr id="108553" name="Picture 9" descr="n2992_current_line"/>
          <p:cNvPicPr>
            <a:picLocks noChangeAspect="1" noChangeArrowheads="1"/>
          </p:cNvPicPr>
          <p:nvPr/>
        </p:nvPicPr>
        <p:blipFill>
          <a:blip r:embed="rId6"/>
          <a:srcRect/>
          <a:stretch>
            <a:fillRect/>
          </a:stretch>
        </p:blipFill>
        <p:spPr bwMode="auto">
          <a:xfrm>
            <a:off x="2286000" y="1219200"/>
            <a:ext cx="1676400" cy="1295400"/>
          </a:xfrm>
          <a:prstGeom prst="rect">
            <a:avLst/>
          </a:prstGeom>
          <a:noFill/>
          <a:ln w="9525">
            <a:noFill/>
            <a:miter lim="800000"/>
            <a:headEnd/>
            <a:tailEnd/>
          </a:ln>
        </p:spPr>
      </p:pic>
      <p:pic>
        <p:nvPicPr>
          <p:cNvPr id="108554" name="Picture 10" descr="f9_current_line"/>
          <p:cNvPicPr>
            <a:picLocks noChangeAspect="1" noChangeArrowheads="1"/>
          </p:cNvPicPr>
          <p:nvPr/>
        </p:nvPicPr>
        <p:blipFill>
          <a:blip r:embed="rId7"/>
          <a:srcRect/>
          <a:stretch>
            <a:fillRect/>
          </a:stretch>
        </p:blipFill>
        <p:spPr bwMode="auto">
          <a:xfrm>
            <a:off x="2286000" y="2590800"/>
            <a:ext cx="1676400" cy="1295400"/>
          </a:xfrm>
          <a:prstGeom prst="rect">
            <a:avLst/>
          </a:prstGeom>
          <a:noFill/>
          <a:ln w="9525">
            <a:noFill/>
            <a:miter lim="800000"/>
            <a:headEnd/>
            <a:tailEnd/>
          </a:ln>
        </p:spPr>
      </p:pic>
      <p:pic>
        <p:nvPicPr>
          <p:cNvPr id="108555" name="Picture 11" descr="asca3c_line"/>
          <p:cNvPicPr>
            <a:picLocks noChangeAspect="1" noChangeArrowheads="1"/>
          </p:cNvPicPr>
          <p:nvPr/>
        </p:nvPicPr>
        <p:blipFill>
          <a:blip r:embed="rId8"/>
          <a:srcRect/>
          <a:stretch>
            <a:fillRect/>
          </a:stretch>
        </p:blipFill>
        <p:spPr bwMode="auto">
          <a:xfrm>
            <a:off x="4038600" y="2590800"/>
            <a:ext cx="1676400" cy="1295400"/>
          </a:xfrm>
          <a:prstGeom prst="rect">
            <a:avLst/>
          </a:prstGeom>
          <a:noFill/>
          <a:ln w="9525">
            <a:noFill/>
            <a:miter lim="800000"/>
            <a:headEnd/>
            <a:tailEnd/>
          </a:ln>
        </p:spPr>
      </p:pic>
      <p:sp>
        <p:nvSpPr>
          <p:cNvPr id="108556" name="Text Box 12"/>
          <p:cNvSpPr txBox="1">
            <a:spLocks noChangeArrowheads="1"/>
          </p:cNvSpPr>
          <p:nvPr/>
        </p:nvSpPr>
        <p:spPr bwMode="auto">
          <a:xfrm>
            <a:off x="2438400" y="1371600"/>
            <a:ext cx="827088"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NGC2992</a:t>
            </a:r>
            <a:endParaRPr lang="en-US" b="1">
              <a:latin typeface="Times New Roman" pitchFamily="-65" charset="0"/>
            </a:endParaRPr>
          </a:p>
        </p:txBody>
      </p:sp>
      <p:sp>
        <p:nvSpPr>
          <p:cNvPr id="108557" name="Text Box 13"/>
          <p:cNvSpPr txBox="1">
            <a:spLocks noChangeArrowheads="1"/>
          </p:cNvSpPr>
          <p:nvPr/>
        </p:nvSpPr>
        <p:spPr bwMode="auto">
          <a:xfrm>
            <a:off x="2438400" y="2743200"/>
            <a:ext cx="738188"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Fairall 9</a:t>
            </a:r>
          </a:p>
        </p:txBody>
      </p:sp>
      <p:sp>
        <p:nvSpPr>
          <p:cNvPr id="108558" name="Text Box 14"/>
          <p:cNvSpPr txBox="1">
            <a:spLocks noChangeArrowheads="1"/>
          </p:cNvSpPr>
          <p:nvPr/>
        </p:nvSpPr>
        <p:spPr bwMode="auto">
          <a:xfrm>
            <a:off x="4267200" y="2743200"/>
            <a:ext cx="598488"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3C382</a:t>
            </a:r>
            <a:endParaRPr lang="en-US" b="1">
              <a:latin typeface="Times New Roman" pitchFamily="-65" charset="0"/>
            </a:endParaRPr>
          </a:p>
        </p:txBody>
      </p:sp>
      <p:pic>
        <p:nvPicPr>
          <p:cNvPr id="108559" name="Picture 15" descr="strebx2"/>
          <p:cNvPicPr>
            <a:picLocks noChangeAspect="1" noChangeArrowheads="1"/>
          </p:cNvPicPr>
          <p:nvPr/>
        </p:nvPicPr>
        <p:blipFill>
          <a:blip r:embed="rId9"/>
          <a:srcRect l="298" t="10442" r="48473" b="12047"/>
          <a:stretch>
            <a:fillRect/>
          </a:stretch>
        </p:blipFill>
        <p:spPr bwMode="auto">
          <a:xfrm>
            <a:off x="455613" y="3960813"/>
            <a:ext cx="1676400" cy="1255712"/>
          </a:xfrm>
          <a:prstGeom prst="rect">
            <a:avLst/>
          </a:prstGeom>
          <a:noFill/>
          <a:ln w="25400">
            <a:solidFill>
              <a:schemeClr val="hlink"/>
            </a:solidFill>
            <a:miter lim="800000"/>
            <a:headEnd/>
            <a:tailEnd/>
          </a:ln>
        </p:spPr>
      </p:pic>
      <p:pic>
        <p:nvPicPr>
          <p:cNvPr id="108560" name="Picture 16" descr="pg1211_laor"/>
          <p:cNvPicPr>
            <a:picLocks noChangeAspect="1" noChangeArrowheads="1"/>
          </p:cNvPicPr>
          <p:nvPr/>
        </p:nvPicPr>
        <p:blipFill>
          <a:blip r:embed="rId10"/>
          <a:srcRect/>
          <a:stretch>
            <a:fillRect/>
          </a:stretch>
        </p:blipFill>
        <p:spPr bwMode="auto">
          <a:xfrm>
            <a:off x="2286000" y="3962400"/>
            <a:ext cx="1676400" cy="1230313"/>
          </a:xfrm>
          <a:prstGeom prst="rect">
            <a:avLst/>
          </a:prstGeom>
          <a:noFill/>
          <a:ln w="9525">
            <a:noFill/>
            <a:miter lim="800000"/>
            <a:headEnd/>
            <a:tailEnd/>
          </a:ln>
        </p:spPr>
      </p:pic>
      <p:sp>
        <p:nvSpPr>
          <p:cNvPr id="108561" name="Text Box 17"/>
          <p:cNvSpPr txBox="1">
            <a:spLocks noChangeArrowheads="1"/>
          </p:cNvSpPr>
          <p:nvPr/>
        </p:nvSpPr>
        <p:spPr bwMode="auto">
          <a:xfrm>
            <a:off x="2438400" y="4038600"/>
            <a:ext cx="700088"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PG1211</a:t>
            </a:r>
          </a:p>
        </p:txBody>
      </p:sp>
      <p:pic>
        <p:nvPicPr>
          <p:cNvPr id="108562" name="Picture 18" descr="ngc3516_2_blplot"/>
          <p:cNvPicPr>
            <a:picLocks noChangeAspect="1" noChangeArrowheads="1"/>
          </p:cNvPicPr>
          <p:nvPr/>
        </p:nvPicPr>
        <p:blipFill>
          <a:blip r:embed="rId11"/>
          <a:srcRect/>
          <a:stretch>
            <a:fillRect/>
          </a:stretch>
        </p:blipFill>
        <p:spPr bwMode="auto">
          <a:xfrm>
            <a:off x="4038600" y="3943350"/>
            <a:ext cx="1676400" cy="1184275"/>
          </a:xfrm>
          <a:prstGeom prst="rect">
            <a:avLst/>
          </a:prstGeom>
          <a:noFill/>
          <a:ln w="9525">
            <a:noFill/>
            <a:miter lim="800000"/>
            <a:headEnd/>
            <a:tailEnd/>
          </a:ln>
        </p:spPr>
      </p:pic>
      <p:sp>
        <p:nvSpPr>
          <p:cNvPr id="108563" name="Text Box 19"/>
          <p:cNvSpPr txBox="1">
            <a:spLocks noChangeArrowheads="1"/>
          </p:cNvSpPr>
          <p:nvPr/>
        </p:nvSpPr>
        <p:spPr bwMode="auto">
          <a:xfrm>
            <a:off x="4267200" y="4038600"/>
            <a:ext cx="827088"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NGC3516</a:t>
            </a:r>
            <a:endParaRPr lang="en-US" b="1">
              <a:latin typeface="Times New Roman" pitchFamily="-65" charset="0"/>
            </a:endParaRPr>
          </a:p>
        </p:txBody>
      </p:sp>
      <p:pic>
        <p:nvPicPr>
          <p:cNvPr id="108564" name="Picture 20" descr="ngc4151_3_blplot"/>
          <p:cNvPicPr>
            <a:picLocks noChangeAspect="1" noChangeArrowheads="1"/>
          </p:cNvPicPr>
          <p:nvPr/>
        </p:nvPicPr>
        <p:blipFill>
          <a:blip r:embed="rId12"/>
          <a:srcRect/>
          <a:stretch>
            <a:fillRect/>
          </a:stretch>
        </p:blipFill>
        <p:spPr bwMode="auto">
          <a:xfrm>
            <a:off x="457200" y="5292725"/>
            <a:ext cx="1676400" cy="1184275"/>
          </a:xfrm>
          <a:prstGeom prst="rect">
            <a:avLst/>
          </a:prstGeom>
          <a:noFill/>
          <a:ln w="9525">
            <a:noFill/>
            <a:miter lim="800000"/>
            <a:headEnd/>
            <a:tailEnd/>
          </a:ln>
        </p:spPr>
      </p:pic>
      <p:pic>
        <p:nvPicPr>
          <p:cNvPr id="108565" name="Picture 21" descr="mrk766_2_blplot"/>
          <p:cNvPicPr>
            <a:picLocks noChangeAspect="1" noChangeArrowheads="1"/>
          </p:cNvPicPr>
          <p:nvPr/>
        </p:nvPicPr>
        <p:blipFill>
          <a:blip r:embed="rId13"/>
          <a:srcRect t="18527" b="15202"/>
          <a:stretch>
            <a:fillRect/>
          </a:stretch>
        </p:blipFill>
        <p:spPr bwMode="auto">
          <a:xfrm>
            <a:off x="2209800" y="5284788"/>
            <a:ext cx="1752600" cy="1192212"/>
          </a:xfrm>
          <a:prstGeom prst="rect">
            <a:avLst/>
          </a:prstGeom>
          <a:noFill/>
          <a:ln w="9525">
            <a:noFill/>
            <a:miter lim="800000"/>
            <a:headEnd/>
            <a:tailEnd/>
          </a:ln>
        </p:spPr>
      </p:pic>
      <p:sp>
        <p:nvSpPr>
          <p:cNvPr id="108566" name="Text Box 22"/>
          <p:cNvSpPr txBox="1">
            <a:spLocks noChangeArrowheads="1"/>
          </p:cNvSpPr>
          <p:nvPr/>
        </p:nvSpPr>
        <p:spPr bwMode="auto">
          <a:xfrm>
            <a:off x="685800" y="5410200"/>
            <a:ext cx="827088"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NGC4151</a:t>
            </a:r>
          </a:p>
        </p:txBody>
      </p:sp>
      <p:sp>
        <p:nvSpPr>
          <p:cNvPr id="108567" name="Text Box 23"/>
          <p:cNvSpPr txBox="1">
            <a:spLocks noChangeArrowheads="1"/>
          </p:cNvSpPr>
          <p:nvPr/>
        </p:nvSpPr>
        <p:spPr bwMode="auto">
          <a:xfrm>
            <a:off x="2286000" y="5410200"/>
            <a:ext cx="709613"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Mrk766</a:t>
            </a:r>
            <a:endParaRPr lang="en-US" b="1">
              <a:latin typeface="Times New Roman" pitchFamily="-65" charset="0"/>
            </a:endParaRPr>
          </a:p>
        </p:txBody>
      </p:sp>
      <p:pic>
        <p:nvPicPr>
          <p:cNvPr id="108568" name="Picture 24" descr="xmm339"/>
          <p:cNvPicPr>
            <a:picLocks noChangeAspect="1" noChangeArrowheads="1"/>
          </p:cNvPicPr>
          <p:nvPr/>
        </p:nvPicPr>
        <p:blipFill>
          <a:blip r:embed="rId14"/>
          <a:srcRect/>
          <a:stretch>
            <a:fillRect/>
          </a:stretch>
        </p:blipFill>
        <p:spPr bwMode="auto">
          <a:xfrm>
            <a:off x="6705600" y="1219200"/>
            <a:ext cx="1676400" cy="1238250"/>
          </a:xfrm>
          <a:prstGeom prst="rect">
            <a:avLst/>
          </a:prstGeom>
          <a:noFill/>
          <a:ln w="9525">
            <a:noFill/>
            <a:miter lim="800000"/>
            <a:headEnd/>
            <a:tailEnd/>
          </a:ln>
        </p:spPr>
      </p:pic>
      <p:sp>
        <p:nvSpPr>
          <p:cNvPr id="108569" name="Text Box 25"/>
          <p:cNvSpPr txBox="1">
            <a:spLocks noChangeArrowheads="1"/>
          </p:cNvSpPr>
          <p:nvPr/>
        </p:nvSpPr>
        <p:spPr bwMode="auto">
          <a:xfrm>
            <a:off x="6858000" y="1219200"/>
            <a:ext cx="768350" cy="274638"/>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200" b="1">
                <a:solidFill>
                  <a:schemeClr val="bg2"/>
                </a:solidFill>
                <a:latin typeface="Times New Roman" pitchFamily="-65" charset="0"/>
              </a:rPr>
              <a:t>GX339-4</a:t>
            </a:r>
          </a:p>
        </p:txBody>
      </p:sp>
      <p:pic>
        <p:nvPicPr>
          <p:cNvPr id="108570" name="Picture 26" descr="cxo1915"/>
          <p:cNvPicPr>
            <a:picLocks noChangeAspect="1" noChangeArrowheads="1"/>
          </p:cNvPicPr>
          <p:nvPr/>
        </p:nvPicPr>
        <p:blipFill>
          <a:blip r:embed="rId15"/>
          <a:srcRect/>
          <a:stretch>
            <a:fillRect/>
          </a:stretch>
        </p:blipFill>
        <p:spPr bwMode="auto">
          <a:xfrm>
            <a:off x="6705600" y="2590800"/>
            <a:ext cx="1711325" cy="1258888"/>
          </a:xfrm>
          <a:prstGeom prst="rect">
            <a:avLst/>
          </a:prstGeom>
          <a:noFill/>
          <a:ln w="9525">
            <a:noFill/>
            <a:miter lim="800000"/>
            <a:headEnd/>
            <a:tailEnd/>
          </a:ln>
        </p:spPr>
      </p:pic>
      <p:sp>
        <p:nvSpPr>
          <p:cNvPr id="108571" name="Text Box 27"/>
          <p:cNvSpPr txBox="1">
            <a:spLocks noChangeArrowheads="1"/>
          </p:cNvSpPr>
          <p:nvPr/>
        </p:nvSpPr>
        <p:spPr bwMode="auto">
          <a:xfrm>
            <a:off x="6858000" y="2667000"/>
            <a:ext cx="1117600"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GRS1915+105</a:t>
            </a:r>
          </a:p>
        </p:txBody>
      </p:sp>
      <p:pic>
        <p:nvPicPr>
          <p:cNvPr id="108572" name="Picture 28" descr="new1650"/>
          <p:cNvPicPr>
            <a:picLocks noChangeAspect="1" noChangeArrowheads="1"/>
          </p:cNvPicPr>
          <p:nvPr/>
        </p:nvPicPr>
        <p:blipFill>
          <a:blip r:embed="rId16"/>
          <a:srcRect/>
          <a:stretch>
            <a:fillRect/>
          </a:stretch>
        </p:blipFill>
        <p:spPr bwMode="auto">
          <a:xfrm>
            <a:off x="6705600" y="3916363"/>
            <a:ext cx="1752600" cy="1265237"/>
          </a:xfrm>
          <a:prstGeom prst="rect">
            <a:avLst/>
          </a:prstGeom>
          <a:noFill/>
          <a:ln w="9525">
            <a:noFill/>
            <a:miter lim="800000"/>
            <a:headEnd/>
            <a:tailEnd/>
          </a:ln>
        </p:spPr>
      </p:pic>
      <p:sp>
        <p:nvSpPr>
          <p:cNvPr id="108573" name="Text Box 29"/>
          <p:cNvSpPr txBox="1">
            <a:spLocks noChangeArrowheads="1"/>
          </p:cNvSpPr>
          <p:nvPr/>
        </p:nvSpPr>
        <p:spPr bwMode="auto">
          <a:xfrm>
            <a:off x="6858000" y="3962400"/>
            <a:ext cx="877888"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XTEJ1550</a:t>
            </a:r>
            <a:endParaRPr lang="en-US" b="1">
              <a:latin typeface="Times New Roman" pitchFamily="-65" charset="0"/>
            </a:endParaRPr>
          </a:p>
        </p:txBody>
      </p:sp>
      <p:pic>
        <p:nvPicPr>
          <p:cNvPr id="108574" name="Picture 30" descr="cyg_chandra"/>
          <p:cNvPicPr>
            <a:picLocks noChangeAspect="1" noChangeArrowheads="1"/>
          </p:cNvPicPr>
          <p:nvPr/>
        </p:nvPicPr>
        <p:blipFill>
          <a:blip r:embed="rId17"/>
          <a:srcRect/>
          <a:stretch>
            <a:fillRect/>
          </a:stretch>
        </p:blipFill>
        <p:spPr bwMode="auto">
          <a:xfrm>
            <a:off x="6705600" y="5254625"/>
            <a:ext cx="1752600" cy="1427163"/>
          </a:xfrm>
          <a:prstGeom prst="rect">
            <a:avLst/>
          </a:prstGeom>
          <a:noFill/>
          <a:ln w="9525">
            <a:noFill/>
            <a:miter lim="800000"/>
            <a:headEnd/>
            <a:tailEnd/>
          </a:ln>
        </p:spPr>
      </p:pic>
      <p:sp>
        <p:nvSpPr>
          <p:cNvPr id="108575" name="Text Box 31"/>
          <p:cNvSpPr txBox="1">
            <a:spLocks noChangeArrowheads="1"/>
          </p:cNvSpPr>
          <p:nvPr/>
        </p:nvSpPr>
        <p:spPr bwMode="auto">
          <a:xfrm>
            <a:off x="6781800" y="6248400"/>
            <a:ext cx="950913"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latin typeface="Times New Roman" pitchFamily="-65" charset="0"/>
              </a:rPr>
              <a:t>Cygnus X-1</a:t>
            </a:r>
          </a:p>
        </p:txBody>
      </p:sp>
      <p:sp>
        <p:nvSpPr>
          <p:cNvPr id="108576" name="Text Box 32"/>
          <p:cNvSpPr txBox="1">
            <a:spLocks noChangeArrowheads="1"/>
          </p:cNvSpPr>
          <p:nvPr/>
        </p:nvSpPr>
        <p:spPr bwMode="auto">
          <a:xfrm>
            <a:off x="4251325" y="5300663"/>
            <a:ext cx="1658938" cy="915987"/>
          </a:xfrm>
          <a:prstGeom prst="rect">
            <a:avLst/>
          </a:prstGeom>
          <a:noFill/>
          <a:ln w="9525">
            <a:noFill/>
            <a:miter lim="800000"/>
            <a:headEnd/>
            <a:tailEnd/>
          </a:ln>
        </p:spPr>
        <p:txBody>
          <a:bodyPr wrap="none">
            <a:prstTxWarp prst="textNoShape">
              <a:avLst/>
            </a:prstTxWarp>
            <a:spAutoFit/>
          </a:bodyPr>
          <a:lstStyle/>
          <a:p>
            <a:pPr eaLnBrk="0" hangingPunct="0"/>
            <a:r>
              <a:rPr lang="en-US" sz="1800"/>
              <a:t>Samples of…</a:t>
            </a:r>
          </a:p>
          <a:p>
            <a:pPr eaLnBrk="0" hangingPunct="0"/>
            <a:r>
              <a:rPr lang="en-US" sz="1800"/>
              <a:t>Nandra (2006)</a:t>
            </a:r>
          </a:p>
          <a:p>
            <a:pPr eaLnBrk="0" hangingPunct="0"/>
            <a:r>
              <a:rPr lang="en-US" sz="1800"/>
              <a:t>Miller (2007)</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10594" name="Picture 3" descr="mcg6_hst"/>
          <p:cNvPicPr>
            <a:picLocks noChangeAspect="1" noChangeArrowheads="1"/>
          </p:cNvPicPr>
          <p:nvPr/>
        </p:nvPicPr>
        <p:blipFill>
          <a:blip r:embed="rId3"/>
          <a:srcRect/>
          <a:stretch>
            <a:fillRect/>
          </a:stretch>
        </p:blipFill>
        <p:spPr bwMode="auto">
          <a:xfrm>
            <a:off x="838200" y="304800"/>
            <a:ext cx="6019800" cy="6019800"/>
          </a:xfrm>
          <a:prstGeom prst="rect">
            <a:avLst/>
          </a:prstGeom>
          <a:noFill/>
          <a:ln w="9525">
            <a:noFill/>
            <a:miter lim="800000"/>
            <a:headEnd/>
            <a:tailEnd/>
          </a:ln>
        </p:spPr>
      </p:pic>
      <p:sp>
        <p:nvSpPr>
          <p:cNvPr id="110595" name="Text Box 4"/>
          <p:cNvSpPr txBox="1">
            <a:spLocks noChangeArrowheads="1"/>
          </p:cNvSpPr>
          <p:nvPr/>
        </p:nvSpPr>
        <p:spPr bwMode="auto">
          <a:xfrm>
            <a:off x="914400" y="276225"/>
            <a:ext cx="2047875" cy="457200"/>
          </a:xfrm>
          <a:prstGeom prst="rect">
            <a:avLst/>
          </a:prstGeom>
          <a:noFill/>
          <a:ln w="9525">
            <a:noFill/>
            <a:miter lim="800000"/>
            <a:headEnd/>
            <a:tailEnd/>
          </a:ln>
        </p:spPr>
        <p:txBody>
          <a:bodyPr wrap="none">
            <a:prstTxWarp prst="textNoShape">
              <a:avLst/>
            </a:prstTxWarp>
            <a:spAutoFit/>
          </a:bodyPr>
          <a:lstStyle/>
          <a:p>
            <a:pPr eaLnBrk="0" hangingPunct="0"/>
            <a:r>
              <a:rPr lang="en-US"/>
              <a:t>MCG-6-30-15</a:t>
            </a:r>
          </a:p>
        </p:txBody>
      </p:sp>
      <p:pic>
        <p:nvPicPr>
          <p:cNvPr id="110596" name="Picture 5" descr="tanaka"/>
          <p:cNvPicPr>
            <a:picLocks noChangeAspect="1" noChangeArrowheads="1"/>
          </p:cNvPicPr>
          <p:nvPr/>
        </p:nvPicPr>
        <p:blipFill>
          <a:blip r:embed="rId4"/>
          <a:srcRect t="5025" r="24995"/>
          <a:stretch>
            <a:fillRect/>
          </a:stretch>
        </p:blipFill>
        <p:spPr bwMode="auto">
          <a:xfrm>
            <a:off x="6019800" y="3733800"/>
            <a:ext cx="2933700" cy="2971800"/>
          </a:xfrm>
          <a:prstGeom prst="rect">
            <a:avLst/>
          </a:prstGeom>
          <a:noFill/>
          <a:ln w="9525">
            <a:noFill/>
            <a:miter lim="800000"/>
            <a:headEnd/>
            <a:tailEnd/>
          </a:ln>
        </p:spPr>
      </p:pic>
      <p:sp>
        <p:nvSpPr>
          <p:cNvPr id="110597" name="Text Box 6"/>
          <p:cNvSpPr txBox="1">
            <a:spLocks noChangeArrowheads="1"/>
          </p:cNvSpPr>
          <p:nvPr/>
        </p:nvSpPr>
        <p:spPr bwMode="auto">
          <a:xfrm>
            <a:off x="7696200" y="2651125"/>
            <a:ext cx="1384300" cy="1006475"/>
          </a:xfrm>
          <a:prstGeom prst="rect">
            <a:avLst/>
          </a:prstGeom>
          <a:noFill/>
          <a:ln w="9525">
            <a:noFill/>
            <a:miter lim="800000"/>
            <a:headEnd/>
            <a:tailEnd/>
          </a:ln>
        </p:spPr>
        <p:txBody>
          <a:bodyPr wrap="none">
            <a:prstTxWarp prst="textNoShape">
              <a:avLst/>
            </a:prstTxWarp>
            <a:spAutoFit/>
          </a:bodyPr>
          <a:lstStyle/>
          <a:p>
            <a:pPr eaLnBrk="0" hangingPunct="0"/>
            <a:r>
              <a:rPr lang="en-US" sz="2000"/>
              <a:t>ASCA</a:t>
            </a:r>
          </a:p>
          <a:p>
            <a:pPr eaLnBrk="0" hangingPunct="0"/>
            <a:r>
              <a:rPr lang="en-US" sz="2000"/>
              <a:t>Tanaka et </a:t>
            </a:r>
          </a:p>
          <a:p>
            <a:pPr eaLnBrk="0" hangingPunct="0"/>
            <a:r>
              <a:rPr lang="en-US" sz="2000"/>
              <a:t>al. (1995)</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12642" name="Picture 2" descr="mcg6_po"/>
          <p:cNvPicPr>
            <a:picLocks noChangeAspect="1" noChangeArrowheads="1"/>
          </p:cNvPicPr>
          <p:nvPr/>
        </p:nvPicPr>
        <p:blipFill>
          <a:blip r:embed="rId3"/>
          <a:srcRect l="2222" t="8627" r="5556" b="5093"/>
          <a:stretch>
            <a:fillRect/>
          </a:stretch>
        </p:blipFill>
        <p:spPr bwMode="auto">
          <a:xfrm>
            <a:off x="762000" y="304800"/>
            <a:ext cx="7924800" cy="5730875"/>
          </a:xfrm>
          <a:prstGeom prst="rect">
            <a:avLst/>
          </a:prstGeom>
          <a:noFill/>
          <a:ln w="9525">
            <a:noFill/>
            <a:miter lim="800000"/>
            <a:headEnd/>
            <a:tailEnd/>
          </a:ln>
        </p:spPr>
      </p:pic>
      <p:sp>
        <p:nvSpPr>
          <p:cNvPr id="112643" name="Text Box 3"/>
          <p:cNvSpPr txBox="1">
            <a:spLocks noChangeArrowheads="1"/>
          </p:cNvSpPr>
          <p:nvPr/>
        </p:nvSpPr>
        <p:spPr bwMode="auto">
          <a:xfrm>
            <a:off x="1898650" y="2362200"/>
            <a:ext cx="3130550" cy="1187450"/>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rPr>
              <a:t>MCG-6-30-15</a:t>
            </a:r>
          </a:p>
          <a:p>
            <a:pPr eaLnBrk="0" hangingPunct="0"/>
            <a:r>
              <a:rPr lang="en-US">
                <a:solidFill>
                  <a:srgbClr val="000000"/>
                </a:solidFill>
              </a:rPr>
              <a:t>XMM-Newton/350ks</a:t>
            </a:r>
          </a:p>
          <a:p>
            <a:pPr eaLnBrk="0" hangingPunct="0"/>
            <a:r>
              <a:rPr lang="en-US" b="1">
                <a:solidFill>
                  <a:srgbClr val="000000"/>
                </a:solidFill>
              </a:rPr>
              <a:t>Simple power-law fit</a:t>
            </a:r>
          </a:p>
        </p:txBody>
      </p:sp>
      <p:pic>
        <p:nvPicPr>
          <p:cNvPr id="112644" name="Picture 4" descr="xmm_artist"/>
          <p:cNvPicPr>
            <a:picLocks noChangeAspect="1" noChangeArrowheads="1"/>
          </p:cNvPicPr>
          <p:nvPr/>
        </p:nvPicPr>
        <p:blipFill>
          <a:blip r:embed="rId4"/>
          <a:srcRect/>
          <a:stretch>
            <a:fillRect/>
          </a:stretch>
        </p:blipFill>
        <p:spPr bwMode="auto">
          <a:xfrm>
            <a:off x="6324600" y="990600"/>
            <a:ext cx="1828800" cy="1354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14690" name="Picture 3" descr="Suzaku_PLfit"/>
          <p:cNvPicPr>
            <a:picLocks noChangeAspect="1" noChangeArrowheads="1"/>
          </p:cNvPicPr>
          <p:nvPr/>
        </p:nvPicPr>
        <p:blipFill>
          <a:blip r:embed="rId3"/>
          <a:srcRect/>
          <a:stretch>
            <a:fillRect/>
          </a:stretch>
        </p:blipFill>
        <p:spPr bwMode="auto">
          <a:xfrm>
            <a:off x="533400" y="457200"/>
            <a:ext cx="6858000" cy="4814888"/>
          </a:xfrm>
          <a:prstGeom prst="rect">
            <a:avLst/>
          </a:prstGeom>
          <a:noFill/>
          <a:ln w="9525">
            <a:solidFill>
              <a:schemeClr val="bg1"/>
            </a:solidFill>
            <a:miter lim="800000"/>
            <a:headEnd/>
            <a:tailEnd/>
          </a:ln>
        </p:spPr>
      </p:pic>
      <p:sp>
        <p:nvSpPr>
          <p:cNvPr id="114691" name="Text Box 4"/>
          <p:cNvSpPr txBox="1">
            <a:spLocks noChangeArrowheads="1"/>
          </p:cNvSpPr>
          <p:nvPr/>
        </p:nvSpPr>
        <p:spPr bwMode="auto">
          <a:xfrm>
            <a:off x="1295400" y="585788"/>
            <a:ext cx="3530600" cy="641350"/>
          </a:xfrm>
          <a:prstGeom prst="rect">
            <a:avLst/>
          </a:prstGeom>
          <a:noFill/>
          <a:ln w="9525">
            <a:noFill/>
            <a:miter lim="800000"/>
            <a:headEnd/>
            <a:tailEnd/>
          </a:ln>
        </p:spPr>
        <p:txBody>
          <a:bodyPr wrap="none">
            <a:prstTxWarp prst="textNoShape">
              <a:avLst/>
            </a:prstTxWarp>
            <a:spAutoFit/>
          </a:bodyPr>
          <a:lstStyle/>
          <a:p>
            <a:r>
              <a:rPr lang="en-US" sz="1800" b="1">
                <a:solidFill>
                  <a:schemeClr val="bg2"/>
                </a:solidFill>
                <a:latin typeface="Times New Roman" pitchFamily="-65" charset="0"/>
              </a:rPr>
              <a:t>MCG-6-30-15 (AGN) with Suzaku</a:t>
            </a:r>
          </a:p>
          <a:p>
            <a:r>
              <a:rPr lang="en-US" sz="1800" b="1">
                <a:solidFill>
                  <a:schemeClr val="bg2"/>
                </a:solidFill>
                <a:latin typeface="Times New Roman" pitchFamily="-65" charset="0"/>
              </a:rPr>
              <a:t>(Miniutti et al. 2006)</a:t>
            </a:r>
            <a:endParaRPr lang="en-US" sz="1600" b="1">
              <a:solidFill>
                <a:schemeClr val="bg2"/>
              </a:solidFill>
              <a:latin typeface="Times New Roman" pitchFamily="-65" charset="0"/>
            </a:endParaRPr>
          </a:p>
        </p:txBody>
      </p:sp>
      <p:sp>
        <p:nvSpPr>
          <p:cNvPr id="114692" name="Text Box 5"/>
          <p:cNvSpPr txBox="1">
            <a:spLocks noChangeArrowheads="1"/>
          </p:cNvSpPr>
          <p:nvPr/>
        </p:nvSpPr>
        <p:spPr bwMode="auto">
          <a:xfrm>
            <a:off x="1219200" y="3808413"/>
            <a:ext cx="4648200" cy="915987"/>
          </a:xfrm>
          <a:prstGeom prst="rect">
            <a:avLst/>
          </a:prstGeom>
          <a:noFill/>
          <a:ln w="9525">
            <a:noFill/>
            <a:miter lim="800000"/>
            <a:headEnd/>
            <a:tailEnd/>
          </a:ln>
        </p:spPr>
        <p:txBody>
          <a:bodyPr>
            <a:prstTxWarp prst="textNoShape">
              <a:avLst/>
            </a:prstTxWarp>
            <a:spAutoFit/>
          </a:bodyPr>
          <a:lstStyle/>
          <a:p>
            <a:r>
              <a:rPr lang="en-US" sz="1800" b="1">
                <a:solidFill>
                  <a:schemeClr val="bg2"/>
                </a:solidFill>
                <a:latin typeface="Times New Roman" pitchFamily="-65" charset="0"/>
              </a:rPr>
              <a:t>Extremely broad iron line </a:t>
            </a:r>
            <a:r>
              <a:rPr lang="en-US" sz="1800" b="1">
                <a:solidFill>
                  <a:schemeClr val="bg2"/>
                </a:solidFill>
                <a:latin typeface="Times New Roman" pitchFamily="-65" charset="0"/>
                <a:sym typeface="Symbol" pitchFamily="-65" charset="2"/>
              </a:rPr>
              <a:t></a:t>
            </a:r>
            <a:r>
              <a:rPr lang="en-US" sz="1800" b="1">
                <a:solidFill>
                  <a:schemeClr val="bg2"/>
                </a:solidFill>
                <a:latin typeface="Times New Roman" pitchFamily="-65" charset="0"/>
              </a:rPr>
              <a:t> originate from matter </a:t>
            </a:r>
            <a:r>
              <a:rPr lang="en-US" sz="1800" b="1" u="sng">
                <a:solidFill>
                  <a:schemeClr val="bg2"/>
                </a:solidFill>
                <a:latin typeface="Times New Roman" pitchFamily="-65" charset="0"/>
              </a:rPr>
              <a:t>very</a:t>
            </a:r>
            <a:r>
              <a:rPr lang="en-US" sz="1800" b="1">
                <a:solidFill>
                  <a:schemeClr val="bg2"/>
                </a:solidFill>
                <a:latin typeface="Times New Roman" pitchFamily="-65" charset="0"/>
              </a:rPr>
              <a:t> close to black hole (R</a:t>
            </a:r>
            <a:r>
              <a:rPr lang="en-US" sz="1800" b="1" baseline="-25000">
                <a:solidFill>
                  <a:schemeClr val="bg2"/>
                </a:solidFill>
                <a:latin typeface="Times New Roman" pitchFamily="-65" charset="0"/>
              </a:rPr>
              <a:t>emit</a:t>
            </a:r>
            <a:r>
              <a:rPr lang="en-US" sz="1800" b="1">
                <a:solidFill>
                  <a:schemeClr val="bg2"/>
                </a:solidFill>
                <a:latin typeface="Times New Roman" pitchFamily="-65" charset="0"/>
                <a:sym typeface="Symbol" pitchFamily="-65" charset="2"/>
              </a:rPr>
              <a:t>2Rg, R</a:t>
            </a:r>
            <a:r>
              <a:rPr lang="en-US" sz="1800" b="1" baseline="-25000">
                <a:solidFill>
                  <a:schemeClr val="bg2"/>
                </a:solidFill>
                <a:latin typeface="Times New Roman" pitchFamily="-65" charset="0"/>
              </a:rPr>
              <a:t>horizon</a:t>
            </a:r>
            <a:r>
              <a:rPr lang="en-US" sz="1800" b="1">
                <a:solidFill>
                  <a:schemeClr val="bg2"/>
                </a:solidFill>
                <a:latin typeface="Times New Roman" pitchFamily="-65" charset="0"/>
                <a:sym typeface="Symbol" pitchFamily="-65" charset="2"/>
              </a:rPr>
              <a:t>1Rg)</a:t>
            </a:r>
            <a:endParaRPr lang="en-US" sz="1800" b="1">
              <a:solidFill>
                <a:schemeClr val="bg2"/>
              </a:solidFill>
              <a:latin typeface="Times New Roman" pitchFamily="-65" charset="0"/>
            </a:endParaRPr>
          </a:p>
        </p:txBody>
      </p:sp>
      <p:pic>
        <p:nvPicPr>
          <p:cNvPr id="114693" name="Picture 6" descr="g20s10t01a10"/>
          <p:cNvPicPr>
            <a:picLocks noChangeAspect="1" noChangeArrowheads="1"/>
          </p:cNvPicPr>
          <p:nvPr/>
        </p:nvPicPr>
        <p:blipFill>
          <a:blip r:embed="rId4"/>
          <a:srcRect b="1770"/>
          <a:stretch>
            <a:fillRect/>
          </a:stretch>
        </p:blipFill>
        <p:spPr bwMode="auto">
          <a:xfrm>
            <a:off x="5867400" y="3733800"/>
            <a:ext cx="3048000" cy="2382838"/>
          </a:xfrm>
          <a:prstGeom prst="rect">
            <a:avLst/>
          </a:prstGeom>
          <a:noFill/>
          <a:ln w="9525">
            <a:noFill/>
            <a:miter lim="800000"/>
            <a:headEnd/>
            <a:tailEnd/>
          </a:ln>
        </p:spPr>
      </p:pic>
      <p:sp>
        <p:nvSpPr>
          <p:cNvPr id="114694" name="Line 7"/>
          <p:cNvSpPr>
            <a:spLocks noChangeShapeType="1"/>
          </p:cNvSpPr>
          <p:nvPr/>
        </p:nvSpPr>
        <p:spPr bwMode="auto">
          <a:xfrm>
            <a:off x="5562600" y="1905000"/>
            <a:ext cx="2362200" cy="3200400"/>
          </a:xfrm>
          <a:prstGeom prst="line">
            <a:avLst/>
          </a:prstGeom>
          <a:noFill/>
          <a:ln w="38100">
            <a:solidFill>
              <a:schemeClr val="hlink"/>
            </a:solidFill>
            <a:round/>
            <a:headEnd type="triangle" w="med" len="med"/>
            <a:tailEnd type="triangle" w="med" len="me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4" name="Picture 3" descr="earth transparent.png"/>
          <p:cNvPicPr>
            <a:picLocks noChangeAspect="1"/>
          </p:cNvPicPr>
          <p:nvPr/>
        </p:nvPicPr>
        <p:blipFill>
          <a:blip r:embed="rId3"/>
          <a:srcRect/>
          <a:stretch>
            <a:fillRect/>
          </a:stretch>
        </p:blipFill>
        <p:spPr bwMode="auto">
          <a:xfrm>
            <a:off x="838200" y="3929063"/>
            <a:ext cx="2819400" cy="2319337"/>
          </a:xfrm>
          <a:prstGeom prst="rect">
            <a:avLst/>
          </a:prstGeom>
          <a:noFill/>
          <a:ln w="9525">
            <a:noFill/>
            <a:miter lim="800000"/>
            <a:headEnd/>
            <a:tailEnd/>
          </a:ln>
        </p:spPr>
      </p:pic>
      <p:sp>
        <p:nvSpPr>
          <p:cNvPr id="12" name="TextBox 11"/>
          <p:cNvSpPr txBox="1"/>
          <p:nvPr/>
        </p:nvSpPr>
        <p:spPr>
          <a:xfrm>
            <a:off x="2667000" y="304800"/>
            <a:ext cx="3479800" cy="646113"/>
          </a:xfrm>
          <a:prstGeom prst="rect">
            <a:avLst/>
          </a:prstGeom>
          <a:noFill/>
        </p:spPr>
        <p:txBody>
          <a:bodyPr wrap="none">
            <a:spAutoFit/>
          </a:bodyPr>
          <a:lstStyle/>
          <a:p>
            <a:pPr eaLnBrk="0" hangingPunct="0">
              <a:defRPr/>
            </a:pPr>
            <a:r>
              <a:rPr lang="en-US" sz="3600" dirty="0">
                <a:solidFill>
                  <a:schemeClr val="accent6"/>
                </a:solidFill>
                <a:latin typeface="+mj-lt"/>
                <a:cs typeface="Comic Sans MS"/>
              </a:rPr>
              <a:t>Escape velocity</a:t>
            </a:r>
          </a:p>
        </p:txBody>
      </p:sp>
      <p:sp>
        <p:nvSpPr>
          <p:cNvPr id="15" name="Freeform 14"/>
          <p:cNvSpPr>
            <a:spLocks noChangeArrowheads="1"/>
          </p:cNvSpPr>
          <p:nvPr/>
        </p:nvSpPr>
        <p:spPr bwMode="auto">
          <a:xfrm>
            <a:off x="2192338" y="2711450"/>
            <a:ext cx="93662" cy="1487488"/>
          </a:xfrm>
          <a:custGeom>
            <a:avLst/>
            <a:gdLst>
              <a:gd name="T0" fmla="*/ 0 w 93133"/>
              <a:gd name="T1" fmla="*/ 1489258 h 1487311"/>
              <a:gd name="T2" fmla="*/ 18022 w 93133"/>
              <a:gd name="T3" fmla="*/ 158253 h 1487311"/>
              <a:gd name="T4" fmla="*/ 99120 w 93133"/>
              <a:gd name="T5" fmla="*/ 539748 h 1487311"/>
              <a:gd name="T6" fmla="*/ 0 60000 65536"/>
              <a:gd name="T7" fmla="*/ 0 60000 65536"/>
              <a:gd name="T8" fmla="*/ 0 60000 65536"/>
              <a:gd name="T9" fmla="*/ 0 w 93133"/>
              <a:gd name="T10" fmla="*/ 0 h 1487311"/>
              <a:gd name="T11" fmla="*/ 93133 w 93133"/>
              <a:gd name="T12" fmla="*/ 1487311 h 1487311"/>
            </a:gdLst>
            <a:ahLst/>
            <a:cxnLst>
              <a:cxn ang="T6">
                <a:pos x="T0" y="T1"/>
              </a:cxn>
              <a:cxn ang="T7">
                <a:pos x="T2" y="T3"/>
              </a:cxn>
              <a:cxn ang="T8">
                <a:pos x="T4" y="T5"/>
              </a:cxn>
            </a:cxnLst>
            <a:rect l="T9" t="T10" r="T11" b="T12"/>
            <a:pathLst>
              <a:path w="93133" h="1487311">
                <a:moveTo>
                  <a:pt x="0" y="1487311"/>
                </a:moveTo>
                <a:cubicBezTo>
                  <a:pt x="705" y="901699"/>
                  <a:pt x="1411" y="316088"/>
                  <a:pt x="16933" y="158044"/>
                </a:cubicBezTo>
                <a:cubicBezTo>
                  <a:pt x="32455" y="0"/>
                  <a:pt x="93133" y="539044"/>
                  <a:pt x="93133" y="539044"/>
                </a:cubicBezTo>
              </a:path>
            </a:pathLst>
          </a:custGeom>
          <a:noFill/>
          <a:ln w="19050">
            <a:solidFill>
              <a:srgbClr val="800000"/>
            </a:solidFill>
            <a:round/>
            <a:headEnd/>
            <a:tailEnd type="arrow" w="sm" len="med"/>
          </a:ln>
        </p:spPr>
        <p:txBody>
          <a:bodyPr>
            <a:prstTxWarp prst="textNoShape">
              <a:avLst/>
            </a:prstTxWarp>
          </a:bodyPr>
          <a:lstStyle/>
          <a:p>
            <a:pPr eaLnBrk="0" hangingPunct="0"/>
            <a:endParaRPr lang="en-US"/>
          </a:p>
        </p:txBody>
      </p:sp>
      <p:sp>
        <p:nvSpPr>
          <p:cNvPr id="18" name="Freeform 17"/>
          <p:cNvSpPr>
            <a:spLocks noChangeArrowheads="1"/>
          </p:cNvSpPr>
          <p:nvPr/>
        </p:nvSpPr>
        <p:spPr bwMode="auto">
          <a:xfrm>
            <a:off x="2171700" y="801688"/>
            <a:ext cx="80963" cy="3381375"/>
          </a:xfrm>
          <a:custGeom>
            <a:avLst/>
            <a:gdLst>
              <a:gd name="T0" fmla="*/ 4550 w 80433"/>
              <a:gd name="T1" fmla="*/ 3384905 h 3381022"/>
              <a:gd name="T2" fmla="*/ 13651 w 80433"/>
              <a:gd name="T3" fmla="*/ 418173 h 3381022"/>
              <a:gd name="T4" fmla="*/ 86459 w 80433"/>
              <a:gd name="T5" fmla="*/ 875890 h 3381022"/>
              <a:gd name="T6" fmla="*/ 0 60000 65536"/>
              <a:gd name="T7" fmla="*/ 0 60000 65536"/>
              <a:gd name="T8" fmla="*/ 0 60000 65536"/>
              <a:gd name="T9" fmla="*/ 0 w 80433"/>
              <a:gd name="T10" fmla="*/ 0 h 3381022"/>
              <a:gd name="T11" fmla="*/ 80433 w 80433"/>
              <a:gd name="T12" fmla="*/ 3381022 h 3381022"/>
            </a:gdLst>
            <a:ahLst/>
            <a:cxnLst>
              <a:cxn ang="T6">
                <a:pos x="T0" y="T1"/>
              </a:cxn>
              <a:cxn ang="T7">
                <a:pos x="T2" y="T3"/>
              </a:cxn>
              <a:cxn ang="T8">
                <a:pos x="T4" y="T5"/>
              </a:cxn>
            </a:cxnLst>
            <a:rect l="T9" t="T10" r="T11" b="T12"/>
            <a:pathLst>
              <a:path w="80433" h="3381022">
                <a:moveTo>
                  <a:pt x="4233" y="3381022"/>
                </a:moveTo>
                <a:cubicBezTo>
                  <a:pt x="2116" y="2108200"/>
                  <a:pt x="0" y="835378"/>
                  <a:pt x="12700" y="417689"/>
                </a:cubicBezTo>
                <a:cubicBezTo>
                  <a:pt x="25400" y="0"/>
                  <a:pt x="80433" y="874889"/>
                  <a:pt x="80433" y="874889"/>
                </a:cubicBezTo>
              </a:path>
            </a:pathLst>
          </a:custGeom>
          <a:noFill/>
          <a:ln w="19050">
            <a:solidFill>
              <a:srgbClr val="800000"/>
            </a:solidFill>
            <a:round/>
            <a:headEnd/>
            <a:tailEnd type="arrow" w="sm" len="med"/>
          </a:ln>
        </p:spPr>
        <p:txBody>
          <a:bodyPr>
            <a:prstTxWarp prst="textNoShape">
              <a:avLst/>
            </a:prstTxWarp>
          </a:bodyPr>
          <a:lstStyle/>
          <a:p>
            <a:pPr eaLnBrk="0" hangingPunct="0"/>
            <a:endParaRPr lang="en-US"/>
          </a:p>
        </p:txBody>
      </p:sp>
      <p:sp>
        <p:nvSpPr>
          <p:cNvPr id="24" name="Freeform 23"/>
          <p:cNvSpPr>
            <a:spLocks noChangeArrowheads="1"/>
          </p:cNvSpPr>
          <p:nvPr/>
        </p:nvSpPr>
        <p:spPr bwMode="auto">
          <a:xfrm>
            <a:off x="2166938" y="-17463"/>
            <a:ext cx="17462" cy="4208463"/>
          </a:xfrm>
          <a:custGeom>
            <a:avLst/>
            <a:gdLst>
              <a:gd name="T0" fmla="*/ 23753 w 16933"/>
              <a:gd name="T1" fmla="*/ 4213766 h 4207933"/>
              <a:gd name="T2" fmla="*/ 0 w 16933"/>
              <a:gd name="T3" fmla="*/ 0 h 4207933"/>
              <a:gd name="T4" fmla="*/ 0 60000 65536"/>
              <a:gd name="T5" fmla="*/ 0 60000 65536"/>
              <a:gd name="T6" fmla="*/ 0 w 16933"/>
              <a:gd name="T7" fmla="*/ 0 h 4207933"/>
              <a:gd name="T8" fmla="*/ 16933 w 16933"/>
              <a:gd name="T9" fmla="*/ 4207933 h 4207933"/>
            </a:gdLst>
            <a:ahLst/>
            <a:cxnLst>
              <a:cxn ang="T4">
                <a:pos x="T0" y="T1"/>
              </a:cxn>
              <a:cxn ang="T5">
                <a:pos x="T2" y="T3"/>
              </a:cxn>
            </a:cxnLst>
            <a:rect l="T6" t="T7" r="T8" b="T9"/>
            <a:pathLst>
              <a:path w="16933" h="4207933">
                <a:moveTo>
                  <a:pt x="16933" y="4207933"/>
                </a:moveTo>
                <a:cubicBezTo>
                  <a:pt x="9877" y="2454627"/>
                  <a:pt x="0" y="0"/>
                  <a:pt x="0" y="0"/>
                </a:cubicBezTo>
              </a:path>
            </a:pathLst>
          </a:custGeom>
          <a:solidFill>
            <a:schemeClr val="accent1"/>
          </a:solidFill>
          <a:ln w="19050">
            <a:solidFill>
              <a:srgbClr val="800000"/>
            </a:solidFill>
            <a:round/>
            <a:headEnd/>
            <a:tailEnd/>
          </a:ln>
        </p:spPr>
        <p:txBody>
          <a:bodyPr>
            <a:prstTxWarp prst="textNoShape">
              <a:avLst/>
            </a:prstTxWarp>
          </a:bodyPr>
          <a:lstStyle/>
          <a:p>
            <a:pPr eaLnBrk="0" hangingPunct="0"/>
            <a:endParaRPr lang="en-US"/>
          </a:p>
        </p:txBody>
      </p:sp>
      <p:sp>
        <p:nvSpPr>
          <p:cNvPr id="25" name="Freeform 24"/>
          <p:cNvSpPr>
            <a:spLocks noChangeArrowheads="1"/>
          </p:cNvSpPr>
          <p:nvPr/>
        </p:nvSpPr>
        <p:spPr bwMode="auto">
          <a:xfrm>
            <a:off x="2171700" y="3732213"/>
            <a:ext cx="46038" cy="458787"/>
          </a:xfrm>
          <a:custGeom>
            <a:avLst/>
            <a:gdLst>
              <a:gd name="T0" fmla="*/ 5 w 80433"/>
              <a:gd name="T1" fmla="*/ 460550 h 458611"/>
              <a:gd name="T2" fmla="*/ 15 w 80433"/>
              <a:gd name="T3" fmla="*/ 35432 h 458611"/>
              <a:gd name="T4" fmla="*/ 99 w 80433"/>
              <a:gd name="T5" fmla="*/ 247989 h 458611"/>
              <a:gd name="T6" fmla="*/ 0 60000 65536"/>
              <a:gd name="T7" fmla="*/ 0 60000 65536"/>
              <a:gd name="T8" fmla="*/ 0 60000 65536"/>
              <a:gd name="T9" fmla="*/ 0 w 80433"/>
              <a:gd name="T10" fmla="*/ 0 h 458611"/>
              <a:gd name="T11" fmla="*/ 80433 w 80433"/>
              <a:gd name="T12" fmla="*/ 458611 h 458611"/>
            </a:gdLst>
            <a:ahLst/>
            <a:cxnLst>
              <a:cxn ang="T6">
                <a:pos x="T0" y="T1"/>
              </a:cxn>
              <a:cxn ang="T7">
                <a:pos x="T2" y="T3"/>
              </a:cxn>
              <a:cxn ang="T8">
                <a:pos x="T4" y="T5"/>
              </a:cxn>
            </a:cxnLst>
            <a:rect l="T9" t="T10" r="T11" b="T12"/>
            <a:pathLst>
              <a:path w="80433" h="458611">
                <a:moveTo>
                  <a:pt x="4233" y="458611"/>
                </a:moveTo>
                <a:cubicBezTo>
                  <a:pt x="2116" y="264583"/>
                  <a:pt x="0" y="70556"/>
                  <a:pt x="12700" y="35278"/>
                </a:cubicBezTo>
                <a:cubicBezTo>
                  <a:pt x="25400" y="0"/>
                  <a:pt x="80433" y="246944"/>
                  <a:pt x="80433" y="246944"/>
                </a:cubicBezTo>
              </a:path>
            </a:pathLst>
          </a:custGeom>
          <a:noFill/>
          <a:ln w="19050">
            <a:solidFill>
              <a:srgbClr val="800000"/>
            </a:solidFill>
            <a:round/>
            <a:headEnd/>
            <a:tailEnd type="arrow" w="sm" len="sm"/>
          </a:ln>
        </p:spPr>
        <p:txBody>
          <a:bodyPr>
            <a:prstTxWarp prst="textNoShape">
              <a:avLst/>
            </a:prstTxWarp>
          </a:bodyPr>
          <a:lstStyle/>
          <a:p>
            <a:pPr eaLnBrk="0" hangingPunct="0"/>
            <a:endParaRPr lang="en-US"/>
          </a:p>
        </p:txBody>
      </p:sp>
      <p:sp>
        <p:nvSpPr>
          <p:cNvPr id="11" name="TextBox 10"/>
          <p:cNvSpPr txBox="1">
            <a:spLocks noChangeArrowheads="1"/>
          </p:cNvSpPr>
          <p:nvPr/>
        </p:nvSpPr>
        <p:spPr bwMode="auto">
          <a:xfrm>
            <a:off x="1219200" y="3276600"/>
            <a:ext cx="1030288" cy="461963"/>
          </a:xfrm>
          <a:prstGeom prst="rect">
            <a:avLst/>
          </a:prstGeom>
          <a:noFill/>
          <a:ln w="9525">
            <a:noFill/>
            <a:miter lim="800000"/>
            <a:headEnd/>
            <a:tailEnd/>
          </a:ln>
        </p:spPr>
        <p:txBody>
          <a:bodyPr wrap="none">
            <a:prstTxWarp prst="textNoShape">
              <a:avLst/>
            </a:prstTxWarp>
            <a:spAutoFit/>
          </a:bodyPr>
          <a:lstStyle/>
          <a:p>
            <a:pPr eaLnBrk="0" hangingPunct="0"/>
            <a:r>
              <a:rPr lang="en-US" i="1">
                <a:solidFill>
                  <a:srgbClr val="660066"/>
                </a:solidFill>
              </a:rPr>
              <a:t>faster</a:t>
            </a:r>
          </a:p>
        </p:txBody>
      </p:sp>
      <p:sp>
        <p:nvSpPr>
          <p:cNvPr id="14" name="TextBox 13"/>
          <p:cNvSpPr txBox="1">
            <a:spLocks noChangeArrowheads="1"/>
          </p:cNvSpPr>
          <p:nvPr/>
        </p:nvSpPr>
        <p:spPr bwMode="auto">
          <a:xfrm>
            <a:off x="762000" y="2057400"/>
            <a:ext cx="1527175" cy="461963"/>
          </a:xfrm>
          <a:prstGeom prst="rect">
            <a:avLst/>
          </a:prstGeom>
          <a:noFill/>
          <a:ln w="9525">
            <a:noFill/>
            <a:miter lim="800000"/>
            <a:headEnd/>
            <a:tailEnd/>
          </a:ln>
        </p:spPr>
        <p:txBody>
          <a:bodyPr wrap="none">
            <a:prstTxWarp prst="textNoShape">
              <a:avLst/>
            </a:prstTxWarp>
            <a:spAutoFit/>
          </a:bodyPr>
          <a:lstStyle/>
          <a:p>
            <a:pPr eaLnBrk="0" hangingPunct="0"/>
            <a:r>
              <a:rPr lang="en-US" i="1">
                <a:solidFill>
                  <a:srgbClr val="660066"/>
                </a:solidFill>
              </a:rPr>
              <a:t>faster yet</a:t>
            </a:r>
          </a:p>
        </p:txBody>
      </p:sp>
      <p:sp>
        <p:nvSpPr>
          <p:cNvPr id="17" name="TextBox 16"/>
          <p:cNvSpPr txBox="1">
            <a:spLocks noChangeArrowheads="1"/>
          </p:cNvSpPr>
          <p:nvPr/>
        </p:nvSpPr>
        <p:spPr bwMode="auto">
          <a:xfrm>
            <a:off x="457200" y="304800"/>
            <a:ext cx="1870075" cy="461963"/>
          </a:xfrm>
          <a:prstGeom prst="rect">
            <a:avLst/>
          </a:prstGeom>
          <a:noFill/>
          <a:ln w="9525">
            <a:noFill/>
            <a:miter lim="800000"/>
            <a:headEnd/>
            <a:tailEnd/>
          </a:ln>
        </p:spPr>
        <p:txBody>
          <a:bodyPr wrap="none">
            <a:prstTxWarp prst="textNoShape">
              <a:avLst/>
            </a:prstTxWarp>
            <a:spAutoFit/>
          </a:bodyPr>
          <a:lstStyle/>
          <a:p>
            <a:pPr eaLnBrk="0" hangingPunct="0"/>
            <a:r>
              <a:rPr lang="en-US" i="1">
                <a:solidFill>
                  <a:srgbClr val="660066"/>
                </a:solidFill>
              </a:rPr>
              <a:t>fast enough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4" grpId="0" animBg="1"/>
      <p:bldP spid="25" grpId="0" animBg="1"/>
      <p:bldP spid="11" grpId="0"/>
      <p:bldP spid="14" grpId="0"/>
      <p:bldP spid="17" grpId="0"/>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6738" name="TextBox 1"/>
          <p:cNvSpPr txBox="1">
            <a:spLocks noChangeArrowheads="1"/>
          </p:cNvSpPr>
          <p:nvPr/>
        </p:nvSpPr>
        <p:spPr bwMode="auto">
          <a:xfrm>
            <a:off x="1371600" y="1371600"/>
            <a:ext cx="5740400" cy="3416300"/>
          </a:xfrm>
          <a:prstGeom prst="rect">
            <a:avLst/>
          </a:prstGeom>
          <a:noFill/>
          <a:ln w="9525">
            <a:noFill/>
            <a:miter lim="800000"/>
            <a:headEnd/>
            <a:tailEnd/>
          </a:ln>
        </p:spPr>
        <p:txBody>
          <a:bodyPr wrap="none">
            <a:prstTxWarp prst="textNoShape">
              <a:avLst/>
            </a:prstTxWarp>
            <a:spAutoFit/>
          </a:bodyPr>
          <a:lstStyle/>
          <a:p>
            <a:pPr eaLnBrk="0" hangingPunct="0"/>
            <a:r>
              <a:rPr lang="en-US"/>
              <a:t>Astrophysical evidence and phenomena:</a:t>
            </a:r>
          </a:p>
          <a:p>
            <a:pPr eaLnBrk="0" hangingPunct="0"/>
            <a:endParaRPr lang="en-US"/>
          </a:p>
          <a:p>
            <a:pPr eaLnBrk="0" hangingPunct="0"/>
            <a:r>
              <a:rPr lang="en-US"/>
              <a:t>Milky way black holes</a:t>
            </a:r>
          </a:p>
          <a:p>
            <a:pPr eaLnBrk="0" hangingPunct="0"/>
            <a:endParaRPr lang="en-US"/>
          </a:p>
          <a:p>
            <a:pPr eaLnBrk="0" hangingPunct="0"/>
            <a:r>
              <a:rPr lang="en-US"/>
              <a:t>Galactic black holes</a:t>
            </a:r>
          </a:p>
          <a:p>
            <a:pPr eaLnBrk="0" hangingPunct="0"/>
            <a:endParaRPr lang="en-US"/>
          </a:p>
          <a:p>
            <a:pPr eaLnBrk="0" hangingPunct="0"/>
            <a:r>
              <a:rPr lang="en-US"/>
              <a:t>Black hole mergers</a:t>
            </a:r>
          </a:p>
          <a:p>
            <a:pPr eaLnBrk="0" hangingPunct="0"/>
            <a:endParaRPr lang="en-US"/>
          </a:p>
          <a:p>
            <a:pPr eaLnBrk="0" hangingPunct="0"/>
            <a:r>
              <a:rPr lang="en-US"/>
              <a:t>Jets</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7762" name="TextBox 1"/>
          <p:cNvSpPr txBox="1">
            <a:spLocks noChangeArrowheads="1"/>
          </p:cNvSpPr>
          <p:nvPr/>
        </p:nvSpPr>
        <p:spPr bwMode="auto">
          <a:xfrm>
            <a:off x="1066800" y="609600"/>
            <a:ext cx="7524750" cy="5632450"/>
          </a:xfrm>
          <a:prstGeom prst="rect">
            <a:avLst/>
          </a:prstGeom>
          <a:noFill/>
          <a:ln w="9525">
            <a:noFill/>
            <a:miter lim="800000"/>
            <a:headEnd/>
            <a:tailEnd/>
          </a:ln>
        </p:spPr>
        <p:txBody>
          <a:bodyPr wrap="none">
            <a:prstTxWarp prst="textNoShape">
              <a:avLst/>
            </a:prstTxWarp>
            <a:spAutoFit/>
          </a:bodyPr>
          <a:lstStyle/>
          <a:p>
            <a:pPr eaLnBrk="0" hangingPunct="0"/>
            <a:r>
              <a:rPr lang="en-US"/>
              <a:t>Curved space – slice dependence</a:t>
            </a:r>
          </a:p>
          <a:p>
            <a:pPr eaLnBrk="0" hangingPunct="0"/>
            <a:endParaRPr lang="en-US"/>
          </a:p>
          <a:p>
            <a:pPr eaLnBrk="0" hangingPunct="0"/>
            <a:r>
              <a:rPr lang="en-US"/>
              <a:t>Time dilation effect – BH as time machine</a:t>
            </a:r>
          </a:p>
          <a:p>
            <a:pPr eaLnBrk="0" hangingPunct="0"/>
            <a:endParaRPr lang="en-US"/>
          </a:p>
          <a:p>
            <a:pPr eaLnBrk="0" hangingPunct="0"/>
            <a:r>
              <a:rPr lang="en-US"/>
              <a:t>Energy extraction: 100% of rest mass</a:t>
            </a:r>
          </a:p>
          <a:p>
            <a:pPr eaLnBrk="0" hangingPunct="0"/>
            <a:endParaRPr lang="en-US"/>
          </a:p>
          <a:p>
            <a:pPr eaLnBrk="0" hangingPunct="0"/>
            <a:r>
              <a:rPr lang="en-US"/>
              <a:t>Energy extraction: spin energy of BH</a:t>
            </a:r>
          </a:p>
          <a:p>
            <a:pPr eaLnBrk="0" hangingPunct="0"/>
            <a:endParaRPr lang="en-US"/>
          </a:p>
          <a:p>
            <a:pPr eaLnBrk="0" hangingPunct="0"/>
            <a:r>
              <a:rPr lang="en-US"/>
              <a:t>BH entropy and area</a:t>
            </a:r>
          </a:p>
          <a:p>
            <a:pPr eaLnBrk="0" hangingPunct="0"/>
            <a:endParaRPr lang="en-US"/>
          </a:p>
          <a:p>
            <a:pPr eaLnBrk="0" hangingPunct="0"/>
            <a:r>
              <a:rPr lang="en-US"/>
              <a:t>Hawking radiation</a:t>
            </a:r>
          </a:p>
          <a:p>
            <a:pPr eaLnBrk="0" hangingPunct="0"/>
            <a:endParaRPr lang="en-US"/>
          </a:p>
          <a:p>
            <a:pPr eaLnBrk="0" hangingPunct="0"/>
            <a:r>
              <a:rPr lang="en-US"/>
              <a:t>BH information “paradox”</a:t>
            </a:r>
          </a:p>
          <a:p>
            <a:pPr eaLnBrk="0" hangingPunct="0"/>
            <a:endParaRPr lang="en-US"/>
          </a:p>
          <a:p>
            <a:pPr eaLnBrk="0" hangingPunct="0"/>
            <a:r>
              <a:rPr lang="en-US"/>
              <a:t>Baby universe – fluid analogy – lack of ambient space</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18786" name="Picture 2" descr="weetman.jpg">
            <a:hlinkClick r:id="rId2" action="ppaction://hlinkfile"/>
          </p:cNvPr>
          <p:cNvPicPr>
            <a:picLocks noChangeAspect="1"/>
          </p:cNvPicPr>
          <p:nvPr/>
        </p:nvPicPr>
        <p:blipFill>
          <a:blip r:embed="rId3"/>
          <a:srcRect/>
          <a:stretch>
            <a:fillRect/>
          </a:stretch>
        </p:blipFill>
        <p:spPr bwMode="auto">
          <a:xfrm>
            <a:off x="3352800" y="1828800"/>
            <a:ext cx="2314575" cy="3581400"/>
          </a:xfrm>
          <a:prstGeom prst="rect">
            <a:avLst/>
          </a:prstGeom>
          <a:noFill/>
          <a:ln w="9525">
            <a:noFill/>
            <a:miter lim="800000"/>
            <a:headEnd/>
            <a:tailEnd/>
          </a:ln>
        </p:spPr>
      </p:pic>
      <p:sp>
        <p:nvSpPr>
          <p:cNvPr id="3" name="TextBox 2"/>
          <p:cNvSpPr txBox="1"/>
          <p:nvPr/>
        </p:nvSpPr>
        <p:spPr>
          <a:xfrm>
            <a:off x="990600" y="762000"/>
            <a:ext cx="4897438" cy="584200"/>
          </a:xfrm>
          <a:prstGeom prst="rect">
            <a:avLst/>
          </a:prstGeom>
          <a:noFill/>
        </p:spPr>
        <p:txBody>
          <a:bodyPr wrap="none">
            <a:spAutoFit/>
          </a:bodyPr>
          <a:lstStyle/>
          <a:p>
            <a:pPr eaLnBrk="0" hangingPunct="0">
              <a:defRPr/>
            </a:pPr>
            <a:r>
              <a:rPr lang="en-US" sz="3200" dirty="0" err="1">
                <a:solidFill>
                  <a:schemeClr val="accent6"/>
                </a:solidFill>
                <a:latin typeface="Comic Sans MS"/>
                <a:cs typeface="Comic Sans MS"/>
              </a:rPr>
              <a:t>Spacetime</a:t>
            </a:r>
            <a:r>
              <a:rPr lang="en-US" sz="3200" dirty="0">
                <a:solidFill>
                  <a:schemeClr val="accent6"/>
                </a:solidFill>
                <a:latin typeface="Comic Sans MS"/>
                <a:cs typeface="Comic Sans MS"/>
              </a:rPr>
              <a:t> as a flip-book</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19810" name="Picture 4"/>
          <p:cNvPicPr>
            <a:picLocks noChangeAspect="1" noChangeArrowheads="1"/>
          </p:cNvPicPr>
          <p:nvPr/>
        </p:nvPicPr>
        <p:blipFill>
          <a:blip r:embed="rId2"/>
          <a:srcRect/>
          <a:stretch>
            <a:fillRect/>
          </a:stretch>
        </p:blipFill>
        <p:spPr bwMode="auto">
          <a:xfrm>
            <a:off x="2052638" y="1411288"/>
            <a:ext cx="5038725" cy="40338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0834" name="Picture 3"/>
          <p:cNvPicPr>
            <a:picLocks noChangeAspect="1" noChangeArrowheads="1"/>
          </p:cNvPicPr>
          <p:nvPr/>
        </p:nvPicPr>
        <p:blipFill>
          <a:blip r:embed="rId2"/>
          <a:srcRect/>
          <a:stretch>
            <a:fillRect/>
          </a:stretch>
        </p:blipFill>
        <p:spPr bwMode="auto">
          <a:xfrm>
            <a:off x="2052638" y="1411288"/>
            <a:ext cx="5038725" cy="4033837"/>
          </a:xfrm>
          <a:prstGeom prst="rect">
            <a:avLst/>
          </a:prstGeom>
          <a:noFill/>
          <a:ln w="9525">
            <a:noFill/>
            <a:miter lim="800000"/>
            <a:headEnd/>
            <a:tailEnd/>
          </a:ln>
        </p:spPr>
      </p:pic>
      <p:sp>
        <p:nvSpPr>
          <p:cNvPr id="120835" name="Text Box 4"/>
          <p:cNvSpPr txBox="1">
            <a:spLocks noChangeArrowheads="1"/>
          </p:cNvSpPr>
          <p:nvPr/>
        </p:nvSpPr>
        <p:spPr bwMode="auto">
          <a:xfrm>
            <a:off x="1219200" y="5562600"/>
            <a:ext cx="6781800" cy="304800"/>
          </a:xfrm>
          <a:prstGeom prst="rect">
            <a:avLst/>
          </a:prstGeom>
          <a:noFill/>
          <a:ln w="9525">
            <a:noFill/>
            <a:miter lim="800000"/>
            <a:headEnd/>
            <a:tailEnd/>
          </a:ln>
        </p:spPr>
        <p:txBody>
          <a:bodyPr>
            <a:prstTxWarp prst="textNoShape">
              <a:avLst/>
            </a:prstTxWarp>
            <a:spAutoFit/>
          </a:bodyPr>
          <a:lstStyle/>
          <a:p>
            <a:pPr eaLnBrk="0" hangingPunct="0"/>
            <a:r>
              <a:rPr lang="en-US" sz="1400" b="1">
                <a:latin typeface="Comic Sans MS" pitchFamily="-65" charset="0"/>
              </a:rPr>
              <a:t>(Image by Brian McLeod, Harvard-Smithsonian Center for Astrophysics.)</a:t>
            </a:r>
            <a:endParaRPr lang="en-US" b="1">
              <a:latin typeface="Comic Sans MS" pitchFamily="-65" charset="0"/>
            </a:endParaRPr>
          </a:p>
        </p:txBody>
      </p:sp>
      <p:sp>
        <p:nvSpPr>
          <p:cNvPr id="120836" name="Text Box 5"/>
          <p:cNvSpPr txBox="1">
            <a:spLocks noChangeArrowheads="1"/>
          </p:cNvSpPr>
          <p:nvPr/>
        </p:nvSpPr>
        <p:spPr bwMode="auto">
          <a:xfrm>
            <a:off x="1524000" y="457200"/>
            <a:ext cx="5943600" cy="822325"/>
          </a:xfrm>
          <a:prstGeom prst="rect">
            <a:avLst/>
          </a:prstGeom>
          <a:noFill/>
          <a:ln w="9525">
            <a:noFill/>
            <a:miter lim="800000"/>
            <a:headEnd/>
            <a:tailEnd/>
          </a:ln>
        </p:spPr>
        <p:txBody>
          <a:bodyPr>
            <a:prstTxWarp prst="textNoShape">
              <a:avLst/>
            </a:prstTxWarp>
            <a:spAutoFit/>
          </a:bodyPr>
          <a:lstStyle/>
          <a:p>
            <a:pPr eaLnBrk="0" hangingPunct="0"/>
            <a:r>
              <a:rPr lang="en-US">
                <a:latin typeface="Comic Sans MS" pitchFamily="-65" charset="0"/>
              </a:rPr>
              <a:t>If a black hole with the mass of Saturn </a:t>
            </a:r>
          </a:p>
          <a:p>
            <a:pPr eaLnBrk="0" hangingPunct="0"/>
            <a:r>
              <a:rPr lang="en-US">
                <a:latin typeface="Comic Sans MS" pitchFamily="-65" charset="0"/>
              </a:rPr>
              <a:t>(apparent diameter 5 yds) floated by…</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1858" name="Picture 5" descr="popularscience.tiff"/>
          <p:cNvPicPr>
            <a:picLocks noChangeAspect="1"/>
          </p:cNvPicPr>
          <p:nvPr/>
        </p:nvPicPr>
        <p:blipFill>
          <a:blip r:embed="rId2"/>
          <a:srcRect/>
          <a:stretch>
            <a:fillRect/>
          </a:stretch>
        </p:blipFill>
        <p:spPr bwMode="auto">
          <a:xfrm>
            <a:off x="1981200" y="0"/>
            <a:ext cx="51816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2882" name="Picture 1" descr="big_bang_0.jpg"/>
          <p:cNvPicPr>
            <a:picLocks noChangeAspect="1"/>
          </p:cNvPicPr>
          <p:nvPr/>
        </p:nvPicPr>
        <p:blipFill>
          <a:blip r:embed="rId2"/>
          <a:srcRect/>
          <a:stretch>
            <a:fillRect/>
          </a:stretch>
        </p:blipFill>
        <p:spPr bwMode="auto">
          <a:xfrm>
            <a:off x="0" y="0"/>
            <a:ext cx="4498975" cy="6477000"/>
          </a:xfrm>
          <a:prstGeom prst="rect">
            <a:avLst/>
          </a:prstGeom>
          <a:noFill/>
          <a:ln w="9525">
            <a:noFill/>
            <a:miter lim="800000"/>
            <a:headEnd/>
            <a:tailEnd/>
          </a:ln>
        </p:spPr>
      </p:pic>
      <p:pic>
        <p:nvPicPr>
          <p:cNvPr id="122883" name="Picture 2" descr="big_bang_1.jpg"/>
          <p:cNvPicPr>
            <a:picLocks noChangeAspect="1"/>
          </p:cNvPicPr>
          <p:nvPr/>
        </p:nvPicPr>
        <p:blipFill>
          <a:blip r:embed="rId3"/>
          <a:srcRect/>
          <a:stretch>
            <a:fillRect/>
          </a:stretch>
        </p:blipFill>
        <p:spPr bwMode="auto">
          <a:xfrm>
            <a:off x="4486275" y="0"/>
            <a:ext cx="4603750" cy="647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3906" name="Picture 4" descr="giantmagnet.tiff"/>
          <p:cNvPicPr>
            <a:picLocks noChangeAspect="1"/>
          </p:cNvPicPr>
          <p:nvPr/>
        </p:nvPicPr>
        <p:blipFill>
          <a:blip r:embed="rId2"/>
          <a:srcRect/>
          <a:stretch>
            <a:fillRect/>
          </a:stretch>
        </p:blipFill>
        <p:spPr bwMode="auto">
          <a:xfrm>
            <a:off x="1670050" y="0"/>
            <a:ext cx="58039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24930" name="Rectangle 1"/>
          <p:cNvSpPr>
            <a:spLocks noChangeArrowheads="1"/>
          </p:cNvSpPr>
          <p:nvPr/>
        </p:nvSpPr>
        <p:spPr bwMode="auto">
          <a:xfrm>
            <a:off x="457200" y="4191000"/>
            <a:ext cx="8229600" cy="646113"/>
          </a:xfrm>
          <a:prstGeom prst="rect">
            <a:avLst/>
          </a:prstGeom>
          <a:noFill/>
          <a:ln w="9525">
            <a:noFill/>
            <a:miter lim="800000"/>
            <a:headEnd/>
            <a:tailEnd/>
          </a:ln>
        </p:spPr>
        <p:txBody>
          <a:bodyPr>
            <a:prstTxWarp prst="textNoShape">
              <a:avLst/>
            </a:prstTxWarp>
            <a:spAutoFit/>
          </a:bodyPr>
          <a:lstStyle/>
          <a:p>
            <a:pPr eaLnBrk="0" hangingPunct="0"/>
            <a:r>
              <a:rPr lang="en-US" sz="1800"/>
              <a:t>“A star of large mass cannot pass into the white-dwarf stage and one is left speculating on other possibilities.” (1934)</a:t>
            </a:r>
          </a:p>
        </p:txBody>
      </p:sp>
      <p:pic>
        <p:nvPicPr>
          <p:cNvPr id="124931" name="Picture 3" descr="chandra.jpg"/>
          <p:cNvPicPr>
            <a:picLocks noChangeAspect="1"/>
          </p:cNvPicPr>
          <p:nvPr/>
        </p:nvPicPr>
        <p:blipFill>
          <a:blip r:embed="rId2"/>
          <a:srcRect/>
          <a:stretch>
            <a:fillRect/>
          </a:stretch>
        </p:blipFill>
        <p:spPr bwMode="auto">
          <a:xfrm>
            <a:off x="5257800" y="914400"/>
            <a:ext cx="3429000" cy="3028950"/>
          </a:xfrm>
          <a:prstGeom prst="rect">
            <a:avLst/>
          </a:prstGeom>
          <a:noFill/>
          <a:ln w="9525">
            <a:noFill/>
            <a:miter lim="800000"/>
            <a:headEnd/>
            <a:tailEnd/>
          </a:ln>
        </p:spPr>
      </p:pic>
      <p:sp>
        <p:nvSpPr>
          <p:cNvPr id="124932" name="TextBox 4"/>
          <p:cNvSpPr txBox="1">
            <a:spLocks noChangeArrowheads="1"/>
          </p:cNvSpPr>
          <p:nvPr/>
        </p:nvSpPr>
        <p:spPr bwMode="auto">
          <a:xfrm>
            <a:off x="609600" y="914400"/>
            <a:ext cx="3378200" cy="523875"/>
          </a:xfrm>
          <a:prstGeom prst="rect">
            <a:avLst/>
          </a:prstGeom>
          <a:noFill/>
          <a:ln w="9525">
            <a:noFill/>
            <a:miter lim="800000"/>
            <a:headEnd/>
            <a:tailEnd/>
          </a:ln>
        </p:spPr>
        <p:txBody>
          <a:bodyPr wrap="none">
            <a:prstTxWarp prst="textNoShape">
              <a:avLst/>
            </a:prstTxWarp>
            <a:spAutoFit/>
          </a:bodyPr>
          <a:lstStyle/>
          <a:p>
            <a:pPr eaLnBrk="0" hangingPunct="0"/>
            <a:r>
              <a:rPr lang="en-US" sz="2800"/>
              <a:t>Chandrasekhar limit</a:t>
            </a:r>
          </a:p>
        </p:txBody>
      </p:sp>
      <p:sp>
        <p:nvSpPr>
          <p:cNvPr id="124933" name="Rectangle 5"/>
          <p:cNvSpPr>
            <a:spLocks noChangeArrowheads="1"/>
          </p:cNvSpPr>
          <p:nvPr/>
        </p:nvSpPr>
        <p:spPr bwMode="auto">
          <a:xfrm>
            <a:off x="457200" y="1676400"/>
            <a:ext cx="4572000" cy="2308225"/>
          </a:xfrm>
          <a:prstGeom prst="rect">
            <a:avLst/>
          </a:prstGeom>
          <a:noFill/>
          <a:ln w="9525">
            <a:noFill/>
            <a:miter lim="800000"/>
            <a:headEnd/>
            <a:tailEnd/>
          </a:ln>
        </p:spPr>
        <p:txBody>
          <a:bodyPr>
            <a:prstTxWarp prst="textNoShape">
              <a:avLst/>
            </a:prstTxWarp>
            <a:spAutoFit/>
          </a:bodyPr>
          <a:lstStyle/>
          <a:p>
            <a:pPr eaLnBrk="0" hangingPunct="0"/>
            <a:r>
              <a:rPr lang="en-US" sz="1800"/>
              <a:t>“The theory of the </a:t>
            </a:r>
            <a:r>
              <a:rPr lang="en-US" sz="1800" i="1"/>
              <a:t>polytropic gas spheres </a:t>
            </a:r>
            <a:r>
              <a:rPr lang="en-US" sz="1800"/>
              <a:t>in conjunction with the equation of state</a:t>
            </a:r>
          </a:p>
          <a:p>
            <a:pPr eaLnBrk="0" hangingPunct="0"/>
            <a:r>
              <a:rPr lang="en-US" sz="1800"/>
              <a:t>of a </a:t>
            </a:r>
            <a:r>
              <a:rPr lang="en-US" sz="1800" i="1"/>
              <a:t>relativistically degenerate electron-gas </a:t>
            </a:r>
            <a:r>
              <a:rPr lang="en-US" sz="1800"/>
              <a:t>leads to a </a:t>
            </a:r>
            <a:r>
              <a:rPr lang="en-US" sz="1800" i="1"/>
              <a:t>unique value for the mass of a star </a:t>
            </a:r>
            <a:r>
              <a:rPr lang="en-US" sz="1800"/>
              <a:t>built on this model. This mass (= 0.9 solar mass) is interpreted as representing the upper limit to the mass of an ideal white dwarf.” (1930)</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5954" name="Picture 1" descr="landau.jpg"/>
          <p:cNvPicPr>
            <a:picLocks noChangeAspect="1"/>
          </p:cNvPicPr>
          <p:nvPr/>
        </p:nvPicPr>
        <p:blipFill>
          <a:blip r:embed="rId2"/>
          <a:srcRect/>
          <a:stretch>
            <a:fillRect/>
          </a:stretch>
        </p:blipFill>
        <p:spPr bwMode="auto">
          <a:xfrm>
            <a:off x="0" y="0"/>
            <a:ext cx="3271838" cy="4191000"/>
          </a:xfrm>
          <a:prstGeom prst="rect">
            <a:avLst/>
          </a:prstGeom>
          <a:noFill/>
          <a:ln w="9525">
            <a:noFill/>
            <a:miter lim="800000"/>
            <a:headEnd/>
            <a:tailEnd/>
          </a:ln>
        </p:spPr>
      </p:pic>
      <p:sp>
        <p:nvSpPr>
          <p:cNvPr id="125955" name="TextBox 2"/>
          <p:cNvSpPr txBox="1">
            <a:spLocks noChangeArrowheads="1"/>
          </p:cNvSpPr>
          <p:nvPr/>
        </p:nvSpPr>
        <p:spPr bwMode="auto">
          <a:xfrm>
            <a:off x="3581400" y="381000"/>
            <a:ext cx="5087938" cy="4154488"/>
          </a:xfrm>
          <a:prstGeom prst="rect">
            <a:avLst/>
          </a:prstGeom>
          <a:noFill/>
          <a:ln w="9525">
            <a:noFill/>
            <a:miter lim="800000"/>
            <a:headEnd/>
            <a:tailEnd/>
          </a:ln>
        </p:spPr>
        <p:txBody>
          <a:bodyPr>
            <a:prstTxWarp prst="textNoShape">
              <a:avLst/>
            </a:prstTxWarp>
            <a:spAutoFit/>
          </a:bodyPr>
          <a:lstStyle/>
          <a:p>
            <a:pPr eaLnBrk="0" hangingPunct="0"/>
            <a:r>
              <a:rPr lang="en-US" sz="2800"/>
              <a:t>Landau (1932)</a:t>
            </a:r>
          </a:p>
          <a:p>
            <a:pPr eaLnBrk="0" hangingPunct="0"/>
            <a:endParaRPr lang="en-US" sz="2000"/>
          </a:p>
          <a:p>
            <a:pPr eaLnBrk="0" hangingPunct="0"/>
            <a:r>
              <a:rPr lang="en-US" sz="1800"/>
              <a:t>“[For mass greater than a critical value] </a:t>
            </a:r>
          </a:p>
          <a:p>
            <a:pPr eaLnBrk="0" hangingPunct="0"/>
            <a:r>
              <a:rPr lang="en-US" sz="1800"/>
              <a:t>there exists in the whole quantum theory </a:t>
            </a:r>
          </a:p>
          <a:p>
            <a:pPr eaLnBrk="0" hangingPunct="0"/>
            <a:r>
              <a:rPr lang="en-US" sz="1800"/>
              <a:t>no cause preventing the system from </a:t>
            </a:r>
          </a:p>
          <a:p>
            <a:pPr eaLnBrk="0" hangingPunct="0"/>
            <a:r>
              <a:rPr lang="en-US" sz="1800"/>
              <a:t>collapsing to a point….</a:t>
            </a:r>
          </a:p>
          <a:p>
            <a:pPr eaLnBrk="0" hangingPunct="0"/>
            <a:endParaRPr lang="en-US" sz="1800"/>
          </a:p>
          <a:p>
            <a:pPr eaLnBrk="0" hangingPunct="0"/>
            <a:r>
              <a:rPr lang="en-US" sz="1800"/>
              <a:t>As in reality such masses exist quietly </a:t>
            </a:r>
          </a:p>
          <a:p>
            <a:pPr eaLnBrk="0" hangingPunct="0"/>
            <a:r>
              <a:rPr lang="en-US" sz="1800"/>
              <a:t>as stars and do not show any such </a:t>
            </a:r>
          </a:p>
          <a:p>
            <a:pPr eaLnBrk="0" hangingPunct="0"/>
            <a:r>
              <a:rPr lang="en-US" sz="1800"/>
              <a:t>ridiculous tendencies we must conclude </a:t>
            </a:r>
          </a:p>
          <a:p>
            <a:pPr eaLnBrk="0" hangingPunct="0"/>
            <a:r>
              <a:rPr lang="en-US" sz="1800"/>
              <a:t>that all stars heavier than 1.5 solar masses</a:t>
            </a:r>
          </a:p>
          <a:p>
            <a:pPr eaLnBrk="0" hangingPunct="0"/>
            <a:r>
              <a:rPr lang="en-US" sz="1800"/>
              <a:t>certainly possess regions in which the laws </a:t>
            </a:r>
          </a:p>
          <a:p>
            <a:pPr eaLnBrk="0" hangingPunct="0"/>
            <a:r>
              <a:rPr lang="en-US" sz="1800"/>
              <a:t>of quantum mechanics (and therefore of </a:t>
            </a:r>
          </a:p>
          <a:p>
            <a:pPr eaLnBrk="0" hangingPunct="0"/>
            <a:r>
              <a:rPr lang="en-US" sz="1800"/>
              <a:t>quantum statistics) are violated.”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5878</TotalTime>
  <Words>3975</Words>
  <Application>Microsoft PowerPoint</Application>
  <PresentationFormat>On-screen Show (4:3)</PresentationFormat>
  <Paragraphs>481</Paragraphs>
  <Slides>118</Slides>
  <Notes>46</Notes>
  <HiddenSlides>57</HiddenSlides>
  <MMClips>1</MMClips>
  <ScaleCrop>false</ScaleCrop>
  <HeadingPairs>
    <vt:vector size="8" baseType="variant">
      <vt:variant>
        <vt:lpstr>Fonts Used</vt:lpstr>
      </vt:variant>
      <vt:variant>
        <vt:i4>8</vt:i4>
      </vt:variant>
      <vt:variant>
        <vt:lpstr>Design Template</vt:lpstr>
      </vt:variant>
      <vt:variant>
        <vt:i4>1</vt:i4>
      </vt:variant>
      <vt:variant>
        <vt:lpstr>Embedded OLE Servers</vt:lpstr>
      </vt:variant>
      <vt:variant>
        <vt:i4>1</vt:i4>
      </vt:variant>
      <vt:variant>
        <vt:lpstr>Slide Titles</vt:lpstr>
      </vt:variant>
      <vt:variant>
        <vt:i4>118</vt:i4>
      </vt:variant>
    </vt:vector>
  </HeadingPairs>
  <TitlesOfParts>
    <vt:vector size="128" baseType="lpstr">
      <vt:lpstr>Arial</vt:lpstr>
      <vt:lpstr>ＭＳ Ｐゴシック</vt:lpstr>
      <vt:lpstr>Calibri</vt:lpstr>
      <vt:lpstr>Comic Sans MS</vt:lpstr>
      <vt:lpstr>Skia</vt:lpstr>
      <vt:lpstr>Times</vt:lpstr>
      <vt:lpstr>Times New Roman</vt:lpstr>
      <vt:lpstr>Symbol</vt: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Light is always propagated in empty space with a definite velocity c which is independent of the state of motion of the emitting body or the observer.</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Fate of a black hole singularity?  </vt:lpstr>
      <vt:lpstr>Slide 48</vt:lpstr>
      <vt:lpstr>Slide 49</vt:lpstr>
      <vt:lpstr>Slide 50</vt:lpstr>
      <vt:lpstr>Slide 51</vt:lpstr>
      <vt:lpstr>Slide 52</vt:lpstr>
      <vt:lpstr>Slide 53</vt:lpstr>
      <vt:lpstr>Slide 54</vt:lpstr>
      <vt:lpstr>Slide 55</vt:lpstr>
      <vt:lpstr>Slide 56</vt:lpstr>
      <vt:lpstr>X-ray reflection spectroscopy</vt:lpstr>
      <vt:lpstr>Slide 58</vt:lpstr>
      <vt:lpstr>Slide 59</vt:lpstr>
      <vt:lpstr>Slide 60</vt:lpstr>
      <vt:lpstr>Slide 61</vt:lpstr>
      <vt:lpstr>Slide 62</vt:lpstr>
      <vt:lpstr>Slide 63</vt:lpstr>
      <vt:lpstr>Slide 64</vt:lpstr>
      <vt:lpstr>Slide 65</vt:lpstr>
      <vt:lpstr>Slide 66</vt:lpstr>
      <vt:lpstr>Stars orbit a giant black hole at the center of our galaxy</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Relativistic effects imprint characteristic profile on the emission line…</vt:lpstr>
      <vt:lpstr>Gallery of broad iron lines</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Free-fall</vt:lpstr>
      <vt:lpstr>Slide 102</vt:lpstr>
      <vt:lpstr>Slide 103</vt:lpstr>
      <vt:lpstr>Slide 104</vt:lpstr>
      <vt:lpstr>Slide 105</vt:lpstr>
      <vt:lpstr>Slide 106</vt:lpstr>
      <vt:lpstr>“…the phenomena of electrodynamics as well as of mechanics possess no properties corresponding to the idea of absolute rest.”  “…light is always propagated in empty space with a definite velocity c which is independent of the state of motion of the emitting body.”    “So we see that we cannot attach any absolute signification to the concept of simultaneity...”</vt:lpstr>
      <vt:lpstr>Slide 108</vt:lpstr>
      <vt:lpstr>Slide 109</vt:lpstr>
      <vt:lpstr>Slide 110</vt:lpstr>
      <vt:lpstr>Slide 111</vt:lpstr>
      <vt:lpstr>Slide 112</vt:lpstr>
      <vt:lpstr>Slide 113</vt:lpstr>
      <vt:lpstr>Slide 114</vt:lpstr>
      <vt:lpstr>Slide 115</vt:lpstr>
      <vt:lpstr>Effect of spin on iron line profiles</vt:lpstr>
      <vt:lpstr>X-ray reflection spectroscopy</vt:lpstr>
      <vt:lpstr>Slide 118</vt:lpstr>
    </vt:vector>
  </TitlesOfParts>
  <Company>University of Maryland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Black holes and warped spacetime - DST lecture by Ted Jacobson</dc:title>
  <dc:creator>Drew Baden Drew</dc:creator>
  <cp:keywords/>
  <cp:lastModifiedBy>Ted Jacobson</cp:lastModifiedBy>
  <cp:revision>67</cp:revision>
  <dcterms:created xsi:type="dcterms:W3CDTF">2009-03-22T18:58:34Z</dcterms:created>
  <dcterms:modified xsi:type="dcterms:W3CDTF">2009-03-22T20:00:32Z</dcterms:modified>
</cp:coreProperties>
</file>